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313" r:id="rId2"/>
    <p:sldId id="371" r:id="rId3"/>
    <p:sldId id="364" r:id="rId4"/>
    <p:sldId id="365" r:id="rId5"/>
    <p:sldId id="366" r:id="rId6"/>
    <p:sldId id="367" r:id="rId7"/>
    <p:sldId id="368" r:id="rId8"/>
    <p:sldId id="369" r:id="rId9"/>
    <p:sldId id="349" r:id="rId10"/>
    <p:sldId id="372" r:id="rId11"/>
    <p:sldId id="346" r:id="rId12"/>
    <p:sldId id="347" r:id="rId13"/>
    <p:sldId id="348" r:id="rId14"/>
    <p:sldId id="351" r:id="rId15"/>
    <p:sldId id="352" r:id="rId16"/>
    <p:sldId id="353" r:id="rId17"/>
    <p:sldId id="354" r:id="rId18"/>
    <p:sldId id="355" r:id="rId19"/>
    <p:sldId id="357" r:id="rId20"/>
    <p:sldId id="356" r:id="rId21"/>
    <p:sldId id="358" r:id="rId22"/>
    <p:sldId id="359" r:id="rId23"/>
    <p:sldId id="373" r:id="rId24"/>
    <p:sldId id="360" r:id="rId25"/>
    <p:sldId id="362" r:id="rId26"/>
    <p:sldId id="361" r:id="rId27"/>
    <p:sldId id="350" r:id="rId28"/>
    <p:sldId id="363" r:id="rId29"/>
  </p:sldIdLst>
  <p:sldSz cx="9144000" cy="6858000" type="screen4x3"/>
  <p:notesSz cx="6737350" cy="98694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233" autoAdjust="0"/>
  </p:normalViewPr>
  <p:slideViewPr>
    <p:cSldViewPr>
      <p:cViewPr varScale="1">
        <p:scale>
          <a:sx n="77" d="100"/>
          <a:sy n="77" d="100"/>
        </p:scale>
        <p:origin x="6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B4D20D0-DD2B-4D14-80D3-A30EA5FAA6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A2ADF7-BA18-44DB-9B47-BFFD639B71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635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>
              <a:defRPr sz="1200"/>
            </a:lvl1pPr>
          </a:lstStyle>
          <a:p>
            <a:pPr>
              <a:defRPr/>
            </a:pPr>
            <a:fld id="{9D02214C-BEF8-4F85-9EB3-2CA580D2E422}" type="datetimeFigureOut">
              <a:rPr lang="ko-KR" altLang="en-US"/>
              <a:pPr>
                <a:defRPr/>
              </a:pPr>
              <a:t>2021-03-18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9DB639-8836-4F13-833C-5092DC4C59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4E37B2-FAA1-47DD-988C-ABB24D6E14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6350" y="9374188"/>
            <a:ext cx="2919413" cy="493712"/>
          </a:xfrm>
          <a:prstGeom prst="rect">
            <a:avLst/>
          </a:prstGeom>
        </p:spPr>
        <p:txBody>
          <a:bodyPr vert="horz" wrap="square" lIns="91458" tIns="45729" rIns="91458" bIns="4572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49D4A4-E6AA-4E07-AC00-DF037559682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16968F-8949-45CF-BFFB-69FE659B43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D23F95-C222-44BA-88D1-E68D91D7B4A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1635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1AA7260-1E49-4268-A964-914C1D2AE7B8}" type="datetimeFigureOut">
              <a:rPr lang="ko-KR" altLang="en-US"/>
              <a:pPr>
                <a:defRPr/>
              </a:pPr>
              <a:t>2021-03-18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9938D824-02FB-4D78-8E76-9CD94FEDCD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8" tIns="45729" rIns="91458" bIns="4572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5064C3C-5C99-4E2D-8C16-5F6AFADF4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100" y="4687888"/>
            <a:ext cx="5391150" cy="4441825"/>
          </a:xfrm>
          <a:prstGeom prst="rect">
            <a:avLst/>
          </a:prstGeom>
        </p:spPr>
        <p:txBody>
          <a:bodyPr vert="horz" lIns="91458" tIns="45729" rIns="91458" bIns="45729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60B09-0DE5-431E-899B-8E9DFF9954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D6C0C0-E048-4906-B4AE-215548426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16350" y="9374188"/>
            <a:ext cx="2919413" cy="493712"/>
          </a:xfrm>
          <a:prstGeom prst="rect">
            <a:avLst/>
          </a:prstGeom>
        </p:spPr>
        <p:txBody>
          <a:bodyPr vert="horz" wrap="square" lIns="91458" tIns="45729" rIns="91458" bIns="45729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2C4656-EA0C-404D-8835-936BCDA36CC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17E319A4-534E-4709-8EC5-2D645BB15C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0113" y="739775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3CA4B1A8-585B-43F1-B12C-2FC8CB3F95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03DC1F9B-75E9-42F0-8B78-244AE632B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8DD55D6E-0064-4A24-A161-15E7272AD029}" type="slidenum"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1</a:t>
            </a:fld>
            <a:endParaRPr kumimoji="1" lang="ko-KR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42968" y="1558905"/>
            <a:ext cx="7772400" cy="1470025"/>
          </a:xfrm>
        </p:spPr>
        <p:txBody>
          <a:bodyPr/>
          <a:lstStyle>
            <a:lvl1pPr>
              <a:defRPr sz="3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8768" y="3314680"/>
            <a:ext cx="6400800" cy="1752600"/>
          </a:xfrm>
        </p:spPr>
        <p:txBody>
          <a:bodyPr/>
          <a:lstStyle>
            <a:lvl1pPr marL="0" indent="0" algn="ctr">
              <a:buNone/>
              <a:defRPr sz="2000"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F02402-0693-42D0-9212-5B560FC8B0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40F63-1F17-44CF-8F72-D5AA3E57AB18}" type="datetimeFigureOut">
              <a:rPr lang="ko-KR" altLang="en-US"/>
              <a:pPr>
                <a:defRPr/>
              </a:pPr>
              <a:t>2021-03-18</a:t>
            </a:fld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AAD090-562D-4388-99B0-4358837865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768C09-3E11-47CE-8F46-5CB5F07BC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07E6F-8CDE-4259-B811-7277AC0E30F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9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A778D8-1C3F-4B08-A1EF-A8FDEEA122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0505E-E9D0-420E-9CB8-58682C9173D1}" type="datetimeFigureOut">
              <a:rPr lang="ko-KR" altLang="en-US"/>
              <a:pPr>
                <a:defRPr/>
              </a:pPr>
              <a:t>2021-03-18</a:t>
            </a:fld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2C294F-125F-4EA8-8F74-EFD7F33886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F41759-A793-4FFD-A9D6-4435209F77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44CB59-9436-495F-B882-7FD19931EDA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1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042503-DE0A-405F-8941-52969DFB2A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18427-0D02-4E34-A622-7E691B2987D7}" type="datetimeFigureOut">
              <a:rPr lang="ko-KR" altLang="en-US"/>
              <a:pPr>
                <a:defRPr/>
              </a:pPr>
              <a:t>2021-03-18</a:t>
            </a:fld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5B0BC8-D76A-4B7C-B455-1A035F937F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B32CD6-59E2-4655-B901-EF1F38B29E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2E0790-18B3-4D59-91DA-F9C187DF88B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21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4012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9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6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F6339C-A4DB-4103-A0EC-9A92F691F6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1328E-ABF2-4926-BC80-AD363FC608B1}" type="datetimeFigureOut">
              <a:rPr lang="ko-KR" altLang="en-US"/>
              <a:pPr>
                <a:defRPr/>
              </a:pPr>
              <a:t>2021-03-18</a:t>
            </a:fld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1804FC-3A8C-487E-A504-0B93AF7BF3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57BC80-6566-4A44-A5C2-534BFFE50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6EC395-B294-45CF-9BE6-3B2A212EE93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10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F4061B-8A69-4858-9FA2-73B04DBE3C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DE4F1-AA96-42FE-AB99-CB41958A1427}" type="datetimeFigureOut">
              <a:rPr lang="ko-KR" altLang="en-US"/>
              <a:pPr>
                <a:defRPr/>
              </a:pPr>
              <a:t>2021-03-18</a:t>
            </a:fld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6E8747-C026-4AB0-B36D-28F2D51E98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C2921C-033E-491B-9873-1D803AF185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29FD65-A189-47A5-A830-0B25E570DCA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1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5CCC70-2803-4B70-A342-E92C4442EB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AE26C-6E94-4513-9E29-CE1A6FC881D9}" type="datetimeFigureOut">
              <a:rPr lang="ko-KR" altLang="en-US"/>
              <a:pPr>
                <a:defRPr/>
              </a:pPr>
              <a:t>2021-03-18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134C30-B8C6-4926-9396-76BE462060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0A06E1-E4DC-4942-8084-B6B01A0251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08E676-637A-4ECA-84EB-1C9D40B0A5E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63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C7D09B7-A293-4726-A6CF-86EF5DC79D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DBA83-45DE-4928-97F9-80A7814AC3CE}" type="datetimeFigureOut">
              <a:rPr lang="ko-KR" altLang="en-US"/>
              <a:pPr>
                <a:defRPr/>
              </a:pPr>
              <a:t>2021-03-18</a:t>
            </a:fld>
            <a:endParaRPr lang="ko-KR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0EE21E8-077D-4736-A189-F000371E9B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5D403CA-38AB-4F70-A6ED-34CD1B75B2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580E57-5E3B-4364-8D01-64FE0E541F5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01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BF87F97-9469-4887-BB76-E6B91D834B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7FA78-0945-4824-9A11-AAA92D1537B3}" type="datetimeFigureOut">
              <a:rPr lang="ko-KR" altLang="en-US"/>
              <a:pPr>
                <a:defRPr/>
              </a:pPr>
              <a:t>2021-03-18</a:t>
            </a:fld>
            <a:endParaRPr lang="ko-KR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90B06E5-895B-4A84-8287-E12A0C73C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539924F-B008-4244-B1F0-AF590CE48B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605A4A-E2AC-4E09-B083-B8CB02EDCB1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38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F38B259-4CB0-4B9A-B6CC-0B4AA7C41C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6CDB3-3A1B-47EE-8AB7-990B92018087}" type="datetimeFigureOut">
              <a:rPr lang="ko-KR" altLang="en-US"/>
              <a:pPr>
                <a:defRPr/>
              </a:pPr>
              <a:t>2021-03-18</a:t>
            </a:fld>
            <a:endParaRPr lang="ko-KR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56C3B01-17D7-45C9-AA84-1E3D9BECEA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0FE17D5-9593-4FD2-9FA3-B0334D5E84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3D3A17-3815-48FE-A08D-018644BFC09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8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5FAE0-B63A-4C20-A01E-69D3BE8CFB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48C83-552B-4311-AFD1-A8B3D7225B9D}" type="datetimeFigureOut">
              <a:rPr lang="ko-KR" altLang="en-US"/>
              <a:pPr>
                <a:defRPr/>
              </a:pPr>
              <a:t>2021-03-18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E1065-96E3-4482-A8B2-5917342220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747DB8-F442-454C-848E-BD3AFA1EAB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24F48A-4A05-4F1E-9655-E6A14320C70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54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43FF11-23EC-4F17-96FE-BA3DC67EB1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E05E7-9F0C-4792-A617-5CF48806B571}" type="datetimeFigureOut">
              <a:rPr lang="ko-KR" altLang="en-US"/>
              <a:pPr>
                <a:defRPr/>
              </a:pPr>
              <a:t>2021-03-18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6CB0EB-4C54-4FEF-B7AD-B8E73C85BC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0F915-CB82-430A-99BD-1A422D7515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B0934F-0D76-4023-9CCF-6EB03CC8D6B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01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56C7FE4-17A5-45AC-9B38-A5BEE62BA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446088"/>
            <a:ext cx="8308975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A1C559E-2D4D-4FF2-AA76-014629C3D9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8813" y="1366838"/>
            <a:ext cx="8321675" cy="471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68964" name="Rectangle 4">
            <a:extLst>
              <a:ext uri="{FF2B5EF4-FFF2-40B4-BE49-F238E27FC236}">
                <a16:creationId xmlns:a16="http://schemas.microsoft.com/office/drawing/2014/main" id="{CAD95DCF-F3B4-44A4-B5ED-F78799786B2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ct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E9E853-B15A-470E-A167-1257F2CCD968}" type="datetimeFigureOut">
              <a:rPr lang="ko-KR" altLang="en-US"/>
              <a:pPr>
                <a:defRPr/>
              </a:pPr>
              <a:t>2021-03-18</a:t>
            </a:fld>
            <a:endParaRPr lang="ko-KR" altLang="en-US"/>
          </a:p>
        </p:txBody>
      </p:sp>
      <p:sp>
        <p:nvSpPr>
          <p:cNvPr id="168965" name="Rectangle 5">
            <a:extLst>
              <a:ext uri="{FF2B5EF4-FFF2-40B4-BE49-F238E27FC236}">
                <a16:creationId xmlns:a16="http://schemas.microsoft.com/office/drawing/2014/main" id="{4459A329-A19F-4840-ADC0-D28F65A01C8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ct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8966" name="Rectangle 6">
            <a:extLst>
              <a:ext uri="{FF2B5EF4-FFF2-40B4-BE49-F238E27FC236}">
                <a16:creationId xmlns:a16="http://schemas.microsoft.com/office/drawing/2014/main" id="{8DC73C64-2D94-4EEC-A0DA-07639A8FE0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7221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9A59F00A-AFFD-4FBD-B44F-28C503E327D9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031" name="Rectangle 14">
            <a:extLst>
              <a:ext uri="{FF2B5EF4-FFF2-40B4-BE49-F238E27FC236}">
                <a16:creationId xmlns:a16="http://schemas.microsoft.com/office/drawing/2014/main" id="{012D9E58-2446-43F9-8801-68C2BBBC3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" y="12700"/>
            <a:ext cx="471488" cy="6858000"/>
          </a:xfrm>
          <a:prstGeom prst="rect">
            <a:avLst/>
          </a:prstGeom>
          <a:solidFill>
            <a:srgbClr val="008000"/>
          </a:solidFill>
          <a:ln w="58738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latin typeface="Times New Roman" pitchFamily="18" charset="0"/>
            </a:endParaRPr>
          </a:p>
        </p:txBody>
      </p:sp>
      <p:grpSp>
        <p:nvGrpSpPr>
          <p:cNvPr id="1032" name="Group 28">
            <a:extLst>
              <a:ext uri="{FF2B5EF4-FFF2-40B4-BE49-F238E27FC236}">
                <a16:creationId xmlns:a16="http://schemas.microsoft.com/office/drawing/2014/main" id="{021E8477-6C8D-4FEA-87C3-18DD9621DE8E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4324350"/>
            <a:ext cx="509588" cy="2406650"/>
            <a:chOff x="-1061" y="2707"/>
            <a:chExt cx="321" cy="1516"/>
          </a:xfrm>
        </p:grpSpPr>
        <p:sp>
          <p:nvSpPr>
            <p:cNvPr id="2" name="Rectangle 17">
              <a:extLst>
                <a:ext uri="{FF2B5EF4-FFF2-40B4-BE49-F238E27FC236}">
                  <a16:creationId xmlns:a16="http://schemas.microsoft.com/office/drawing/2014/main" id="{14160D8A-130F-45A1-A7E2-AFB1D0A8E0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-5400000">
              <a:off x="-1584" y="3378"/>
              <a:ext cx="15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U  N  I  V  E  R  S  I  T Y</a:t>
              </a:r>
            </a:p>
          </p:txBody>
        </p:sp>
        <p:sp>
          <p:nvSpPr>
            <p:cNvPr id="1035" name="Rectangle 22">
              <a:extLst>
                <a:ext uri="{FF2B5EF4-FFF2-40B4-BE49-F238E27FC236}">
                  <a16:creationId xmlns:a16="http://schemas.microsoft.com/office/drawing/2014/main" id="{58F0D6D4-7336-497D-9116-19536BB646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-5400000">
              <a:off x="-1582" y="3528"/>
              <a:ext cx="12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 E O K Y E O N G</a:t>
              </a:r>
            </a:p>
          </p:txBody>
        </p:sp>
      </p:grpSp>
      <p:pic>
        <p:nvPicPr>
          <p:cNvPr id="1033" name="그림 15" descr="footer_logo.gif">
            <a:extLst>
              <a:ext uri="{FF2B5EF4-FFF2-40B4-BE49-F238E27FC236}">
                <a16:creationId xmlns:a16="http://schemas.microsoft.com/office/drawing/2014/main" id="{8865D125-4D19-42C8-A776-9328D02C43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5563"/>
            <a:ext cx="14922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그림 1">
            <a:extLst>
              <a:ext uri="{FF2B5EF4-FFF2-40B4-BE49-F238E27FC236}">
                <a16:creationId xmlns:a16="http://schemas.microsoft.com/office/drawing/2014/main" id="{1E93172C-E6C8-4F92-88FA-8D0D7026D35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63" y="6213475"/>
            <a:ext cx="5683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C41DB3-4C30-44EF-AF62-41C63CF5E576}"/>
              </a:ext>
            </a:extLst>
          </p:cNvPr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F8FF2F-EB48-45B4-81D7-D47E0ED5DA1F}"/>
              </a:ext>
            </a:extLst>
          </p:cNvPr>
          <p:cNvSpPr txBox="1"/>
          <p:nvPr/>
        </p:nvSpPr>
        <p:spPr>
          <a:xfrm>
            <a:off x="1403350" y="4576763"/>
            <a:ext cx="67437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600" b="1" spc="6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Dynamic Programming</a:t>
            </a:r>
          </a:p>
        </p:txBody>
      </p:sp>
      <p:pic>
        <p:nvPicPr>
          <p:cNvPr id="3076" name="Picture 2" descr="D:\학교관련문서\UI\1\NEW_UI3.jpg">
            <a:extLst>
              <a:ext uri="{FF2B5EF4-FFF2-40B4-BE49-F238E27FC236}">
                <a16:creationId xmlns:a16="http://schemas.microsoft.com/office/drawing/2014/main" id="{E792D7CA-08B4-416A-8103-ACF18E90A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102350"/>
            <a:ext cx="17748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그림 1">
            <a:extLst>
              <a:ext uri="{FF2B5EF4-FFF2-40B4-BE49-F238E27FC236}">
                <a16:creationId xmlns:a16="http://schemas.microsoft.com/office/drawing/2014/main" id="{5C2EA9FA-EE5C-41D5-95F8-41BAD9AA6901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5830888"/>
            <a:ext cx="900112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41">
            <a:extLst>
              <a:ext uri="{FF2B5EF4-FFF2-40B4-BE49-F238E27FC236}">
                <a16:creationId xmlns:a16="http://schemas.microsoft.com/office/drawing/2014/main" id="{C973163F-0C75-45BB-8CFB-0D16D2C04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3451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6A0D89D5-E13C-4EA7-A730-4B3739E7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2060575"/>
            <a:ext cx="8353425" cy="2089150"/>
          </a:xfrm>
        </p:spPr>
        <p:txBody>
          <a:bodyPr/>
          <a:lstStyle/>
          <a:p>
            <a:pPr eaLnBrk="1" hangingPunct="1"/>
            <a:r>
              <a:rPr lang="en-US" altLang="ko-KR" sz="4800">
                <a:solidFill>
                  <a:srgbClr val="006600"/>
                </a:solidFill>
              </a:rPr>
              <a:t>Dynamic Programming</a:t>
            </a:r>
            <a:br>
              <a:rPr lang="en-US" altLang="ko-KR" sz="4800">
                <a:solidFill>
                  <a:srgbClr val="006600"/>
                </a:solidFill>
              </a:rPr>
            </a:br>
            <a:r>
              <a:rPr lang="en-US" altLang="ko-KR" sz="4800">
                <a:solidFill>
                  <a:srgbClr val="006600"/>
                </a:solidFill>
              </a:rPr>
              <a:t>- </a:t>
            </a:r>
            <a:r>
              <a:rPr lang="ko-KR" altLang="en-US" sz="4800">
                <a:solidFill>
                  <a:srgbClr val="006600"/>
                </a:solidFill>
              </a:rPr>
              <a:t>벨만 방정식을 어떻게 풀 것인가</a:t>
            </a:r>
            <a:r>
              <a:rPr lang="en-US" altLang="ko-KR" sz="4800">
                <a:solidFill>
                  <a:srgbClr val="006600"/>
                </a:solidFill>
              </a:rPr>
              <a:t>?</a:t>
            </a:r>
            <a:endParaRPr lang="ko-KR" altLang="en-US" sz="480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DB6EEFCA-C415-4974-8901-598D9DCB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558800"/>
            <a:ext cx="8308975" cy="782638"/>
          </a:xfrm>
        </p:spPr>
        <p:txBody>
          <a:bodyPr/>
          <a:lstStyle/>
          <a:p>
            <a:r>
              <a:rPr lang="en-US" altLang="ko-KR"/>
              <a:t>Dynamic Programming 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37C99FF9-1AF7-4F99-82F8-CA556EAA6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13" y="1582738"/>
            <a:ext cx="8321675" cy="4294187"/>
          </a:xfrm>
        </p:spPr>
        <p:txBody>
          <a:bodyPr/>
          <a:lstStyle/>
          <a:p>
            <a:r>
              <a:rPr lang="ko-KR" altLang="en-US"/>
              <a:t>환경에 대한 모델이 </a:t>
            </a:r>
            <a:r>
              <a:rPr lang="en-US" altLang="ko-KR"/>
              <a:t>MDP</a:t>
            </a:r>
            <a:r>
              <a:rPr lang="ko-KR" altLang="en-US"/>
              <a:t>의 형태로 완전히 주어졌을 경우 최적의 정책을 구하는 방법</a:t>
            </a:r>
            <a:endParaRPr lang="en-US" altLang="ko-KR"/>
          </a:p>
          <a:p>
            <a:endParaRPr lang="en-US" altLang="ko-KR" sz="1200"/>
          </a:p>
          <a:p>
            <a:r>
              <a:rPr lang="ko-KR" altLang="en-US"/>
              <a:t>벨만 기대방정식</a:t>
            </a:r>
            <a:r>
              <a:rPr lang="en-US" altLang="ko-KR"/>
              <a:t>, </a:t>
            </a:r>
            <a:r>
              <a:rPr lang="ko-KR" altLang="en-US"/>
              <a:t>벨만 최적방정식을 푸는 방법</a:t>
            </a:r>
            <a:endParaRPr lang="en-US" altLang="ko-KR"/>
          </a:p>
          <a:p>
            <a:endParaRPr lang="en-US" altLang="ko-KR" sz="2000"/>
          </a:p>
          <a:p>
            <a:r>
              <a:rPr lang="ko-KR" altLang="en-US"/>
              <a:t>환경을 완전하게 알아야 한다는 것과 연산량이 방대하다는 문제 때문에 적용이 제한적</a:t>
            </a:r>
            <a:endParaRPr lang="en-US" altLang="ko-KR"/>
          </a:p>
          <a:p>
            <a:endParaRPr lang="en-US" altLang="ko-KR" sz="2000"/>
          </a:p>
          <a:p>
            <a:r>
              <a:rPr lang="ko-KR" altLang="en-US">
                <a:solidFill>
                  <a:srgbClr val="FF0000"/>
                </a:solidFill>
              </a:rPr>
              <a:t>강화학습</a:t>
            </a:r>
            <a:r>
              <a:rPr lang="ko-KR" altLang="en-US"/>
              <a:t>의 원리를 이해하는 기초</a:t>
            </a:r>
            <a:endParaRPr lang="en-US" altLang="ko-KR"/>
          </a:p>
          <a:p>
            <a:pPr lvl="1"/>
            <a:r>
              <a:rPr lang="ko-KR" altLang="en-US"/>
              <a:t>보다 적은 연산량과 환경에 대한 모델 없이 </a:t>
            </a:r>
            <a:r>
              <a:rPr lang="en-US" altLang="ko-KR"/>
              <a:t>DP</a:t>
            </a:r>
            <a:r>
              <a:rPr lang="ko-KR" altLang="en-US"/>
              <a:t>와 같은 효과를 얻기 위한 시도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6B7BCA63-1F00-45C6-B11D-9EE1566C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558800"/>
            <a:ext cx="8308975" cy="782638"/>
          </a:xfrm>
        </p:spPr>
        <p:txBody>
          <a:bodyPr/>
          <a:lstStyle/>
          <a:p>
            <a:r>
              <a:rPr lang="en-US" altLang="ko-KR"/>
              <a:t>Dynamic Programming</a:t>
            </a:r>
            <a:r>
              <a:rPr lang="ko-KR" altLang="en-US"/>
              <a:t>의 개념</a:t>
            </a:r>
          </a:p>
        </p:txBody>
      </p:sp>
      <p:pic>
        <p:nvPicPr>
          <p:cNvPr id="15363" name="Picture 2">
            <a:extLst>
              <a:ext uri="{FF2B5EF4-FFF2-40B4-BE49-F238E27FC236}">
                <a16:creationId xmlns:a16="http://schemas.microsoft.com/office/drawing/2014/main" id="{0E186730-749D-47FB-B27C-27F0F2E078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2387600"/>
            <a:ext cx="6353175" cy="3168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C380EC2C-6BFC-4E8B-883C-6C9575D55AA9}"/>
              </a:ext>
            </a:extLst>
          </p:cNvPr>
          <p:cNvSpPr txBox="1">
            <a:spLocks/>
          </p:cNvSpPr>
          <p:nvPr/>
        </p:nvSpPr>
        <p:spPr bwMode="auto">
          <a:xfrm>
            <a:off x="684213" y="1379538"/>
            <a:ext cx="82089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kumimoji="0" lang="ko-KR" altLang="en-US" sz="2000" kern="0" dirty="0"/>
              <a:t>작은 문제가 큰 문제 안에 중첩돼 있는 경우 작은 문제의 답을 다른 작은 문제에서 이용함으로써 효율적으로 계산하는 방법</a:t>
            </a:r>
            <a:endParaRPr kumimoji="0" lang="en-US" altLang="ko-KR" sz="2000" kern="0" dirty="0"/>
          </a:p>
          <a:p>
            <a:pPr marL="0" indent="0">
              <a:buFontTx/>
              <a:buNone/>
              <a:defRPr/>
            </a:pPr>
            <a:endParaRPr kumimoji="0" lang="ko-KR" altLang="en-US" sz="2000" kern="0" dirty="0"/>
          </a:p>
          <a:p>
            <a:pPr lvl="1">
              <a:defRPr/>
            </a:pPr>
            <a:endParaRPr kumimoji="0" lang="ko-KR" altLang="en-US" kern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1D460-1405-4231-B202-86E46D74DCDB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39752" y="5772168"/>
            <a:ext cx="4896544" cy="369332"/>
          </a:xfrm>
          <a:prstGeom prst="rect">
            <a:avLst/>
          </a:prstGeom>
          <a:blipFill rotWithShape="1">
            <a:blip r:embed="rId3"/>
            <a:stretch>
              <a:fillRect b="-5000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A92BF9AC-B1A1-4C11-B97E-1C43ED4D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701675"/>
            <a:ext cx="8308975" cy="782638"/>
          </a:xfrm>
        </p:spPr>
        <p:txBody>
          <a:bodyPr/>
          <a:lstStyle/>
          <a:p>
            <a:r>
              <a:rPr lang="ko-KR" altLang="en-US"/>
              <a:t>정책 이터레이션과 가치 이터레이션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2F25D-FC4E-4423-B562-BFC00F6A0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773238"/>
            <a:ext cx="7993063" cy="424815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/>
              <a:t>정책 </a:t>
            </a:r>
            <a:r>
              <a:rPr lang="ko-KR" altLang="en-US" dirty="0" err="1"/>
              <a:t>이터레이션</a:t>
            </a:r>
            <a:r>
              <a:rPr lang="ko-KR" altLang="en-US" dirty="0"/>
              <a:t> </a:t>
            </a:r>
            <a:r>
              <a:rPr lang="en-US" altLang="ko-KR" dirty="0"/>
              <a:t>(Policy Iteration)</a:t>
            </a:r>
            <a:endParaRPr lang="ko-KR" altLang="en-US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정책을 평가하고 정책을 발전시키면서 최적의 정책 구함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정책 평가 </a:t>
            </a:r>
            <a:r>
              <a:rPr lang="en-US" altLang="ko-KR" dirty="0"/>
              <a:t>: </a:t>
            </a:r>
            <a:r>
              <a:rPr lang="ko-KR" altLang="en-US" dirty="0"/>
              <a:t>현재 정책에 대한 가치함수를 구함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정책 발전 </a:t>
            </a:r>
            <a:r>
              <a:rPr lang="en-US" altLang="ko-KR" dirty="0"/>
              <a:t>: </a:t>
            </a:r>
            <a:r>
              <a:rPr lang="ko-KR" altLang="en-US" dirty="0"/>
              <a:t>평가된 가치함수를 기반으로 정책을 발전시킴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endParaRPr lang="en-US" altLang="ko-KR" dirty="0"/>
          </a:p>
          <a:p>
            <a:pPr>
              <a:lnSpc>
                <a:spcPct val="150000"/>
              </a:lnSpc>
              <a:defRPr/>
            </a:pPr>
            <a:r>
              <a:rPr lang="ko-KR" altLang="en-US" dirty="0"/>
              <a:t>가치 </a:t>
            </a:r>
            <a:r>
              <a:rPr lang="ko-KR" altLang="en-US" dirty="0" err="1"/>
              <a:t>이터레이션</a:t>
            </a:r>
            <a:r>
              <a:rPr lang="ko-KR" altLang="en-US" dirty="0"/>
              <a:t> </a:t>
            </a:r>
            <a:r>
              <a:rPr lang="en-US" altLang="ko-KR" dirty="0"/>
              <a:t>(Value Iteration)</a:t>
            </a:r>
            <a:endParaRPr lang="ko-KR" altLang="en-US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최적 정책에 대한 가치함수를 구하는 과정</a:t>
            </a:r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E4CF4CC6-BB13-4A99-B4D5-90BAB423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558800"/>
            <a:ext cx="8308975" cy="782638"/>
          </a:xfrm>
        </p:spPr>
        <p:txBody>
          <a:bodyPr/>
          <a:lstStyle/>
          <a:p>
            <a:r>
              <a:rPr lang="ko-KR" altLang="en-US"/>
              <a:t>정책 이터레이션</a:t>
            </a:r>
            <a:r>
              <a:rPr lang="en-US" altLang="ko-KR"/>
              <a:t>(Policy Iteration)</a:t>
            </a:r>
            <a:r>
              <a:rPr lang="ko-KR" altLang="en-US"/>
              <a:t>의 개념</a:t>
            </a:r>
          </a:p>
        </p:txBody>
      </p:sp>
      <p:sp>
        <p:nvSpPr>
          <p:cNvPr id="17411" name="내용 개체 틀 2">
            <a:extLst>
              <a:ext uri="{FF2B5EF4-FFF2-40B4-BE49-F238E27FC236}">
                <a16:creationId xmlns:a16="http://schemas.microsoft.com/office/drawing/2014/main" id="{AC37E1E7-A437-46FC-B94C-7BFC5586D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13" y="1517650"/>
            <a:ext cx="8321675" cy="4719638"/>
          </a:xfrm>
        </p:spPr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정책 평가</a:t>
            </a:r>
            <a:r>
              <a:rPr lang="ko-KR" altLang="en-US"/>
              <a:t>와 </a:t>
            </a:r>
            <a:r>
              <a:rPr lang="ko-KR" altLang="en-US">
                <a:solidFill>
                  <a:srgbClr val="FF0000"/>
                </a:solidFill>
              </a:rPr>
              <a:t>정책 발전</a:t>
            </a:r>
            <a:r>
              <a:rPr lang="ko-KR" altLang="en-US"/>
              <a:t>을 번갈아 수행하며 최적 정책을 구하는 방법 </a:t>
            </a:r>
          </a:p>
        </p:txBody>
      </p:sp>
      <p:pic>
        <p:nvPicPr>
          <p:cNvPr id="17412" name="그림 3">
            <a:extLst>
              <a:ext uri="{FF2B5EF4-FFF2-40B4-BE49-F238E27FC236}">
                <a16:creationId xmlns:a16="http://schemas.microsoft.com/office/drawing/2014/main" id="{4778D774-ADCF-4EFC-8C23-7452BFB74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708275"/>
            <a:ext cx="734377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957B4EA3-BE6F-4CC9-83F7-7120C0EF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549275"/>
            <a:ext cx="8308975" cy="782638"/>
          </a:xfrm>
        </p:spPr>
        <p:txBody>
          <a:bodyPr/>
          <a:lstStyle/>
          <a:p>
            <a:r>
              <a:rPr lang="ko-KR" altLang="en-US"/>
              <a:t>정책 평가</a:t>
            </a:r>
            <a:r>
              <a:rPr lang="en-US" altLang="ko-KR"/>
              <a:t>(Policy Evaluation)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A20BA-023A-4239-80D9-35BA8851E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390650"/>
            <a:ext cx="7993063" cy="4249738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ko-KR" altLang="en-US" dirty="0"/>
              <a:t>벨만 기대방정식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어떤 주어진 정책에 대한 가치함수의 방정식</a:t>
            </a:r>
            <a:endParaRPr lang="en-US" altLang="ko-KR" dirty="0"/>
          </a:p>
          <a:p>
            <a:pPr marL="457200" lvl="1" indent="0">
              <a:lnSpc>
                <a:spcPct val="120000"/>
              </a:lnSpc>
              <a:buFontTx/>
              <a:buNone/>
              <a:defRPr/>
            </a:pPr>
            <a:endParaRPr lang="en-US" altLang="ko-KR" dirty="0"/>
          </a:p>
          <a:p>
            <a:pPr marL="457200" lvl="1" indent="0">
              <a:lnSpc>
                <a:spcPct val="120000"/>
              </a:lnSpc>
              <a:buFontTx/>
              <a:buNone/>
              <a:defRPr/>
            </a:pPr>
            <a:endParaRPr lang="en-US" altLang="ko-KR" dirty="0"/>
          </a:p>
          <a:p>
            <a:pPr marL="457200" lvl="1" indent="0">
              <a:lnSpc>
                <a:spcPct val="120000"/>
              </a:lnSpc>
              <a:buFontTx/>
              <a:buNone/>
              <a:defRPr/>
            </a:pPr>
            <a:endParaRPr lang="en-US" altLang="ko-KR" dirty="0"/>
          </a:p>
          <a:p>
            <a:pPr marL="457200" lvl="1" indent="0">
              <a:lnSpc>
                <a:spcPct val="120000"/>
              </a:lnSpc>
              <a:buFontTx/>
              <a:buNone/>
              <a:defRPr/>
            </a:pPr>
            <a:endParaRPr lang="en-US" altLang="ko-KR" dirty="0"/>
          </a:p>
          <a:p>
            <a:pPr>
              <a:lnSpc>
                <a:spcPct val="120000"/>
              </a:lnSpc>
              <a:defRPr/>
            </a:pPr>
            <a:r>
              <a:rPr lang="ko-KR" altLang="en-US" dirty="0"/>
              <a:t>정책 평가 </a:t>
            </a:r>
            <a:r>
              <a:rPr lang="en-US" altLang="ko-KR" dirty="0"/>
              <a:t>(Policy Evaluation)</a:t>
            </a:r>
            <a:endParaRPr lang="ko-KR" altLang="en-US" dirty="0"/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이전 단계의 가치함수로부터 새로운 가치함수를 업데이트</a:t>
            </a:r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5F408006-9E97-4D90-894A-5C5056AB9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349500"/>
            <a:ext cx="4692650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332F9DC9-1B57-4490-8EAA-2F4B996952FB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34539" y="5013176"/>
            <a:ext cx="4785733" cy="76450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8FA5D78-56EF-4AFA-B72D-7C71015CB9AA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07026" y="3139275"/>
            <a:ext cx="3891515" cy="76450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F0E6DD3-27BC-42C7-8419-D70E72CF127A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06893" y="5723528"/>
            <a:ext cx="3943131" cy="76450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685DABD9-AF78-40D8-8BE8-48EB3945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549275"/>
            <a:ext cx="8308975" cy="782638"/>
          </a:xfrm>
        </p:spPr>
        <p:txBody>
          <a:bodyPr/>
          <a:lstStyle/>
          <a:p>
            <a:r>
              <a:rPr lang="ko-KR" altLang="en-US"/>
              <a:t>정책 평가에서 가치함수의 계산</a:t>
            </a:r>
          </a:p>
        </p:txBody>
      </p:sp>
      <p:pic>
        <p:nvPicPr>
          <p:cNvPr id="19459" name="Picture 2">
            <a:extLst>
              <a:ext uri="{FF2B5EF4-FFF2-40B4-BE49-F238E27FC236}">
                <a16:creationId xmlns:a16="http://schemas.microsoft.com/office/drawing/2014/main" id="{AB97E967-57B9-4AB3-808D-BD95E2AC7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39938"/>
            <a:ext cx="39449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2">
            <a:extLst>
              <a:ext uri="{FF2B5EF4-FFF2-40B4-BE49-F238E27FC236}">
                <a16:creationId xmlns:a16="http://schemas.microsoft.com/office/drawing/2014/main" id="{37F69602-D8AF-47AD-B7D5-F8EFBA0E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5" t="14998" r="39864" b="16061"/>
          <a:stretch>
            <a:fillRect/>
          </a:stretch>
        </p:blipFill>
        <p:spPr bwMode="auto">
          <a:xfrm>
            <a:off x="5219700" y="1628775"/>
            <a:ext cx="3336925" cy="174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3" descr="D:\강의\2020년도1학기\지능시스템\강의자료\그림\RL_3_DP\그리드월드_정책평가_예.jpg">
            <a:extLst>
              <a:ext uri="{FF2B5EF4-FFF2-40B4-BE49-F238E27FC236}">
                <a16:creationId xmlns:a16="http://schemas.microsoft.com/office/drawing/2014/main" id="{58A3AFE5-193A-409A-9D2D-60769B63C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2" t="36331" r="5174" b="14169"/>
          <a:stretch>
            <a:fillRect/>
          </a:stretch>
        </p:blipFill>
        <p:spPr bwMode="auto">
          <a:xfrm>
            <a:off x="1706563" y="3573463"/>
            <a:ext cx="627538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Box 3">
            <a:extLst>
              <a:ext uri="{FF2B5EF4-FFF2-40B4-BE49-F238E27FC236}">
                <a16:creationId xmlns:a16="http://schemas.microsoft.com/office/drawing/2014/main" id="{77431F3A-BE1A-490F-B72A-661977BF6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5867400"/>
            <a:ext cx="6694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반복적 가치함수의 계산 방식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: two arrays 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방식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, one array 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방식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D828AC95-DB9D-4594-AD7D-B67024EE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8" y="620713"/>
            <a:ext cx="8308975" cy="782637"/>
          </a:xfrm>
        </p:spPr>
        <p:txBody>
          <a:bodyPr/>
          <a:lstStyle/>
          <a:p>
            <a:r>
              <a:rPr lang="ko-KR" altLang="en-US"/>
              <a:t>반복적 정책 평가 알고리즘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053121BE-BDF1-4209-A92B-A6F115D3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612900"/>
            <a:ext cx="7653338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E695DCD2-8111-4FD6-B922-2C517DDD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8" y="552450"/>
            <a:ext cx="8308975" cy="782638"/>
          </a:xfrm>
        </p:spPr>
        <p:txBody>
          <a:bodyPr/>
          <a:lstStyle/>
          <a:p>
            <a:r>
              <a:rPr lang="ko-KR" altLang="en-US"/>
              <a:t>정책 평가 예제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C3E279E9-4F2D-40DE-8DD8-C8B0AB8F6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25" y="1416050"/>
            <a:ext cx="36861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3">
            <a:extLst>
              <a:ext uri="{FF2B5EF4-FFF2-40B4-BE49-F238E27FC236}">
                <a16:creationId xmlns:a16="http://schemas.microsoft.com/office/drawing/2014/main" id="{2E719F3B-4948-40F0-9A65-1DAC2A81B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" t="4498" r="5711" b="2187"/>
          <a:stretch>
            <a:fillRect/>
          </a:stretch>
        </p:blipFill>
        <p:spPr bwMode="auto">
          <a:xfrm>
            <a:off x="684213" y="2970213"/>
            <a:ext cx="4127500" cy="33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4">
            <a:extLst>
              <a:ext uri="{FF2B5EF4-FFF2-40B4-BE49-F238E27FC236}">
                <a16:creationId xmlns:a16="http://schemas.microsoft.com/office/drawing/2014/main" id="{AB073985-3F65-4603-A3C7-F2D7AD05D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 r="3876" b="3719"/>
          <a:stretch>
            <a:fillRect/>
          </a:stretch>
        </p:blipFill>
        <p:spPr bwMode="auto">
          <a:xfrm>
            <a:off x="4859338" y="3267075"/>
            <a:ext cx="4192587" cy="28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8A64EE62-62C5-428E-99B6-7E3BDD1D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549275"/>
            <a:ext cx="8308975" cy="782638"/>
          </a:xfrm>
        </p:spPr>
        <p:txBody>
          <a:bodyPr/>
          <a:lstStyle/>
          <a:p>
            <a:r>
              <a:rPr lang="ko-KR" altLang="en-US"/>
              <a:t>정책 발전</a:t>
            </a:r>
            <a:r>
              <a:rPr lang="en-US" altLang="ko-KR"/>
              <a:t>(Policy Improvement)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C220F-2D91-4CA8-B01A-E83F7B4069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755650" y="1340768"/>
            <a:ext cx="7993063" cy="4846662"/>
          </a:xfrm>
          <a:blipFill rotWithShape="1">
            <a:blip r:embed="rId2"/>
            <a:stretch>
              <a:fillRect l="-1068" t="-1006" b="-2138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08FE71-3F81-4092-8FA7-96CE93FA0B3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22545" y="3514647"/>
            <a:ext cx="6480720" cy="126470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19F357-D636-4052-B816-0CD235E4CC6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42192" y="4102344"/>
            <a:ext cx="439608" cy="615553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528EE9CE-EE1F-40F0-B2F9-9BD45660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2060575"/>
            <a:ext cx="8353425" cy="2089150"/>
          </a:xfrm>
        </p:spPr>
        <p:txBody>
          <a:bodyPr/>
          <a:lstStyle/>
          <a:p>
            <a:pPr eaLnBrk="1" hangingPunct="1"/>
            <a:r>
              <a:rPr lang="en-US" altLang="ko-KR" sz="4800">
                <a:solidFill>
                  <a:srgbClr val="006600"/>
                </a:solidFill>
              </a:rPr>
              <a:t>Brief Review </a:t>
            </a:r>
            <a:br>
              <a:rPr lang="en-US" altLang="ko-KR" sz="4800">
                <a:solidFill>
                  <a:srgbClr val="006600"/>
                </a:solidFill>
              </a:rPr>
            </a:br>
            <a:r>
              <a:rPr lang="en-US" altLang="ko-KR" sz="4800">
                <a:solidFill>
                  <a:srgbClr val="006600"/>
                </a:solidFill>
              </a:rPr>
              <a:t>of Bellman Equation </a:t>
            </a:r>
            <a:endParaRPr lang="ko-KR" altLang="en-US" sz="480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59336745-A3A7-4640-A279-B520C649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452438"/>
            <a:ext cx="8308975" cy="782637"/>
          </a:xfrm>
        </p:spPr>
        <p:txBody>
          <a:bodyPr/>
          <a:lstStyle/>
          <a:p>
            <a:r>
              <a:rPr lang="ko-KR" altLang="en-US"/>
              <a:t>정책 발전</a:t>
            </a:r>
            <a:r>
              <a:rPr lang="en-US" altLang="ko-KR"/>
              <a:t>(Policy Improvement)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5A83BD-5223-4036-B230-006211E912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755650" y="1196090"/>
            <a:ext cx="7993063" cy="4918670"/>
          </a:xfrm>
          <a:blipFill rotWithShape="1">
            <a:blip r:embed="rId2"/>
            <a:stretch>
              <a:fillRect l="-1068" t="-991" r="-381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43D000-5055-4CF9-B68D-02A893C4B126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38221" y="1650264"/>
            <a:ext cx="3445559" cy="447302"/>
          </a:xfrm>
          <a:prstGeom prst="rect">
            <a:avLst/>
          </a:prstGeom>
          <a:blipFill rotWithShape="1">
            <a:blip r:embed="rId3"/>
            <a:stretch>
              <a:fillRect b="-13699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38229A-D028-49EA-9947-4934F15ACD68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00190" y="1687742"/>
            <a:ext cx="1756891" cy="372346"/>
          </a:xfrm>
          <a:prstGeom prst="rect">
            <a:avLst/>
          </a:prstGeom>
          <a:blipFill rotWithShape="1">
            <a:blip r:embed="rId4"/>
            <a:stretch>
              <a:fillRect b="-13115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0E7BC-9CF5-49D3-A3BE-C45782F101A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420330" y="1689249"/>
            <a:ext cx="455573" cy="369332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13BB55-4403-4335-8A98-B951FF72CE6B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46112" y="3450568"/>
            <a:ext cx="5133704" cy="491282"/>
          </a:xfrm>
          <a:prstGeom prst="rect">
            <a:avLst/>
          </a:prstGeom>
          <a:blipFill rotWithShape="1">
            <a:blip r:embed="rId6"/>
            <a:stretch>
              <a:fillRect b="-2469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C3A867-65D6-4606-BE91-E72D0BE85B14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62922" y="3094440"/>
            <a:ext cx="3796156" cy="461665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443B47-0A98-4C02-9A3F-B27D60F89792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67744" y="5723819"/>
            <a:ext cx="3279680" cy="372346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E8C9D5-D4AF-415C-B5FF-BA3116C5E58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20488" y="6008613"/>
            <a:ext cx="6135536" cy="512384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18FE2DDE-1593-47D3-8933-1140A6EB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08013"/>
            <a:ext cx="8308975" cy="782637"/>
          </a:xfrm>
        </p:spPr>
        <p:txBody>
          <a:bodyPr/>
          <a:lstStyle/>
          <a:p>
            <a:r>
              <a:rPr lang="ko-KR" altLang="en-US"/>
              <a:t>정책 이터레이션</a:t>
            </a:r>
            <a:r>
              <a:rPr lang="en-US" altLang="ko-KR"/>
              <a:t>(Policy Iteration)</a:t>
            </a:r>
            <a:endParaRPr lang="ko-KR" altLang="en-US"/>
          </a:p>
        </p:txBody>
      </p:sp>
      <p:sp>
        <p:nvSpPr>
          <p:cNvPr id="8195" name="내용 개체 틀 2">
            <a:extLst>
              <a:ext uri="{FF2B5EF4-FFF2-40B4-BE49-F238E27FC236}">
                <a16:creationId xmlns:a16="http://schemas.microsoft.com/office/drawing/2014/main" id="{112DC970-EE36-40FF-8108-EB08070823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58813" y="1556792"/>
            <a:ext cx="8321675" cy="4719638"/>
          </a:xfrm>
          <a:blipFill rotWithShape="1">
            <a:blip r:embed="rId2"/>
            <a:stretch>
              <a:fillRect l="-1319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pic>
        <p:nvPicPr>
          <p:cNvPr id="24580" name="그림 3">
            <a:extLst>
              <a:ext uri="{FF2B5EF4-FFF2-40B4-BE49-F238E27FC236}">
                <a16:creationId xmlns:a16="http://schemas.microsoft.com/office/drawing/2014/main" id="{628C204C-0171-41F8-90F7-42C97FD60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9" b="81973"/>
          <a:stretch>
            <a:fillRect/>
          </a:stretch>
        </p:blipFill>
        <p:spPr bwMode="auto">
          <a:xfrm>
            <a:off x="1201738" y="4941888"/>
            <a:ext cx="74898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59908DB7-4C3D-41DD-A258-D1A22D87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344488"/>
            <a:ext cx="8308975" cy="782637"/>
          </a:xfrm>
        </p:spPr>
        <p:txBody>
          <a:bodyPr/>
          <a:lstStyle/>
          <a:p>
            <a:r>
              <a:rPr lang="ko-KR" altLang="en-US"/>
              <a:t>정책 이터레이션</a:t>
            </a:r>
            <a:r>
              <a:rPr lang="en-US" altLang="ko-KR"/>
              <a:t> </a:t>
            </a:r>
            <a:r>
              <a:rPr lang="ko-KR" altLang="en-US"/>
              <a:t>알고리즘</a:t>
            </a:r>
          </a:p>
        </p:txBody>
      </p:sp>
      <p:pic>
        <p:nvPicPr>
          <p:cNvPr id="25603" name="Picture 4">
            <a:extLst>
              <a:ext uri="{FF2B5EF4-FFF2-40B4-BE49-F238E27FC236}">
                <a16:creationId xmlns:a16="http://schemas.microsoft.com/office/drawing/2014/main" id="{2512607C-E8AF-4BF7-8E41-B2F4A93F7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38" y="1069975"/>
            <a:ext cx="6937375" cy="537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BEE73ABB-80D5-4DBB-9746-96D87B39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564B9315-DD8A-4B01-966C-37BD7500A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235075"/>
            <a:ext cx="8321675" cy="4719638"/>
          </a:xfrm>
        </p:spPr>
        <p:txBody>
          <a:bodyPr/>
          <a:lstStyle/>
          <a:p>
            <a:r>
              <a:rPr lang="ko-KR" altLang="en-US" dirty="0"/>
              <a:t>다음의 </a:t>
            </a:r>
            <a:r>
              <a:rPr lang="en-US" altLang="ko-KR" dirty="0"/>
              <a:t>State diagram</a:t>
            </a:r>
            <a:r>
              <a:rPr lang="ko-KR" altLang="en-US" dirty="0"/>
              <a:t>으로 나타난 </a:t>
            </a:r>
            <a:r>
              <a:rPr lang="en-US" altLang="ko-KR" dirty="0"/>
              <a:t>MDP</a:t>
            </a:r>
            <a:r>
              <a:rPr lang="ko-KR" altLang="en-US" dirty="0"/>
              <a:t>에 대해 정책 </a:t>
            </a:r>
            <a:r>
              <a:rPr lang="ko-KR" altLang="en-US" dirty="0" err="1"/>
              <a:t>이터레이션을</a:t>
            </a:r>
            <a:r>
              <a:rPr lang="ko-KR" altLang="en-US" dirty="0"/>
              <a:t> 이용하여 각 상태의 가치함수 및 최적 정책을 구하는 프로그램을 작성하고 결과를 </a:t>
            </a:r>
            <a:r>
              <a:rPr lang="ko-KR" altLang="en-US" dirty="0" err="1"/>
              <a:t>제시하시오</a:t>
            </a:r>
            <a:r>
              <a:rPr lang="en-US" altLang="ko-KR" dirty="0"/>
              <a:t>.</a:t>
            </a:r>
            <a:r>
              <a:rPr lang="ko-KR" altLang="en-US" dirty="0"/>
              <a:t>          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00B0F0"/>
                </a:solidFill>
              </a:rPr>
              <a:t>3</a:t>
            </a:r>
            <a:r>
              <a:rPr lang="ko-KR" altLang="en-US" sz="2000" dirty="0">
                <a:solidFill>
                  <a:srgbClr val="00B0F0"/>
                </a:solidFill>
              </a:rPr>
              <a:t>월 </a:t>
            </a:r>
            <a:r>
              <a:rPr lang="en-US" altLang="ko-KR" sz="2000" dirty="0">
                <a:solidFill>
                  <a:srgbClr val="FF0000"/>
                </a:solidFill>
              </a:rPr>
              <a:t>24</a:t>
            </a:r>
            <a:r>
              <a:rPr lang="ko-KR" altLang="en-US" sz="2000" dirty="0">
                <a:solidFill>
                  <a:srgbClr val="00B0F0"/>
                </a:solidFill>
              </a:rPr>
              <a:t>일까지 </a:t>
            </a:r>
            <a:r>
              <a:rPr lang="en-US" altLang="ko-KR" sz="2000" dirty="0">
                <a:solidFill>
                  <a:srgbClr val="009900"/>
                </a:solidFill>
              </a:rPr>
              <a:t>Google classroom</a:t>
            </a:r>
            <a:r>
              <a:rPr lang="ko-KR" altLang="en-US" sz="2000" dirty="0">
                <a:solidFill>
                  <a:srgbClr val="00B0F0"/>
                </a:solidFill>
              </a:rPr>
              <a:t>으로 제출</a:t>
            </a:r>
            <a:r>
              <a:rPr lang="en-US" altLang="ko-KR" sz="2000" dirty="0"/>
              <a:t>)</a:t>
            </a:r>
          </a:p>
        </p:txBody>
      </p:sp>
      <p:pic>
        <p:nvPicPr>
          <p:cNvPr id="5" name="그림 2">
            <a:extLst>
              <a:ext uri="{FF2B5EF4-FFF2-40B4-BE49-F238E27FC236}">
                <a16:creationId xmlns:a16="http://schemas.microsoft.com/office/drawing/2014/main" id="{5CDE8AA6-F1E8-455E-B083-AE3C5592B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4"/>
          <a:stretch>
            <a:fillRect/>
          </a:stretch>
        </p:blipFill>
        <p:spPr bwMode="auto">
          <a:xfrm>
            <a:off x="1475656" y="2708920"/>
            <a:ext cx="6476338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>
            <a:extLst>
              <a:ext uri="{FF2B5EF4-FFF2-40B4-BE49-F238E27FC236}">
                <a16:creationId xmlns:a16="http://schemas.microsoft.com/office/drawing/2014/main" id="{05F3E36A-B866-4FE7-8B4B-3C4D5C08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452438"/>
            <a:ext cx="8308975" cy="782637"/>
          </a:xfrm>
        </p:spPr>
        <p:txBody>
          <a:bodyPr/>
          <a:lstStyle/>
          <a:p>
            <a:r>
              <a:rPr lang="ko-KR" altLang="en-US"/>
              <a:t>가치 이터레이션</a:t>
            </a:r>
            <a:r>
              <a:rPr lang="en-US" altLang="ko-KR"/>
              <a:t>(Value iteration)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FC035-C262-4D55-9849-9EA78D4B4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195388"/>
            <a:ext cx="7993063" cy="4919662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ko-KR" altLang="en-US" sz="2000" dirty="0"/>
              <a:t>벨만 최적 방정식</a:t>
            </a:r>
            <a:endParaRPr lang="en-US" altLang="ko-KR" sz="2000" dirty="0"/>
          </a:p>
          <a:p>
            <a:pPr lvl="1">
              <a:lnSpc>
                <a:spcPct val="120000"/>
              </a:lnSpc>
              <a:defRPr/>
            </a:pPr>
            <a:endParaRPr lang="en-US" altLang="ko-KR" sz="1600" b="1" i="1" dirty="0">
              <a:solidFill>
                <a:schemeClr val="tx1">
                  <a:lumMod val="75000"/>
                  <a:lumOff val="25000"/>
                </a:schemeClr>
              </a:solidFill>
              <a:latin typeface="Cambria Math"/>
            </a:endParaRPr>
          </a:p>
          <a:p>
            <a:pPr marL="457200" lvl="1" indent="0">
              <a:lnSpc>
                <a:spcPct val="120000"/>
              </a:lnSpc>
              <a:buFontTx/>
              <a:buNone/>
              <a:defRPr/>
            </a:pPr>
            <a:endParaRPr lang="en-US" altLang="ko-KR" sz="1000" b="1" i="1" dirty="0">
              <a:solidFill>
                <a:schemeClr val="tx1">
                  <a:lumMod val="75000"/>
                  <a:lumOff val="25000"/>
                </a:schemeClr>
              </a:solidFill>
              <a:latin typeface="Cambria Math"/>
            </a:endParaRPr>
          </a:p>
          <a:p>
            <a:pPr lvl="1">
              <a:lnSpc>
                <a:spcPct val="120000"/>
              </a:lnSpc>
              <a:defRPr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/>
              </a:rPr>
              <a:t>벨만 최적 방정식의 해는 최적의 가치함수임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Cambria Math"/>
            </a:endParaRPr>
          </a:p>
          <a:p>
            <a:pPr lvl="1">
              <a:lnSpc>
                <a:spcPct val="120000"/>
              </a:lnSpc>
              <a:defRPr/>
            </a:pPr>
            <a:endParaRPr lang="en-US" altLang="ko-KR" sz="800" dirty="0"/>
          </a:p>
          <a:p>
            <a:pPr>
              <a:lnSpc>
                <a:spcPct val="120000"/>
              </a:lnSpc>
              <a:defRPr/>
            </a:pPr>
            <a:r>
              <a:rPr lang="ko-KR" altLang="en-US" sz="2000" dirty="0"/>
              <a:t>가치 </a:t>
            </a:r>
            <a:r>
              <a:rPr lang="ko-KR" altLang="en-US" sz="2000" dirty="0" err="1"/>
              <a:t>이터레이션</a:t>
            </a:r>
            <a:r>
              <a:rPr lang="en-US" altLang="ko-KR" sz="2000" dirty="0"/>
              <a:t>(Value iteration)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/>
              </a:rPr>
              <a:t>벨만 최적 방정식을 반복적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/>
              </a:rPr>
              <a:t>(iteration)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/>
              </a:rPr>
              <a:t> 방법으로 풀고자 하는 것임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Cambria Math"/>
            </a:endParaRPr>
          </a:p>
          <a:p>
            <a:pPr lvl="1">
              <a:lnSpc>
                <a:spcPct val="120000"/>
              </a:lnSpc>
              <a:defRPr/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Cambria Math"/>
            </a:endParaRPr>
          </a:p>
          <a:p>
            <a:pPr lvl="1">
              <a:lnSpc>
                <a:spcPct val="120000"/>
              </a:lnSpc>
              <a:defRPr/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Cambria Math"/>
            </a:endParaRPr>
          </a:p>
          <a:p>
            <a:pPr lvl="1">
              <a:lnSpc>
                <a:spcPct val="120000"/>
              </a:lnSpc>
              <a:defRPr/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Cambria Math"/>
            </a:endParaRPr>
          </a:p>
          <a:p>
            <a:pPr lvl="1">
              <a:lnSpc>
                <a:spcPct val="120000"/>
              </a:lnSpc>
              <a:defRPr/>
            </a:pPr>
            <a:endParaRPr lang="en-US" altLang="ko-KR" sz="800" dirty="0"/>
          </a:p>
          <a:p>
            <a:pPr>
              <a:lnSpc>
                <a:spcPct val="120000"/>
              </a:lnSpc>
              <a:defRPr/>
            </a:pPr>
            <a:r>
              <a:rPr lang="ko-KR" altLang="en-US" sz="2000" dirty="0"/>
              <a:t>정책평가를 수렴될 때까지 반복하지 </a:t>
            </a:r>
            <a:endParaRPr lang="en-US" altLang="ko-KR" sz="2000" dirty="0"/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ko-KR" altLang="en-US" sz="2000" dirty="0"/>
              <a:t>    않고</a:t>
            </a:r>
            <a:r>
              <a:rPr lang="en-US" altLang="ko-KR" sz="2000" dirty="0"/>
              <a:t> </a:t>
            </a:r>
            <a:r>
              <a:rPr lang="ko-KR" altLang="en-US" sz="2000" dirty="0"/>
              <a:t>한 번의 정책평가 후 정책이 </a:t>
            </a:r>
            <a:endParaRPr lang="en-US" altLang="ko-KR" sz="2000" dirty="0"/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ko-KR" sz="2000" dirty="0"/>
              <a:t>    </a:t>
            </a:r>
            <a:r>
              <a:rPr lang="ko-KR" altLang="en-US" sz="2000" dirty="0"/>
              <a:t>바로 개선되는 방법</a:t>
            </a:r>
            <a:endParaRPr lang="en-US" altLang="ko-KR" sz="2000" dirty="0"/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21421DAB-F489-40C5-8A4A-C3A78A954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6" t="68124" r="16200" b="19522"/>
          <a:stretch>
            <a:fillRect/>
          </a:stretch>
        </p:blipFill>
        <p:spPr bwMode="auto">
          <a:xfrm>
            <a:off x="1835150" y="1668463"/>
            <a:ext cx="52244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70F0A5-3D67-4ABF-B762-7C487ABA761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84905" y="3648936"/>
            <a:ext cx="6908856" cy="107196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pic>
        <p:nvPicPr>
          <p:cNvPr id="27654" name="그림 17">
            <a:extLst>
              <a:ext uri="{FF2B5EF4-FFF2-40B4-BE49-F238E27FC236}">
                <a16:creationId xmlns:a16="http://schemas.microsoft.com/office/drawing/2014/main" id="{BC0C392A-AEF4-4202-91C8-1BA8AD387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743450"/>
            <a:ext cx="3154362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48086697-0D3D-4685-AC1E-65065D45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08013"/>
            <a:ext cx="8308975" cy="782637"/>
          </a:xfrm>
        </p:spPr>
        <p:txBody>
          <a:bodyPr/>
          <a:lstStyle/>
          <a:p>
            <a:r>
              <a:rPr lang="ko-KR" altLang="en-US"/>
              <a:t>가치 이터레이션의 계산 예제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542163-8214-4DC9-B3C3-046508A3EC9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9552" y="1883736"/>
            <a:ext cx="5531144" cy="107196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pic>
        <p:nvPicPr>
          <p:cNvPr id="28676" name="그림 7">
            <a:extLst>
              <a:ext uri="{FF2B5EF4-FFF2-40B4-BE49-F238E27FC236}">
                <a16:creationId xmlns:a16="http://schemas.microsoft.com/office/drawing/2014/main" id="{3E526D53-7F80-45E4-AD91-7CADC0FCF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63" y="1819275"/>
            <a:ext cx="2762250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1">
            <a:extLst>
              <a:ext uri="{FF2B5EF4-FFF2-40B4-BE49-F238E27FC236}">
                <a16:creationId xmlns:a16="http://schemas.microsoft.com/office/drawing/2014/main" id="{B1DCFE10-EB37-46BB-AEAE-E3B834B09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573463"/>
            <a:ext cx="5629275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3651D3E4-E7DE-4E8B-A18F-F04494F7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530225"/>
            <a:ext cx="8308975" cy="782638"/>
          </a:xfrm>
        </p:spPr>
        <p:txBody>
          <a:bodyPr/>
          <a:lstStyle/>
          <a:p>
            <a:r>
              <a:rPr lang="ko-KR" altLang="en-US"/>
              <a:t>가치 이터레이션</a:t>
            </a:r>
            <a:r>
              <a:rPr lang="en-US" altLang="ko-KR"/>
              <a:t> </a:t>
            </a:r>
            <a:r>
              <a:rPr lang="ko-KR" altLang="en-US"/>
              <a:t>알고리즘</a:t>
            </a:r>
          </a:p>
        </p:txBody>
      </p:sp>
      <p:pic>
        <p:nvPicPr>
          <p:cNvPr id="29699" name="Picture 4">
            <a:extLst>
              <a:ext uri="{FF2B5EF4-FFF2-40B4-BE49-F238E27FC236}">
                <a16:creationId xmlns:a16="http://schemas.microsoft.com/office/drawing/2014/main" id="{5A9DB97B-BCC6-4A23-B74D-10EE2B91A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628775"/>
            <a:ext cx="67246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>
            <a:extLst>
              <a:ext uri="{FF2B5EF4-FFF2-40B4-BE49-F238E27FC236}">
                <a16:creationId xmlns:a16="http://schemas.microsoft.com/office/drawing/2014/main" id="{CA466C04-BF47-4394-A193-3EE97AC8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정책 이터레이션과 가치 이터레이션</a:t>
            </a:r>
          </a:p>
        </p:txBody>
      </p:sp>
      <p:sp>
        <p:nvSpPr>
          <p:cNvPr id="30723" name="내용 개체 틀 2">
            <a:extLst>
              <a:ext uri="{FF2B5EF4-FFF2-40B4-BE49-F238E27FC236}">
                <a16:creationId xmlns:a16="http://schemas.microsoft.com/office/drawing/2014/main" id="{6EF553AA-56C8-4110-9953-D43DF6A74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/>
              <a:t>정책 이터레이션 </a:t>
            </a:r>
            <a:r>
              <a:rPr lang="en-US" altLang="ko-KR"/>
              <a:t>(Policy Iteration)</a:t>
            </a:r>
            <a:endParaRPr lang="ko-KR" altLang="en-US"/>
          </a:p>
          <a:p>
            <a:pPr lvl="1">
              <a:lnSpc>
                <a:spcPct val="110000"/>
              </a:lnSpc>
            </a:pPr>
            <a:r>
              <a:rPr lang="ko-KR" altLang="en-US"/>
              <a:t>정책을 평가하고 정책을 발전시키면서 최적의 정책 구함</a:t>
            </a:r>
            <a:endParaRPr lang="en-US" altLang="ko-KR"/>
          </a:p>
          <a:p>
            <a:pPr lvl="1">
              <a:lnSpc>
                <a:spcPct val="110000"/>
              </a:lnSpc>
            </a:pPr>
            <a:endParaRPr lang="ko-KR" altLang="en-US" sz="800"/>
          </a:p>
          <a:p>
            <a:pPr>
              <a:lnSpc>
                <a:spcPct val="110000"/>
              </a:lnSpc>
            </a:pPr>
            <a:r>
              <a:rPr lang="ko-KR" altLang="en-US"/>
              <a:t>가치 이터레이션 </a:t>
            </a:r>
            <a:r>
              <a:rPr lang="en-US" altLang="ko-KR"/>
              <a:t>(Value Iteration)</a:t>
            </a:r>
            <a:endParaRPr lang="ko-KR" altLang="en-US"/>
          </a:p>
          <a:p>
            <a:pPr lvl="1">
              <a:lnSpc>
                <a:spcPct val="110000"/>
              </a:lnSpc>
            </a:pPr>
            <a:r>
              <a:rPr lang="ko-KR" altLang="en-US"/>
              <a:t>최적 정책에 대한 가치함수를 구하는 과정</a:t>
            </a:r>
          </a:p>
          <a:p>
            <a:endParaRPr lang="ko-KR" altLang="en-US"/>
          </a:p>
        </p:txBody>
      </p:sp>
      <p:pic>
        <p:nvPicPr>
          <p:cNvPr id="30724" name="Picture 2">
            <a:extLst>
              <a:ext uri="{FF2B5EF4-FFF2-40B4-BE49-F238E27FC236}">
                <a16:creationId xmlns:a16="http://schemas.microsoft.com/office/drawing/2014/main" id="{F962C1F2-E774-4C56-92DE-E8F15BCAE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3"/>
          <a:stretch>
            <a:fillRect/>
          </a:stretch>
        </p:blipFill>
        <p:spPr bwMode="auto">
          <a:xfrm>
            <a:off x="1042988" y="3573463"/>
            <a:ext cx="7656512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>
            <a:extLst>
              <a:ext uri="{FF2B5EF4-FFF2-40B4-BE49-F238E27FC236}">
                <a16:creationId xmlns:a16="http://schemas.microsoft.com/office/drawing/2014/main" id="{60C45738-A760-47F5-9ABF-B27B335A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592138"/>
            <a:ext cx="8308975" cy="782637"/>
          </a:xfrm>
        </p:spPr>
        <p:txBody>
          <a:bodyPr/>
          <a:lstStyle/>
          <a:p>
            <a:r>
              <a:rPr lang="en-US" altLang="ko-KR"/>
              <a:t>Dynamic Programming</a:t>
            </a:r>
            <a:r>
              <a:rPr lang="ko-KR" altLang="en-US"/>
              <a:t>의 한계</a:t>
            </a:r>
          </a:p>
        </p:txBody>
      </p:sp>
      <p:sp>
        <p:nvSpPr>
          <p:cNvPr id="31747" name="내용 개체 틀 2">
            <a:extLst>
              <a:ext uri="{FF2B5EF4-FFF2-40B4-BE49-F238E27FC236}">
                <a16:creationId xmlns:a16="http://schemas.microsoft.com/office/drawing/2014/main" id="{0E1DE70D-C975-4B66-9DC8-17B2F42F7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38" y="1581150"/>
            <a:ext cx="7586662" cy="43180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sz="2000" b="1"/>
              <a:t>계산 복잡도</a:t>
            </a:r>
            <a:endParaRPr lang="en-US" altLang="ko-KR" sz="2000" b="1"/>
          </a:p>
          <a:p>
            <a:pPr lvl="1">
              <a:lnSpc>
                <a:spcPct val="130000"/>
              </a:lnSpc>
            </a:pPr>
            <a:r>
              <a:rPr lang="ko-KR" altLang="en-US"/>
              <a:t>규모가 늘어날수록 계산으로 푸는데 한계가 있음 </a:t>
            </a:r>
            <a:endParaRPr lang="en-US" altLang="ko-KR"/>
          </a:p>
          <a:p>
            <a:pPr lvl="1">
              <a:lnSpc>
                <a:spcPct val="130000"/>
              </a:lnSpc>
            </a:pPr>
            <a:r>
              <a:rPr lang="ko-KR" altLang="en-US"/>
              <a:t>다이내믹 프로그래밍의 계산 복잡도는 상태크기의 </a:t>
            </a:r>
            <a:r>
              <a:rPr lang="en-US" altLang="ko-KR"/>
              <a:t>3</a:t>
            </a:r>
            <a:r>
              <a:rPr lang="ko-KR" altLang="en-US"/>
              <a:t>제곱</a:t>
            </a:r>
            <a:endParaRPr lang="en-US" altLang="ko-KR"/>
          </a:p>
          <a:p>
            <a:pPr lvl="1">
              <a:lnSpc>
                <a:spcPct val="130000"/>
              </a:lnSpc>
            </a:pPr>
            <a:endParaRPr lang="en-US" altLang="ko-KR" sz="1000"/>
          </a:p>
          <a:p>
            <a:pPr>
              <a:lnSpc>
                <a:spcPct val="130000"/>
              </a:lnSpc>
            </a:pPr>
            <a:r>
              <a:rPr lang="ko-KR" altLang="en-US" sz="2000" b="1"/>
              <a:t>차원의 저주</a:t>
            </a:r>
            <a:endParaRPr lang="en-US" altLang="ko-KR" sz="2000" b="1"/>
          </a:p>
          <a:p>
            <a:pPr lvl="1">
              <a:lnSpc>
                <a:spcPct val="130000"/>
              </a:lnSpc>
            </a:pPr>
            <a:r>
              <a:rPr lang="ko-KR" altLang="en-US"/>
              <a:t>상태의 차원이 늘어나면 상태의 수가 지수적으로 증가</a:t>
            </a:r>
            <a:endParaRPr lang="en-US" altLang="ko-KR"/>
          </a:p>
          <a:p>
            <a:pPr lvl="1">
              <a:lnSpc>
                <a:spcPct val="130000"/>
              </a:lnSpc>
            </a:pPr>
            <a:endParaRPr lang="en-US" altLang="ko-KR" sz="1000"/>
          </a:p>
          <a:p>
            <a:pPr>
              <a:lnSpc>
                <a:spcPct val="130000"/>
              </a:lnSpc>
            </a:pPr>
            <a:r>
              <a:rPr lang="ko-KR" altLang="en-US" sz="2000" b="1"/>
              <a:t>환경에 대한 완벽한 정보가 필요</a:t>
            </a:r>
            <a:endParaRPr lang="en-US" altLang="ko-KR" sz="2000" b="1"/>
          </a:p>
          <a:p>
            <a:pPr lvl="1">
              <a:lnSpc>
                <a:spcPct val="130000"/>
              </a:lnSpc>
            </a:pPr>
            <a:r>
              <a:rPr lang="ko-KR" altLang="en-US"/>
              <a:t>보상과 상태 변환 확률은 </a:t>
            </a:r>
            <a:r>
              <a:rPr lang="en-US" altLang="ko-KR"/>
              <a:t>“</a:t>
            </a:r>
            <a:r>
              <a:rPr lang="ko-KR" altLang="en-US"/>
              <a:t>환경의 모델</a:t>
            </a:r>
            <a:r>
              <a:rPr lang="en-US" altLang="ko-KR"/>
              <a:t>”</a:t>
            </a:r>
            <a:r>
              <a:rPr lang="ko-KR" altLang="en-US"/>
              <a:t>에 해당됨</a:t>
            </a:r>
            <a:endParaRPr lang="en-US" altLang="ko-KR"/>
          </a:p>
          <a:p>
            <a:pPr lvl="1">
              <a:lnSpc>
                <a:spcPct val="130000"/>
              </a:lnSpc>
            </a:pPr>
            <a:r>
              <a:rPr lang="ko-KR" altLang="en-US"/>
              <a:t>보통은 이 정보를 정확히 알 수 없음</a:t>
            </a:r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>
            <a:extLst>
              <a:ext uri="{FF2B5EF4-FFF2-40B4-BE49-F238E27FC236}">
                <a16:creationId xmlns:a16="http://schemas.microsoft.com/office/drawing/2014/main" id="{F007826E-F4D8-4C3F-A24E-93C66220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30238"/>
            <a:ext cx="8308975" cy="782637"/>
          </a:xfrm>
        </p:spPr>
        <p:txBody>
          <a:bodyPr/>
          <a:lstStyle/>
          <a:p>
            <a:r>
              <a:rPr lang="ko-KR" altLang="en-US"/>
              <a:t>가치함수</a:t>
            </a:r>
            <a:r>
              <a:rPr lang="en-US" altLang="ko-KR"/>
              <a:t>(Value function)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657E98-9F19-4675-B646-209D8039E2B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1560" y="2204864"/>
            <a:ext cx="6192688" cy="4247317"/>
          </a:xfrm>
          <a:prstGeom prst="rect">
            <a:avLst/>
          </a:prstGeom>
          <a:blipFill rotWithShape="1">
            <a:blip r:embed="rId2"/>
            <a:stretch>
              <a:fillRect l="-787" b="-431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CAA81-36B8-47C8-9C42-6A3323D9D66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23728" y="1484784"/>
            <a:ext cx="5832648" cy="517193"/>
          </a:xfrm>
          <a:prstGeom prst="rect">
            <a:avLst/>
          </a:prstGeom>
          <a:blipFill rotWithShape="1">
            <a:blip r:embed="rId3"/>
            <a:stretch>
              <a:fillRect b="-9524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pic>
        <p:nvPicPr>
          <p:cNvPr id="5125" name="그림 5">
            <a:extLst>
              <a:ext uri="{FF2B5EF4-FFF2-40B4-BE49-F238E27FC236}">
                <a16:creationId xmlns:a16="http://schemas.microsoft.com/office/drawing/2014/main" id="{34A0684F-6736-44E5-959F-D60F21AE3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2852738"/>
            <a:ext cx="180022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그림 6">
            <a:extLst>
              <a:ext uri="{FF2B5EF4-FFF2-40B4-BE49-F238E27FC236}">
                <a16:creationId xmlns:a16="http://schemas.microsoft.com/office/drawing/2014/main" id="{78CAC764-C9A3-48A8-9F3B-E9530E4DE4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47" b="83133"/>
          <a:stretch>
            <a:fillRect/>
          </a:stretch>
        </p:blipFill>
        <p:spPr bwMode="auto">
          <a:xfrm>
            <a:off x="1979613" y="4730750"/>
            <a:ext cx="266382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29BB9D38-2587-47AE-9627-0D0D23CAC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547688"/>
            <a:ext cx="8308975" cy="782637"/>
          </a:xfrm>
        </p:spPr>
        <p:txBody>
          <a:bodyPr/>
          <a:lstStyle/>
          <a:p>
            <a:r>
              <a:rPr lang="ko-KR" altLang="en-US"/>
              <a:t>벨만 기대 방정식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E674A2-9B5F-48C0-909B-692E53115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13" y="1484313"/>
            <a:ext cx="8321675" cy="1198562"/>
          </a:xfrm>
        </p:spPr>
        <p:txBody>
          <a:bodyPr/>
          <a:lstStyle/>
          <a:p>
            <a:pPr marL="342900" lvl="1" indent="-342900">
              <a:buFontTx/>
              <a:buChar char="•"/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현재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상태의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가치함수과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 다음 상태의 가치함수와의 </a:t>
            </a:r>
            <a:r>
              <a:rPr lang="ko-KR" altLang="en-US" dirty="0">
                <a:solidFill>
                  <a:srgbClr val="FF0000"/>
                </a:solidFill>
                <a:latin typeface="Abadi" panose="020B0604020202020204" pitchFamily="34" charset="0"/>
              </a:rPr>
              <a:t>관계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를 나타내는 방정식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Abadi" panose="020B0604020202020204" pitchFamily="34" charset="0"/>
            </a:endParaRPr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C90FB-2197-49E1-A2E6-9021029D110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39860" y="2322746"/>
            <a:ext cx="6840760" cy="50783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EF2411-7AB5-4A3E-B51B-558E014DF8E6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01208" y="3834914"/>
            <a:ext cx="4824536" cy="76450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E5E19-B493-4E36-AE97-FCFABFD1A40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71192" y="4338970"/>
            <a:ext cx="6805264" cy="1754326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DF17F3-6E5D-4052-BC7A-3909458780B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57500" y="2826514"/>
            <a:ext cx="6840760" cy="92333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42C04A64-B930-4DE8-86A7-6D7EDAD7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547688"/>
            <a:ext cx="8308975" cy="782637"/>
          </a:xfrm>
        </p:spPr>
        <p:txBody>
          <a:bodyPr/>
          <a:lstStyle/>
          <a:p>
            <a:r>
              <a:rPr lang="ko-KR" altLang="en-US"/>
              <a:t>벨만 기대 방정식 </a:t>
            </a:r>
            <a:r>
              <a:rPr lang="en-US" altLang="ko-KR"/>
              <a:t>(</a:t>
            </a:r>
            <a:r>
              <a:rPr lang="ko-KR" altLang="en-US"/>
              <a:t>예제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7171" name="Picture 2">
            <a:extLst>
              <a:ext uri="{FF2B5EF4-FFF2-40B4-BE49-F238E27FC236}">
                <a16:creationId xmlns:a16="http://schemas.microsoft.com/office/drawing/2014/main" id="{EFF15B35-F9BC-4CF0-8B00-CB29E0F56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29"/>
          <a:stretch>
            <a:fillRect/>
          </a:stretch>
        </p:blipFill>
        <p:spPr bwMode="auto">
          <a:xfrm>
            <a:off x="122238" y="1892300"/>
            <a:ext cx="4530725" cy="36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5">
            <a:extLst>
              <a:ext uri="{FF2B5EF4-FFF2-40B4-BE49-F238E27FC236}">
                <a16:creationId xmlns:a16="http://schemas.microsoft.com/office/drawing/2014/main" id="{D388ED88-636D-4475-A459-AE01C946E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773238"/>
            <a:ext cx="4476750" cy="391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D3C1848C-5C51-462B-A32C-CF90461F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 </a:t>
            </a:r>
            <a:r>
              <a:rPr lang="ko-KR" altLang="en-US"/>
              <a:t>함수 </a:t>
            </a:r>
            <a:r>
              <a:rPr lang="en-US" altLang="ko-KR"/>
              <a:t>(</a:t>
            </a:r>
            <a:r>
              <a:rPr lang="ko-KR" altLang="en-US"/>
              <a:t>행동가치함수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020C5-3CEA-4DD0-8939-ED02680A8E0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27584" y="1340768"/>
            <a:ext cx="7272808" cy="4301275"/>
          </a:xfrm>
          <a:prstGeom prst="rect">
            <a:avLst/>
          </a:prstGeom>
          <a:blipFill rotWithShape="1">
            <a:blip r:embed="rId2"/>
            <a:srcRect/>
            <a:stretch>
              <a:fillRect l="-587" r="1" b="-11450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F45DBF84-96F9-41EB-8CDE-0BFBD7C2E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5724525"/>
            <a:ext cx="55451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854CFA8A-D700-4A13-8701-52600508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762000"/>
            <a:ext cx="8308975" cy="782638"/>
          </a:xfrm>
        </p:spPr>
        <p:txBody>
          <a:bodyPr/>
          <a:lstStyle/>
          <a:p>
            <a:r>
              <a:rPr lang="ko-KR" altLang="en-US"/>
              <a:t>최적 정책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6013F-6656-4027-A439-A9218F8EA24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15616" y="2016337"/>
            <a:ext cx="7609184" cy="350089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B75E2E38-2050-4D51-B4E1-E38290F6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701675"/>
            <a:ext cx="8308975" cy="782638"/>
          </a:xfrm>
        </p:spPr>
        <p:txBody>
          <a:bodyPr/>
          <a:lstStyle/>
          <a:p>
            <a:r>
              <a:rPr lang="ko-KR" altLang="en-US"/>
              <a:t>벨만 최적 방정식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9B93B-58EF-4DEF-A420-3E2D9806587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27584" y="1772816"/>
            <a:ext cx="7609184" cy="373948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8A5A111A-33BA-4C58-8777-1431A228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순차적 행동 결정 문제의 해결 과정</a:t>
            </a: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C0F97C83-BE50-48B8-BE82-263E7F92F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4724400"/>
            <a:ext cx="7273925" cy="15589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/>
              <a:t>순차적 행동 문제를 </a:t>
            </a:r>
            <a:r>
              <a:rPr lang="en-US" altLang="ko-KR"/>
              <a:t>MDP</a:t>
            </a:r>
            <a:r>
              <a:rPr lang="ko-KR" altLang="en-US"/>
              <a:t>로 전환</a:t>
            </a:r>
            <a:endParaRPr lang="en-US" altLang="ko-KR"/>
          </a:p>
          <a:p>
            <a:pPr>
              <a:lnSpc>
                <a:spcPct val="120000"/>
              </a:lnSpc>
            </a:pPr>
            <a:r>
              <a:rPr lang="ko-KR" altLang="en-US"/>
              <a:t>가치함수에 대한 벨만 방정식을 세우고 </a:t>
            </a:r>
            <a:endParaRPr lang="en-US" altLang="ko-KR"/>
          </a:p>
          <a:p>
            <a:pPr>
              <a:lnSpc>
                <a:spcPct val="120000"/>
              </a:lnSpc>
            </a:pPr>
            <a:r>
              <a:rPr lang="ko-KR" altLang="en-US"/>
              <a:t>이를 풀어 최적 가치함수와 최적 정책을 찾음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C2EFF09C-9A70-4DD2-A198-54F5991FC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43"/>
          <a:stretch>
            <a:fillRect/>
          </a:stretch>
        </p:blipFill>
        <p:spPr bwMode="auto">
          <a:xfrm>
            <a:off x="2901950" y="1250950"/>
            <a:ext cx="3470275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지능연구실마스터슬라이드3">
  <a:themeElements>
    <a:clrScheme name="MSUGARAGe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SUGARAGe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MSUGARAGe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UGARAGe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지능연구실마스터슬라이드3</Template>
  <TotalTime>5005</TotalTime>
  <Words>479</Words>
  <Application>Microsoft Office PowerPoint</Application>
  <PresentationFormat>화면 슬라이드 쇼(4:3)</PresentationFormat>
  <Paragraphs>116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굴림</vt:lpstr>
      <vt:lpstr>나눔고딕</vt:lpstr>
      <vt:lpstr>맑은 고딕</vt:lpstr>
      <vt:lpstr>Abadi</vt:lpstr>
      <vt:lpstr>Cambria Math</vt:lpstr>
      <vt:lpstr>Times New Roman</vt:lpstr>
      <vt:lpstr>지능연구실마스터슬라이드3</vt:lpstr>
      <vt:lpstr>PowerPoint 프레젠테이션</vt:lpstr>
      <vt:lpstr>Brief Review  of Bellman Equation </vt:lpstr>
      <vt:lpstr>가치함수(Value function)</vt:lpstr>
      <vt:lpstr>벨만 기대 방정식</vt:lpstr>
      <vt:lpstr>벨만 기대 방정식 (예제)</vt:lpstr>
      <vt:lpstr>Q 함수 (행동가치함수)</vt:lpstr>
      <vt:lpstr>최적 정책</vt:lpstr>
      <vt:lpstr>벨만 최적 방정식</vt:lpstr>
      <vt:lpstr>순차적 행동 결정 문제의 해결 과정</vt:lpstr>
      <vt:lpstr>Dynamic Programming - 벨만 방정식을 어떻게 풀 것인가?</vt:lpstr>
      <vt:lpstr>Dynamic Programming 이란?</vt:lpstr>
      <vt:lpstr>Dynamic Programming의 개념</vt:lpstr>
      <vt:lpstr>정책 이터레이션과 가치 이터레이션</vt:lpstr>
      <vt:lpstr>정책 이터레이션(Policy Iteration)의 개념</vt:lpstr>
      <vt:lpstr>정책 평가(Policy Evaluation)</vt:lpstr>
      <vt:lpstr>정책 평가에서 가치함수의 계산</vt:lpstr>
      <vt:lpstr>반복적 정책 평가 알고리즘</vt:lpstr>
      <vt:lpstr>정책 평가 예제</vt:lpstr>
      <vt:lpstr>정책 발전(Policy Improvement)</vt:lpstr>
      <vt:lpstr>정책 발전(Policy Improvement)</vt:lpstr>
      <vt:lpstr>정책 이터레이션(Policy Iteration)</vt:lpstr>
      <vt:lpstr>정책 이터레이션 알고리즘</vt:lpstr>
      <vt:lpstr>숙제 2</vt:lpstr>
      <vt:lpstr>가치 이터레이션(Value iteration)</vt:lpstr>
      <vt:lpstr>가치 이터레이션의 계산 예제</vt:lpstr>
      <vt:lpstr>가치 이터레이션 알고리즘</vt:lpstr>
      <vt:lpstr>정책 이터레이션과 가치 이터레이션</vt:lpstr>
      <vt:lpstr>Dynamic Programming의 한계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DR20의 MSRDS2008 서비스 구현</dc:title>
  <dc:creator>Soohwan Hyun</dc:creator>
  <cp:lastModifiedBy>Youngwan Cho</cp:lastModifiedBy>
  <cp:revision>311</cp:revision>
  <dcterms:created xsi:type="dcterms:W3CDTF">2009-02-09T10:57:34Z</dcterms:created>
  <dcterms:modified xsi:type="dcterms:W3CDTF">2021-03-18T05:08:44Z</dcterms:modified>
</cp:coreProperties>
</file>