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13" r:id="rId2"/>
    <p:sldId id="374" r:id="rId3"/>
    <p:sldId id="375" r:id="rId4"/>
    <p:sldId id="376" r:id="rId5"/>
    <p:sldId id="377" r:id="rId6"/>
    <p:sldId id="378" r:id="rId7"/>
    <p:sldId id="379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80" r:id="rId20"/>
  </p:sldIdLst>
  <p:sldSz cx="9144000" cy="6858000" type="screen4x3"/>
  <p:notesSz cx="6737350" cy="98694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233" autoAdjust="0"/>
  </p:normalViewPr>
  <p:slideViewPr>
    <p:cSldViewPr>
      <p:cViewPr varScale="1">
        <p:scale>
          <a:sx n="77" d="100"/>
          <a:sy n="77" d="100"/>
        </p:scale>
        <p:origin x="6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0A42680-6403-41AF-89F3-6BBEF8BD4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78622E-9973-4823-8C10-BDC475D2FB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pPr>
              <a:defRPr/>
            </a:pPr>
            <a:fld id="{6A6439BD-1228-4143-8166-94364EAF734A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73640A-5D4A-4FBD-A671-97EDC36213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3CE021-6687-470D-B7AC-82EED3A52D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7F9F4B-1D7E-4D8C-9EAE-B412713C8994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B92FC6-2968-4E87-95BC-62C64BF69F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94AE5E-7111-4387-9F69-6C3D1DFDBEC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C88E47A-3BAA-4AAC-BDCE-D4AA382F0528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C1E2D080-968E-4150-84D8-919ED79D54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30264D2F-09CC-4837-BCAF-1476253AB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91150" cy="4441825"/>
          </a:xfrm>
          <a:prstGeom prst="rect">
            <a:avLst/>
          </a:prstGeom>
        </p:spPr>
        <p:txBody>
          <a:bodyPr vert="horz" lIns="91458" tIns="45729" rIns="91458" bIns="45729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973DC-887A-4F50-8486-7E58B67D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E69663-7209-41C1-83ED-EC8E26EE0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3D8418-EB52-4697-AA02-A60E5A9F00A4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AB436321-83EC-4A21-8A4C-6DA505793B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0113" y="739775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73BB4697-A802-4B64-96AB-E297BBB51F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89029DB7-AEB5-41B9-96A9-17BDC5283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63D3B8FC-A312-4DBF-B018-E56779688516}" type="slidenum">
              <a:rPr kumimoji="1"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1</a:t>
            </a:fld>
            <a:endParaRPr kumimoji="1" lang="ko-KR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6C76F6B2-D0FD-404D-88C3-FE68AE8BAF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DE9FE304-759D-4A10-A524-39DF0D6AE3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567725-D8D4-46CC-8B72-B35760BDE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AA26463-D286-45C3-9F0D-D4CE6DCEB82C}" type="slidenum">
              <a:rPr kumimoji="0"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6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2968" y="1558905"/>
            <a:ext cx="7772400" cy="1470025"/>
          </a:xfrm>
        </p:spPr>
        <p:txBody>
          <a:bodyPr/>
          <a:lstStyle>
            <a:lvl1pPr>
              <a:defRPr sz="3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8768" y="3314680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92FF01-FE5A-4155-AE16-8C110AEA47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E4432-EE32-4D0F-BFB8-EAD21F48C83E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F42C04-2A52-4F55-A04C-C17775824C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98E9E9-0899-41EA-AD07-CCDF9DD659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1C8C2-18C9-416E-BBDF-2845485897E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4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FB4DB0-9BCE-47C9-89D2-CA9E2E4579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48DB5-5BD9-4300-B969-37F57FF66C4B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77CF9-0E5E-41EE-83CB-F83C7E8660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BEBC8C-043A-43B7-B355-B008065887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8C310-EA0E-4DB3-9FBA-7A042CC7914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7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91F2CB-F432-40DC-87CC-1179A61A98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B4C48-7E09-4F8B-BE63-C02F1257468C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7A310-B7FC-4FCC-BC7A-7812E66F69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6A967D-9791-42E5-B060-43D5E5B0C7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F5352-733A-4E21-A372-3F6CB92226C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27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48291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9E3DC3-2D27-45E8-BBCC-672BAA16E3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CB2BB-F93D-41AB-A9FA-2FDB2628502F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D13607-A2C3-42B5-9C01-2B0D61C6FB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EC1189-C2E3-47AB-ACDD-4549E8805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C7A37-4E4C-47B6-86EE-E1E8B4CA4FC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69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51EC6C-61FC-4805-B588-C63FF87F5E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B4E8B-6570-49F9-8E2C-87CBD5041C95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F10A8E-407D-454D-8C2B-43B372C133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629ACB-B805-4EB5-9E28-5661573D1F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9C1175-595C-466C-A8D1-D19E7B5BF93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0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11892-6202-4B05-AD44-B6CDD60CFA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FBD1A-E5DE-4650-98DD-D1AE4E8FB06B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23EC58-4B87-4858-9E50-3A593DFC09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34AA8B-5881-47B3-A742-A2B1CE6EDA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84982-75A5-428D-AA94-365F8B72063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DDB7DD9-D62F-4DC2-B570-0409B2B153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C9B0A-5B34-4DD7-A706-5197BA83C205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2A7D0EC-45EF-4ED6-A0BD-1231E4D359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1E31496-14B6-43A6-9DC0-EFB5210ACB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C7327-8C91-4301-9AA7-42E9D26089D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9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A8A26DA-72A8-42C7-90CF-60C6D25D71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F472-EBA8-45F6-8C98-4DE356EDA0C3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1815BF-5E3E-486B-B42C-BA96F83A97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EF1893-25EB-4B44-A864-4F5D6AC3BF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D20FBE-267A-4EB2-8E39-B150BB59B60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2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4FF3D49-E58E-4376-A16B-4DFE8856B3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62DB1-7E7B-424F-A175-41538AD90FAC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491B933-7E2F-40DF-8363-AD7672753A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C8B60A2-84C4-4700-BC08-C721B8AB54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9C6E0-D14E-4501-A43B-D6F8AB4ACF7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76DD5A-83FD-412F-B4BA-2D74AC7FD9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76F6C-CBB6-4C01-AF7F-C81974221DF4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EE9550-CB4F-4730-8C60-358053FB0C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38837B-C5D6-4554-ADEF-D2952FACF3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B4130-E26D-4458-875A-4C71750857F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84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D091F-87A9-4918-9182-7C4A1E678C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98537-BE07-4533-AB11-D6A605D278E1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F35583-3F4F-4C9F-A904-5EAEE61881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B8DC7-7198-40D4-A9BD-E0F8F8A1FD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C4212-D6EA-422C-8A5E-EBF8D8E8051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508BA1F-02F8-4E68-8FA6-0E93FC742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46088"/>
            <a:ext cx="830897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3C1757-7093-43D2-81C4-33479BA38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366838"/>
            <a:ext cx="8321675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10299A49-3441-4CB5-91BF-22020B4456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4C718D-A775-48C8-A2E9-E3A56B353044}" type="datetimeFigureOut">
              <a:rPr lang="ko-KR" altLang="en-US"/>
              <a:pPr>
                <a:defRPr/>
              </a:pPr>
              <a:t>2021-03-25</a:t>
            </a:fld>
            <a:endParaRPr lang="ko-KR" altLang="en-US"/>
          </a:p>
        </p:txBody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CC4ADB26-2BE8-4D07-B312-179AAE3B00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8966" name="Rectangle 6">
            <a:extLst>
              <a:ext uri="{FF2B5EF4-FFF2-40B4-BE49-F238E27FC236}">
                <a16:creationId xmlns:a16="http://schemas.microsoft.com/office/drawing/2014/main" id="{B5465C06-B1DB-40C8-A018-D55881E57D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7221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0DAF80F6-9F07-4B61-96F5-5729AC2BE7AF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031" name="Rectangle 14">
            <a:extLst>
              <a:ext uri="{FF2B5EF4-FFF2-40B4-BE49-F238E27FC236}">
                <a16:creationId xmlns:a16="http://schemas.microsoft.com/office/drawing/2014/main" id="{5FF19A7D-150A-44AE-A045-C6DF8D39A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" y="12700"/>
            <a:ext cx="471488" cy="6858000"/>
          </a:xfrm>
          <a:prstGeom prst="rect">
            <a:avLst/>
          </a:prstGeom>
          <a:solidFill>
            <a:srgbClr val="008000"/>
          </a:solidFill>
          <a:ln w="58738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latin typeface="Times New Roman" pitchFamily="18" charset="0"/>
            </a:endParaRPr>
          </a:p>
        </p:txBody>
      </p:sp>
      <p:grpSp>
        <p:nvGrpSpPr>
          <p:cNvPr id="1032" name="Group 28">
            <a:extLst>
              <a:ext uri="{FF2B5EF4-FFF2-40B4-BE49-F238E27FC236}">
                <a16:creationId xmlns:a16="http://schemas.microsoft.com/office/drawing/2014/main" id="{42BBD343-C43A-4586-8D41-B29F8BA60193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4324350"/>
            <a:ext cx="509588" cy="2406650"/>
            <a:chOff x="-1061" y="2707"/>
            <a:chExt cx="321" cy="1516"/>
          </a:xfrm>
        </p:grpSpPr>
        <p:sp>
          <p:nvSpPr>
            <p:cNvPr id="2" name="Rectangle 17">
              <a:extLst>
                <a:ext uri="{FF2B5EF4-FFF2-40B4-BE49-F238E27FC236}">
                  <a16:creationId xmlns:a16="http://schemas.microsoft.com/office/drawing/2014/main" id="{5044611D-C3CB-4609-941C-54095FD2DB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-5400000">
              <a:off x="-1584" y="3378"/>
              <a:ext cx="15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  N  I  V  E  R  S  I  T Y</a:t>
              </a:r>
            </a:p>
          </p:txBody>
        </p:sp>
        <p:sp>
          <p:nvSpPr>
            <p:cNvPr id="1035" name="Rectangle 22">
              <a:extLst>
                <a:ext uri="{FF2B5EF4-FFF2-40B4-BE49-F238E27FC236}">
                  <a16:creationId xmlns:a16="http://schemas.microsoft.com/office/drawing/2014/main" id="{2D12BCC1-044D-4EB2-90EA-E56E8A931C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-5400000">
              <a:off x="-1582" y="3528"/>
              <a:ext cx="12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 E O K Y E O N G</a:t>
              </a:r>
            </a:p>
          </p:txBody>
        </p:sp>
      </p:grpSp>
      <p:pic>
        <p:nvPicPr>
          <p:cNvPr id="1033" name="그림 15" descr="footer_logo.gif">
            <a:extLst>
              <a:ext uri="{FF2B5EF4-FFF2-40B4-BE49-F238E27FC236}">
                <a16:creationId xmlns:a16="http://schemas.microsoft.com/office/drawing/2014/main" id="{CE901F77-5832-4414-900D-695CBF2C14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5563"/>
            <a:ext cx="14922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">
            <a:extLst>
              <a:ext uri="{FF2B5EF4-FFF2-40B4-BE49-F238E27FC236}">
                <a16:creationId xmlns:a16="http://schemas.microsoft.com/office/drawing/2014/main" id="{CFE6BD92-ED4F-4DCB-8BBD-D6CBFC6FB8B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3" y="6213475"/>
            <a:ext cx="568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1CA17E-46C6-4C09-AA89-304792247FE3}"/>
              </a:ext>
            </a:extLst>
          </p:cNvPr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89D89-2282-47AC-BE2B-7223268FC59A}"/>
              </a:ext>
            </a:extLst>
          </p:cNvPr>
          <p:cNvSpPr txBox="1"/>
          <p:nvPr/>
        </p:nvSpPr>
        <p:spPr>
          <a:xfrm>
            <a:off x="1403350" y="4576763"/>
            <a:ext cx="67437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3600" b="1" spc="6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Monte Carlo Methods</a:t>
            </a:r>
          </a:p>
        </p:txBody>
      </p:sp>
      <p:pic>
        <p:nvPicPr>
          <p:cNvPr id="3076" name="Picture 2" descr="D:\학교관련문서\UI\1\NEW_UI3.jpg">
            <a:extLst>
              <a:ext uri="{FF2B5EF4-FFF2-40B4-BE49-F238E27FC236}">
                <a16:creationId xmlns:a16="http://schemas.microsoft.com/office/drawing/2014/main" id="{3B36E6AE-9899-470C-B0DA-9FB3CA24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102350"/>
            <a:ext cx="17748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그림 1">
            <a:extLst>
              <a:ext uri="{FF2B5EF4-FFF2-40B4-BE49-F238E27FC236}">
                <a16:creationId xmlns:a16="http://schemas.microsoft.com/office/drawing/2014/main" id="{18796656-6218-4E20-BC57-4725CB37FD7F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5830888"/>
            <a:ext cx="90011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41">
            <a:extLst>
              <a:ext uri="{FF2B5EF4-FFF2-40B4-BE49-F238E27FC236}">
                <a16:creationId xmlns:a16="http://schemas.microsoft.com/office/drawing/2014/main" id="{9F0E8FD9-9189-4738-8A28-8D0B97F5C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345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85E937E3-416D-4E2B-9B71-5ED890F6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01663"/>
            <a:ext cx="8308975" cy="782637"/>
          </a:xfrm>
        </p:spPr>
        <p:txBody>
          <a:bodyPr/>
          <a:lstStyle/>
          <a:p>
            <a:r>
              <a:rPr lang="en-US" altLang="ko-KR"/>
              <a:t>Monte Carlo Estimation of Action Value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6251D-BF43-493A-A06E-2BA0A5DA2F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55576" y="1340768"/>
            <a:ext cx="8136830" cy="5040560"/>
          </a:xfrm>
          <a:blipFill rotWithShape="1">
            <a:blip r:embed="rId2"/>
            <a:stretch>
              <a:fillRect l="-1199" t="-967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992676E8-97F2-4468-A728-8ADACDF68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4" r="58376" b="74753"/>
          <a:stretch>
            <a:fillRect/>
          </a:stretch>
        </p:blipFill>
        <p:spPr bwMode="auto">
          <a:xfrm>
            <a:off x="2292350" y="2446338"/>
            <a:ext cx="846138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3">
            <a:extLst>
              <a:ext uri="{FF2B5EF4-FFF2-40B4-BE49-F238E27FC236}">
                <a16:creationId xmlns:a16="http://schemas.microsoft.com/office/drawing/2014/main" id="{88F6C5BD-E6A6-42A4-9A89-BD9A78E52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4" t="25323" r="19740"/>
          <a:stretch>
            <a:fillRect/>
          </a:stretch>
        </p:blipFill>
        <p:spPr bwMode="auto">
          <a:xfrm>
            <a:off x="3132138" y="2500313"/>
            <a:ext cx="3929062" cy="94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5">
            <a:extLst>
              <a:ext uri="{FF2B5EF4-FFF2-40B4-BE49-F238E27FC236}">
                <a16:creationId xmlns:a16="http://schemas.microsoft.com/office/drawing/2014/main" id="{683A56A5-952B-4B8B-90E8-EB09C16F8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3308350"/>
            <a:ext cx="3792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A830D50D-AF8C-413C-8FE5-F47F91B3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701675"/>
            <a:ext cx="8308975" cy="782638"/>
          </a:xfrm>
        </p:spPr>
        <p:txBody>
          <a:bodyPr/>
          <a:lstStyle/>
          <a:p>
            <a:r>
              <a:rPr lang="en-US" altLang="ko-KR"/>
              <a:t>Estimation(prediction) of Action Value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7D9F8-E3BC-4060-9C6B-BEACDD3E9D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55576" y="1628800"/>
            <a:ext cx="8136830" cy="4392488"/>
          </a:xfrm>
          <a:blipFill rotWithShape="1">
            <a:blip r:embed="rId2"/>
            <a:stretch>
              <a:fillRect l="-1199" t="-111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B1E89A66-C1B0-4C86-A53B-A7420602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474663"/>
            <a:ext cx="8308975" cy="782637"/>
          </a:xfrm>
        </p:spPr>
        <p:txBody>
          <a:bodyPr/>
          <a:lstStyle/>
          <a:p>
            <a:r>
              <a:rPr lang="en-US" altLang="ko-KR"/>
              <a:t>Exploring Starts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01FE3-0729-4B04-B819-9015B9BC5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13" y="1308100"/>
            <a:ext cx="8321675" cy="5014913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ko-KR" altLang="en-US" sz="2200" dirty="0">
                <a:solidFill>
                  <a:srgbClr val="FF0000"/>
                </a:solidFill>
              </a:rPr>
              <a:t>결정적</a:t>
            </a:r>
            <a:r>
              <a:rPr lang="ko-KR" altLang="en-US" sz="2200" dirty="0"/>
              <a:t> 정책 </a:t>
            </a:r>
            <a:r>
              <a:rPr lang="en-US" altLang="ko-KR" sz="2200" dirty="0"/>
              <a:t>(deterministic policy)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어떤 상태에서 취할 수 있는 행동은 여러 가지가 있으나 그 중 </a:t>
            </a:r>
            <a:r>
              <a:rPr lang="ko-KR" altLang="en-US" b="1" dirty="0">
                <a:solidFill>
                  <a:srgbClr val="009900"/>
                </a:solidFill>
              </a:rPr>
              <a:t>한가지를 결정적으로 선택</a:t>
            </a:r>
            <a:r>
              <a:rPr lang="ko-KR" altLang="en-US" dirty="0"/>
              <a:t>해서 사용하는 정책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탐욕정책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  <a:defRPr/>
            </a:pPr>
            <a:endParaRPr lang="en-US" altLang="ko-KR" sz="800" dirty="0"/>
          </a:p>
          <a:p>
            <a:pPr marL="342900" lvl="1" indent="-342900">
              <a:lnSpc>
                <a:spcPct val="120000"/>
              </a:lnSpc>
              <a:buFontTx/>
              <a:buChar char="•"/>
              <a:defRPr/>
            </a:pPr>
            <a:r>
              <a:rPr lang="ko-KR" altLang="en-US" sz="2200" dirty="0"/>
              <a:t>탐색</a:t>
            </a:r>
            <a:r>
              <a:rPr lang="en-US" altLang="ko-KR" sz="2200" dirty="0"/>
              <a:t>(Exploration)</a:t>
            </a:r>
            <a:r>
              <a:rPr lang="ko-KR" altLang="en-US" sz="2200" dirty="0"/>
              <a:t> 유지 문제</a:t>
            </a:r>
            <a:r>
              <a:rPr lang="en-US" altLang="ko-KR" sz="2200" dirty="0"/>
              <a:t>: </a:t>
            </a:r>
            <a:r>
              <a:rPr lang="ko-KR" altLang="en-US" dirty="0"/>
              <a:t>정책이 결정적</a:t>
            </a:r>
            <a:r>
              <a:rPr lang="en-US" altLang="ko-KR" dirty="0"/>
              <a:t>(deterministic)</a:t>
            </a:r>
            <a:r>
              <a:rPr lang="ko-KR" altLang="en-US" dirty="0"/>
              <a:t>인 경우</a:t>
            </a:r>
            <a:endParaRPr lang="en-US" altLang="ko-KR" sz="2200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각 상태에 대해 </a:t>
            </a:r>
            <a:r>
              <a:rPr lang="ko-KR" altLang="en-US" dirty="0">
                <a:solidFill>
                  <a:srgbClr val="009900"/>
                </a:solidFill>
              </a:rPr>
              <a:t>하나의 행동에 대해서만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r>
              <a:rPr lang="ko-KR" altLang="en-US" dirty="0"/>
              <a:t>을 관찰할 수 있음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visit </a:t>
            </a:r>
            <a:r>
              <a:rPr lang="ko-KR" altLang="en-US" dirty="0"/>
              <a:t>되지 않은 다른 많은 </a:t>
            </a:r>
            <a:r>
              <a:rPr lang="en-US" altLang="ko-KR" dirty="0"/>
              <a:t>(state, action) pair</a:t>
            </a:r>
            <a:r>
              <a:rPr lang="ko-KR" altLang="en-US" dirty="0"/>
              <a:t>가 존재함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이러한 </a:t>
            </a:r>
            <a:r>
              <a:rPr lang="en-US" altLang="ko-KR" dirty="0"/>
              <a:t>(state, action) pair</a:t>
            </a:r>
            <a:r>
              <a:rPr lang="ko-KR" altLang="en-US" dirty="0"/>
              <a:t>에 대해서는 </a:t>
            </a:r>
            <a:r>
              <a:rPr lang="en-US" altLang="ko-KR" dirty="0"/>
              <a:t>return</a:t>
            </a:r>
            <a:r>
              <a:rPr lang="ko-KR" altLang="en-US" dirty="0"/>
              <a:t>이 없으므로 </a:t>
            </a:r>
            <a:r>
              <a:rPr lang="en-US" altLang="ko-KR" dirty="0"/>
              <a:t>action value</a:t>
            </a:r>
            <a:r>
              <a:rPr lang="ko-KR" altLang="en-US" dirty="0"/>
              <a:t>를 계산할 수 없음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action value</a:t>
            </a:r>
            <a:r>
              <a:rPr lang="ko-KR" altLang="en-US" dirty="0"/>
              <a:t>를 계산하는 이유는 그 상태에서의 다른 </a:t>
            </a:r>
            <a:r>
              <a:rPr lang="en-US" altLang="ko-KR" dirty="0"/>
              <a:t>action value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rgbClr val="009900"/>
                </a:solidFill>
              </a:rPr>
              <a:t>비교하여 최선의 행동을 선택</a:t>
            </a:r>
            <a:r>
              <a:rPr lang="ko-KR" altLang="en-US" dirty="0"/>
              <a:t>하고자 하는 것이므로 비교 대상이 없는 것은 문제임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1A011E7E-F708-47E6-8507-C748D92F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573088"/>
            <a:ext cx="8308975" cy="782637"/>
          </a:xfrm>
        </p:spPr>
        <p:txBody>
          <a:bodyPr/>
          <a:lstStyle/>
          <a:p>
            <a:r>
              <a:rPr lang="en-US" altLang="ko-KR"/>
              <a:t>Exploring Starts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323C5-C7AB-47B8-9D3A-80B373212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13" y="1454150"/>
            <a:ext cx="8321675" cy="456882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ko-KR" altLang="en-US" sz="2200" dirty="0"/>
              <a:t>탐색의 유지</a:t>
            </a:r>
            <a:r>
              <a:rPr lang="en-US" altLang="ko-KR" sz="2200" dirty="0"/>
              <a:t>(Exploration maintaining)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action value</a:t>
            </a:r>
            <a:r>
              <a:rPr lang="ko-KR" altLang="en-US" dirty="0"/>
              <a:t>에 대한 </a:t>
            </a:r>
            <a:r>
              <a:rPr lang="en-US" altLang="ko-KR" dirty="0"/>
              <a:t>Monte Carlo </a:t>
            </a:r>
            <a:r>
              <a:rPr lang="ko-KR" altLang="en-US" dirty="0"/>
              <a:t>방법이 유효하기 위해서는 </a:t>
            </a:r>
            <a:r>
              <a:rPr lang="ko-KR" altLang="en-US" b="1" dirty="0">
                <a:solidFill>
                  <a:srgbClr val="009900"/>
                </a:solidFill>
              </a:rPr>
              <a:t>모든 행동에 대해 지속적인 탐색</a:t>
            </a:r>
            <a:r>
              <a:rPr lang="en-US" altLang="ko-KR" b="1" dirty="0">
                <a:solidFill>
                  <a:srgbClr val="009900"/>
                </a:solidFill>
              </a:rPr>
              <a:t>(Exploration)</a:t>
            </a:r>
            <a:r>
              <a:rPr lang="ko-KR" altLang="en-US" dirty="0"/>
              <a:t>이 보장되어야 함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sz="800" dirty="0"/>
          </a:p>
          <a:p>
            <a:pPr marL="342900" lvl="1" indent="-342900">
              <a:lnSpc>
                <a:spcPct val="120000"/>
              </a:lnSpc>
              <a:buFontTx/>
              <a:buChar char="•"/>
              <a:defRPr/>
            </a:pPr>
            <a:r>
              <a:rPr lang="en-US" altLang="ko-KR" sz="2200" dirty="0"/>
              <a:t>Exploring Starts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탐색의 유지 문제를 해결할 수 있는 방법은 </a:t>
            </a:r>
            <a:r>
              <a:rPr lang="en-US" altLang="ko-KR" dirty="0"/>
              <a:t>episode</a:t>
            </a:r>
            <a:r>
              <a:rPr lang="ko-KR" altLang="en-US" dirty="0"/>
              <a:t>를 </a:t>
            </a:r>
            <a:r>
              <a:rPr lang="ko-KR" altLang="en-US" b="1" dirty="0">
                <a:solidFill>
                  <a:srgbClr val="009900"/>
                </a:solidFill>
              </a:rPr>
              <a:t>시작</a:t>
            </a:r>
            <a:r>
              <a:rPr lang="ko-KR" altLang="en-US" dirty="0"/>
              <a:t>할 때 </a:t>
            </a:r>
            <a:r>
              <a:rPr lang="ko-KR" altLang="en-US" dirty="0">
                <a:solidFill>
                  <a:srgbClr val="FF0000"/>
                </a:solidFill>
              </a:rPr>
              <a:t>특정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상태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행동</a:t>
            </a:r>
            <a:r>
              <a:rPr lang="en-US" altLang="ko-KR" dirty="0">
                <a:solidFill>
                  <a:srgbClr val="FF0000"/>
                </a:solidFill>
              </a:rPr>
              <a:t>) pair</a:t>
            </a:r>
            <a:r>
              <a:rPr lang="ko-KR" altLang="en-US" dirty="0"/>
              <a:t>를 </a:t>
            </a:r>
            <a:r>
              <a:rPr lang="ko-KR" altLang="en-US" b="1" dirty="0">
                <a:solidFill>
                  <a:srgbClr val="009900"/>
                </a:solidFill>
              </a:rPr>
              <a:t>지정</a:t>
            </a:r>
            <a:r>
              <a:rPr lang="ko-KR" altLang="en-US" dirty="0"/>
              <a:t>하여 시작하도록 함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모든 </a:t>
            </a:r>
            <a:r>
              <a:rPr lang="en-US" altLang="ko-KR" dirty="0"/>
              <a:t>(</a:t>
            </a:r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) pair</a:t>
            </a:r>
            <a:r>
              <a:rPr lang="ko-KR" altLang="en-US" dirty="0"/>
              <a:t>에 대해 시작점으로 </a:t>
            </a:r>
            <a:r>
              <a:rPr lang="ko-KR" altLang="en-US" dirty="0">
                <a:solidFill>
                  <a:srgbClr val="009900"/>
                </a:solidFill>
              </a:rPr>
              <a:t>선택되는 확률이 </a:t>
            </a:r>
            <a:r>
              <a:rPr lang="en-US" altLang="ko-KR" dirty="0">
                <a:solidFill>
                  <a:srgbClr val="009900"/>
                </a:solidFill>
              </a:rPr>
              <a:t>0</a:t>
            </a:r>
            <a:r>
              <a:rPr lang="ko-KR" altLang="en-US" dirty="0">
                <a:solidFill>
                  <a:srgbClr val="009900"/>
                </a:solidFill>
              </a:rPr>
              <a:t>보다 크도록</a:t>
            </a:r>
            <a:r>
              <a:rPr lang="ko-KR" altLang="en-US" dirty="0"/>
              <a:t> 함</a:t>
            </a:r>
            <a:r>
              <a:rPr lang="en-US" altLang="ko-KR" dirty="0"/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무한히 많은 수의 </a:t>
            </a:r>
            <a:r>
              <a:rPr lang="en-US" altLang="ko-KR" dirty="0"/>
              <a:t>episode</a:t>
            </a:r>
            <a:r>
              <a:rPr lang="ko-KR" altLang="en-US" dirty="0"/>
              <a:t>를 얻으면 모든 </a:t>
            </a:r>
            <a:r>
              <a:rPr lang="en-US" altLang="ko-KR" dirty="0"/>
              <a:t>(</a:t>
            </a:r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) pair</a:t>
            </a:r>
            <a:r>
              <a:rPr lang="ko-KR" altLang="en-US" dirty="0"/>
              <a:t>는 무한 번 </a:t>
            </a:r>
            <a:r>
              <a:rPr lang="en-US" altLang="ko-KR" dirty="0"/>
              <a:t>visit </a:t>
            </a:r>
            <a:r>
              <a:rPr lang="ko-KR" altLang="en-US" dirty="0"/>
              <a:t>될 수 있음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FD81712D-2FA8-4414-960B-62C31FB0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387350"/>
            <a:ext cx="8308975" cy="782638"/>
          </a:xfrm>
        </p:spPr>
        <p:txBody>
          <a:bodyPr/>
          <a:lstStyle/>
          <a:p>
            <a:r>
              <a:rPr lang="en-US" altLang="ko-KR"/>
              <a:t>Monte Carlo Control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F4FE5-9ED3-4721-9755-1DFABC121F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58813" y="1162550"/>
            <a:ext cx="8321675" cy="5002754"/>
          </a:xfrm>
          <a:blipFill rotWithShape="1">
            <a:blip r:embed="rId2"/>
            <a:stretch>
              <a:fillRect l="-1099" t="-976" r="-44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pic>
        <p:nvPicPr>
          <p:cNvPr id="18436" name="Picture 1">
            <a:extLst>
              <a:ext uri="{FF2B5EF4-FFF2-40B4-BE49-F238E27FC236}">
                <a16:creationId xmlns:a16="http://schemas.microsoft.com/office/drawing/2014/main" id="{107A0F21-0973-4839-91FB-C0DA2FEA0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1858963"/>
            <a:ext cx="1679575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2">
            <a:extLst>
              <a:ext uri="{FF2B5EF4-FFF2-40B4-BE49-F238E27FC236}">
                <a16:creationId xmlns:a16="http://schemas.microsoft.com/office/drawing/2014/main" id="{038289D6-B28C-46A7-908F-7F4030584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7" b="14507"/>
          <a:stretch>
            <a:fillRect/>
          </a:stretch>
        </p:blipFill>
        <p:spPr bwMode="auto">
          <a:xfrm>
            <a:off x="1965325" y="4572000"/>
            <a:ext cx="530701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EF9D58A6-4D14-403A-BC07-FCBBA51A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495300"/>
            <a:ext cx="8308975" cy="782638"/>
          </a:xfrm>
        </p:spPr>
        <p:txBody>
          <a:bodyPr/>
          <a:lstStyle/>
          <a:p>
            <a:r>
              <a:rPr lang="en-US" altLang="ko-KR"/>
              <a:t>Monte Carlo ES (Exploring Starts)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0A20F-B67B-48E2-A6A2-7C58F7960B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58813" y="1357110"/>
            <a:ext cx="8321675" cy="5002754"/>
          </a:xfrm>
          <a:blipFill rotWithShape="1">
            <a:blip r:embed="rId2"/>
            <a:stretch>
              <a:fillRect l="-1099" t="-488" r="-806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87A87908-8722-459F-B201-071122E8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701675"/>
            <a:ext cx="8308975" cy="782638"/>
          </a:xfrm>
        </p:spPr>
        <p:txBody>
          <a:bodyPr/>
          <a:lstStyle/>
          <a:p>
            <a:r>
              <a:rPr lang="en-US" altLang="ko-KR"/>
              <a:t>Monte Carlo ES (Exploring Starts)</a:t>
            </a:r>
            <a:endParaRPr lang="ko-KR" altLang="en-US"/>
          </a:p>
        </p:txBody>
      </p:sp>
      <p:pic>
        <p:nvPicPr>
          <p:cNvPr id="20483" name="Picture 1">
            <a:extLst>
              <a:ext uri="{FF2B5EF4-FFF2-40B4-BE49-F238E27FC236}">
                <a16:creationId xmlns:a16="http://schemas.microsoft.com/office/drawing/2014/main" id="{F1FCC249-38A3-462F-896B-510FE177C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708150"/>
            <a:ext cx="7262813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47A3F951-A136-467F-863C-BEDB3CA1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71475"/>
            <a:ext cx="8308975" cy="782638"/>
          </a:xfrm>
        </p:spPr>
        <p:txBody>
          <a:bodyPr/>
          <a:lstStyle/>
          <a:p>
            <a:r>
              <a:rPr lang="en-US" altLang="ko-KR" sz="2800"/>
              <a:t>Monte Carlo Control without Exploring Starts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1FFE5-AB4D-457C-AE65-DC02BD2BF4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58813" y="1078910"/>
            <a:ext cx="8321675" cy="5403610"/>
          </a:xfrm>
          <a:blipFill rotWithShape="1">
            <a:blip r:embed="rId2"/>
            <a:stretch>
              <a:fillRect l="-1099" t="-1467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56A2847B-3BB6-480A-9CAE-30CA1CB7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558800"/>
            <a:ext cx="8308975" cy="782638"/>
          </a:xfrm>
        </p:spPr>
        <p:txBody>
          <a:bodyPr/>
          <a:lstStyle/>
          <a:p>
            <a:r>
              <a:rPr lang="en-US" altLang="ko-KR" sz="2800"/>
              <a:t>Monte Carlo Control without Exploring Starts</a:t>
            </a:r>
            <a:endParaRPr lang="ko-KR" altLang="en-US" sz="2800"/>
          </a:p>
        </p:txBody>
      </p:sp>
      <p:pic>
        <p:nvPicPr>
          <p:cNvPr id="22531" name="Picture 1">
            <a:extLst>
              <a:ext uri="{FF2B5EF4-FFF2-40B4-BE49-F238E27FC236}">
                <a16:creationId xmlns:a16="http://schemas.microsoft.com/office/drawing/2014/main" id="{5A4863D3-4AAD-4FF1-9E3A-2B6F1F903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82713"/>
            <a:ext cx="7261225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8FF98F9A-05B9-4925-A2F0-293F8122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558800"/>
            <a:ext cx="8308975" cy="782638"/>
          </a:xfrm>
        </p:spPr>
        <p:txBody>
          <a:bodyPr/>
          <a:lstStyle/>
          <a:p>
            <a:r>
              <a:rPr lang="en-US" altLang="ko-KR"/>
              <a:t>Monte Carlo Method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8095E-452F-4130-9C13-ADD4B2F9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398588"/>
            <a:ext cx="7993063" cy="492125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ko-KR" altLang="en-US" sz="2200" dirty="0"/>
              <a:t>가치함수를 추정하고 최적 정책을 찾기 위한 학습방법</a:t>
            </a:r>
          </a:p>
          <a:p>
            <a:pPr lvl="1">
              <a:lnSpc>
                <a:spcPct val="130000"/>
              </a:lnSpc>
              <a:defRPr/>
            </a:pPr>
            <a:r>
              <a:rPr lang="ko-KR" altLang="en-US" sz="1800" dirty="0"/>
              <a:t>환경모델에 대해 사전 지식을 요구하지 않는다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ko-KR" altLang="en-US" sz="1800" dirty="0"/>
              <a:t>오직 경험</a:t>
            </a:r>
            <a:r>
              <a:rPr lang="en-US" altLang="ko-KR" sz="1800" dirty="0"/>
              <a:t>(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순차적 상태</a:t>
            </a:r>
            <a:r>
              <a:rPr lang="en-US" altLang="ko-KR" sz="1800" dirty="0"/>
              <a:t>, </a:t>
            </a:r>
            <a:r>
              <a:rPr lang="ko-KR" altLang="en-US" sz="1800" dirty="0"/>
              <a:t>행동</a:t>
            </a:r>
            <a:r>
              <a:rPr lang="en-US" altLang="ko-KR" sz="1800" dirty="0"/>
              <a:t>, </a:t>
            </a:r>
            <a:r>
              <a:rPr lang="ko-KR" altLang="en-US" sz="1800" dirty="0"/>
              <a:t>보상으로 이루어지는 샘플</a:t>
            </a:r>
            <a:r>
              <a:rPr lang="en-US" altLang="ko-KR" sz="1800" dirty="0"/>
              <a:t>)</a:t>
            </a:r>
            <a:r>
              <a:rPr lang="ko-KR" altLang="en-US" sz="1800" dirty="0"/>
              <a:t>만 요구</a:t>
            </a:r>
            <a:endParaRPr lang="en-US" altLang="ko-KR" sz="1400" dirty="0"/>
          </a:p>
          <a:p>
            <a:pPr lvl="1">
              <a:lnSpc>
                <a:spcPct val="130000"/>
              </a:lnSpc>
              <a:defRPr/>
            </a:pPr>
            <a:r>
              <a:rPr lang="en-US" altLang="ko-KR" sz="1800" dirty="0"/>
              <a:t>Sample rewards</a:t>
            </a:r>
            <a:r>
              <a:rPr lang="ko-KR" altLang="en-US" sz="1800" dirty="0"/>
              <a:t>의 평균을 토대로 강화학습 문제를 풀고자 하는 것</a:t>
            </a:r>
            <a:endParaRPr lang="en-US" altLang="ko-KR" sz="1800" dirty="0"/>
          </a:p>
          <a:p>
            <a:pPr lvl="1">
              <a:lnSpc>
                <a:spcPct val="130000"/>
              </a:lnSpc>
              <a:defRPr/>
            </a:pPr>
            <a:r>
              <a:rPr lang="en-US" altLang="ko-KR" sz="1800" dirty="0"/>
              <a:t>Sample rewards</a:t>
            </a:r>
            <a:r>
              <a:rPr lang="ko-KR" altLang="en-US" sz="1800" dirty="0"/>
              <a:t>의 수가 많을수록 </a:t>
            </a:r>
            <a:r>
              <a:rPr lang="ko-KR" altLang="en-US" sz="1800" dirty="0" err="1"/>
              <a:t>예측값이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기댓값에</a:t>
            </a:r>
            <a:r>
              <a:rPr lang="ko-KR" altLang="en-US" sz="1800" dirty="0"/>
              <a:t> 가까워짐</a:t>
            </a:r>
            <a:endParaRPr lang="en-US" altLang="ko-KR" sz="1800" dirty="0"/>
          </a:p>
          <a:p>
            <a:pPr marL="457200" lvl="1" indent="0">
              <a:lnSpc>
                <a:spcPct val="130000"/>
              </a:lnSpc>
              <a:buFontTx/>
              <a:buNone/>
              <a:defRPr/>
            </a:pPr>
            <a:endParaRPr lang="en-US" altLang="ko-KR" sz="800" dirty="0"/>
          </a:p>
          <a:p>
            <a:pPr>
              <a:lnSpc>
                <a:spcPct val="130000"/>
              </a:lnSpc>
              <a:defRPr/>
            </a:pPr>
            <a:r>
              <a:rPr lang="en-US" altLang="ko-KR" sz="2200" dirty="0"/>
              <a:t>Monte Carlo </a:t>
            </a:r>
            <a:r>
              <a:rPr lang="ko-KR" altLang="en-US" sz="2200" dirty="0"/>
              <a:t>방법의 적용의 제한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800" dirty="0">
                <a:solidFill>
                  <a:srgbClr val="00B050"/>
                </a:solidFill>
              </a:rPr>
              <a:t>episode</a:t>
            </a:r>
            <a:r>
              <a:rPr lang="ko-KR" altLang="en-US" sz="1800" dirty="0">
                <a:solidFill>
                  <a:srgbClr val="00B050"/>
                </a:solidFill>
              </a:rPr>
              <a:t>가 종료된 이후에 학습이 업데이트</a:t>
            </a:r>
            <a:r>
              <a:rPr lang="ko-KR" altLang="en-US" sz="1800" dirty="0"/>
              <a:t> 되는 구조</a:t>
            </a:r>
            <a:endParaRPr lang="en-US" altLang="ko-KR" sz="1800" dirty="0"/>
          </a:p>
          <a:p>
            <a:pPr lvl="1">
              <a:lnSpc>
                <a:spcPct val="130000"/>
              </a:lnSpc>
              <a:defRPr/>
            </a:pPr>
            <a:r>
              <a:rPr lang="en-US" altLang="ko-KR" sz="1800" dirty="0"/>
              <a:t>Monte Carlo </a:t>
            </a:r>
            <a:r>
              <a:rPr lang="ko-KR" altLang="en-US" sz="1800" dirty="0"/>
              <a:t>방법은 </a:t>
            </a:r>
            <a:r>
              <a:rPr lang="en-US" altLang="ko-KR" sz="1800" dirty="0">
                <a:solidFill>
                  <a:srgbClr val="00B050"/>
                </a:solidFill>
              </a:rPr>
              <a:t>episodic task</a:t>
            </a:r>
            <a:r>
              <a:rPr lang="ko-KR" altLang="en-US" sz="1800" dirty="0">
                <a:solidFill>
                  <a:srgbClr val="00B050"/>
                </a:solidFill>
              </a:rPr>
              <a:t>에 대해서만</a:t>
            </a:r>
            <a:r>
              <a:rPr lang="ko-KR" altLang="en-US" sz="1800" dirty="0"/>
              <a:t> 적용 가능</a:t>
            </a:r>
            <a:endParaRPr lang="en-US" altLang="ko-KR" sz="1800" dirty="0"/>
          </a:p>
          <a:p>
            <a:pPr lvl="1">
              <a:lnSpc>
                <a:spcPct val="130000"/>
              </a:lnSpc>
              <a:defRPr/>
            </a:pPr>
            <a:r>
              <a:rPr lang="ko-KR" altLang="en-US" sz="1800" dirty="0"/>
              <a:t>경험</a:t>
            </a:r>
            <a:r>
              <a:rPr lang="en-US" altLang="ko-KR" sz="1800" dirty="0"/>
              <a:t>(experience)</a:t>
            </a:r>
            <a:r>
              <a:rPr lang="ko-KR" altLang="en-US" sz="1800" dirty="0"/>
              <a:t>은 </a:t>
            </a:r>
            <a:r>
              <a:rPr lang="en-US" altLang="ko-KR" sz="1800" dirty="0"/>
              <a:t>episode</a:t>
            </a:r>
            <a:r>
              <a:rPr lang="ko-KR" altLang="en-US" sz="1800" dirty="0"/>
              <a:t>로 구성되고</a:t>
            </a:r>
            <a:r>
              <a:rPr lang="en-US" altLang="ko-KR" sz="1800" dirty="0"/>
              <a:t>,</a:t>
            </a:r>
            <a:r>
              <a:rPr lang="ko-KR" altLang="en-US" sz="1800" dirty="0"/>
              <a:t> 모든 </a:t>
            </a:r>
            <a:r>
              <a:rPr lang="en-US" altLang="ko-KR" sz="1800" dirty="0"/>
              <a:t>episode</a:t>
            </a:r>
            <a:r>
              <a:rPr lang="ko-KR" altLang="en-US" sz="1800" dirty="0"/>
              <a:t>는 어떤 상태에서 시작하든 종료되는 상태를 갖고 있어야 한다</a:t>
            </a:r>
            <a:r>
              <a:rPr lang="en-US" altLang="ko-KR" sz="18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E611FE1A-A987-4DB4-93C1-EA93A46A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481013"/>
            <a:ext cx="8308975" cy="782637"/>
          </a:xfrm>
        </p:spPr>
        <p:txBody>
          <a:bodyPr/>
          <a:lstStyle/>
          <a:p>
            <a:r>
              <a:rPr lang="ko-KR" altLang="en-US"/>
              <a:t>다이내믹 프로그래밍과 강화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6683D-481E-42F8-8DC7-5ADEC73B1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322388"/>
            <a:ext cx="7993063" cy="491807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ko-KR" altLang="en-US" dirty="0"/>
              <a:t>다이내믹 프로그래밍</a:t>
            </a:r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환경모델을 </a:t>
            </a:r>
            <a:r>
              <a:rPr lang="ko-KR" altLang="en-US" dirty="0">
                <a:solidFill>
                  <a:srgbClr val="FF0000"/>
                </a:solidFill>
              </a:rPr>
              <a:t>알고 있는</a:t>
            </a:r>
            <a:r>
              <a:rPr lang="ko-KR" altLang="en-US" dirty="0"/>
              <a:t>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MDP </a:t>
            </a:r>
            <a:r>
              <a:rPr lang="ko-KR" altLang="en-US" dirty="0"/>
              <a:t>문제의 해결 방법 </a:t>
            </a:r>
            <a:endParaRPr lang="en-US" altLang="ko-KR" dirty="0"/>
          </a:p>
          <a:p>
            <a:pPr marL="457200" lvl="1" indent="0">
              <a:lnSpc>
                <a:spcPct val="120000"/>
              </a:lnSpc>
              <a:buFontTx/>
              <a:buNone/>
              <a:defRPr/>
            </a:pPr>
            <a:endParaRPr lang="en-US" altLang="ko-KR" sz="800" dirty="0"/>
          </a:p>
          <a:p>
            <a:pPr>
              <a:lnSpc>
                <a:spcPct val="120000"/>
              </a:lnSpc>
              <a:defRPr/>
            </a:pPr>
            <a:r>
              <a:rPr lang="ko-KR" altLang="en-US" dirty="0"/>
              <a:t>강화 학습</a:t>
            </a:r>
            <a:r>
              <a:rPr lang="en-US" altLang="ko-KR" dirty="0"/>
              <a:t>: </a:t>
            </a:r>
            <a:r>
              <a:rPr lang="ko-KR" altLang="en-US" sz="2000" dirty="0"/>
              <a:t>환경모델에 대해 </a:t>
            </a:r>
            <a:r>
              <a:rPr lang="ko-KR" altLang="en-US" sz="2000" dirty="0">
                <a:solidFill>
                  <a:srgbClr val="FF0000"/>
                </a:solidFill>
              </a:rPr>
              <a:t>모르는</a:t>
            </a:r>
            <a:r>
              <a:rPr lang="ko-KR" altLang="en-US" sz="2000" dirty="0"/>
              <a:t> 경우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에이전트는 주어진 정책 아래에서 환경과의 상호 작용을 통해 정책에 대해 </a:t>
            </a:r>
            <a:r>
              <a:rPr lang="ko-KR" altLang="en-US" dirty="0">
                <a:solidFill>
                  <a:srgbClr val="FF0000"/>
                </a:solidFill>
              </a:rPr>
              <a:t>가치 함수를 학습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9900"/>
                </a:solidFill>
              </a:rPr>
              <a:t>예측</a:t>
            </a:r>
            <a:r>
              <a:rPr lang="en-US" altLang="ko-KR" dirty="0"/>
              <a:t>-</a:t>
            </a:r>
            <a:r>
              <a:rPr lang="en-US" altLang="ko-KR" sz="1600" dirty="0"/>
              <a:t>prediction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9900"/>
                </a:solidFill>
              </a:rPr>
              <a:t>추정</a:t>
            </a:r>
            <a:r>
              <a:rPr lang="en-US" altLang="ko-KR" dirty="0"/>
              <a:t>-</a:t>
            </a:r>
            <a:r>
              <a:rPr lang="en-US" altLang="ko-KR" sz="1600" dirty="0"/>
              <a:t>estimation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가치함수를 토대로 정책을 발전시켜 가며 </a:t>
            </a:r>
            <a:r>
              <a:rPr lang="ko-KR" altLang="en-US" dirty="0">
                <a:solidFill>
                  <a:srgbClr val="FF0000"/>
                </a:solidFill>
              </a:rPr>
              <a:t>최적 정책을 학습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9900"/>
                </a:solidFill>
              </a:rPr>
              <a:t>제어</a:t>
            </a:r>
            <a:r>
              <a:rPr lang="en-US" altLang="ko-KR" dirty="0"/>
              <a:t>-</a:t>
            </a:r>
            <a:r>
              <a:rPr lang="en-US" altLang="ko-KR" sz="1600" dirty="0"/>
              <a:t>control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148" name="Picture 2">
            <a:extLst>
              <a:ext uri="{FF2B5EF4-FFF2-40B4-BE49-F238E27FC236}">
                <a16:creationId xmlns:a16="http://schemas.microsoft.com/office/drawing/2014/main" id="{E7101541-1B84-4705-A30B-BD5666D7E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49438"/>
            <a:ext cx="4683125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3">
            <a:extLst>
              <a:ext uri="{FF2B5EF4-FFF2-40B4-BE49-F238E27FC236}">
                <a16:creationId xmlns:a16="http://schemas.microsoft.com/office/drawing/2014/main" id="{2D73BFCB-A7B4-4EA6-99ED-8533B3724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578100"/>
            <a:ext cx="5903912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22622FB1-B88D-4E44-B68C-42652653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471488"/>
            <a:ext cx="8308975" cy="782637"/>
          </a:xfrm>
        </p:spPr>
        <p:txBody>
          <a:bodyPr/>
          <a:lstStyle/>
          <a:p>
            <a:r>
              <a:rPr lang="ko-KR" altLang="en-US"/>
              <a:t>사람의 학습방법과 강화학습의 학습방법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49000-6E2F-4ED5-AE48-2A0DA41955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55650" y="1244730"/>
            <a:ext cx="7993063" cy="4918670"/>
          </a:xfrm>
          <a:blipFill rotWithShape="1">
            <a:blip r:embed="rId2"/>
            <a:stretch>
              <a:fillRect l="-1068" t="-991" r="-76" b="-9665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 dirty="0">
                <a:noFill/>
              </a:rPr>
              <a:t> </a:t>
            </a:r>
          </a:p>
        </p:txBody>
      </p:sp>
      <p:pic>
        <p:nvPicPr>
          <p:cNvPr id="7172" name="Picture 2" descr="D:\강의\2020년도1학기\지능시스템\강의자료\그림\RL_4_MonteCarlo\바둑.jpg">
            <a:extLst>
              <a:ext uri="{FF2B5EF4-FFF2-40B4-BE49-F238E27FC236}">
                <a16:creationId xmlns:a16="http://schemas.microsoft.com/office/drawing/2014/main" id="{5E61C89F-61A2-4358-931F-2254A2428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406525"/>
            <a:ext cx="1584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직사각형 3">
            <a:extLst>
              <a:ext uri="{FF2B5EF4-FFF2-40B4-BE49-F238E27FC236}">
                <a16:creationId xmlns:a16="http://schemas.microsoft.com/office/drawing/2014/main" id="{47861B80-A4FA-4076-84D6-4E8D755FB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773238"/>
            <a:ext cx="576263" cy="227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endParaRPr kumimoji="0" lang="ko-KR" altLang="en-US" sz="2800">
              <a:solidFill>
                <a:srgbClr val="CC00CC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174" name="Picture 5">
            <a:extLst>
              <a:ext uri="{FF2B5EF4-FFF2-40B4-BE49-F238E27FC236}">
                <a16:creationId xmlns:a16="http://schemas.microsoft.com/office/drawing/2014/main" id="{972B9505-7CC0-4DBE-B41E-D181AE551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0" t="43053" r="63850" b="49313"/>
          <a:stretch>
            <a:fillRect/>
          </a:stretch>
        </p:blipFill>
        <p:spPr bwMode="auto">
          <a:xfrm>
            <a:off x="3381375" y="1697038"/>
            <a:ext cx="671513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C559D5E0-BA0D-4ABB-BDAD-F28D879D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471488"/>
            <a:ext cx="8308975" cy="782637"/>
          </a:xfrm>
        </p:spPr>
        <p:txBody>
          <a:bodyPr/>
          <a:lstStyle/>
          <a:p>
            <a:r>
              <a:rPr lang="ko-KR" altLang="en-US"/>
              <a:t>몬테카를로 근사의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BB460-C1CC-457E-829F-B3631A62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244600"/>
            <a:ext cx="7993063" cy="491807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ko-KR" altLang="en-US" sz="2000" dirty="0"/>
              <a:t>원의 넓이를 구하는 공식을 사용하지 않고 어떻게 원의 넓이를 알 수 있을까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pPr marL="457200" lvl="1" indent="0">
              <a:lnSpc>
                <a:spcPct val="120000"/>
              </a:lnSpc>
              <a:buFontTx/>
              <a:buNone/>
              <a:defRPr/>
            </a:pPr>
            <a:endParaRPr lang="en-US" altLang="ko-KR" sz="800" dirty="0"/>
          </a:p>
          <a:p>
            <a:pPr marL="457200" lvl="1" indent="0">
              <a:lnSpc>
                <a:spcPct val="120000"/>
              </a:lnSpc>
              <a:buFontTx/>
              <a:buNone/>
              <a:defRPr/>
            </a:pPr>
            <a:endParaRPr lang="en-US" altLang="ko-KR" sz="800" dirty="0"/>
          </a:p>
          <a:p>
            <a:pPr marL="457200" lvl="1" indent="0">
              <a:lnSpc>
                <a:spcPct val="120000"/>
              </a:lnSpc>
              <a:buFontTx/>
              <a:buNone/>
              <a:defRPr/>
            </a:pPr>
            <a:endParaRPr lang="en-US" altLang="ko-KR" sz="800" dirty="0"/>
          </a:p>
          <a:p>
            <a:pPr marL="457200" lvl="1" indent="0">
              <a:lnSpc>
                <a:spcPct val="120000"/>
              </a:lnSpc>
              <a:buFontTx/>
              <a:buNone/>
              <a:defRPr/>
            </a:pPr>
            <a:endParaRPr lang="en-US" altLang="ko-KR" sz="800" dirty="0"/>
          </a:p>
          <a:p>
            <a:pPr marL="457200" lvl="1" indent="0">
              <a:lnSpc>
                <a:spcPct val="120000"/>
              </a:lnSpc>
              <a:buFontTx/>
              <a:buNone/>
              <a:defRPr/>
            </a:pPr>
            <a:endParaRPr lang="en-US" altLang="ko-KR" sz="800" dirty="0"/>
          </a:p>
          <a:p>
            <a:pPr>
              <a:lnSpc>
                <a:spcPct val="120000"/>
              </a:lnSpc>
              <a:defRPr/>
            </a:pPr>
            <a:r>
              <a:rPr lang="ko-KR" altLang="en-US" sz="2000" dirty="0" err="1"/>
              <a:t>몬테카를로</a:t>
            </a:r>
            <a:r>
              <a:rPr lang="ko-KR" altLang="en-US" sz="2000" dirty="0"/>
              <a:t> 근사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800" dirty="0"/>
              <a:t>통계적 추정 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ko-KR" altLang="en-US" sz="1800" dirty="0"/>
              <a:t>원래의 값은 모르지만 </a:t>
            </a:r>
            <a:r>
              <a:rPr lang="en-US" altLang="ko-KR" sz="1800" dirty="0"/>
              <a:t>Sample</a:t>
            </a:r>
            <a:r>
              <a:rPr lang="ko-KR" altLang="en-US" sz="1800" dirty="0"/>
              <a:t>을 통해 원래의 값에 대해 추정하는 것</a:t>
            </a:r>
            <a:endParaRPr lang="en-US" altLang="ko-KR" sz="1800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sz="1800" dirty="0"/>
              <a:t>원의 넓이</a:t>
            </a:r>
            <a:r>
              <a:rPr lang="en-US" altLang="ko-KR" sz="1800" dirty="0"/>
              <a:t>: </a:t>
            </a:r>
            <a:r>
              <a:rPr lang="ko-KR" altLang="en-US" sz="1800" dirty="0"/>
              <a:t>전체 점 중 원 안에 찍힌 점의 비율</a:t>
            </a:r>
            <a:endParaRPr lang="en-US" altLang="ko-KR" sz="1800" dirty="0"/>
          </a:p>
          <a:p>
            <a:pPr lvl="1">
              <a:lnSpc>
                <a:spcPct val="120000"/>
              </a:lnSpc>
              <a:defRPr/>
            </a:pPr>
            <a:endParaRPr lang="en-US" altLang="ko-KR" sz="800" dirty="0"/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39BEA817-BB88-4E9F-93AF-DE2027E26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4903788"/>
            <a:ext cx="3146425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2">
            <a:extLst>
              <a:ext uri="{FF2B5EF4-FFF2-40B4-BE49-F238E27FC236}">
                <a16:creationId xmlns:a16="http://schemas.microsoft.com/office/drawing/2014/main" id="{FAE503D4-F790-4264-84F8-38031E8D4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6" r="22455" b="17857"/>
          <a:stretch>
            <a:fillRect/>
          </a:stretch>
        </p:blipFill>
        <p:spPr bwMode="auto">
          <a:xfrm>
            <a:off x="3924300" y="1695450"/>
            <a:ext cx="1931988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2">
            <a:extLst>
              <a:ext uri="{FF2B5EF4-FFF2-40B4-BE49-F238E27FC236}">
                <a16:creationId xmlns:a16="http://schemas.microsoft.com/office/drawing/2014/main" id="{B3EDD931-83C9-49B1-B006-D24C2F19F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6" t="7957" r="12578" b="18552"/>
          <a:stretch>
            <a:fillRect/>
          </a:stretch>
        </p:blipFill>
        <p:spPr bwMode="auto">
          <a:xfrm>
            <a:off x="1258888" y="4618038"/>
            <a:ext cx="2233612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9" name="그룹 3">
            <a:extLst>
              <a:ext uri="{FF2B5EF4-FFF2-40B4-BE49-F238E27FC236}">
                <a16:creationId xmlns:a16="http://schemas.microsoft.com/office/drawing/2014/main" id="{DE586F5E-D1D6-415F-AB99-E5F9EED3A957}"/>
              </a:ext>
            </a:extLst>
          </p:cNvPr>
          <p:cNvGrpSpPr>
            <a:grpSpLocks/>
          </p:cNvGrpSpPr>
          <p:nvPr/>
        </p:nvGrpSpPr>
        <p:grpSpPr bwMode="auto">
          <a:xfrm>
            <a:off x="7092950" y="4365625"/>
            <a:ext cx="1357313" cy="1733550"/>
            <a:chOff x="7220648" y="1844824"/>
            <a:chExt cx="1226854" cy="1590585"/>
          </a:xfrm>
        </p:grpSpPr>
        <p:pic>
          <p:nvPicPr>
            <p:cNvPr id="8200" name="Picture 2" descr="D:\강의\2020년도1학기\지능시스템\강의자료\그림\RL_4_MonteCarlo\한반도.jpg">
              <a:extLst>
                <a:ext uri="{FF2B5EF4-FFF2-40B4-BE49-F238E27FC236}">
                  <a16:creationId xmlns:a16="http://schemas.microsoft.com/office/drawing/2014/main" id="{6B0545BD-D71E-451D-9906-27B65E0034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0648" y="1851234"/>
              <a:ext cx="1225667" cy="15841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1A17DF4-6A0F-41EF-AA37-2899A4082493}"/>
                </a:ext>
              </a:extLst>
            </p:cNvPr>
            <p:cNvSpPr/>
            <p:nvPr/>
          </p:nvSpPr>
          <p:spPr bwMode="auto">
            <a:xfrm>
              <a:off x="7222083" y="1844824"/>
              <a:ext cx="1225419" cy="15847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latinLnBrk="0">
                <a:spcBef>
                  <a:spcPct val="50000"/>
                </a:spcBef>
                <a:defRPr/>
              </a:pPr>
              <a:endParaRPr kumimoji="0" lang="ko-KR" altLang="en-US" sz="2800">
                <a:ln w="19050">
                  <a:solidFill>
                    <a:schemeClr val="tx1"/>
                  </a:solidFill>
                </a:ln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294D9478-0CDD-4BCC-90A9-792BE399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481013"/>
            <a:ext cx="8308975" cy="782637"/>
          </a:xfrm>
        </p:spPr>
        <p:txBody>
          <a:bodyPr/>
          <a:lstStyle/>
          <a:p>
            <a:r>
              <a:rPr lang="ko-KR" altLang="en-US"/>
              <a:t>가치함수의 몬테카를로 예측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26294-7864-40E1-87CD-F042186C00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55650" y="1322554"/>
            <a:ext cx="7993063" cy="4918670"/>
          </a:xfrm>
          <a:blipFill rotWithShape="1">
            <a:blip r:embed="rId2"/>
            <a:stretch>
              <a:fillRect l="-1449" t="-1115" b="-2602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328B2ED6-ABC4-4DE2-B927-AD5C78C12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16113"/>
            <a:ext cx="5834062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A8F75C-C379-4ED5-9FF2-E9964739CB7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5296" y="3648624"/>
            <a:ext cx="3942888" cy="89056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68F7D979-9F4E-4C5A-886F-B5F72D7E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481013"/>
            <a:ext cx="8308975" cy="782637"/>
          </a:xfrm>
        </p:spPr>
        <p:txBody>
          <a:bodyPr/>
          <a:lstStyle/>
          <a:p>
            <a:r>
              <a:rPr lang="ko-KR" altLang="en-US"/>
              <a:t>에피소드와 반환값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47860-3E3E-47D4-B10B-D1180CA8CA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55650" y="1322554"/>
            <a:ext cx="7993063" cy="4918670"/>
          </a:xfrm>
          <a:blipFill rotWithShape="1">
            <a:blip r:embed="rId3"/>
            <a:stretch>
              <a:fillRect l="-1068" t="-991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EB2ACCBF-3759-4DE9-BEB8-4DEA88C7B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t="2867" r="2667" b="21921"/>
          <a:stretch>
            <a:fillRect/>
          </a:stretch>
        </p:blipFill>
        <p:spPr bwMode="auto">
          <a:xfrm>
            <a:off x="1528763" y="1852613"/>
            <a:ext cx="2735262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2">
            <a:extLst>
              <a:ext uri="{FF2B5EF4-FFF2-40B4-BE49-F238E27FC236}">
                <a16:creationId xmlns:a16="http://schemas.microsoft.com/office/drawing/2014/main" id="{4D84505E-6ACE-40AB-B7D8-946A18A25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1" b="16029"/>
          <a:stretch>
            <a:fillRect/>
          </a:stretch>
        </p:blipFill>
        <p:spPr bwMode="auto">
          <a:xfrm>
            <a:off x="1979613" y="4221163"/>
            <a:ext cx="31178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BDF681-354F-474F-BBE4-177201A05AF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99992" y="2492494"/>
            <a:ext cx="4536504" cy="400110"/>
          </a:xfrm>
          <a:prstGeom prst="rect">
            <a:avLst/>
          </a:prstGeom>
          <a:blipFill rotWithShape="1">
            <a:blip r:embed="rId6"/>
            <a:stretch>
              <a:fillRect b="-7576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9F32465B-3552-45A1-8D1E-69C6B3C4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481013"/>
            <a:ext cx="8308975" cy="782637"/>
          </a:xfrm>
        </p:spPr>
        <p:txBody>
          <a:bodyPr/>
          <a:lstStyle/>
          <a:p>
            <a:r>
              <a:rPr lang="ko-KR" altLang="en-US"/>
              <a:t>가치함수의 몬테카를로 예측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1C0BA-9E17-491A-A63C-2837E6D9C1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55650" y="1322554"/>
            <a:ext cx="7993063" cy="4918670"/>
          </a:xfrm>
          <a:blipFill rotWithShape="1">
            <a:blip r:embed="rId2"/>
            <a:stretch>
              <a:fillRect l="-1449" t="-1115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DF00D-9D13-4AD9-B686-887198E13D2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28120" y="1884547"/>
            <a:ext cx="3942888" cy="89056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829E8-DAC2-4B1E-8A52-BF12D654729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53336" y="3876301"/>
            <a:ext cx="4464495" cy="2506776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5E7DF-615D-4C26-A5C3-20C55DCE513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65562" y="4735852"/>
            <a:ext cx="3528392" cy="369332"/>
          </a:xfrm>
          <a:prstGeom prst="rect">
            <a:avLst/>
          </a:prstGeom>
          <a:blipFill rotWithShape="1">
            <a:blip r:embed="rId5"/>
            <a:stretch>
              <a:fillRect b="-16667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2C37EFDF-2B95-47A6-9324-276D747F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01663"/>
            <a:ext cx="8308975" cy="782637"/>
          </a:xfrm>
        </p:spPr>
        <p:txBody>
          <a:bodyPr/>
          <a:lstStyle/>
          <a:p>
            <a:r>
              <a:rPr lang="en-US" altLang="ko-KR"/>
              <a:t>First Visit &amp; Every Visit MC Method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9BF56-B38A-434D-B4B7-AB754C4C19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55576" y="1340768"/>
            <a:ext cx="8136830" cy="4768202"/>
          </a:xfrm>
          <a:blipFill rotWithShape="1">
            <a:blip r:embed="rId2"/>
            <a:srcRect/>
            <a:stretch>
              <a:fillRect l="-1199" r="-225" b="2316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91F43BD0-D230-478C-9B84-BF29F19E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558800"/>
            <a:ext cx="8308975" cy="782638"/>
          </a:xfrm>
        </p:spPr>
        <p:txBody>
          <a:bodyPr/>
          <a:lstStyle/>
          <a:p>
            <a:r>
              <a:rPr lang="en-US" altLang="ko-KR"/>
              <a:t>First Visit MC Prediction Algorithm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27E8E-B495-404C-9BBE-2938F0656D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341927" y="5153280"/>
            <a:ext cx="6624735" cy="936104"/>
          </a:xfrm>
          <a:blipFill rotWithShape="1">
            <a:blip r:embed="rId2"/>
            <a:stretch>
              <a:fillRect l="-736" b="-1299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pic>
        <p:nvPicPr>
          <p:cNvPr id="13316" name="Picture 1">
            <a:extLst>
              <a:ext uri="{FF2B5EF4-FFF2-40B4-BE49-F238E27FC236}">
                <a16:creationId xmlns:a16="http://schemas.microsoft.com/office/drawing/2014/main" id="{C86FB56E-1DDF-4933-A36E-741B90667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1465263"/>
            <a:ext cx="7880350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지능연구실마스터슬라이드3">
  <a:themeElements>
    <a:clrScheme name="MSUGARAGe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SUGARAGe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MSUGARAGe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UGARAGe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지능연구실마스터슬라이드3</Template>
  <TotalTime>5439</TotalTime>
  <Words>476</Words>
  <Application>Microsoft Office PowerPoint</Application>
  <PresentationFormat>화면 슬라이드 쇼(4:3)</PresentationFormat>
  <Paragraphs>82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Arial</vt:lpstr>
      <vt:lpstr>맑은 고딕</vt:lpstr>
      <vt:lpstr>Times New Roman</vt:lpstr>
      <vt:lpstr>나눔고딕</vt:lpstr>
      <vt:lpstr>지능연구실마스터슬라이드3</vt:lpstr>
      <vt:lpstr>PowerPoint 프레젠테이션</vt:lpstr>
      <vt:lpstr>다이내믹 프로그래밍과 강화 학습</vt:lpstr>
      <vt:lpstr>사람의 학습방법과 강화학습의 학습방법</vt:lpstr>
      <vt:lpstr>몬테카를로 근사의 개념</vt:lpstr>
      <vt:lpstr>가치함수의 몬테카를로 예측</vt:lpstr>
      <vt:lpstr>에피소드와 반환값</vt:lpstr>
      <vt:lpstr>가치함수의 몬테카를로 예측</vt:lpstr>
      <vt:lpstr>First Visit &amp; Every Visit MC Method</vt:lpstr>
      <vt:lpstr>First Visit MC Prediction Algorithm</vt:lpstr>
      <vt:lpstr>Monte Carlo Estimation of Action Value</vt:lpstr>
      <vt:lpstr>Estimation(prediction) of Action Value</vt:lpstr>
      <vt:lpstr>Exploring Starts</vt:lpstr>
      <vt:lpstr>Exploring Starts</vt:lpstr>
      <vt:lpstr>Monte Carlo Control</vt:lpstr>
      <vt:lpstr>Monte Carlo ES (Exploring Starts)</vt:lpstr>
      <vt:lpstr>Monte Carlo ES (Exploring Starts)</vt:lpstr>
      <vt:lpstr>Monte Carlo Control without Exploring Starts</vt:lpstr>
      <vt:lpstr>Monte Carlo Control without Exploring Starts</vt:lpstr>
      <vt:lpstr>Monte Carlo Method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DR20의 MSRDS2008 서비스 구현</dc:title>
  <dc:creator>Soohwan Hyun</dc:creator>
  <cp:lastModifiedBy>Youngwan Cho</cp:lastModifiedBy>
  <cp:revision>348</cp:revision>
  <dcterms:created xsi:type="dcterms:W3CDTF">2009-02-09T10:57:34Z</dcterms:created>
  <dcterms:modified xsi:type="dcterms:W3CDTF">2021-03-25T04:35:24Z</dcterms:modified>
</cp:coreProperties>
</file>