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3" r:id="rId2"/>
    <p:sldId id="439" r:id="rId3"/>
    <p:sldId id="440" r:id="rId4"/>
    <p:sldId id="442" r:id="rId5"/>
    <p:sldId id="443" r:id="rId6"/>
    <p:sldId id="441" r:id="rId7"/>
    <p:sldId id="427" r:id="rId8"/>
    <p:sldId id="446" r:id="rId9"/>
    <p:sldId id="448" r:id="rId10"/>
    <p:sldId id="430" r:id="rId11"/>
    <p:sldId id="431" r:id="rId12"/>
    <p:sldId id="432" r:id="rId13"/>
    <p:sldId id="447" r:id="rId14"/>
    <p:sldId id="449" r:id="rId15"/>
    <p:sldId id="433" r:id="rId16"/>
    <p:sldId id="434" r:id="rId17"/>
    <p:sldId id="444" r:id="rId18"/>
    <p:sldId id="445" r:id="rId19"/>
    <p:sldId id="435" r:id="rId20"/>
    <p:sldId id="436" r:id="rId21"/>
    <p:sldId id="437" r:id="rId22"/>
    <p:sldId id="438" r:id="rId23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94243" autoAdjust="0"/>
  </p:normalViewPr>
  <p:slideViewPr>
    <p:cSldViewPr>
      <p:cViewPr>
        <p:scale>
          <a:sx n="98" d="100"/>
          <a:sy n="98" d="100"/>
        </p:scale>
        <p:origin x="-6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1D682BD8-C92B-49E0-93CA-523C6BFD4B8E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pPr>
              <a:defRPr/>
            </a:pPr>
            <a:fld id="{4364AD47-DCF0-4C73-888E-5D94597961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2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159FD9-49F2-4D09-91AD-B2A7B6B05BBA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96CFA0-BC15-401C-9BCE-CDD75E48C9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09EF0F-70C1-49F1-8E8B-EC8FD67D48AA}" type="slidenum">
              <a:rPr kumimoji="1" lang="en-US" altLang="ko-KR" smtClean="0">
                <a:latin typeface="Times New Roman" pitchFamily="18" charset="0"/>
                <a:ea typeface="굴림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ko-KR" altLang="ko-KR" smtClean="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D0F3B-6219-45EE-B7EB-4FB8256E9B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4A1D37-9C40-4E49-B046-FB3DA2B89E3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9FF314-C192-41FB-8FFC-40BE8535059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2AD3-8A4D-437E-AF9E-11C8B6FB7D7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B2E4AB-F4A5-41EA-8677-98A8981E6A5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65CBC-65D6-4875-A6C1-03BFF574110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824FF7-4445-41CA-9698-65D653C1359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3E5BA2-740E-4CC9-90A7-C4A336073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D0F3B-6219-45EE-B7EB-4FB8256E9B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D0F3B-6219-45EE-B7EB-4FB8256E9B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6AA2E-7205-4ABB-A550-11F58327F145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7AC2C3-FD54-4705-BCF1-A914B63AAC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D0F3B-6219-45EE-B7EB-4FB8256E9B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D0F3B-6219-45EE-B7EB-4FB8256E9B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D87B-7B4C-4C68-BF12-5136B969B0C9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DAA3-F39C-4B23-A43F-382286C7B3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7364-4333-4B74-B9C1-79CB41E0AD0F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EDA3-ABFA-428E-B754-7619EF24C6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6B81-2863-44FE-ABC3-4723C1A0E655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FF85-640C-4D76-97C1-6A6965E91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652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F143-5057-442D-AD30-AD85F0AFB469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8268-D884-44AF-86B1-7B409B5E0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90E7-42C5-4CAB-AD65-0586C5B59039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7886-BD0E-4305-B2E3-EE3C91A49A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771E-40B2-4563-9017-069A490EC3C5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6AD70-7CFD-48F9-85C7-096118A7D4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81CE-B1D3-478B-8550-D9918BB6D471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1E6F-6F27-4BBE-8AFF-C6D8EB1822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8D3A7-475C-4BF2-9C8B-5983177CED10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71CB-E5AB-4FBA-898A-A0F1E7B97F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5B13-34AB-48FF-B9F2-947124E56BE1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2921-59F5-4C1F-9458-4469D1064D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1215-A78D-4B51-83A6-D4B823916579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3452-24AE-49BA-B7C7-8345AF8DD4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F9420-A9F6-4EEA-AAD1-D9EA5029DF19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4A51-BF0B-4B5C-95EA-3AFEAC2FBF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5E90BF-9A2A-48D9-974C-71EBD337613C}" type="datetimeFigureOut">
              <a:rPr lang="ko-KR" altLang="en-US"/>
              <a:pPr>
                <a:defRPr/>
              </a:pPr>
              <a:t>2020-04-23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B7AE816-DCB8-4D72-9E55-A763E1867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850" y="4221163"/>
            <a:ext cx="864076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6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Batch Method for Approx. and Deep Q Network</a:t>
            </a:r>
          </a:p>
        </p:txBody>
      </p:sp>
      <p:pic>
        <p:nvPicPr>
          <p:cNvPr id="3076" name="Picture 2" descr="D:\학교관련문서\UI\1\NEW_U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8308975" cy="782638"/>
          </a:xfrm>
        </p:spPr>
        <p:txBody>
          <a:bodyPr/>
          <a:lstStyle/>
          <a:p>
            <a:r>
              <a:rPr lang="en-US" altLang="ko-KR" smtClean="0"/>
              <a:t>Full Gradient Descent (Batch) and Stochastic Gradient Descent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471613"/>
            <a:ext cx="7993063" cy="29051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Full(Batch)</a:t>
            </a:r>
            <a:r>
              <a:rPr lang="en-US" altLang="ko-KR" sz="2000" dirty="0" smtClean="0"/>
              <a:t> Gradient Descent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2000" dirty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Stochastic</a:t>
            </a:r>
            <a:r>
              <a:rPr lang="en-US" altLang="ko-KR" sz="2000" dirty="0" smtClean="0"/>
              <a:t> Gradient Descent  (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only one example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3144" y="1849288"/>
            <a:ext cx="5310043" cy="8712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7428" y="3214808"/>
            <a:ext cx="3100913" cy="65787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126" name="TextBox 3"/>
          <p:cNvSpPr txBox="1">
            <a:spLocks noChangeArrowheads="1"/>
          </p:cNvSpPr>
          <p:nvPr/>
        </p:nvSpPr>
        <p:spPr bwMode="auto">
          <a:xfrm>
            <a:off x="5159375" y="3411538"/>
            <a:ext cx="194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for </a:t>
            </a:r>
            <a:r>
              <a:rPr lang="en-US" altLang="ko-KR" sz="1800" b="1" i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i</a:t>
            </a: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 in range (</a:t>
            </a:r>
            <a:r>
              <a:rPr lang="en-US" altLang="ko-KR" sz="1800" b="1" i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N</a:t>
            </a: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800" b="1">
              <a:solidFill>
                <a:srgbClr val="0099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7" name="Picture 2" descr="D:\강의\2020년도1학기\지능시스템\강의자료\그림\RL_7_ANN_DQN\Stochastic GD and Ba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54488"/>
            <a:ext cx="54292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3" descr="D:\강의\2020년도1학기\지능시스템\강의자료\그림\RL_7_ANN_DQN\Stochastic GD and MiniBa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2"/>
          <a:stretch>
            <a:fillRect/>
          </a:stretch>
        </p:blipFill>
        <p:spPr bwMode="auto">
          <a:xfrm>
            <a:off x="6516688" y="4154488"/>
            <a:ext cx="24320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671513" y="539750"/>
            <a:ext cx="8308975" cy="782638"/>
          </a:xfrm>
        </p:spPr>
        <p:txBody>
          <a:bodyPr/>
          <a:lstStyle/>
          <a:p>
            <a:r>
              <a:rPr lang="en-US" altLang="ko-KR" smtClean="0"/>
              <a:t>Linear Least Squares Prediction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316062"/>
            <a:ext cx="7993063" cy="4674122"/>
          </a:xfrm>
          <a:blipFill rotWithShape="1">
            <a:blip r:embed="rId3"/>
            <a:stretch>
              <a:fillRect l="-1068" t="-52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2643131"/>
            <a:ext cx="3279680" cy="87126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4688465"/>
            <a:ext cx="1980542" cy="369332"/>
          </a:xfrm>
          <a:prstGeom prst="rect">
            <a:avLst/>
          </a:prstGeom>
          <a:blipFill rotWithShape="1">
            <a:blip r:embed="rId5"/>
            <a:stretch>
              <a:fillRect t="-327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en-US" altLang="ko-KR" smtClean="0"/>
              <a:t>Linear Least Squares Prediction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141413"/>
            <a:ext cx="7993063" cy="3560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Gradient</a:t>
            </a:r>
            <a:r>
              <a:rPr lang="en-US" altLang="ko-KR" sz="2000" dirty="0" smtClean="0">
                <a:solidFill>
                  <a:srgbClr val="009900"/>
                </a:solidFill>
              </a:rPr>
              <a:t> for Least squares prediction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r>
              <a:rPr lang="ko-KR" altLang="en-US" sz="2000" dirty="0" smtClean="0">
                <a:solidFill>
                  <a:srgbClr val="009900"/>
                </a:solidFill>
              </a:rPr>
              <a:t>목적함수를 최소화하는 </a:t>
            </a:r>
            <a:r>
              <a:rPr lang="ko-KR" altLang="en-US" sz="2000" dirty="0" err="1" smtClean="0">
                <a:solidFill>
                  <a:srgbClr val="009900"/>
                </a:solidFill>
              </a:rPr>
              <a:t>파라미터</a:t>
            </a:r>
            <a:r>
              <a:rPr lang="ko-KR" altLang="en-US" sz="2000" dirty="0" err="1" smtClean="0"/>
              <a:t>는</a:t>
            </a:r>
            <a:r>
              <a:rPr lang="ko-KR" altLang="en-US" sz="2000" dirty="0" smtClean="0"/>
              <a:t> 목적함수의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Gradient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인 지점</a:t>
            </a:r>
            <a:r>
              <a:rPr lang="ko-KR" altLang="en-US" sz="2000" dirty="0" smtClean="0"/>
              <a:t>임</a:t>
            </a:r>
            <a:endParaRPr lang="en-US" altLang="ko-KR" sz="200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/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7428" y="1597712"/>
            <a:ext cx="4450577" cy="8712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760" y="2463446"/>
            <a:ext cx="3377784" cy="87126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4656" y="4232824"/>
            <a:ext cx="3456384" cy="384464"/>
          </a:xfrm>
          <a:prstGeom prst="rect">
            <a:avLst/>
          </a:prstGeom>
          <a:blipFill rotWithShape="1">
            <a:blip r:embed="rId5"/>
            <a:stretch>
              <a:fillRect l="-9877" t="-111111" b="-17936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67693" y="4701776"/>
            <a:ext cx="3710311" cy="384464"/>
          </a:xfrm>
          <a:prstGeom prst="rect">
            <a:avLst/>
          </a:prstGeom>
          <a:blipFill rotWithShape="1">
            <a:blip r:embed="rId6"/>
            <a:stretch>
              <a:fillRect l="-9211" t="-111111" b="-17936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0409" y="5112568"/>
            <a:ext cx="4166782" cy="103816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177" name="오른쪽 화살표 5"/>
          <p:cNvSpPr>
            <a:spLocks noChangeArrowheads="1"/>
          </p:cNvSpPr>
          <p:nvPr/>
        </p:nvSpPr>
        <p:spPr bwMode="auto">
          <a:xfrm>
            <a:off x="1892300" y="5600700"/>
            <a:ext cx="323850" cy="174625"/>
          </a:xfrm>
          <a:prstGeom prst="rightArrow">
            <a:avLst>
              <a:gd name="adj1" fmla="val 50000"/>
              <a:gd name="adj2" fmla="val 49643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Simple Example of Linear Least Squares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141413"/>
            <a:ext cx="7993063" cy="3560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Linear approximation of 3 data pairs:</a:t>
            </a: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1000" dirty="0"/>
          </a:p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solidFill>
                  <a:srgbClr val="009900"/>
                </a:solidFill>
              </a:rPr>
              <a:t>Gradient of cost function</a:t>
            </a:r>
          </a:p>
          <a:p>
            <a:pPr>
              <a:lnSpc>
                <a:spcPct val="130000"/>
              </a:lnSpc>
              <a:defRPr/>
            </a:pPr>
            <a:endParaRPr lang="en-US" altLang="ko-KR" sz="2000" dirty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ko-KR" sz="2000" dirty="0" smtClean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Cost function</a:t>
            </a:r>
            <a:r>
              <a:rPr lang="ko-KR" altLang="en-US" sz="2000" dirty="0" smtClean="0"/>
              <a:t>의 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minimum point</a:t>
            </a:r>
            <a:r>
              <a:rPr lang="ko-KR" altLang="en-US" sz="2000" dirty="0" smtClean="0"/>
              <a:t>는 </a:t>
            </a:r>
            <a:r>
              <a:rPr lang="en-US" altLang="ko-KR" sz="2000" dirty="0" smtClean="0">
                <a:solidFill>
                  <a:srgbClr val="FF0000"/>
                </a:solidFill>
              </a:rPr>
              <a:t>Gradient</a:t>
            </a:r>
            <a:r>
              <a:rPr lang="ko-KR" altLang="en-US" sz="2000" dirty="0" smtClean="0">
                <a:solidFill>
                  <a:srgbClr val="FF0000"/>
                </a:solidFill>
              </a:rPr>
              <a:t>가 </a:t>
            </a: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/>
              <a:t>이 되는 지점</a:t>
            </a:r>
            <a:endParaRPr lang="en-US" altLang="ko-KR" sz="200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3895" y="1642123"/>
                <a:ext cx="16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95" y="1642123"/>
                <a:ext cx="16367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27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72791" y="1550976"/>
                <a:ext cx="1645002" cy="551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1" y="1550976"/>
                <a:ext cx="1645002" cy="5516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13895" y="2014216"/>
                <a:ext cx="2278316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95" y="2014216"/>
                <a:ext cx="2278316" cy="871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16310" y="2856168"/>
                <a:ext cx="2842317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10" y="2856168"/>
                <a:ext cx="2842317" cy="871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43608" y="4100440"/>
                <a:ext cx="7477303" cy="78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ko-KR" altLang="en-US" sz="1600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𝒘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00440"/>
                <a:ext cx="7477303" cy="7845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33312" y="5470600"/>
                <a:ext cx="4288652" cy="78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12" y="5470600"/>
                <a:ext cx="4288652" cy="7845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D:\강의\2020년도1학기\지능시스템\강의자료\그림\RL_7_ANN_DQN\1번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7829" r="6126" b="5745"/>
          <a:stretch/>
        </p:blipFill>
        <p:spPr bwMode="auto">
          <a:xfrm>
            <a:off x="1547664" y="1646037"/>
            <a:ext cx="2636527" cy="20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Simple Example of Linear Least Squares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827584" y="1267374"/>
            <a:ext cx="8136904" cy="9485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Best approximation parameter</a:t>
            </a:r>
            <a:r>
              <a:rPr lang="ko-KR" altLang="en-US" sz="2000" dirty="0" smtClean="0">
                <a:solidFill>
                  <a:srgbClr val="009900"/>
                </a:solidFill>
              </a:rPr>
              <a:t>는 </a:t>
            </a:r>
            <a:r>
              <a:rPr lang="en-US" altLang="ko-KR" sz="2000" dirty="0" smtClean="0">
                <a:solidFill>
                  <a:srgbClr val="FF0000"/>
                </a:solidFill>
              </a:rPr>
              <a:t>Cost function</a:t>
            </a:r>
            <a:r>
              <a:rPr lang="ko-KR" altLang="en-US" sz="2000" dirty="0" smtClean="0">
                <a:solidFill>
                  <a:srgbClr val="FF0000"/>
                </a:solidFill>
              </a:rPr>
              <a:t>을 최소화</a:t>
            </a:r>
            <a:r>
              <a:rPr lang="ko-KR" altLang="en-US" sz="2000" dirty="0" smtClean="0">
                <a:solidFill>
                  <a:srgbClr val="009900"/>
                </a:solidFill>
              </a:rPr>
              <a:t>하는 지점</a:t>
            </a: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81808" y="1741624"/>
                <a:ext cx="4288652" cy="78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08" y="1741624"/>
                <a:ext cx="4288652" cy="7845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59632" y="2566808"/>
                <a:ext cx="7416824" cy="147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  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6808"/>
                <a:ext cx="7416824" cy="14766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70259" y="4124994"/>
                <a:ext cx="3374182" cy="78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  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59" y="4124994"/>
                <a:ext cx="3374182" cy="7845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47664" y="5085184"/>
                <a:ext cx="4896544" cy="50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1+1+9     −1+1+3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−1+1+3         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+1+1  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−1+3+6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1+3+2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85184"/>
                <a:ext cx="4896544" cy="507062"/>
              </a:xfrm>
              <a:prstGeom prst="rect">
                <a:avLst/>
              </a:prstGeom>
              <a:blipFill rotWithShape="1"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876256" y="4803215"/>
                <a:ext cx="1249195" cy="1070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803215"/>
                <a:ext cx="1249195" cy="1070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6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671513" y="630238"/>
            <a:ext cx="8308975" cy="782637"/>
          </a:xfrm>
        </p:spPr>
        <p:txBody>
          <a:bodyPr/>
          <a:lstStyle/>
          <a:p>
            <a:r>
              <a:rPr lang="en-US" altLang="ko-KR" sz="3000" smtClean="0"/>
              <a:t>Linear Least Squares Prediction Algorithms</a:t>
            </a:r>
            <a:endParaRPr lang="ko-KR" altLang="en-US" sz="3000" smtClean="0"/>
          </a:p>
        </p:txBody>
      </p:sp>
      <p:pic>
        <p:nvPicPr>
          <p:cNvPr id="8195" name="Picture 2" descr="D:\강의\2020년도1학기\지능시스템\강의자료\그림\RL_7_ANN_DQN\Linear LS Prediction algorithm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04950"/>
            <a:ext cx="7921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en-US" altLang="ko-KR" sz="3000" smtClean="0"/>
              <a:t>Linear Least Squares Prediction Algorithms</a:t>
            </a:r>
            <a:endParaRPr lang="ko-KR" altLang="en-US" sz="3000" smtClean="0"/>
          </a:p>
        </p:txBody>
      </p:sp>
      <p:pic>
        <p:nvPicPr>
          <p:cNvPr id="9219" name="Picture 2" descr="D:\강의\2020년도1학기\지능시스템\강의자료\그림\RL_7_ANN_DQN\Linear LS Prediction algorithm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773238"/>
            <a:ext cx="8023225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Batch method for Approximation:</a:t>
            </a:r>
            <a:br>
              <a:rPr lang="en-US" altLang="ko-KR" sz="4000" dirty="0" smtClean="0">
                <a:solidFill>
                  <a:srgbClr val="006600"/>
                </a:solidFill>
              </a:rPr>
            </a:br>
            <a:r>
              <a:rPr lang="en-US" altLang="ko-KR" sz="4000" dirty="0" smtClean="0">
                <a:solidFill>
                  <a:srgbClr val="006600"/>
                </a:solidFill>
              </a:rPr>
              <a:t>Non-linear(DNN) Approximation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671513" y="698500"/>
            <a:ext cx="8308975" cy="782638"/>
          </a:xfrm>
        </p:spPr>
        <p:txBody>
          <a:bodyPr/>
          <a:lstStyle/>
          <a:p>
            <a:r>
              <a:rPr lang="en-US" altLang="ko-KR" dirty="0" smtClean="0"/>
              <a:t>Review: Q-learning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680700"/>
            <a:ext cx="7993063" cy="4046636"/>
          </a:xfrm>
          <a:blipFill rotWithShape="1">
            <a:blip r:embed="rId2"/>
            <a:stretch>
              <a:fillRect l="-1220" t="-60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3316" name="Picture 1" descr="ClipData_20200329_2346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5"/>
          <a:stretch>
            <a:fillRect/>
          </a:stretch>
        </p:blipFill>
        <p:spPr bwMode="auto">
          <a:xfrm>
            <a:off x="1476375" y="2330450"/>
            <a:ext cx="66246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0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en-US" altLang="ko-KR" smtClean="0"/>
              <a:t>DQN(Deep Q Network)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195388"/>
            <a:ext cx="7993063" cy="4921250"/>
          </a:xfrm>
          <a:blipFill rotWithShape="1">
            <a:blip r:embed="rId3"/>
            <a:stretch>
              <a:fillRect l="-839" t="-248"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8205" y="1628800"/>
            <a:ext cx="2476960" cy="400110"/>
          </a:xfrm>
          <a:prstGeom prst="rect">
            <a:avLst/>
          </a:prstGeom>
          <a:blipFill rotWithShape="1">
            <a:blip r:embed="rId4"/>
            <a:stretch>
              <a:fillRect t="-3030" b="-166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760" y="3903872"/>
            <a:ext cx="3452420" cy="454740"/>
          </a:xfrm>
          <a:prstGeom prst="rect">
            <a:avLst/>
          </a:prstGeom>
          <a:blipFill rotWithShape="1">
            <a:blip r:embed="rId5"/>
            <a:stretch>
              <a:fillRect r="-229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9319" y="5632064"/>
            <a:ext cx="8136905" cy="4764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5059912"/>
            <a:ext cx="8490811" cy="57913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Brief Review about</a:t>
            </a:r>
            <a:br>
              <a:rPr lang="en-US" altLang="ko-KR" sz="4000" dirty="0" smtClean="0">
                <a:solidFill>
                  <a:srgbClr val="006600"/>
                </a:solidFill>
              </a:rPr>
            </a:br>
            <a:r>
              <a:rPr lang="en-US" altLang="ko-KR" sz="4000" dirty="0" smtClean="0">
                <a:solidFill>
                  <a:srgbClr val="006600"/>
                </a:solidFill>
              </a:rPr>
              <a:t>On-Policy prediction with Approximation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671513" y="646113"/>
            <a:ext cx="8308975" cy="782637"/>
          </a:xfrm>
        </p:spPr>
        <p:txBody>
          <a:bodyPr/>
          <a:lstStyle/>
          <a:p>
            <a:r>
              <a:rPr lang="en-US" altLang="ko-KR" smtClean="0"/>
              <a:t>DQN(Deep Q Network) </a:t>
            </a:r>
            <a:r>
              <a:rPr lang="ko-KR" altLang="en-US" smtClean="0"/>
              <a:t>구조</a:t>
            </a:r>
          </a:p>
        </p:txBody>
      </p:sp>
      <p:pic>
        <p:nvPicPr>
          <p:cNvPr id="11267" name="Picture 2" descr="D:\강의\2020년도1학기\지능시스템\강의자료\그림\RL_7_ANN_DQN\architecture dqn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8064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671513" y="627063"/>
            <a:ext cx="8308975" cy="782637"/>
          </a:xfrm>
        </p:spPr>
        <p:txBody>
          <a:bodyPr/>
          <a:lstStyle/>
          <a:p>
            <a:r>
              <a:rPr lang="en-US" altLang="ko-KR" smtClean="0"/>
              <a:t>DQN with Experience Replay</a:t>
            </a:r>
            <a:endParaRPr lang="ko-KR" altLang="en-US" smtClean="0"/>
          </a:p>
        </p:txBody>
      </p:sp>
      <p:pic>
        <p:nvPicPr>
          <p:cNvPr id="12291" name="Picture 2" descr="D:\강의\2020년도1학기\지능시스템\강의자료\그림\RL_7_ANN_DQN\DQN_slide_D_Sil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12875"/>
            <a:ext cx="8135938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671513" y="188913"/>
            <a:ext cx="8308975" cy="782637"/>
          </a:xfrm>
        </p:spPr>
        <p:txBody>
          <a:bodyPr/>
          <a:lstStyle/>
          <a:p>
            <a:r>
              <a:rPr lang="en-US" altLang="ko-KR" smtClean="0"/>
              <a:t>DQN Algorithm</a:t>
            </a:r>
            <a:endParaRPr lang="ko-KR" altLang="en-US" smtClean="0"/>
          </a:p>
        </p:txBody>
      </p:sp>
      <p:pic>
        <p:nvPicPr>
          <p:cNvPr id="13315" name="Picture 4" descr="D:\강의\2020년도1학기\지능시스템\강의자료\그림\RL_7_ANN_DQN\DQN algorithm in pap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65188"/>
            <a:ext cx="70040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77850"/>
            <a:ext cx="8308975" cy="782638"/>
          </a:xfrm>
        </p:spPr>
        <p:txBody>
          <a:bodyPr/>
          <a:lstStyle/>
          <a:p>
            <a:r>
              <a:rPr lang="ko-KR" altLang="en-US" smtClean="0"/>
              <a:t>근사함수에 의한 </a:t>
            </a:r>
            <a:r>
              <a:rPr lang="en-US" altLang="ko-KR" smtClean="0"/>
              <a:t>On-policy </a:t>
            </a:r>
            <a:r>
              <a:rPr lang="ko-KR" altLang="en-US" smtClean="0"/>
              <a:t>예측</a:t>
            </a:r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427772"/>
            <a:ext cx="8064822" cy="4766716"/>
          </a:xfrm>
          <a:blipFill rotWithShape="1">
            <a:blip r:embed="rId2"/>
            <a:stretch>
              <a:fillRect l="-1209" t="-51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92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671513" y="500063"/>
            <a:ext cx="8308975" cy="782637"/>
          </a:xfrm>
        </p:spPr>
        <p:txBody>
          <a:bodyPr/>
          <a:lstStyle/>
          <a:p>
            <a:r>
              <a:rPr lang="en-US" altLang="ko-KR" smtClean="0"/>
              <a:t>Value function approximation. </a:t>
            </a:r>
            <a:br>
              <a:rPr lang="en-US" altLang="ko-KR" smtClean="0"/>
            </a:br>
            <a:r>
              <a:rPr lang="en-US" altLang="ko-KR" smtClean="0"/>
              <a:t>- Stochastic Gradient Descent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460078"/>
            <a:ext cx="7993063" cy="4633218"/>
          </a:xfrm>
          <a:blipFill rotWithShape="1">
            <a:blip r:embed="rId2"/>
            <a:stretch>
              <a:fillRect l="-839" t="-26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7512" y="3359464"/>
            <a:ext cx="4338175" cy="369332"/>
          </a:xfrm>
          <a:prstGeom prst="rect">
            <a:avLst/>
          </a:prstGeom>
          <a:blipFill rotWithShape="1">
            <a:blip r:embed="rId3"/>
            <a:stretch>
              <a:fillRect t="-3279" b="-1147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6386" y="4277552"/>
            <a:ext cx="2882584" cy="400110"/>
          </a:xfrm>
          <a:prstGeom prst="rect">
            <a:avLst/>
          </a:prstGeom>
          <a:blipFill rotWithShape="1">
            <a:blip r:embed="rId4"/>
            <a:stretch>
              <a:fillRect b="-1538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611" y="4677274"/>
            <a:ext cx="4065792" cy="369332"/>
          </a:xfrm>
          <a:prstGeom prst="rect">
            <a:avLst/>
          </a:prstGeom>
          <a:blipFill rotWithShape="1">
            <a:blip r:embed="rId5"/>
            <a:stretch>
              <a:fillRect t="-3279" b="-327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8519" y="2113997"/>
            <a:ext cx="3587264" cy="76482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300288"/>
            <a:ext cx="3084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en-US" altLang="ko-KR" smtClean="0"/>
              <a:t>Stochastic Gradient Descent Predictions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195138"/>
            <a:ext cx="7993063" cy="4921250"/>
          </a:xfrm>
          <a:blipFill rotWithShape="1">
            <a:blip r:embed="rId3"/>
            <a:stretch>
              <a:fillRect l="-839" t="-24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4" y="2011932"/>
            <a:ext cx="5003934" cy="400110"/>
          </a:xfrm>
          <a:prstGeom prst="rect">
            <a:avLst/>
          </a:prstGeom>
          <a:blipFill rotWithShape="1">
            <a:blip r:embed="rId4"/>
            <a:stretch>
              <a:fillRect t="-10606" b="-2272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3676962"/>
            <a:ext cx="4656403" cy="400110"/>
          </a:xfrm>
          <a:prstGeom prst="rect">
            <a:avLst/>
          </a:prstGeom>
          <a:blipFill rotWithShape="1">
            <a:blip r:embed="rId5"/>
            <a:stretch>
              <a:fillRect t="-10606" b="-2272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4653136"/>
            <a:ext cx="6591228" cy="400110"/>
          </a:xfrm>
          <a:prstGeom prst="rect">
            <a:avLst/>
          </a:prstGeom>
          <a:blipFill rotWithShape="1">
            <a:blip r:embed="rId6"/>
            <a:stretch>
              <a:fillRect t="-10606" b="-2272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5589240"/>
            <a:ext cx="4848700" cy="439736"/>
          </a:xfrm>
          <a:prstGeom prst="rect">
            <a:avLst/>
          </a:prstGeom>
          <a:blipFill rotWithShape="1">
            <a:blip r:embed="rId7"/>
            <a:stretch>
              <a:fillRect t="-6944" b="-15278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30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Batch method for Approximation:</a:t>
            </a:r>
            <a:br>
              <a:rPr lang="en-US" altLang="ko-KR" sz="4000" dirty="0" smtClean="0">
                <a:solidFill>
                  <a:srgbClr val="006600"/>
                </a:solidFill>
              </a:rPr>
            </a:br>
            <a:r>
              <a:rPr lang="en-US" altLang="ko-KR" sz="4000" dirty="0" smtClean="0">
                <a:solidFill>
                  <a:srgbClr val="006600"/>
                </a:solidFill>
              </a:rPr>
              <a:t>Linear Approximation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en-US" altLang="ko-KR" smtClean="0"/>
              <a:t>Full Gradient Descent (Batch) and Stochastic Gradient Descent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316038"/>
            <a:ext cx="7993063" cy="4673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solidFill>
                  <a:srgbClr val="009900"/>
                </a:solidFill>
              </a:rPr>
              <a:t>Linear Regression</a:t>
            </a:r>
            <a:r>
              <a:rPr lang="en-US" altLang="ko-KR" sz="2000" dirty="0" smtClean="0"/>
              <a:t>: simple example 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solidFill>
                  <a:srgbClr val="009900"/>
                </a:solidFill>
              </a:rPr>
              <a:t>Linear</a:t>
            </a:r>
            <a:r>
              <a:rPr lang="en-US" altLang="ko-KR" sz="1800" dirty="0" smtClean="0"/>
              <a:t> approximation   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Cost function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solidFill>
                  <a:srgbClr val="FF0000"/>
                </a:solidFill>
              </a:rPr>
              <a:t>Gradient</a:t>
            </a:r>
            <a:r>
              <a:rPr lang="en-US" altLang="ko-KR" sz="1800" dirty="0" smtClean="0"/>
              <a:t> of Cost function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Full(Batch)</a:t>
            </a:r>
            <a:r>
              <a:rPr lang="en-US" altLang="ko-KR" sz="2000" dirty="0" smtClean="0"/>
              <a:t> Gradient Descent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2000" dirty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Stochastic</a:t>
            </a:r>
            <a:r>
              <a:rPr lang="en-US" altLang="ko-KR" sz="2000" dirty="0" smtClean="0"/>
              <a:t> Gradient Descent  (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only one example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9992" y="2097914"/>
            <a:ext cx="2692467" cy="8712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5867" y="2306056"/>
            <a:ext cx="1113510" cy="369332"/>
          </a:xfrm>
          <a:prstGeom prst="rect">
            <a:avLst/>
          </a:prstGeom>
          <a:blipFill rotWithShape="1">
            <a:blip r:embed="rId4"/>
            <a:stretch>
              <a:fillRect t="-3279" b="-819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4550" y="3321992"/>
            <a:ext cx="5444183" cy="87126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3144" y="4482496"/>
            <a:ext cx="5310043" cy="87126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7428" y="5661248"/>
            <a:ext cx="3100913" cy="65787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105" name="TextBox 3"/>
          <p:cNvSpPr txBox="1">
            <a:spLocks noChangeArrowheads="1"/>
          </p:cNvSpPr>
          <p:nvPr/>
        </p:nvSpPr>
        <p:spPr bwMode="auto">
          <a:xfrm>
            <a:off x="5159375" y="5857875"/>
            <a:ext cx="194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for </a:t>
            </a:r>
            <a:r>
              <a:rPr lang="en-US" altLang="ko-KR" sz="1800" b="1" i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i</a:t>
            </a: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 in range (</a:t>
            </a:r>
            <a:r>
              <a:rPr lang="en-US" altLang="ko-KR" sz="1800" b="1" i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N</a:t>
            </a: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800" b="1">
              <a:solidFill>
                <a:srgbClr val="0099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7339013" y="4733925"/>
            <a:ext cx="171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9900"/>
                </a:solidFill>
                <a:latin typeface="굴림" pitchFamily="50" charset="-127"/>
                <a:ea typeface="굴림" pitchFamily="50" charset="-127"/>
              </a:rPr>
              <a:t>Least Squares</a:t>
            </a:r>
            <a:endParaRPr lang="ko-KR" altLang="en-US" sz="1800" b="1">
              <a:solidFill>
                <a:srgbClr val="0099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141413"/>
            <a:ext cx="7993063" cy="3560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Linear approximation of 3 data pairs:</a:t>
            </a: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Full Gradient and Stochastic Gradient of cost function</a:t>
            </a:r>
            <a:endParaRPr lang="en-US" altLang="ko-KR" sz="200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3895" y="1651851"/>
                <a:ext cx="16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95" y="1651851"/>
                <a:ext cx="16367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27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72791" y="1560704"/>
                <a:ext cx="1645002" cy="551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1" y="1560704"/>
                <a:ext cx="1645002" cy="5516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13895" y="2208776"/>
                <a:ext cx="2278316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95" y="2208776"/>
                <a:ext cx="2278316" cy="871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16310" y="3050728"/>
                <a:ext cx="2842317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10" y="3050728"/>
                <a:ext cx="2842317" cy="871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555638" y="4487272"/>
                <a:ext cx="5170518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𝒘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638" y="4487272"/>
                <a:ext cx="5170518" cy="8711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52631" y="5393264"/>
                <a:ext cx="482606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1" y="5393264"/>
                <a:ext cx="4826065" cy="6190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77896" y="474648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9900"/>
                </a:solidFill>
              </a:rPr>
              <a:t>Full Gradient</a:t>
            </a:r>
            <a:endParaRPr lang="ko-KR" altLang="en-US" b="1" dirty="0">
              <a:solidFill>
                <a:srgbClr val="0099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1041" y="549835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9900"/>
                </a:solidFill>
              </a:rPr>
              <a:t>Stochastic Gradient</a:t>
            </a:r>
            <a:endParaRPr lang="ko-KR" altLang="en-US" b="1" dirty="0">
              <a:solidFill>
                <a:srgbClr val="009900"/>
              </a:solidFill>
            </a:endParaRPr>
          </a:p>
        </p:txBody>
      </p:sp>
      <p:pic>
        <p:nvPicPr>
          <p:cNvPr id="38914" name="Picture 2" descr="D:\강의\2020년도1학기\지능시스템\강의자료\그림\RL_7_ANN_DQN\1번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7829" r="6126" b="5745"/>
          <a:stretch/>
        </p:blipFill>
        <p:spPr bwMode="auto">
          <a:xfrm>
            <a:off x="1259632" y="1594868"/>
            <a:ext cx="3076665" cy="23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61785" y="593131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Cost function of Full and Stochastic Grad.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07012" y="1484784"/>
            <a:ext cx="4392414" cy="3560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Stochastic Grad. use </a:t>
            </a:r>
            <a:r>
              <a:rPr lang="en-US" altLang="ko-KR" sz="2000" dirty="0" smtClean="0">
                <a:solidFill>
                  <a:srgbClr val="009900"/>
                </a:solidFill>
              </a:rPr>
              <a:t>cost functions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individually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14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lang="en-US" altLang="ko-KR" sz="8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860032" y="1484784"/>
            <a:ext cx="399653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Full </a:t>
            </a:r>
            <a:r>
              <a:rPr lang="en-US" altLang="ko-KR" sz="2000" dirty="0"/>
              <a:t>Grad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use </a:t>
            </a:r>
            <a:r>
              <a:rPr lang="en-US" altLang="ko-KR" sz="2000" dirty="0">
                <a:solidFill>
                  <a:srgbClr val="009900"/>
                </a:solidFill>
              </a:rPr>
              <a:t>cost </a:t>
            </a:r>
            <a:r>
              <a:rPr lang="en-US" altLang="ko-KR" sz="2000" dirty="0" smtClean="0">
                <a:solidFill>
                  <a:srgbClr val="009900"/>
                </a:solidFill>
              </a:rPr>
              <a:t>function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combined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defRPr/>
            </a:pPr>
            <a:endParaRPr kumimoji="0" lang="en-US" altLang="ko-KR" sz="2000" kern="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kumimoji="0" lang="en-US" altLang="ko-KR" sz="1400" kern="0" dirty="0" smtClean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kumimoji="0" lang="en-US" altLang="ko-KR" sz="800" kern="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kumimoji="0" lang="en-US" altLang="ko-KR" sz="1800" kern="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kumimoji="0" lang="en-US" altLang="ko-KR" sz="800" kern="0" dirty="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  <a:defRPr/>
            </a:pPr>
            <a:endParaRPr kumimoji="0" lang="en-US" altLang="ko-KR" sz="800" kern="0" dirty="0"/>
          </a:p>
        </p:txBody>
      </p:sp>
      <p:pic>
        <p:nvPicPr>
          <p:cNvPr id="39939" name="Picture 3" descr="D:\강의\2020년도1학기\지능시스템\강의자료\그림\RL_7_ANN_DQN\3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432571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D:\강의\2020년도1학기\지능시스템\강의자료\그림\RL_7_ANN_DQN\2번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8" y="2564904"/>
            <a:ext cx="3818172" cy="34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7392</TotalTime>
  <Words>959</Words>
  <Application>Microsoft Office PowerPoint</Application>
  <PresentationFormat>화면 슬라이드 쇼(4:3)</PresentationFormat>
  <Paragraphs>159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맑은 고딕</vt:lpstr>
      <vt:lpstr>Times New Roman</vt:lpstr>
      <vt:lpstr>나눔고딕</vt:lpstr>
      <vt:lpstr>Wingdings</vt:lpstr>
      <vt:lpstr>지능연구실마스터슬라이드3</vt:lpstr>
      <vt:lpstr>PowerPoint 프레젠테이션</vt:lpstr>
      <vt:lpstr>Brief Review about On-Policy prediction with Approximation</vt:lpstr>
      <vt:lpstr>근사함수에 의한 On-policy 예측</vt:lpstr>
      <vt:lpstr>Value function approximation.  - Stochastic Gradient Descent</vt:lpstr>
      <vt:lpstr>Stochastic Gradient Descent Predictions</vt:lpstr>
      <vt:lpstr>Batch method for Approximation: Linear Approximation</vt:lpstr>
      <vt:lpstr>Full Gradient Descent (Batch) and Stochastic Gradient Descent</vt:lpstr>
      <vt:lpstr>Simple Example</vt:lpstr>
      <vt:lpstr>Cost function of Full and Stochastic Grad.</vt:lpstr>
      <vt:lpstr>Full Gradient Descent (Batch) and Stochastic Gradient Descent</vt:lpstr>
      <vt:lpstr>Linear Least Squares Prediction</vt:lpstr>
      <vt:lpstr>Linear Least Squares Prediction</vt:lpstr>
      <vt:lpstr>Simple Example of Linear Least Squares</vt:lpstr>
      <vt:lpstr>Simple Example of Linear Least Squares</vt:lpstr>
      <vt:lpstr>Linear Least Squares Prediction Algorithms</vt:lpstr>
      <vt:lpstr>Linear Least Squares Prediction Algorithms</vt:lpstr>
      <vt:lpstr>Batch method for Approximation: Non-linear(DNN) Approximation</vt:lpstr>
      <vt:lpstr>Review: Q-learning</vt:lpstr>
      <vt:lpstr>DQN(Deep Q Network)</vt:lpstr>
      <vt:lpstr>DQN(Deep Q Network) 구조</vt:lpstr>
      <vt:lpstr>DQN with Experience Replay</vt:lpstr>
      <vt:lpstr>DQN Algorithm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조영완</cp:lastModifiedBy>
  <cp:revision>473</cp:revision>
  <dcterms:created xsi:type="dcterms:W3CDTF">2009-02-09T10:57:34Z</dcterms:created>
  <dcterms:modified xsi:type="dcterms:W3CDTF">2020-04-23T06:17:58Z</dcterms:modified>
</cp:coreProperties>
</file>