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13" r:id="rId2"/>
    <p:sldId id="427" r:id="rId3"/>
    <p:sldId id="450" r:id="rId4"/>
    <p:sldId id="451" r:id="rId5"/>
    <p:sldId id="452" r:id="rId6"/>
    <p:sldId id="453" r:id="rId7"/>
    <p:sldId id="454" r:id="rId8"/>
    <p:sldId id="456" r:id="rId9"/>
    <p:sldId id="455" r:id="rId10"/>
    <p:sldId id="457" r:id="rId11"/>
    <p:sldId id="458" r:id="rId12"/>
    <p:sldId id="460" r:id="rId13"/>
    <p:sldId id="461" r:id="rId14"/>
  </p:sldIdLst>
  <p:sldSz cx="9144000" cy="6858000" type="screen4x3"/>
  <p:notesSz cx="6737350" cy="98694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94243" autoAdjust="0"/>
  </p:normalViewPr>
  <p:slideViewPr>
    <p:cSldViewPr>
      <p:cViewPr>
        <p:scale>
          <a:sx n="98" d="100"/>
          <a:sy n="98" d="100"/>
        </p:scale>
        <p:origin x="-612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pPr>
              <a:defRPr/>
            </a:pPr>
            <a:fld id="{1D682BD8-C92B-49E0-93CA-523C6BFD4B8E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pPr>
              <a:defRPr/>
            </a:pPr>
            <a:fld id="{4364AD47-DCF0-4C73-888E-5D94597961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525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6350" y="0"/>
            <a:ext cx="2919413" cy="493713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159FD9-49F2-4D09-91AD-B2A7B6B05BBA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7888"/>
            <a:ext cx="5391150" cy="4441825"/>
          </a:xfrm>
          <a:prstGeom prst="rect">
            <a:avLst/>
          </a:prstGeom>
        </p:spPr>
        <p:txBody>
          <a:bodyPr vert="horz" lIns="91458" tIns="45729" rIns="91458" bIns="45729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6350" y="9374188"/>
            <a:ext cx="2919413" cy="493712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D96CFA0-BC15-401C-9BCE-CDD75E48C9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77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0113" y="739775"/>
            <a:ext cx="493712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E09EF0F-70C1-49F1-8E8B-EC8FD67D48AA}" type="slidenum">
              <a:rPr kumimoji="1" lang="en-US" altLang="ko-KR" smtClean="0">
                <a:latin typeface="Times New Roman" pitchFamily="18" charset="0"/>
                <a:ea typeface="굴림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kumimoji="1" lang="ko-KR" altLang="ko-KR" smtClean="0"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364A9-00CA-4F1E-9C2E-B13F4EBC197C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42968" y="1558905"/>
            <a:ext cx="7772400" cy="1470025"/>
          </a:xfrm>
        </p:spPr>
        <p:txBody>
          <a:bodyPr/>
          <a:lstStyle>
            <a:lvl1pPr>
              <a:defRPr sz="3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8768" y="3314680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0D87B-7B4C-4C68-BF12-5136B969B0C9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3DAA3-F39C-4B23-A43F-382286C7B3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9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37364-4333-4B74-B9C1-79CB41E0AD0F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4EDA3-ABFA-428E-B754-7619EF24C6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1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E6B81-2863-44FE-ABC3-4723C1A0E655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BFF85-640C-4D76-97C1-6A6965E919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18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0652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9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6F143-5057-442D-AD30-AD85F0AFB469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F8268-D884-44AF-86B1-7B409B5E09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2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C90E7-42C5-4CAB-AD65-0586C5B59039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17886-BD0E-4305-B2E3-EE3C91A49A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F771E-40B2-4563-9017-069A490EC3C5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6AD70-7CFD-48F9-85C7-096118A7D4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66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E81CE-B1D3-478B-8550-D9918BB6D471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61E6F-6F27-4BBE-8AFF-C6D8EB1822A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7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8D3A7-475C-4BF2-9C8B-5983177CED10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C71CB-E5AB-4FBA-898A-A0F1E7B97F7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20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15B13-34AB-48FF-B9F2-947124E56BE1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82921-59F5-4C1F-9458-4469D1064D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3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31215-A78D-4B51-83A6-D4B823916579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D3452-24AE-49BA-B7C7-8345AF8DD42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1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F9420-A9F6-4EEA-AAD1-D9EA5029DF19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34A51-BF0B-4B5C-95EA-3AFEAC2FBF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3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46088"/>
            <a:ext cx="830897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366838"/>
            <a:ext cx="8321675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45E90BF-9A2A-48D9-974C-71EBD337613C}" type="datetimeFigureOut">
              <a:rPr lang="ko-KR" altLang="en-US"/>
              <a:pPr>
                <a:defRPr/>
              </a:pPr>
              <a:t>2020-05-06</a:t>
            </a:fld>
            <a:endParaRPr lang="ko-KR" alt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7221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0"/>
              </a:spcBef>
              <a:spcAft>
                <a:spcPts val="0"/>
              </a:spcAft>
              <a:defRPr kumimoji="0" sz="1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B7AE816-DCB8-4D72-9E55-A763E18671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Rectangle 14"/>
          <p:cNvSpPr>
            <a:spLocks noChangeArrowheads="1"/>
          </p:cNvSpPr>
          <p:nvPr/>
        </p:nvSpPr>
        <p:spPr bwMode="auto">
          <a:xfrm>
            <a:off x="22225" y="12700"/>
            <a:ext cx="471488" cy="6858000"/>
          </a:xfrm>
          <a:prstGeom prst="rect">
            <a:avLst/>
          </a:prstGeom>
          <a:solidFill>
            <a:srgbClr val="008000"/>
          </a:solidFill>
          <a:ln w="58738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 smtClean="0">
              <a:latin typeface="Times New Roman" pitchFamily="18" charset="0"/>
            </a:endParaRPr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-7938" y="4324350"/>
            <a:ext cx="509588" cy="2406650"/>
            <a:chOff x="-1061" y="2707"/>
            <a:chExt cx="321" cy="1516"/>
          </a:xfrm>
        </p:grpSpPr>
        <p:sp>
          <p:nvSpPr>
            <p:cNvPr id="2" name="Rectangle 17"/>
            <p:cNvSpPr>
              <a:spLocks noChangeArrowheads="1"/>
            </p:cNvSpPr>
            <p:nvPr userDrawn="1"/>
          </p:nvSpPr>
          <p:spPr bwMode="auto">
            <a:xfrm rot="-5400000">
              <a:off x="-1584" y="3378"/>
              <a:ext cx="15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b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  N  I  V  E  R  S  I  T Y</a:t>
              </a:r>
            </a:p>
          </p:txBody>
        </p:sp>
        <p:sp>
          <p:nvSpPr>
            <p:cNvPr id="1035" name="Rectangle 22"/>
            <p:cNvSpPr>
              <a:spLocks noChangeArrowheads="1"/>
            </p:cNvSpPr>
            <p:nvPr userDrawn="1"/>
          </p:nvSpPr>
          <p:spPr bwMode="auto">
            <a:xfrm rot="-5400000">
              <a:off x="-1582" y="3528"/>
              <a:ext cx="12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kumimoji="0" lang="en-US" altLang="ko-KR" b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 E O K Y E O N G</a:t>
              </a:r>
            </a:p>
          </p:txBody>
        </p:sp>
      </p:grpSp>
      <p:pic>
        <p:nvPicPr>
          <p:cNvPr id="1033" name="그림 15" descr="footer_logo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5563"/>
            <a:ext cx="14922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그림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3" y="6213475"/>
            <a:ext cx="5683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200" b="1">
          <a:solidFill>
            <a:srgbClr val="008000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23850" y="4582869"/>
            <a:ext cx="8640763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3600" b="1" spc="600" dirty="0" smtClean="0">
                <a:solidFill>
                  <a:schemeClr val="bg1"/>
                </a:solidFill>
                <a:latin typeface="나눔고딕" charset="-127"/>
                <a:ea typeface="나눔고딕" charset="-127"/>
              </a:rPr>
              <a:t>Policy Gradient Methods</a:t>
            </a:r>
            <a:endParaRPr lang="en-US" altLang="ko-KR" sz="3600" b="1" spc="600" dirty="0">
              <a:solidFill>
                <a:schemeClr val="bg1"/>
              </a:solidFill>
              <a:latin typeface="나눔고딕" charset="-127"/>
              <a:ea typeface="나눔고딕" charset="-127"/>
            </a:endParaRPr>
          </a:p>
        </p:txBody>
      </p:sp>
      <p:pic>
        <p:nvPicPr>
          <p:cNvPr id="3076" name="Picture 2" descr="D:\학교관련문서\UI\1\NEW_UI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102350"/>
            <a:ext cx="17748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그림 1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5830888"/>
            <a:ext cx="90011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4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345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735243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Proof: Policy Gradient Theorem</a:t>
            </a:r>
            <a:endParaRPr lang="ko-KR" altLang="en-US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8143" t="69302" r="36880" b="2793"/>
          <a:stretch/>
        </p:blipFill>
        <p:spPr>
          <a:xfrm>
            <a:off x="1203132" y="1772816"/>
            <a:ext cx="7041276" cy="389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558837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REINFORCE: Monte Carlo Policy Gradient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55650" y="1306310"/>
                <a:ext cx="7993063" cy="3913162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Stochastic gradient</a:t>
                </a:r>
                <a:r>
                  <a:rPr lang="en-US" altLang="ko-KR" sz="2000" dirty="0" smtClean="0"/>
                  <a:t> of performance measure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/>
                      </a:rPr>
                      <m:t> </m:t>
                    </m:r>
                    <m:r>
                      <a:rPr lang="en-US" altLang="ko-KR" sz="2000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sz="2000" b="1" i="1" smtClean="0"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endParaRPr lang="en-US" altLang="ko-KR" sz="1000" dirty="0" smtClean="0"/>
              </a:p>
              <a:p>
                <a:pPr marL="0" indent="0">
                  <a:lnSpc>
                    <a:spcPct val="130000"/>
                  </a:lnSpc>
                  <a:buNone/>
                  <a:defRPr/>
                </a:pPr>
                <a:endParaRPr lang="en-US" altLang="ko-KR" sz="2000" dirty="0"/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sample</a:t>
                </a:r>
                <a:r>
                  <a:rPr lang="en-US" altLang="ko-KR" sz="1800" dirty="0" smtClean="0"/>
                  <a:t> gradient</a:t>
                </a:r>
                <a:r>
                  <a:rPr lang="ko-KR" altLang="en-US" sz="1800" dirty="0" smtClean="0"/>
                  <a:t>의 </a:t>
                </a:r>
                <a:r>
                  <a:rPr lang="ko-KR" altLang="en-US" sz="1800" dirty="0" err="1" smtClean="0">
                    <a:solidFill>
                      <a:srgbClr val="009900"/>
                    </a:solidFill>
                  </a:rPr>
                  <a:t>기댓값</a:t>
                </a:r>
                <a:r>
                  <a:rPr lang="ko-KR" altLang="en-US" sz="1800" dirty="0" err="1" smtClean="0"/>
                  <a:t>이</a:t>
                </a:r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performance measure</a:t>
                </a:r>
                <a:r>
                  <a:rPr lang="ko-KR" altLang="en-US" sz="1800" dirty="0" smtClean="0"/>
                  <a:t>의 실제 </a:t>
                </a:r>
                <a:r>
                  <a:rPr lang="en-US" altLang="ko-KR" sz="1800" dirty="0" smtClean="0"/>
                  <a:t>gradient</a:t>
                </a:r>
                <a:r>
                  <a:rPr lang="ko-KR" altLang="en-US" sz="1800" dirty="0" smtClean="0"/>
                  <a:t>에 비례하는 </a:t>
                </a:r>
                <a:r>
                  <a:rPr lang="en-US" altLang="ko-KR" sz="1800" dirty="0" smtClean="0">
                    <a:solidFill>
                      <a:srgbClr val="009900"/>
                    </a:solidFill>
                  </a:rPr>
                  <a:t>sample</a:t>
                </a:r>
                <a:r>
                  <a:rPr lang="ko-KR" altLang="en-US" sz="1800" dirty="0" smtClean="0">
                    <a:solidFill>
                      <a:srgbClr val="009900"/>
                    </a:solidFill>
                  </a:rPr>
                  <a:t>을 취득</a:t>
                </a:r>
                <a:r>
                  <a:rPr lang="ko-KR" altLang="en-US" sz="1800" dirty="0" smtClean="0"/>
                  <a:t>하는 것이 필요함</a:t>
                </a:r>
                <a:r>
                  <a:rPr lang="en-US" altLang="ko-KR" sz="1800" dirty="0" smtClean="0"/>
                  <a:t>.</a:t>
                </a: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endParaRPr lang="en-US" altLang="ko-KR" sz="1800" dirty="0" smtClean="0"/>
              </a:p>
              <a:p>
                <a:pPr marL="457200" lvl="1" indent="0">
                  <a:lnSpc>
                    <a:spcPct val="130000"/>
                  </a:lnSpc>
                  <a:buNone/>
                  <a:defRPr/>
                </a:pPr>
                <a:endParaRPr lang="en-US" altLang="ko-KR" sz="1800" dirty="0"/>
              </a:p>
              <a:p>
                <a:pPr marL="457200" lvl="1" indent="0">
                  <a:lnSpc>
                    <a:spcPct val="130000"/>
                  </a:lnSpc>
                  <a:buNone/>
                  <a:defRPr/>
                </a:pPr>
                <a:endParaRPr lang="en-US" altLang="ko-KR" sz="1800" dirty="0" smtClean="0"/>
              </a:p>
              <a:p>
                <a:pPr marL="457200" lvl="1" indent="0">
                  <a:lnSpc>
                    <a:spcPct val="130000"/>
                  </a:lnSpc>
                  <a:buNone/>
                  <a:defRPr/>
                </a:pPr>
                <a:endParaRPr lang="en-US" altLang="ko-KR" sz="1800" dirty="0"/>
              </a:p>
              <a:p>
                <a:pPr marL="0" indent="0">
                  <a:lnSpc>
                    <a:spcPct val="130000"/>
                  </a:lnSpc>
                  <a:buNone/>
                  <a:defRPr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1843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0" y="1306310"/>
                <a:ext cx="7993063" cy="3913162"/>
              </a:xfrm>
              <a:blipFill rotWithShape="1">
                <a:blip r:embed="rId3"/>
                <a:stretch>
                  <a:fillRect l="-1068" t="-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18536" y="1770912"/>
                <a:ext cx="2368277" cy="376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ko-KR" altLang="en-US" b="0" i="1" smtClean="0">
                          <a:latin typeface="Cambria Math"/>
                        </a:rPr>
                        <m:t>𝛼𝛻</m:t>
                      </m:r>
                      <m:acc>
                        <m:accPr>
                          <m:chr m:val="̂"/>
                          <m:ctrlPr>
                            <a:rPr lang="ko-KR" alt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latin typeface="Cambria Math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536" y="1770912"/>
                <a:ext cx="2368277" cy="376898"/>
              </a:xfrm>
              <a:prstGeom prst="rect">
                <a:avLst/>
              </a:prstGeom>
              <a:blipFill rotWithShape="1">
                <a:blip r:embed="rId4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3024232"/>
                <a:ext cx="4206536" cy="1502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altLang="ko-KR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b="1" i="1" smtClean="0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altLang="ko-KR" i="1" smtClean="0">
                          <a:latin typeface="Cambria Math"/>
                          <a:ea typeface="Cambria Math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ko-KR" altLang="en-US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ko-KR" altLang="en-US" i="1" smtClean="0">
                          <a:latin typeface="Cambria Math"/>
                          <a:ea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ko-KR" altLang="en-US" b="1" i="1" smtClean="0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altLang="ko-KR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ko-KR" altLang="en-US" b="1" i="1"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024232"/>
                <a:ext cx="4206536" cy="15022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01782" y="4526438"/>
                <a:ext cx="5169685" cy="1723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altLang="ko-KR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b="1" i="1" smtClean="0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ko-KR" altLang="en-US" b="1" i="1"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smtClean="0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ko-KR" altLang="en-US" b="1" i="1"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ko-KR" altLang="en-US" b="1" i="1"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0" dirty="0" smtClean="0">
                  <a:ea typeface="Cambria Math"/>
                </a:endParaRPr>
              </a:p>
              <a:p>
                <a:r>
                  <a:rPr lang="en-US" altLang="ko-KR" dirty="0" smtClean="0">
                    <a:ea typeface="Cambria Math"/>
                  </a:rPr>
                  <a:t>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ko-KR" altLang="en-US" b="1" i="1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ko-KR" altLang="en-US" b="1" i="1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ko-KR" dirty="0" smtClean="0">
                  <a:ea typeface="Cambria Math"/>
                </a:endParaRPr>
              </a:p>
              <a:p>
                <a:r>
                  <a:rPr lang="en-US" altLang="ko-KR" dirty="0" smtClean="0">
                    <a:ea typeface="Cambria Math"/>
                  </a:rPr>
                  <a:t>          </a:t>
                </a:r>
                <a:r>
                  <a:rPr lang="en-US" altLang="ko-KR" dirty="0">
                    <a:ea typeface="Cambria Math"/>
                  </a:rPr>
                  <a:t>=</a:t>
                </a:r>
                <a:r>
                  <a:rPr lang="en-US" altLang="ko-KR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ko-KR" altLang="en-US" b="1" i="1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ko-KR" altLang="en-US" b="1" i="1">
                                    <a:latin typeface="Cambria Math"/>
                                    <a:ea typeface="Cambria Math"/>
                                  </a:rPr>
                                  <m:t>𝜽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ko-KR" dirty="0">
                  <a:ea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782" y="4526438"/>
                <a:ext cx="5169685" cy="1723742"/>
              </a:xfrm>
              <a:prstGeom prst="rect">
                <a:avLst/>
              </a:prstGeom>
              <a:blipFill rotWithShape="1">
                <a:blip r:embed="rId6"/>
                <a:stretch>
                  <a:fillRect b="-1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6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481013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REINFORCE: Monte Carlo Policy Gradient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55650" y="1228486"/>
                <a:ext cx="7993063" cy="3913162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en-US" altLang="ko-KR" sz="2000" dirty="0" smtClean="0"/>
                  <a:t>Stochastic gradient of performance measure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/>
                      </a:rPr>
                      <m:t> </m:t>
                    </m:r>
                    <m:r>
                      <a:rPr lang="en-US" altLang="ko-KR" sz="2000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sz="2000" b="1" i="1" smtClean="0"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endParaRPr lang="en-US" altLang="ko-KR" sz="1000" dirty="0" smtClean="0"/>
              </a:p>
              <a:p>
                <a:pPr marL="0" indent="0">
                  <a:lnSpc>
                    <a:spcPct val="130000"/>
                  </a:lnSpc>
                  <a:buNone/>
                  <a:defRPr/>
                </a:pPr>
                <a:endParaRPr lang="en-US" altLang="ko-KR" sz="2000" dirty="0"/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sz="1800" dirty="0" smtClean="0"/>
                  <a:t>sample gradient</a:t>
                </a:r>
                <a:r>
                  <a:rPr lang="ko-KR" altLang="en-US" sz="1800" dirty="0" smtClean="0"/>
                  <a:t>의 </a:t>
                </a:r>
                <a:r>
                  <a:rPr lang="ko-KR" altLang="en-US" sz="1800" dirty="0" err="1" smtClean="0"/>
                  <a:t>기댓값이</a:t>
                </a:r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performance measure</a:t>
                </a:r>
                <a:r>
                  <a:rPr lang="ko-KR" altLang="en-US" sz="1800" dirty="0" smtClean="0"/>
                  <a:t>의 실제 </a:t>
                </a:r>
                <a:r>
                  <a:rPr lang="en-US" altLang="ko-KR" sz="1800" dirty="0" smtClean="0"/>
                  <a:t>gradient</a:t>
                </a:r>
                <a:r>
                  <a:rPr lang="ko-KR" altLang="en-US" sz="1800" dirty="0" smtClean="0"/>
                  <a:t>에 비례하는 </a:t>
                </a:r>
                <a:r>
                  <a:rPr lang="en-US" altLang="ko-KR" sz="1800" dirty="0" smtClean="0"/>
                  <a:t>sample</a:t>
                </a:r>
                <a:r>
                  <a:rPr lang="ko-KR" altLang="en-US" sz="1800" dirty="0" smtClean="0"/>
                  <a:t>을 취득하는 것이 필요함</a:t>
                </a:r>
                <a:r>
                  <a:rPr lang="en-US" altLang="ko-KR" sz="1800" dirty="0" smtClean="0"/>
                  <a:t>.</a:t>
                </a: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endParaRPr lang="en-US" altLang="ko-KR" sz="1800" dirty="0"/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endParaRPr lang="en-US" altLang="ko-KR" sz="1800" dirty="0" smtClean="0"/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f>
                      <m:fPr>
                        <m:ctrlPr>
                          <a:rPr lang="en-US" altLang="ko-KR" sz="18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  <m:r>
                          <a:rPr lang="ko-KR" altLang="en-US" sz="1800" i="1">
                            <a:latin typeface="Cambria Math"/>
                            <a:ea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ko-KR" altLang="en-US" sz="1800" b="1" i="1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d>
                      </m:num>
                      <m:den>
                        <m:r>
                          <a:rPr lang="ko-KR" altLang="en-US" sz="1800" i="1">
                            <a:latin typeface="Cambria Math"/>
                            <a:ea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ko-KR" altLang="en-US" sz="1800" b="1" i="1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d>
                      </m:den>
                    </m:f>
                  </m:oMath>
                </a14:m>
                <a:r>
                  <a:rPr lang="ko-KR" altLang="en-US" sz="1800" dirty="0" err="1" smtClean="0"/>
                  <a:t>를</a:t>
                </a:r>
                <a:r>
                  <a:rPr lang="ko-KR" altLang="en-US" sz="1800" dirty="0" smtClean="0"/>
                  <a:t> </a:t>
                </a:r>
                <a:r>
                  <a:rPr lang="ko-KR" altLang="en-US" sz="1800" b="1" dirty="0" smtClean="0">
                    <a:solidFill>
                      <a:srgbClr val="009900"/>
                    </a:solidFill>
                  </a:rPr>
                  <a:t>각 타임 스텝의 </a:t>
                </a:r>
                <a:r>
                  <a:rPr lang="en-US" altLang="ko-KR" sz="1800" b="1" dirty="0" smtClean="0">
                    <a:solidFill>
                      <a:srgbClr val="009900"/>
                    </a:solidFill>
                  </a:rPr>
                  <a:t>sample</a:t>
                </a:r>
                <a:r>
                  <a:rPr lang="ko-KR" altLang="en-US" sz="1800" b="1" dirty="0" smtClean="0">
                    <a:solidFill>
                      <a:srgbClr val="009900"/>
                    </a:solidFill>
                  </a:rPr>
                  <a:t>로 사용</a:t>
                </a:r>
                <a:r>
                  <a:rPr lang="ko-KR" altLang="en-US" sz="1800" dirty="0" smtClean="0"/>
                  <a:t>하면 이의 </a:t>
                </a:r>
                <a:r>
                  <a:rPr lang="ko-KR" altLang="en-US" sz="1800" dirty="0" err="1" smtClean="0"/>
                  <a:t>기댓값이</a:t>
                </a:r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performance measure</a:t>
                </a:r>
                <a:r>
                  <a:rPr lang="ko-KR" altLang="en-US" sz="1800" dirty="0" smtClean="0"/>
                  <a:t>의 </a:t>
                </a:r>
                <a:r>
                  <a:rPr lang="en-US" altLang="ko-KR" sz="1800" dirty="0" smtClean="0"/>
                  <a:t>gradient</a:t>
                </a:r>
                <a:r>
                  <a:rPr lang="ko-KR" altLang="en-US" sz="1800" dirty="0" smtClean="0"/>
                  <a:t>가 됨</a:t>
                </a:r>
                <a:endParaRPr lang="en-US" altLang="ko-KR" sz="1800" dirty="0"/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endParaRPr lang="en-US" altLang="ko-KR" sz="800" dirty="0" smtClean="0"/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REINFORCE: Monte Carlo Policy Gradient</a:t>
                </a:r>
                <a:endParaRPr lang="en-US" altLang="ko-K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43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0" y="1228486"/>
                <a:ext cx="7993063" cy="3913162"/>
              </a:xfrm>
              <a:blipFill rotWithShape="1">
                <a:blip r:embed="rId3"/>
                <a:stretch>
                  <a:fillRect l="-1068" t="-624" b="-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18536" y="1693088"/>
                <a:ext cx="2368277" cy="376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ko-KR" altLang="en-US" b="0" i="1" smtClean="0">
                          <a:latin typeface="Cambria Math"/>
                        </a:rPr>
                        <m:t>𝛼𝛻</m:t>
                      </m:r>
                      <m:acc>
                        <m:accPr>
                          <m:chr m:val="̂"/>
                          <m:ctrlPr>
                            <a:rPr lang="ko-KR" alt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latin typeface="Cambria Math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536" y="1693088"/>
                <a:ext cx="2368277" cy="376898"/>
              </a:xfrm>
              <a:prstGeom prst="rect">
                <a:avLst/>
              </a:prstGeom>
              <a:blipFill rotWithShape="1">
                <a:blip r:embed="rId4"/>
                <a:stretch>
                  <a:fillRect t="-6452" b="-1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2136" y="2965864"/>
                <a:ext cx="3178371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altLang="ko-KR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b="1" i="1" smtClean="0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ko-KR" altLang="en-US" b="1" i="1"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ko-KR" altLang="en-US" b="1" i="1"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>
                  <a:ea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36" y="2965864"/>
                <a:ext cx="3178371" cy="7087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79201" y="5416636"/>
                <a:ext cx="3244927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ko-KR" altLang="en-US" b="0" i="1" smtClean="0">
                          <a:latin typeface="Cambria Math"/>
                        </a:rPr>
                        <m:t>𝛼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f>
                        <m:f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ko-KR" alt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ko-KR" alt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201" y="5416636"/>
                <a:ext cx="3244927" cy="6766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2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675573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REINFORCE: Monte Carlo Policy Gradient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03648" y="5021000"/>
                <a:ext cx="3816424" cy="676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b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ko-KR" alt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ko-KR" alt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ko-KR" altLang="en-US" i="1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ko-KR" alt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021000"/>
                <a:ext cx="3816424" cy="6766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12160" y="5021000"/>
                <a:ext cx="2020360" cy="678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  <a:ea typeface="Cambria Math"/>
                        </a:rPr>
                        <m:t>𝛻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/>
                              <a:ea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021000"/>
                <a:ext cx="2020360" cy="6784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833541" y="1628800"/>
            <a:ext cx="7992888" cy="3076888"/>
            <a:chOff x="683569" y="1700808"/>
            <a:chExt cx="7716648" cy="252028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/>
            <a:srcRect r="24976"/>
            <a:stretch/>
          </p:blipFill>
          <p:spPr>
            <a:xfrm>
              <a:off x="683569" y="1700808"/>
              <a:ext cx="7079104" cy="252028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5"/>
            <a:srcRect l="93046"/>
            <a:stretch/>
          </p:blipFill>
          <p:spPr>
            <a:xfrm>
              <a:off x="7744056" y="1700808"/>
              <a:ext cx="656161" cy="2520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73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695029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Policy Gradient Methods </a:t>
            </a:r>
            <a:r>
              <a:rPr lang="ko-KR" altLang="en-US" dirty="0" smtClean="0"/>
              <a:t>개요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755650" y="1617606"/>
            <a:ext cx="7993063" cy="391316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ko-KR" altLang="en-US" sz="2000" dirty="0" smtClean="0"/>
              <a:t>지금까지의 정책 학습 방법</a:t>
            </a:r>
            <a:r>
              <a:rPr lang="en-US" altLang="ko-KR" sz="2000" dirty="0" smtClean="0"/>
              <a:t>(tabular or approximated MC, TD)</a:t>
            </a:r>
            <a:r>
              <a:rPr lang="ko-KR" altLang="en-US" sz="2000" dirty="0" smtClean="0"/>
              <a:t>은 </a:t>
            </a:r>
            <a:r>
              <a:rPr lang="ko-KR" altLang="en-US" sz="2000" dirty="0" smtClean="0">
                <a:solidFill>
                  <a:srgbClr val="009900"/>
                </a:solidFill>
              </a:rPr>
              <a:t>행동 가치 함수를 먼저 학습</a:t>
            </a:r>
            <a:r>
              <a:rPr lang="ko-KR" altLang="en-US" sz="2000" dirty="0" smtClean="0"/>
              <a:t>하고 이에 대한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예측을 바탕으로 행동을 선택</a:t>
            </a:r>
            <a:r>
              <a:rPr lang="ko-KR" altLang="en-US" sz="2000" dirty="0" smtClean="0"/>
              <a:t>하는 방법</a:t>
            </a:r>
            <a:endParaRPr lang="en-US" altLang="ko-KR" sz="2000" dirty="0" smtClean="0"/>
          </a:p>
          <a:p>
            <a:pPr>
              <a:lnSpc>
                <a:spcPct val="130000"/>
              </a:lnSpc>
              <a:defRPr/>
            </a:pPr>
            <a:endParaRPr lang="en-US" altLang="ko-KR" sz="1000" dirty="0" smtClean="0"/>
          </a:p>
          <a:p>
            <a:pPr>
              <a:lnSpc>
                <a:spcPct val="130000"/>
              </a:lnSpc>
              <a:defRPr/>
            </a:pPr>
            <a:r>
              <a:rPr lang="en-US" altLang="ko-KR" sz="2000" b="1" dirty="0" smtClean="0">
                <a:solidFill>
                  <a:srgbClr val="009900"/>
                </a:solidFill>
              </a:rPr>
              <a:t>Policy Gradient methods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가치함수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또는 행동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가치 함수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참조하지 않고 행동을 선택하는 </a:t>
            </a:r>
            <a:r>
              <a:rPr lang="ko-KR" altLang="en-US" sz="2000" dirty="0" smtClean="0">
                <a:solidFill>
                  <a:srgbClr val="FF0000"/>
                </a:solidFill>
              </a:rPr>
              <a:t>정책 함수 자체</a:t>
            </a:r>
            <a:r>
              <a:rPr lang="ko-KR" altLang="en-US" sz="2000" dirty="0" smtClean="0">
                <a:solidFill>
                  <a:srgbClr val="009900"/>
                </a:solidFill>
              </a:rPr>
              <a:t>를 </a:t>
            </a:r>
            <a:r>
              <a:rPr lang="ko-KR" altLang="en-US" sz="2000" dirty="0" err="1" smtClean="0">
                <a:solidFill>
                  <a:srgbClr val="009900"/>
                </a:solidFill>
              </a:rPr>
              <a:t>파라미터화하여</a:t>
            </a:r>
            <a:r>
              <a:rPr lang="ko-KR" altLang="en-US" sz="2000" dirty="0" smtClean="0">
                <a:solidFill>
                  <a:srgbClr val="009900"/>
                </a:solidFill>
              </a:rPr>
              <a:t> 이를 학습</a:t>
            </a:r>
            <a:r>
              <a:rPr lang="ko-KR" altLang="en-US" sz="2000" dirty="0" smtClean="0"/>
              <a:t>하는 방식</a:t>
            </a:r>
            <a:endParaRPr lang="en-US" altLang="ko-KR" sz="2000" dirty="0" smtClean="0"/>
          </a:p>
          <a:p>
            <a:pPr>
              <a:lnSpc>
                <a:spcPct val="130000"/>
              </a:lnSpc>
              <a:defRPr/>
            </a:pPr>
            <a:endParaRPr lang="en-US" altLang="ko-KR" sz="1000" dirty="0" smtClean="0"/>
          </a:p>
          <a:p>
            <a:pPr>
              <a:lnSpc>
                <a:spcPct val="130000"/>
              </a:lnSpc>
              <a:defRPr/>
            </a:pPr>
            <a:r>
              <a:rPr lang="ko-KR" altLang="en-US" sz="2000" dirty="0" smtClean="0">
                <a:solidFill>
                  <a:srgbClr val="009900"/>
                </a:solidFill>
              </a:rPr>
              <a:t>가치함수</a:t>
            </a:r>
            <a:r>
              <a:rPr lang="ko-KR" altLang="en-US" sz="2000" dirty="0" smtClean="0"/>
              <a:t>는 정책함수의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학습하는데 사용될 수는 있지만 </a:t>
            </a:r>
            <a:r>
              <a:rPr lang="ko-KR" altLang="en-US" sz="2000" dirty="0" smtClean="0">
                <a:solidFill>
                  <a:srgbClr val="009900"/>
                </a:solidFill>
              </a:rPr>
              <a:t>행동을 선택하기 위해 요구되지는 않음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646389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Policy Gradient Methods </a:t>
            </a:r>
            <a:r>
              <a:rPr lang="ko-KR" altLang="en-US" dirty="0" smtClean="0"/>
              <a:t>개요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55650" y="1423046"/>
                <a:ext cx="7993063" cy="3913162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en-US" altLang="ko-KR" sz="2000" dirty="0" smtClean="0"/>
                  <a:t>Policy parameter vector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latin typeface="Cambria Math"/>
                      </a:rPr>
                      <m:t>𝜽</m:t>
                    </m:r>
                    <m:r>
                      <a:rPr lang="ko-KR" altLang="en-US" sz="200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altLang="ko-KR" sz="2000" dirty="0" smtClean="0"/>
              </a:p>
              <a:p>
                <a:pPr>
                  <a:lnSpc>
                    <a:spcPct val="130000"/>
                  </a:lnSpc>
                  <a:defRPr/>
                </a:pPr>
                <a:endParaRPr lang="en-US" altLang="ko-KR" sz="1000" dirty="0" smtClean="0"/>
              </a:p>
              <a:p>
                <a:pPr>
                  <a:lnSpc>
                    <a:spcPct val="130000"/>
                  </a:lnSpc>
                  <a:defRPr/>
                </a:pPr>
                <a:endParaRPr lang="en-US" altLang="ko-KR" sz="1000" dirty="0"/>
              </a:p>
              <a:p>
                <a:pPr>
                  <a:lnSpc>
                    <a:spcPct val="130000"/>
                  </a:lnSpc>
                  <a:defRPr/>
                </a:pPr>
                <a:endParaRPr lang="en-US" altLang="ko-KR" sz="1000" dirty="0" smtClean="0"/>
              </a:p>
              <a:p>
                <a:pPr>
                  <a:lnSpc>
                    <a:spcPct val="130000"/>
                  </a:lnSpc>
                  <a:defRPr/>
                </a:pPr>
                <a:r>
                  <a:rPr lang="en-US" altLang="ko-KR" sz="2000" dirty="0" smtClean="0"/>
                  <a:t>Policy Gradient methods: </a:t>
                </a:r>
                <a:r>
                  <a:rPr lang="ko-KR" altLang="en-US" sz="2000" dirty="0" smtClean="0"/>
                  <a:t>어떤 성능척도</a:t>
                </a:r>
                <a:r>
                  <a:rPr lang="en-US" altLang="ko-KR" sz="2000" dirty="0" smtClean="0"/>
                  <a:t>(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performance measure</a:t>
                </a:r>
                <a:r>
                  <a:rPr lang="en-US" altLang="ko-KR" sz="2000" dirty="0" smtClean="0"/>
                  <a:t>) </a:t>
                </a:r>
                <a:r>
                  <a:rPr lang="ko-KR" altLang="en-US" sz="2000" dirty="0" smtClean="0"/>
                  <a:t>함수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9900"/>
                        </a:solidFill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sz="2000" b="1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ko-KR" altLang="en-US" sz="2000" dirty="0" smtClean="0"/>
                  <a:t>를 정의하고 이 함수의 </a:t>
                </a:r>
                <a:r>
                  <a:rPr lang="en-US" altLang="ko-KR" sz="2000" dirty="0" smtClean="0"/>
                  <a:t>parameter vector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/>
                      </a:rPr>
                      <m:t> </m:t>
                    </m:r>
                    <m:r>
                      <a:rPr lang="ko-KR" altLang="en-US" sz="2000" b="1" i="1">
                        <a:latin typeface="Cambria Math"/>
                      </a:rPr>
                      <m:t>𝜽</m:t>
                    </m:r>
                  </m:oMath>
                </a14:m>
                <a:r>
                  <a:rPr lang="ko-KR" altLang="en-US" sz="2000" dirty="0"/>
                  <a:t>에</a:t>
                </a:r>
                <a:r>
                  <a:rPr lang="ko-KR" altLang="en-US" sz="2000" dirty="0" smtClean="0"/>
                  <a:t> 대한 </a:t>
                </a:r>
                <a:r>
                  <a:rPr lang="en-US" altLang="ko-KR" sz="2000" dirty="0" smtClean="0"/>
                  <a:t>Gradient</a:t>
                </a:r>
                <a:r>
                  <a:rPr lang="ko-KR" altLang="en-US" sz="2000" dirty="0" smtClean="0"/>
                  <a:t>를 바탕으로 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policy parameter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를 학습</a:t>
                </a:r>
                <a:r>
                  <a:rPr lang="ko-KR" altLang="en-US" sz="2000" dirty="0" smtClean="0"/>
                  <a:t>해 가는 방식</a:t>
                </a:r>
                <a:endParaRPr lang="en-US" altLang="ko-KR" sz="2000" dirty="0" smtClean="0"/>
              </a:p>
              <a:p>
                <a:pPr>
                  <a:lnSpc>
                    <a:spcPct val="130000"/>
                  </a:lnSpc>
                  <a:defRPr/>
                </a:pPr>
                <a:endParaRPr lang="en-US" altLang="ko-KR" sz="1000" dirty="0" smtClean="0"/>
              </a:p>
              <a:p>
                <a:pPr marL="0" indent="0">
                  <a:lnSpc>
                    <a:spcPct val="130000"/>
                  </a:lnSpc>
                  <a:buNone/>
                  <a:defRPr/>
                </a:pPr>
                <a:endParaRPr lang="en-US" altLang="ko-KR" sz="2000" dirty="0"/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/>
                      </a:rPr>
                      <m:t>𝛻</m:t>
                    </m:r>
                    <m:acc>
                      <m:accPr>
                        <m:chr m:val="̂"/>
                        <m:ctrlPr>
                          <a:rPr lang="ko-KR" altLang="en-US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/>
                          </a:rPr>
                          <m:t>𝐽</m:t>
                        </m:r>
                      </m:e>
                    </m:acc>
                    <m:d>
                      <m:dPr>
                        <m:ctrlPr>
                          <a:rPr lang="en-US" altLang="ko-KR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800" b="1" i="1"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800" dirty="0" smtClean="0"/>
                  <a:t>: </a:t>
                </a:r>
                <a:r>
                  <a:rPr lang="en-US" altLang="ko-KR" sz="1800" b="1" dirty="0" smtClean="0">
                    <a:solidFill>
                      <a:srgbClr val="FF0000"/>
                    </a:solidFill>
                  </a:rPr>
                  <a:t>stochastic estimates</a:t>
                </a:r>
                <a:r>
                  <a:rPr lang="en-US" altLang="ko-KR" sz="1800" dirty="0" smtClean="0"/>
                  <a:t> whose expectation approximate the Gradient of the performance measure with respect to its arguments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800" b="1" i="1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1843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0" y="1423046"/>
                <a:ext cx="7993063" cy="3913162"/>
              </a:xfrm>
              <a:blipFill rotWithShape="1">
                <a:blip r:embed="rId3"/>
                <a:stretch>
                  <a:fillRect l="-1068" b="-11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71117" y="3998953"/>
                <a:ext cx="2368277" cy="376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ko-KR" altLang="en-US" b="0" i="1" smtClean="0">
                          <a:latin typeface="Cambria Math"/>
                        </a:rPr>
                        <m:t>𝛼𝛻</m:t>
                      </m:r>
                      <m:acc>
                        <m:accPr>
                          <m:chr m:val="̂"/>
                          <m:ctrlPr>
                            <a:rPr lang="ko-KR" alt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b="1" i="1">
                                  <a:latin typeface="Cambria Math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117" y="3998953"/>
                <a:ext cx="2368277" cy="376898"/>
              </a:xfrm>
              <a:prstGeom prst="rect">
                <a:avLst/>
              </a:prstGeom>
              <a:blipFill rotWithShape="1">
                <a:blip r:embed="rId4"/>
                <a:stretch>
                  <a:fillRect t="-6452" b="-1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39752" y="2082312"/>
                <a:ext cx="4058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b="1" i="1" smtClean="0">
                                  <a:latin typeface="Cambria Math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=</m:t>
                          </m:r>
                          <m:r>
                            <a:rPr lang="ko-KR" altLang="en-US" b="1" i="1" smtClean="0">
                              <a:latin typeface="Cambria Math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082312"/>
                <a:ext cx="405867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41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505856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Policy Parameterization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55650" y="1282513"/>
                <a:ext cx="7993063" cy="3913162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000" dirty="0" err="1" smtClean="0">
                    <a:solidFill>
                      <a:srgbClr val="009900"/>
                    </a:solidFill>
                  </a:rPr>
                  <a:t>파라미터화된</a:t>
                </a:r>
                <a:r>
                  <a:rPr lang="ko-KR" altLang="en-US" sz="2000" dirty="0" smtClean="0">
                    <a:solidFill>
                      <a:srgbClr val="009900"/>
                    </a:solidFill>
                  </a:rPr>
                  <a:t> 정책 함수</a:t>
                </a:r>
                <a:r>
                  <a:rPr lang="ko-KR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  <m:r>
                          <a:rPr lang="en-US" altLang="ko-KR" sz="2000" i="1">
                            <a:latin typeface="Cambria Math"/>
                          </a:rPr>
                          <m:t>|</m:t>
                        </m:r>
                        <m:r>
                          <a:rPr lang="en-US" altLang="ko-KR" sz="2000" i="1">
                            <a:latin typeface="Cambria Math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/>
                          </a:rPr>
                          <m:t>,</m:t>
                        </m:r>
                        <m:r>
                          <a:rPr lang="ko-KR" altLang="en-US" sz="2000" b="1" i="1"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ko-KR" altLang="en-US" sz="2000" dirty="0" smtClean="0"/>
                  <a:t>는 </a:t>
                </a:r>
                <a:r>
                  <a:rPr lang="en-US" altLang="ko-KR" sz="2000" dirty="0" smtClean="0"/>
                  <a:t>parameter vector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latin typeface="Cambria Math"/>
                      </a:rPr>
                      <m:t>𝜽</m:t>
                    </m:r>
                    <m:r>
                      <a:rPr lang="ko-KR" altLang="en-US" sz="200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ko-KR" altLang="en-US" sz="2000" dirty="0" smtClean="0"/>
                  <a:t>에 대해 </a:t>
                </a:r>
                <a:r>
                  <a:rPr lang="ko-KR" altLang="en-US" sz="2000" dirty="0" smtClean="0">
                    <a:solidFill>
                      <a:srgbClr val="FF0000"/>
                    </a:solidFill>
                  </a:rPr>
                  <a:t>미분가능</a:t>
                </a:r>
                <a:r>
                  <a:rPr lang="ko-KR" altLang="en-US" sz="2000" dirty="0" smtClean="0"/>
                  <a:t>하기만 하면 어떤 형태이든 상관없음</a:t>
                </a:r>
                <a:endParaRPr lang="en-US" altLang="ko-KR" sz="2000" dirty="0" smtClean="0"/>
              </a:p>
              <a:p>
                <a:pPr marL="0" indent="0">
                  <a:lnSpc>
                    <a:spcPct val="130000"/>
                  </a:lnSpc>
                  <a:buNone/>
                  <a:defRPr/>
                </a:pPr>
                <a:endParaRPr lang="en-US" altLang="ko-KR" sz="800" dirty="0" smtClean="0"/>
              </a:p>
              <a:p>
                <a:pPr>
                  <a:lnSpc>
                    <a:spcPct val="130000"/>
                  </a:lnSpc>
                  <a:defRPr/>
                </a:pPr>
                <a:r>
                  <a:rPr lang="ko-KR" altLang="en-US" sz="2000" dirty="0" smtClean="0"/>
                  <a:t>단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>
                    <a:solidFill>
                      <a:srgbClr val="009900"/>
                    </a:solidFill>
                  </a:rPr>
                  <a:t>탐색</a:t>
                </a:r>
                <a:r>
                  <a:rPr lang="en-US" altLang="ko-KR" sz="2000" dirty="0" smtClean="0">
                    <a:solidFill>
                      <a:srgbClr val="009900"/>
                    </a:solidFill>
                  </a:rPr>
                  <a:t>(exploration)</a:t>
                </a:r>
                <a:r>
                  <a:rPr lang="ko-KR" altLang="en-US" sz="2000" dirty="0" smtClean="0"/>
                  <a:t>을 위해</a:t>
                </a:r>
                <a:r>
                  <a:rPr lang="ko-KR" altLang="en-US" sz="2000" dirty="0"/>
                  <a:t>서</a:t>
                </a:r>
                <a:r>
                  <a:rPr lang="ko-KR" altLang="en-US" sz="2000" dirty="0" smtClean="0"/>
                  <a:t> 정책은 </a:t>
                </a:r>
                <a:r>
                  <a:rPr lang="ko-KR" altLang="en-US" sz="2000" dirty="0" smtClean="0">
                    <a:solidFill>
                      <a:srgbClr val="009900"/>
                    </a:solidFill>
                  </a:rPr>
                  <a:t>결정적</a:t>
                </a:r>
                <a:r>
                  <a:rPr lang="en-US" altLang="ko-KR" sz="2000" dirty="0" smtClean="0">
                    <a:solidFill>
                      <a:srgbClr val="009900"/>
                    </a:solidFill>
                  </a:rPr>
                  <a:t>(deterministic)</a:t>
                </a:r>
                <a:r>
                  <a:rPr lang="ko-KR" altLang="en-US" sz="2000" dirty="0" smtClean="0">
                    <a:solidFill>
                      <a:srgbClr val="009900"/>
                    </a:solidFill>
                  </a:rPr>
                  <a:t>이면 안됨</a:t>
                </a:r>
                <a:r>
                  <a:rPr lang="en-US" altLang="ko-KR" sz="2000" dirty="0" smtClean="0"/>
                  <a:t>.</a:t>
                </a:r>
              </a:p>
              <a:p>
                <a:pPr>
                  <a:lnSpc>
                    <a:spcPct val="130000"/>
                  </a:lnSpc>
                  <a:defRPr/>
                </a:pPr>
                <a:endParaRPr lang="en-US" altLang="ko-KR" sz="1200" dirty="0" smtClean="0"/>
              </a:p>
              <a:p>
                <a:pPr>
                  <a:lnSpc>
                    <a:spcPct val="130000"/>
                  </a:lnSpc>
                  <a:defRPr/>
                </a:pPr>
                <a:r>
                  <a:rPr lang="en-US" altLang="ko-KR" sz="2000" dirty="0" smtClean="0"/>
                  <a:t>exponential </a:t>
                </a:r>
                <a:r>
                  <a:rPr lang="en-US" altLang="ko-KR" sz="2000" dirty="0" err="1" smtClean="0"/>
                  <a:t>softmax</a:t>
                </a:r>
                <a:r>
                  <a:rPr lang="en-US" altLang="ko-KR" sz="2000" dirty="0" smtClean="0"/>
                  <a:t> distribution: </a:t>
                </a:r>
                <a:r>
                  <a:rPr lang="ko-KR" altLang="en-US" sz="2000" dirty="0" smtClean="0"/>
                  <a:t>이산적인 행동 공간인 경우 가장 많이 사용하는 </a:t>
                </a:r>
                <a:r>
                  <a:rPr lang="en-US" altLang="ko-KR" sz="2000" dirty="0" smtClean="0"/>
                  <a:t>parameterization</a:t>
                </a:r>
              </a:p>
              <a:p>
                <a:pPr marL="0" indent="0">
                  <a:lnSpc>
                    <a:spcPct val="130000"/>
                  </a:lnSpc>
                  <a:buNone/>
                  <a:defRPr/>
                </a:pPr>
                <a:endParaRPr lang="en-US" altLang="ko-KR" sz="2000" dirty="0" smtClean="0"/>
              </a:p>
              <a:p>
                <a:pPr>
                  <a:lnSpc>
                    <a:spcPct val="13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ko-KR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/>
                          </a:rPr>
                          <m:t>𝑠</m:t>
                        </m:r>
                        <m:r>
                          <a:rPr lang="en-US" altLang="ko-KR" sz="2000" i="1" dirty="0">
                            <a:latin typeface="Cambria Math"/>
                          </a:rPr>
                          <m:t>,</m:t>
                        </m:r>
                        <m:r>
                          <a:rPr lang="en-US" altLang="ko-KR" sz="2000" i="1" dirty="0">
                            <a:latin typeface="Cambria Math"/>
                          </a:rPr>
                          <m:t>𝑎</m:t>
                        </m:r>
                        <m:r>
                          <a:rPr lang="en-US" altLang="ko-KR" sz="2000" i="1" dirty="0">
                            <a:latin typeface="Cambria Math"/>
                          </a:rPr>
                          <m:t>,</m:t>
                        </m:r>
                        <m:r>
                          <a:rPr lang="ko-KR" altLang="en-US" sz="2000" b="1" i="1" dirty="0"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endParaRPr lang="ko-KR" altLang="en-US" sz="2000" dirty="0"/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sz="1800" dirty="0" smtClean="0"/>
                  <a:t>Parameterized numerical </a:t>
                </a:r>
                <a:r>
                  <a:rPr lang="en-US" altLang="ko-KR" sz="1800" dirty="0" smtClean="0">
                    <a:solidFill>
                      <a:srgbClr val="009900"/>
                    </a:solidFill>
                  </a:rPr>
                  <a:t>preference</a:t>
                </a: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sz="1800" dirty="0" smtClean="0"/>
                  <a:t>Deep Neural Network </a:t>
                </a:r>
                <a:r>
                  <a:rPr lang="ko-KR" altLang="en-US" sz="1800" dirty="0" smtClean="0"/>
                  <a:t>또는 </a:t>
                </a:r>
                <a:r>
                  <a:rPr lang="en-US" altLang="ko-KR" sz="1800" dirty="0" smtClean="0"/>
                  <a:t>parameter</a:t>
                </a:r>
                <a:r>
                  <a:rPr lang="ko-KR" altLang="en-US" sz="1800" dirty="0" smtClean="0"/>
                  <a:t>에 대해 선형 형태</a:t>
                </a:r>
                <a:endParaRPr lang="en-US" altLang="ko-KR" sz="1800" dirty="0"/>
              </a:p>
              <a:p>
                <a:pPr>
                  <a:lnSpc>
                    <a:spcPct val="130000"/>
                  </a:lnSpc>
                  <a:defRPr/>
                </a:pPr>
                <a:endParaRPr lang="en-US" altLang="ko-KR" sz="2000" dirty="0" smtClean="0"/>
              </a:p>
            </p:txBody>
          </p:sp>
        </mc:Choice>
        <mc:Fallback xmlns="">
          <p:sp>
            <p:nvSpPr>
              <p:cNvPr id="1843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0" y="1282513"/>
                <a:ext cx="7993063" cy="3913162"/>
              </a:xfrm>
              <a:blipFill rotWithShape="1">
                <a:blip r:embed="rId3"/>
                <a:stretch>
                  <a:fillRect l="-1068" b="-25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61983" y="3055161"/>
                <a:ext cx="3518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ko-KR" altLang="en-US" b="1" i="1" smtClean="0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altLang="ko-KR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0, 1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𝑓𝑜𝑟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𝑎𝑙𝑙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ko-KR" altLang="en-US" b="1" i="1">
                          <a:latin typeface="Cambria Math"/>
                        </a:rPr>
                        <m:t>𝜽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983" y="3055161"/>
                <a:ext cx="351859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38239" y="4284852"/>
                <a:ext cx="2525435" cy="589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ko-KR" altLang="en-US" b="1" i="1" smtClean="0"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ko-KR" altLang="en-US" b="1" i="1" dirty="0">
                                    <a:latin typeface="Cambria Math"/>
                                  </a:rPr>
                                  <m:t>𝜽</m:t>
                                </m:r>
                              </m:e>
                            </m:d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dirty="0" smtClean="0">
                                <a:latin typeface="Cambria Math"/>
                              </a:rPr>
                              <m:t>𝑏</m:t>
                            </m:r>
                          </m:sub>
                          <m:sup/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𝑒𝑥𝑝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dirty="0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altLang="ko-KR" b="0" i="1" dirty="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b="0" i="1" dirty="0" smtClean="0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en-US" altLang="ko-KR" b="0" i="1" dirty="0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ko-KR" altLang="en-US" b="1" i="1" dirty="0" smtClean="0">
                                        <a:latin typeface="Cambria Math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239" y="4284852"/>
                <a:ext cx="2525435" cy="589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56831" y="4394754"/>
                <a:ext cx="1264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𝑒𝑥𝑝</m:t>
                    </m:r>
                    <m:d>
                      <m:dPr>
                        <m:ctrlPr>
                          <a:rPr lang="en-US" altLang="ko-KR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 dirty="0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831" y="4394754"/>
                <a:ext cx="126419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78408" y="5707555"/>
                <a:ext cx="1170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ko-KR" altLang="en-US" b="1" i="1" dirty="0"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lang="en-US" altLang="ko-KR" i="1" dirty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ko-KR" b="1" i="0" dirty="0">
                          <a:latin typeface="Cambria Math"/>
                        </a:rPr>
                        <m:t>𝐱</m:t>
                      </m:r>
                      <m:d>
                        <m:dPr>
                          <m:ctrlPr>
                            <a:rPr lang="en-US" altLang="ko-KR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/>
                            </a:rPr>
                            <m:t>𝑠</m:t>
                          </m:r>
                          <m:r>
                            <a:rPr lang="en-US" altLang="ko-KR" i="1" dirty="0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 dirty="0">
                              <a:latin typeface="Cambria Math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408" y="5707555"/>
                <a:ext cx="117070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0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695029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Advantages of policy approximation</a:t>
            </a:r>
            <a:endParaRPr lang="ko-KR" altLang="en-US" dirty="0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755650" y="1617606"/>
            <a:ext cx="7993063" cy="391316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ko-KR" altLang="en-US" sz="2000" dirty="0" smtClean="0">
                <a:solidFill>
                  <a:srgbClr val="009900"/>
                </a:solidFill>
              </a:rPr>
              <a:t>최</a:t>
            </a:r>
            <a:r>
              <a:rPr lang="ko-KR" altLang="en-US" sz="2000" dirty="0">
                <a:solidFill>
                  <a:srgbClr val="009900"/>
                </a:solidFill>
              </a:rPr>
              <a:t>적</a:t>
            </a:r>
            <a:r>
              <a:rPr lang="ko-KR" altLang="en-US" sz="2000" dirty="0" smtClean="0">
                <a:solidFill>
                  <a:srgbClr val="009900"/>
                </a:solidFill>
              </a:rPr>
              <a:t> 정책이 </a:t>
            </a:r>
            <a:r>
              <a:rPr lang="en-US" altLang="ko-KR" sz="2000" dirty="0" smtClean="0">
                <a:solidFill>
                  <a:srgbClr val="009900"/>
                </a:solidFill>
              </a:rPr>
              <a:t>stochastic</a:t>
            </a:r>
            <a:r>
              <a:rPr lang="ko-KR" altLang="en-US" sz="2000" dirty="0" smtClean="0">
                <a:solidFill>
                  <a:srgbClr val="009900"/>
                </a:solidFill>
              </a:rPr>
              <a:t>한 경우</a:t>
            </a:r>
            <a:r>
              <a:rPr lang="en-US" altLang="ko-KR" sz="2000" dirty="0" smtClean="0"/>
              <a:t>(deterministic</a:t>
            </a:r>
            <a:r>
              <a:rPr lang="ko-KR" altLang="en-US" sz="2000" dirty="0" smtClean="0"/>
              <a:t>이 아니고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800" dirty="0" smtClean="0"/>
              <a:t>예를 들어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카드 게임의 경우 정해진 확률로 다른 행동들을 하는 것이 </a:t>
            </a:r>
            <a:r>
              <a:rPr lang="en-US" altLang="ko-KR" sz="1800" dirty="0" smtClean="0"/>
              <a:t>optimal play</a:t>
            </a:r>
            <a:r>
              <a:rPr lang="ko-KR" altLang="en-US" sz="1800" dirty="0" smtClean="0"/>
              <a:t>인 경우가 많음</a:t>
            </a:r>
            <a:r>
              <a:rPr lang="en-US" altLang="ko-KR" sz="1800" dirty="0" smtClean="0"/>
              <a:t>. 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1800" dirty="0" smtClean="0"/>
              <a:t>행동 가치 함수 기반 학습은 </a:t>
            </a:r>
            <a:r>
              <a:rPr lang="en-US" altLang="ko-KR" sz="1800" dirty="0" smtClean="0"/>
              <a:t>stochastic policy</a:t>
            </a:r>
            <a:r>
              <a:rPr lang="ko-KR" altLang="en-US" sz="1800" dirty="0" smtClean="0"/>
              <a:t>를 표현할 수 있는 방법이 적절하지 않음</a:t>
            </a:r>
            <a:endParaRPr lang="en-US" altLang="ko-KR" sz="1800" dirty="0" smtClean="0"/>
          </a:p>
          <a:p>
            <a:pPr>
              <a:lnSpc>
                <a:spcPct val="130000"/>
              </a:lnSpc>
              <a:defRPr/>
            </a:pPr>
            <a:endParaRPr lang="en-US" altLang="ko-KR" sz="1000" dirty="0" smtClean="0"/>
          </a:p>
          <a:p>
            <a:pPr>
              <a:lnSpc>
                <a:spcPct val="130000"/>
              </a:lnSpc>
              <a:defRPr/>
            </a:pPr>
            <a:r>
              <a:rPr lang="en-US" altLang="ko-KR" sz="2000" dirty="0" smtClean="0"/>
              <a:t>Policy approximation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action value approximation</a:t>
            </a:r>
            <a:r>
              <a:rPr lang="ko-KR" altLang="en-US" sz="2000" dirty="0" smtClean="0"/>
              <a:t>보다 더 </a:t>
            </a:r>
            <a:r>
              <a:rPr lang="en-US" altLang="ko-KR" sz="2000" dirty="0" smtClean="0"/>
              <a:t>simple</a:t>
            </a:r>
            <a:r>
              <a:rPr lang="ko-KR" altLang="en-US" sz="2000" dirty="0" smtClean="0"/>
              <a:t>한 경우</a:t>
            </a:r>
            <a:endParaRPr lang="en-US" altLang="ko-KR" sz="2000" dirty="0" smtClean="0"/>
          </a:p>
          <a:p>
            <a:pPr>
              <a:lnSpc>
                <a:spcPct val="130000"/>
              </a:lnSpc>
              <a:defRPr/>
            </a:pPr>
            <a:endParaRPr lang="en-US" altLang="ko-KR" sz="1000" dirty="0" smtClean="0"/>
          </a:p>
          <a:p>
            <a:pPr>
              <a:lnSpc>
                <a:spcPct val="130000"/>
              </a:lnSpc>
              <a:defRPr/>
            </a:pPr>
            <a:r>
              <a:rPr lang="ko-KR" altLang="en-US" sz="2000" dirty="0" smtClean="0"/>
              <a:t>경우에 따라서는 </a:t>
            </a:r>
            <a:r>
              <a:rPr lang="en-US" altLang="ko-KR" sz="2000" dirty="0" smtClean="0">
                <a:solidFill>
                  <a:srgbClr val="009900"/>
                </a:solidFill>
              </a:rPr>
              <a:t>policy</a:t>
            </a:r>
            <a:r>
              <a:rPr lang="ko-KR" altLang="en-US" sz="2000" dirty="0" smtClean="0">
                <a:solidFill>
                  <a:srgbClr val="009900"/>
                </a:solidFill>
              </a:rPr>
              <a:t>의 원하는 형태에 대한 사전 지식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policy parameter</a:t>
            </a:r>
            <a:r>
              <a:rPr lang="ko-KR" altLang="en-US" sz="2000" dirty="0" smtClean="0"/>
              <a:t>에 </a:t>
            </a:r>
            <a:r>
              <a:rPr lang="ko-KR" altLang="en-US" sz="2000" dirty="0" smtClean="0">
                <a:solidFill>
                  <a:srgbClr val="009900"/>
                </a:solidFill>
              </a:rPr>
              <a:t>반영</a:t>
            </a:r>
            <a:r>
              <a:rPr lang="ko-KR" altLang="en-US" sz="2000" dirty="0" smtClean="0"/>
              <a:t>할 수 있음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4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850677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Advantages of policy approximation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55650" y="1773254"/>
                <a:ext cx="7993063" cy="346757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2000" dirty="0" smtClean="0"/>
                  <a:t>Policy gradient methods</a:t>
                </a:r>
                <a:r>
                  <a:rPr lang="ko-KR" altLang="en-US" sz="2000" dirty="0" smtClean="0"/>
                  <a:t>가 </a:t>
                </a:r>
                <a:r>
                  <a:rPr lang="en-US" altLang="ko-KR" sz="2000" dirty="0" smtClean="0"/>
                  <a:t>action-value based methods</a:t>
                </a:r>
                <a:r>
                  <a:rPr lang="ko-KR" altLang="en-US" sz="2000" dirty="0" smtClean="0"/>
                  <a:t>에 비해 </a:t>
                </a:r>
                <a:r>
                  <a:rPr lang="ko-KR" altLang="en-US" sz="2000" b="1" dirty="0" smtClean="0">
                    <a:solidFill>
                      <a:srgbClr val="009900"/>
                    </a:solidFill>
                  </a:rPr>
                  <a:t>강한 </a:t>
                </a:r>
                <a:r>
                  <a:rPr lang="ko-KR" altLang="en-US" sz="2000" b="1" dirty="0" err="1" smtClean="0">
                    <a:solidFill>
                      <a:srgbClr val="009900"/>
                    </a:solidFill>
                  </a:rPr>
                  <a:t>수렴성</a:t>
                </a:r>
                <a:r>
                  <a:rPr lang="ko-KR" altLang="en-US" sz="2000" dirty="0" err="1" smtClean="0"/>
                  <a:t>이</a:t>
                </a:r>
                <a:r>
                  <a:rPr lang="ko-KR" altLang="en-US" sz="2000" dirty="0" smtClean="0"/>
                  <a:t> 보장됨</a:t>
                </a:r>
                <a:r>
                  <a:rPr lang="en-US" altLang="ko-KR" sz="2000" dirty="0" smtClean="0"/>
                  <a:t>.</a:t>
                </a:r>
              </a:p>
              <a:p>
                <a:pPr>
                  <a:lnSpc>
                    <a:spcPct val="150000"/>
                  </a:lnSpc>
                  <a:defRPr/>
                </a:pPr>
                <a:endParaRPr lang="en-US" altLang="ko-KR" sz="800" dirty="0" smtClean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en-US" altLang="ko-KR" sz="1800" dirty="0" smtClean="0"/>
                  <a:t>Parameter</a:t>
                </a:r>
                <a:r>
                  <a:rPr lang="ko-KR" altLang="en-US" sz="1800" dirty="0" smtClean="0"/>
                  <a:t>에 대해 연속적인 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policy approximation</a:t>
                </a:r>
                <a:r>
                  <a:rPr lang="ko-KR" altLang="en-US" sz="1800" dirty="0" smtClean="0"/>
                  <a:t>은 </a:t>
                </a:r>
                <a:r>
                  <a:rPr lang="en-US" altLang="ko-KR" sz="1800" dirty="0" smtClean="0"/>
                  <a:t>action probability</a:t>
                </a:r>
                <a:r>
                  <a:rPr lang="ko-KR" altLang="en-US" sz="1800" dirty="0" smtClean="0"/>
                  <a:t>가 </a:t>
                </a:r>
                <a:r>
                  <a:rPr lang="en-US" altLang="ko-KR" sz="1800" dirty="0" smtClean="0"/>
                  <a:t>parameter</a:t>
                </a:r>
                <a:r>
                  <a:rPr lang="ko-KR" altLang="en-US" sz="1800" dirty="0" smtClean="0"/>
                  <a:t>의 함수로 </a:t>
                </a:r>
                <a:r>
                  <a:rPr lang="en-US" altLang="ko-KR" sz="1800" dirty="0" smtClean="0">
                    <a:solidFill>
                      <a:srgbClr val="009900"/>
                    </a:solidFill>
                  </a:rPr>
                  <a:t>smooth</a:t>
                </a:r>
                <a:r>
                  <a:rPr lang="ko-KR" altLang="en-US" sz="1800" dirty="0" smtClean="0">
                    <a:solidFill>
                      <a:srgbClr val="009900"/>
                    </a:solidFill>
                  </a:rPr>
                  <a:t>하게 변화</a:t>
                </a:r>
                <a:r>
                  <a:rPr lang="ko-KR" altLang="en-US" sz="1800" dirty="0" smtClean="0"/>
                  <a:t>함</a:t>
                </a:r>
                <a:endParaRPr lang="en-US" altLang="ko-KR" sz="1800" dirty="0" smtClean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/>
                </a:pPr>
                <a:endParaRPr lang="en-US" altLang="ko-KR" sz="800" dirty="0" smtClean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ko-KR" altLang="en-US" sz="1800" dirty="0" smtClean="0"/>
                  <a:t>반면</a:t>
                </a:r>
                <a:r>
                  <a:rPr lang="en-US" altLang="ko-KR" sz="1800" dirty="0" smtClean="0"/>
                  <a:t>, </a:t>
                </a: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value-based policy(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solidFill>
                          <a:srgbClr val="FF0000"/>
                        </a:solidFill>
                        <a:latin typeface="Cambria Math"/>
                      </a:rPr>
                      <m:t>𝜀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altLang="ko-KR" sz="1800" dirty="0" smtClean="0">
                    <a:solidFill>
                      <a:srgbClr val="FF0000"/>
                    </a:solidFill>
                  </a:rPr>
                  <a:t>greedy)</a:t>
                </a:r>
                <a:r>
                  <a:rPr lang="ko-KR" altLang="en-US" sz="1800" dirty="0" smtClean="0"/>
                  <a:t>는 </a:t>
                </a:r>
                <a:r>
                  <a:rPr lang="en-US" altLang="ko-KR" sz="1800" dirty="0" smtClean="0">
                    <a:solidFill>
                      <a:srgbClr val="009900"/>
                    </a:solidFill>
                  </a:rPr>
                  <a:t>estimated action value</a:t>
                </a:r>
                <a:r>
                  <a:rPr lang="ko-KR" altLang="en-US" sz="1800" dirty="0" smtClean="0">
                    <a:solidFill>
                      <a:srgbClr val="009900"/>
                    </a:solidFill>
                  </a:rPr>
                  <a:t>가 조금만 변해도 </a:t>
                </a:r>
                <a:r>
                  <a:rPr lang="en-US" altLang="ko-KR" sz="1800" dirty="0" smtClean="0">
                    <a:solidFill>
                      <a:srgbClr val="009900"/>
                    </a:solidFill>
                  </a:rPr>
                  <a:t>action probability</a:t>
                </a:r>
                <a:r>
                  <a:rPr lang="ko-KR" altLang="en-US" sz="1800" dirty="0" smtClean="0">
                    <a:solidFill>
                      <a:srgbClr val="009900"/>
                    </a:solidFill>
                  </a:rPr>
                  <a:t>가 급격</a:t>
                </a:r>
                <a:r>
                  <a:rPr lang="ko-KR" altLang="en-US" sz="1800" dirty="0" smtClean="0"/>
                  <a:t>히 변할 수 있음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1843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0" y="1773254"/>
                <a:ext cx="7993063" cy="3467578"/>
              </a:xfrm>
              <a:blipFill rotWithShape="1">
                <a:blip r:embed="rId3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1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568565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Policy Gradient Theorem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55650" y="1354950"/>
                <a:ext cx="7993063" cy="3913162"/>
              </a:xfrm>
            </p:spPr>
            <p:txBody>
              <a:bodyPr/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en-US" altLang="ko-KR" sz="2000" dirty="0"/>
                  <a:t>performance </a:t>
                </a:r>
                <a:r>
                  <a:rPr lang="en-US" altLang="ko-KR" sz="2000" dirty="0" smtClean="0"/>
                  <a:t>measure(</a:t>
                </a:r>
                <a:r>
                  <a:rPr lang="ko-KR" altLang="en-US" sz="2000" dirty="0" smtClean="0"/>
                  <a:t>성능척도</a:t>
                </a:r>
                <a:r>
                  <a:rPr lang="en-US" altLang="ko-KR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ko-K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sz="2000" b="1" i="1"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ko-KR" altLang="en-US" sz="2000" dirty="0"/>
                  <a:t>의</a:t>
                </a:r>
                <a:r>
                  <a:rPr lang="ko-KR" altLang="en-US" sz="2000" dirty="0" smtClean="0"/>
                  <a:t>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정의</a:t>
                </a:r>
                <a:endParaRPr lang="en-US" altLang="ko-KR" sz="2000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30000"/>
                  </a:lnSpc>
                  <a:defRPr/>
                </a:pPr>
                <a:endParaRPr lang="en-US" altLang="ko-KR" sz="1600" dirty="0" smtClean="0"/>
              </a:p>
              <a:p>
                <a:pPr>
                  <a:lnSpc>
                    <a:spcPct val="130000"/>
                  </a:lnSpc>
                  <a:defRPr/>
                </a:pPr>
                <a:endParaRPr lang="en-US" altLang="ko-KR" sz="2000" dirty="0"/>
              </a:p>
              <a:p>
                <a:pPr marL="0" indent="0">
                  <a:lnSpc>
                    <a:spcPct val="130000"/>
                  </a:lnSpc>
                  <a:buNone/>
                  <a:defRPr/>
                </a:pPr>
                <a:endParaRPr lang="en-US" altLang="ko-KR" sz="1000" dirty="0" smtClean="0"/>
              </a:p>
              <a:p>
                <a:pPr marL="0" indent="0">
                  <a:lnSpc>
                    <a:spcPct val="130000"/>
                  </a:lnSpc>
                  <a:buNone/>
                  <a:defRPr/>
                </a:pPr>
                <a:endParaRPr lang="en-US" altLang="ko-KR" sz="1000" dirty="0" smtClean="0"/>
              </a:p>
              <a:p>
                <a:pPr>
                  <a:lnSpc>
                    <a:spcPct val="130000"/>
                  </a:lnSpc>
                  <a:defRPr/>
                </a:pPr>
                <a:r>
                  <a:rPr lang="en-US" altLang="ko-KR" sz="2000" b="1" dirty="0" smtClean="0">
                    <a:solidFill>
                      <a:srgbClr val="FF0000"/>
                    </a:solidFill>
                  </a:rPr>
                  <a:t>Policy Gradient Theorem</a:t>
                </a:r>
                <a:r>
                  <a:rPr lang="en-US" altLang="ko-KR" sz="2000" dirty="0" smtClean="0"/>
                  <a:t>: </a:t>
                </a: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ko-KR" altLang="en-US" sz="1800" dirty="0" smtClean="0"/>
                  <a:t>성능척도</a:t>
                </a:r>
                <a:r>
                  <a:rPr lang="en-US" altLang="ko-KR" sz="1800" dirty="0" smtClean="0"/>
                  <a:t>(performance measure) </a:t>
                </a:r>
                <a:r>
                  <a:rPr lang="ko-KR" altLang="en-US" sz="1800" dirty="0" smtClean="0"/>
                  <a:t>함수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009900"/>
                        </a:solidFill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ko-KR" altLang="en-US" sz="1800" b="1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ko-KR" altLang="en-US" sz="1800" dirty="0" smtClean="0">
                    <a:solidFill>
                      <a:srgbClr val="009900"/>
                    </a:solidFill>
                  </a:rPr>
                  <a:t>의 </a:t>
                </a:r>
                <a:r>
                  <a:rPr lang="en-US" altLang="ko-KR" sz="1800" dirty="0">
                    <a:solidFill>
                      <a:srgbClr val="009900"/>
                    </a:solidFill>
                  </a:rPr>
                  <a:t>policy parameter</a:t>
                </a:r>
                <a:r>
                  <a:rPr lang="ko-KR" altLang="en-US" sz="1800" dirty="0">
                    <a:solidFill>
                      <a:srgbClr val="009900"/>
                    </a:solidFill>
                  </a:rPr>
                  <a:t>에 대한 </a:t>
                </a:r>
                <a:r>
                  <a:rPr lang="en-US" altLang="ko-KR" sz="1800" dirty="0" smtClean="0">
                    <a:solidFill>
                      <a:srgbClr val="009900"/>
                    </a:solidFill>
                  </a:rPr>
                  <a:t>gradient</a:t>
                </a:r>
                <a:r>
                  <a:rPr lang="ko-KR" altLang="en-US" sz="1800" dirty="0" smtClean="0"/>
                  <a:t>의 해석적 표현을 제공</a:t>
                </a:r>
                <a:endParaRPr lang="en-US" altLang="ko-KR" sz="1800" dirty="0"/>
              </a:p>
              <a:p>
                <a:pPr>
                  <a:lnSpc>
                    <a:spcPct val="130000"/>
                  </a:lnSpc>
                  <a:defRPr/>
                </a:pPr>
                <a:endParaRPr lang="en-US" altLang="ko-KR" sz="2000" dirty="0" smtClean="0"/>
              </a:p>
              <a:p>
                <a:pPr>
                  <a:lnSpc>
                    <a:spcPct val="130000"/>
                  </a:lnSpc>
                  <a:defRPr/>
                </a:pPr>
                <a:endParaRPr lang="en-US" altLang="ko-KR" sz="2000" dirty="0" smtClean="0"/>
              </a:p>
              <a:p>
                <a:pPr marL="0" indent="0">
                  <a:lnSpc>
                    <a:spcPct val="130000"/>
                  </a:lnSpc>
                  <a:buNone/>
                  <a:defRPr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1843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0" y="1354950"/>
                <a:ext cx="7993063" cy="3913162"/>
              </a:xfrm>
              <a:blipFill rotWithShape="1">
                <a:blip r:embed="rId3"/>
                <a:stretch>
                  <a:fillRect l="-1068" t="-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39752" y="1927258"/>
                <a:ext cx="1788759" cy="398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b="1" i="1" smtClean="0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  <a:ea typeface="Cambria Math"/>
                        </a:rPr>
                        <m:t>≐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927258"/>
                <a:ext cx="1788759" cy="398314"/>
              </a:xfrm>
              <a:prstGeom prst="rect">
                <a:avLst/>
              </a:prstGeom>
              <a:blipFill rotWithShape="1"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74040" y="2438783"/>
                <a:ext cx="3461076" cy="398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true </a:t>
                </a:r>
                <a:r>
                  <a:rPr lang="en-US" altLang="ko-KR" dirty="0" smtClean="0">
                    <a:solidFill>
                      <a:srgbClr val="009900"/>
                    </a:solidFill>
                  </a:rPr>
                  <a:t>value function</a:t>
                </a:r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ko-KR" altLang="en-US" i="1" smtClean="0">
                            <a:latin typeface="Cambria Math"/>
                          </a:rPr>
                          <m:t>𝜃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040" y="2438783"/>
                <a:ext cx="3461076" cy="398314"/>
              </a:xfrm>
              <a:prstGeom prst="rect">
                <a:avLst/>
              </a:prstGeom>
              <a:blipFill rotWithShape="1">
                <a:blip r:embed="rId5"/>
                <a:stretch>
                  <a:fillRect t="-12308" b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93343" y="4386567"/>
                <a:ext cx="422449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altLang="ko-KR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ko-KR" altLang="en-US" b="1" i="1" smtClean="0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altLang="ko-KR" i="1" smtClean="0">
                          <a:latin typeface="Cambria Math"/>
                          <a:ea typeface="Cambria Math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ko-KR" altLang="en-US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en-US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sub>
                      </m:sSub>
                      <m:r>
                        <a:rPr lang="ko-KR" altLang="en-US" i="1" smtClean="0">
                          <a:latin typeface="Cambria Math"/>
                          <a:ea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ko-KR" altLang="en-US" b="1" i="1" smtClean="0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43" y="4386567"/>
                <a:ext cx="4224490" cy="7645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5816" y="5235120"/>
                <a:ext cx="38074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  <a:ea typeface="Cambria Math"/>
                      </a:rPr>
                      <m:t>𝜇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dirty="0" smtClean="0"/>
                  <a:t>: stationary distribution, </a:t>
                </a:r>
              </a:p>
              <a:p>
                <a:r>
                  <a:rPr lang="en-US" altLang="ko-KR" dirty="0" smtClean="0"/>
                  <a:t>        on-policy </a:t>
                </a:r>
                <a:r>
                  <a:rPr lang="en-US" altLang="ko-KR" b="1" dirty="0" smtClean="0">
                    <a:solidFill>
                      <a:srgbClr val="009900"/>
                    </a:solidFill>
                  </a:rPr>
                  <a:t>state distribution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235120"/>
                <a:ext cx="3807453" cy="646331"/>
              </a:xfrm>
              <a:prstGeom prst="rect">
                <a:avLst/>
              </a:prstGeom>
              <a:blipFill rotWithShape="1">
                <a:blip r:embed="rId7"/>
                <a:stretch>
                  <a:fillRect t="-6604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0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597749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Proof: Policy Gradient Theorem</a:t>
            </a:r>
            <a:endParaRPr lang="ko-KR" altLang="en-US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8833" t="16593" r="23974" b="65519"/>
          <a:stretch/>
        </p:blipFill>
        <p:spPr>
          <a:xfrm>
            <a:off x="793637" y="1500328"/>
            <a:ext cx="7942002" cy="23042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15352" t="37545" r="21705" b="45297"/>
          <a:stretch/>
        </p:blipFill>
        <p:spPr>
          <a:xfrm>
            <a:off x="1462831" y="3804584"/>
            <a:ext cx="7272808" cy="216065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2411760" y="3861048"/>
            <a:ext cx="1728192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rgbClr val="CC00CC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516216" y="3861048"/>
            <a:ext cx="864096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rgbClr val="CC00CC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5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>
          <a:xfrm>
            <a:off x="671513" y="529653"/>
            <a:ext cx="8308975" cy="782637"/>
          </a:xfrm>
        </p:spPr>
        <p:txBody>
          <a:bodyPr/>
          <a:lstStyle/>
          <a:p>
            <a:r>
              <a:rPr lang="en-US" altLang="ko-KR" dirty="0" smtClean="0"/>
              <a:t>Proof: Policy Gradient Theorem</a:t>
            </a:r>
            <a:endParaRPr lang="ko-KR" altLang="en-US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15352" t="43313" r="21705" b="45292"/>
          <a:stretch/>
        </p:blipFill>
        <p:spPr>
          <a:xfrm>
            <a:off x="669607" y="1340768"/>
            <a:ext cx="6696744" cy="132137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15352" t="54578" r="21705" b="38247"/>
          <a:stretch/>
        </p:blipFill>
        <p:spPr>
          <a:xfrm>
            <a:off x="573583" y="5437466"/>
            <a:ext cx="7167706" cy="890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2709024"/>
                <a:ext cx="8482322" cy="67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b="0" i="1" smtClean="0">
                              <a:latin typeface="Cambria Math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ko-KR" altLang="en-US" sz="1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1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b="0" i="1" smtClean="0">
                              <a:latin typeface="Cambria Math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ko-KR" altLang="en-US" sz="14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40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1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1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ko-KR" altLang="en-US" sz="1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en-US" sz="1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ko-KR" altLang="en-US" sz="14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ko-KR" sz="140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ko-KR" altLang="en-US" sz="140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709024"/>
                <a:ext cx="8482322" cy="67332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9552" y="3430990"/>
                <a:ext cx="8207953" cy="67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b="0" i="1" smtClean="0">
                              <a:latin typeface="Cambria Math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ko-KR" altLang="en-US" sz="1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1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1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ko-KR" altLang="en-US" sz="1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en-US" sz="1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ko-KR" altLang="en-US" sz="14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ko-KR" sz="140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ko-KR" altLang="en-US" sz="140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30990"/>
                <a:ext cx="8207953" cy="67332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2473" y="4077072"/>
                <a:ext cx="8484567" cy="67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b="0" i="1" smtClean="0">
                              <a:latin typeface="Cambria Math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ko-KR" altLang="en-US" sz="1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1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1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ko-KR" altLang="en-US" sz="1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en-US" sz="1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ko-KR" altLang="en-US" sz="1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|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ko-KR" altLang="en-US" sz="1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73" y="4077072"/>
                <a:ext cx="8484567" cy="67332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9552" y="4719432"/>
                <a:ext cx="8003538" cy="67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b="0" i="1" smtClean="0">
                              <a:latin typeface="Cambria Math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ko-KR" altLang="en-US" sz="1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1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40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1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ko-KR" altLang="en-US" sz="1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en-US" sz="1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  <m:r>
                                        <a:rPr lang="en-US" altLang="ko-KR" sz="1400" i="1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=2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ko-KR" sz="1400" i="1">
                              <a:latin typeface="Cambria Math"/>
                              <a:ea typeface="Cambria Math"/>
                            </a:rPr>
                            <m:t>𝛻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ko-KR" altLang="en-US" sz="1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19432"/>
                <a:ext cx="8003538" cy="67332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 bwMode="auto">
          <a:xfrm>
            <a:off x="827584" y="4779751"/>
            <a:ext cx="1512168" cy="6130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rgbClr val="CC00CC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137980" y="4748616"/>
            <a:ext cx="1710708" cy="6130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rgbClr val="CC00CC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658616" y="4853644"/>
            <a:ext cx="648072" cy="4047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none" normalizeH="0" baseline="0" smtClean="0">
              <a:ln>
                <a:noFill/>
              </a:ln>
              <a:solidFill>
                <a:srgbClr val="CC00CC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00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지능연구실마스터슬라이드3">
  <a:themeElements>
    <a:clrScheme name="MSUGARAGe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SUGARAGe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MSUGARAGe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UGARAGe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UGARAG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지능연구실마스터슬라이드3</Template>
  <TotalTime>8034</TotalTime>
  <Words>1458</Words>
  <Application>Microsoft Office PowerPoint</Application>
  <PresentationFormat>화면 슬라이드 쇼(4:3)</PresentationFormat>
  <Paragraphs>108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지능연구실마스터슬라이드3</vt:lpstr>
      <vt:lpstr>PowerPoint 프레젠테이션</vt:lpstr>
      <vt:lpstr>Policy Gradient Methods 개요</vt:lpstr>
      <vt:lpstr>Policy Gradient Methods 개요</vt:lpstr>
      <vt:lpstr>Policy Parameterization</vt:lpstr>
      <vt:lpstr>Advantages of policy approximation</vt:lpstr>
      <vt:lpstr>Advantages of policy approximation</vt:lpstr>
      <vt:lpstr>Policy Gradient Theorem</vt:lpstr>
      <vt:lpstr>Proof: Policy Gradient Theorem</vt:lpstr>
      <vt:lpstr>Proof: Policy Gradient Theorem</vt:lpstr>
      <vt:lpstr>Proof: Policy Gradient Theorem</vt:lpstr>
      <vt:lpstr>REINFORCE: Monte Carlo Policy Gradient</vt:lpstr>
      <vt:lpstr>REINFORCE: Monte Carlo Policy Gradient</vt:lpstr>
      <vt:lpstr>REINFORCE: Monte Carlo Policy Gradient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DR20의 MSRDS2008 서비스 구현</dc:title>
  <dc:creator>Soohwan Hyun</dc:creator>
  <cp:lastModifiedBy>조영완</cp:lastModifiedBy>
  <cp:revision>498</cp:revision>
  <dcterms:created xsi:type="dcterms:W3CDTF">2009-02-09T10:57:34Z</dcterms:created>
  <dcterms:modified xsi:type="dcterms:W3CDTF">2020-05-06T09:38:19Z</dcterms:modified>
</cp:coreProperties>
</file>