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13" r:id="rId2"/>
    <p:sldId id="465" r:id="rId3"/>
    <p:sldId id="462" r:id="rId4"/>
    <p:sldId id="463" r:id="rId5"/>
    <p:sldId id="466" r:id="rId6"/>
    <p:sldId id="468" r:id="rId7"/>
    <p:sldId id="469" r:id="rId8"/>
    <p:sldId id="471" r:id="rId9"/>
    <p:sldId id="467" r:id="rId10"/>
    <p:sldId id="470" r:id="rId11"/>
    <p:sldId id="473" r:id="rId12"/>
    <p:sldId id="474" r:id="rId13"/>
    <p:sldId id="472" r:id="rId14"/>
  </p:sldIdLst>
  <p:sldSz cx="9144000" cy="6858000" type="screen4x3"/>
  <p:notesSz cx="6737350" cy="98694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94243" autoAdjust="0"/>
  </p:normalViewPr>
  <p:slideViewPr>
    <p:cSldViewPr>
      <p:cViewPr>
        <p:scale>
          <a:sx n="98" d="100"/>
          <a:sy n="98" d="100"/>
        </p:scale>
        <p:origin x="-612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635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>
              <a:defRPr sz="1200"/>
            </a:lvl1pPr>
          </a:lstStyle>
          <a:p>
            <a:pPr>
              <a:defRPr/>
            </a:pPr>
            <a:fld id="{1D682BD8-C92B-49E0-93CA-523C6BFD4B8E}" type="datetimeFigureOut">
              <a:rPr lang="ko-KR" altLang="en-US"/>
              <a:pPr>
                <a:defRPr/>
              </a:pPr>
              <a:t>2020-05-06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6350" y="9374188"/>
            <a:ext cx="2919413" cy="493712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r">
              <a:defRPr sz="1200"/>
            </a:lvl1pPr>
          </a:lstStyle>
          <a:p>
            <a:pPr>
              <a:defRPr/>
            </a:pPr>
            <a:fld id="{4364AD47-DCF0-4C73-888E-5D94597961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525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635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159FD9-49F2-4D09-91AD-B2A7B6B05BBA}" type="datetimeFigureOut">
              <a:rPr lang="ko-KR" altLang="en-US"/>
              <a:pPr>
                <a:defRPr/>
              </a:pPr>
              <a:t>2020-05-06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58" tIns="45729" rIns="91458" bIns="4572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7888"/>
            <a:ext cx="5391150" cy="4441825"/>
          </a:xfrm>
          <a:prstGeom prst="rect">
            <a:avLst/>
          </a:prstGeom>
        </p:spPr>
        <p:txBody>
          <a:bodyPr vert="horz" lIns="91458" tIns="45729" rIns="91458" bIns="45729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6350" y="9374188"/>
            <a:ext cx="2919413" cy="493712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D96CFA0-BC15-401C-9BCE-CDD75E48C9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77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0113" y="739775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E09EF0F-70C1-49F1-8E8B-EC8FD67D48AA}" type="slidenum">
              <a:rPr kumimoji="1" lang="en-US" altLang="ko-KR" smtClean="0">
                <a:latin typeface="Times New Roman" pitchFamily="18" charset="0"/>
                <a:ea typeface="굴림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kumimoji="1" lang="ko-KR" altLang="ko-KR" smtClean="0"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6364A9-00CA-4F1E-9C2E-B13F4EBC197C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6364A9-00CA-4F1E-9C2E-B13F4EBC197C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6364A9-00CA-4F1E-9C2E-B13F4EBC197C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6364A9-00CA-4F1E-9C2E-B13F4EBC197C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6364A9-00CA-4F1E-9C2E-B13F4EBC197C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6364A9-00CA-4F1E-9C2E-B13F4EBC197C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6364A9-00CA-4F1E-9C2E-B13F4EBC197C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6364A9-00CA-4F1E-9C2E-B13F4EBC197C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6364A9-00CA-4F1E-9C2E-B13F4EBC197C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42968" y="1558905"/>
            <a:ext cx="7772400" cy="1470025"/>
          </a:xfrm>
        </p:spPr>
        <p:txBody>
          <a:bodyPr/>
          <a:lstStyle>
            <a:lvl1pPr>
              <a:defRPr sz="36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8768" y="3314680"/>
            <a:ext cx="6400800" cy="1752600"/>
          </a:xfrm>
        </p:spPr>
        <p:txBody>
          <a:bodyPr/>
          <a:lstStyle>
            <a:lvl1pPr marL="0" indent="0" algn="ctr">
              <a:buNone/>
              <a:defRPr sz="2000"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0D87B-7B4C-4C68-BF12-5136B969B0C9}" type="datetimeFigureOut">
              <a:rPr lang="ko-KR" altLang="en-US"/>
              <a:pPr>
                <a:defRPr/>
              </a:pPr>
              <a:t>2020-05-06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3DAA3-F39C-4B23-A43F-382286C7B35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79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37364-4333-4B74-B9C1-79CB41E0AD0F}" type="datetimeFigureOut">
              <a:rPr lang="ko-KR" altLang="en-US"/>
              <a:pPr>
                <a:defRPr/>
              </a:pPr>
              <a:t>2020-05-06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4EDA3-ABFA-428E-B754-7619EF24C6E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1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E6B81-2863-44FE-ABC3-4723C1A0E655}" type="datetimeFigureOut">
              <a:rPr lang="ko-KR" altLang="en-US"/>
              <a:pPr>
                <a:defRPr/>
              </a:pPr>
              <a:t>2020-05-06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BFF85-640C-4D76-97C1-6A6965E9198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189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06527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9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6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6F143-5057-442D-AD30-AD85F0AFB469}" type="datetimeFigureOut">
              <a:rPr lang="ko-KR" altLang="en-US"/>
              <a:pPr>
                <a:defRPr/>
              </a:pPr>
              <a:t>2020-05-06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F8268-D884-44AF-86B1-7B409B5E090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62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C90E7-42C5-4CAB-AD65-0586C5B59039}" type="datetimeFigureOut">
              <a:rPr lang="ko-KR" altLang="en-US"/>
              <a:pPr>
                <a:defRPr/>
              </a:pPr>
              <a:t>2020-05-06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17886-BD0E-4305-B2E3-EE3C91A49A3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9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F771E-40B2-4563-9017-069A490EC3C5}" type="datetimeFigureOut">
              <a:rPr lang="ko-KR" altLang="en-US"/>
              <a:pPr>
                <a:defRPr/>
              </a:pPr>
              <a:t>2020-05-06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6AD70-7CFD-48F9-85C7-096118A7D4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66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E81CE-B1D3-478B-8550-D9918BB6D471}" type="datetimeFigureOut">
              <a:rPr lang="ko-KR" altLang="en-US"/>
              <a:pPr>
                <a:defRPr/>
              </a:pPr>
              <a:t>2020-05-06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61E6F-6F27-4BBE-8AFF-C6D8EB1822A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7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8D3A7-475C-4BF2-9C8B-5983177CED10}" type="datetimeFigureOut">
              <a:rPr lang="ko-KR" altLang="en-US"/>
              <a:pPr>
                <a:defRPr/>
              </a:pPr>
              <a:t>2020-05-06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C71CB-E5AB-4FBA-898A-A0F1E7B97F7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20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15B13-34AB-48FF-B9F2-947124E56BE1}" type="datetimeFigureOut">
              <a:rPr lang="ko-KR" altLang="en-US"/>
              <a:pPr>
                <a:defRPr/>
              </a:pPr>
              <a:t>2020-05-06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82921-59F5-4C1F-9458-4469D1064DD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63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E31215-A78D-4B51-83A6-D4B823916579}" type="datetimeFigureOut">
              <a:rPr lang="ko-KR" altLang="en-US"/>
              <a:pPr>
                <a:defRPr/>
              </a:pPr>
              <a:t>2020-05-06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D3452-24AE-49BA-B7C7-8345AF8DD42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51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F9420-A9F6-4EEA-AAD1-D9EA5029DF19}" type="datetimeFigureOut">
              <a:rPr lang="ko-KR" altLang="en-US"/>
              <a:pPr>
                <a:defRPr/>
              </a:pPr>
              <a:t>2020-05-06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34A51-BF0B-4B5C-95EA-3AFEAC2FBF0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93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446088"/>
            <a:ext cx="8308975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8813" y="1366838"/>
            <a:ext cx="8321675" cy="471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ct val="0"/>
              </a:spcBef>
              <a:spcAft>
                <a:spcPts val="0"/>
              </a:spcAft>
              <a:defRPr kumimoji="0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45E90BF-9A2A-48D9-974C-71EBD337613C}" type="datetimeFigureOut">
              <a:rPr lang="ko-KR" altLang="en-US"/>
              <a:pPr>
                <a:defRPr/>
              </a:pPr>
              <a:t>2020-05-06</a:t>
            </a:fld>
            <a:endParaRPr lang="ko-KR" altLang="en-US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ct val="0"/>
              </a:spcBef>
              <a:spcAft>
                <a:spcPts val="0"/>
              </a:spcAft>
              <a:defRPr kumimoji="0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0788" y="627221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ct val="0"/>
              </a:spcBef>
              <a:spcAft>
                <a:spcPts val="0"/>
              </a:spcAft>
              <a:defRPr kumimoji="0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B7AE816-DCB8-4D72-9E55-A763E186713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31" name="Rectangle 14"/>
          <p:cNvSpPr>
            <a:spLocks noChangeArrowheads="1"/>
          </p:cNvSpPr>
          <p:nvPr/>
        </p:nvSpPr>
        <p:spPr bwMode="auto">
          <a:xfrm>
            <a:off x="22225" y="12700"/>
            <a:ext cx="471488" cy="6858000"/>
          </a:xfrm>
          <a:prstGeom prst="rect">
            <a:avLst/>
          </a:prstGeom>
          <a:solidFill>
            <a:srgbClr val="008000"/>
          </a:solidFill>
          <a:ln w="58738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latin typeface="Times New Roman" pitchFamily="18" charset="0"/>
            </a:endParaRPr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-7938" y="4324350"/>
            <a:ext cx="509588" cy="2406650"/>
            <a:chOff x="-1061" y="2707"/>
            <a:chExt cx="321" cy="1516"/>
          </a:xfrm>
        </p:grpSpPr>
        <p:sp>
          <p:nvSpPr>
            <p:cNvPr id="2" name="Rectangle 17"/>
            <p:cNvSpPr>
              <a:spLocks noChangeArrowheads="1"/>
            </p:cNvSpPr>
            <p:nvPr userDrawn="1"/>
          </p:nvSpPr>
          <p:spPr bwMode="auto">
            <a:xfrm rot="-5400000">
              <a:off x="-1584" y="3378"/>
              <a:ext cx="15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ko-KR" b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U  N  I  V  E  R  S  I  T Y</a:t>
              </a:r>
            </a:p>
          </p:txBody>
        </p:sp>
        <p:sp>
          <p:nvSpPr>
            <p:cNvPr id="1035" name="Rectangle 22"/>
            <p:cNvSpPr>
              <a:spLocks noChangeArrowheads="1"/>
            </p:cNvSpPr>
            <p:nvPr userDrawn="1"/>
          </p:nvSpPr>
          <p:spPr bwMode="auto">
            <a:xfrm rot="-5400000">
              <a:off x="-1582" y="3528"/>
              <a:ext cx="12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ko-KR" b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 E O K Y E O N G</a:t>
              </a:r>
            </a:p>
          </p:txBody>
        </p:sp>
      </p:grpSp>
      <p:pic>
        <p:nvPicPr>
          <p:cNvPr id="1033" name="그림 15" descr="footer_logo.gi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5563"/>
            <a:ext cx="14922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그림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63" y="6213475"/>
            <a:ext cx="5683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23850" y="4582869"/>
            <a:ext cx="8640763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3600" b="1" spc="600" dirty="0" smtClean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Actor-Critic Methods</a:t>
            </a:r>
            <a:endParaRPr lang="en-US" altLang="ko-KR" sz="3600" b="1" spc="600" dirty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</p:txBody>
      </p:sp>
      <p:pic>
        <p:nvPicPr>
          <p:cNvPr id="3076" name="Picture 2" descr="D:\학교관련문서\UI\1\NEW_UI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102350"/>
            <a:ext cx="17748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그림 1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5830888"/>
            <a:ext cx="900112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3451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671513" y="568565"/>
            <a:ext cx="8308975" cy="782637"/>
          </a:xfrm>
        </p:spPr>
        <p:txBody>
          <a:bodyPr/>
          <a:lstStyle/>
          <a:p>
            <a:r>
              <a:rPr lang="en-US" altLang="ko-KR" dirty="0" smtClean="0"/>
              <a:t>Action-Value Actor-Critic</a:t>
            </a:r>
            <a:endParaRPr lang="ko-KR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5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755650" y="1354950"/>
                <a:ext cx="7993063" cy="3913162"/>
              </a:xfrm>
            </p:spPr>
            <p:txBody>
              <a:bodyPr/>
              <a:lstStyle/>
              <a:p>
                <a:pPr>
                  <a:lnSpc>
                    <a:spcPct val="130000"/>
                  </a:lnSpc>
                  <a:defRPr/>
                </a:pPr>
                <a:r>
                  <a:rPr lang="en-US" altLang="ko-KR" sz="2000" dirty="0" smtClean="0"/>
                  <a:t>REINFORCE algorithm</a:t>
                </a:r>
                <a:r>
                  <a:rPr lang="ko-KR" altLang="en-US" sz="2000" dirty="0" smtClean="0"/>
                  <a:t>의 </a:t>
                </a:r>
                <a:r>
                  <a:rPr lang="en-US" altLang="ko-KR" sz="2000" dirty="0" smtClean="0"/>
                  <a:t>variance</a:t>
                </a:r>
                <a:r>
                  <a:rPr lang="ko-KR" altLang="en-US" sz="2000" dirty="0" smtClean="0"/>
                  <a:t>를 줄이기 위한 또 다른 방법</a:t>
                </a:r>
                <a:endParaRPr lang="en-US" altLang="ko-KR" sz="2000" dirty="0" smtClean="0"/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Ø"/>
                  <a:defRPr/>
                </a:pPr>
                <a:r>
                  <a:rPr lang="en-US" altLang="ko-KR" sz="1800" dirty="0" smtClean="0">
                    <a:solidFill>
                      <a:schemeClr val="tx1"/>
                    </a:solidFill>
                  </a:rPr>
                  <a:t>Policy Gradient Theorem </a:t>
                </a:r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Ø"/>
                  <a:defRPr/>
                </a:pPr>
                <a:endParaRPr lang="en-US" altLang="ko-KR" sz="1800" dirty="0" smtClean="0"/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Ø"/>
                  <a:defRPr/>
                </a:pPr>
                <a:endParaRPr lang="en-US" altLang="ko-KR" sz="1800" dirty="0"/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Ø"/>
                  <a:defRPr/>
                </a:pPr>
                <a:r>
                  <a:rPr lang="en-US" altLang="ko-KR" sz="1800" dirty="0" smtClean="0"/>
                  <a:t>Parameter </a:t>
                </a:r>
                <a14:m>
                  <m:oMath xmlns:m="http://schemas.openxmlformats.org/officeDocument/2006/math">
                    <m:r>
                      <a:rPr lang="ko-KR" altLang="en-US" sz="1800" b="1" i="1">
                        <a:latin typeface="Cambria Math"/>
                      </a:rPr>
                      <m:t>𝜽</m:t>
                    </m:r>
                  </m:oMath>
                </a14:m>
                <a:r>
                  <a:rPr lang="ko-KR" altLang="en-US" sz="1800" dirty="0" smtClean="0"/>
                  <a:t>의 </a:t>
                </a:r>
                <a:r>
                  <a:rPr lang="en-US" altLang="ko-KR" sz="1800" dirty="0" smtClean="0"/>
                  <a:t>update</a:t>
                </a:r>
                <a:r>
                  <a:rPr lang="ko-KR" altLang="en-US" sz="1800" dirty="0" smtClean="0"/>
                  <a:t>를 위해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srgbClr val="0099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rgbClr val="009900"/>
                            </a:solidFill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  <m:sub>
                        <m:r>
                          <a:rPr lang="ko-KR" altLang="en-US" sz="1800" i="1">
                            <a:solidFill>
                              <a:srgbClr val="00990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solidFill>
                              <a:srgbClr val="0099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0099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009900"/>
                                </a:solidFill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00990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800" i="1">
                            <a:solidFill>
                              <a:srgbClr val="0099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0099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009900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00990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800" dirty="0" smtClean="0">
                    <a:solidFill>
                      <a:srgbClr val="009900"/>
                    </a:solidFill>
                  </a:rPr>
                  <a:t> 대신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rgbClr val="0099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800" i="1" smtClean="0">
                                <a:solidFill>
                                  <a:srgbClr val="0099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800" b="0" i="1" smtClean="0">
                                <a:solidFill>
                                  <a:srgbClr val="009900"/>
                                </a:solidFill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ko-KR" sz="1800" b="1" i="1" smtClean="0">
                            <a:solidFill>
                              <a:srgbClr val="009900"/>
                            </a:solidFill>
                            <a:latin typeface="Cambria Math"/>
                            <a:ea typeface="Cambria Math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solidFill>
                              <a:srgbClr val="0099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0099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009900"/>
                                </a:solidFill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00990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800" i="1">
                            <a:solidFill>
                              <a:srgbClr val="0099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i="1">
                                <a:solidFill>
                                  <a:srgbClr val="0099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solidFill>
                                  <a:srgbClr val="009900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00990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800" dirty="0" smtClean="0">
                    <a:solidFill>
                      <a:srgbClr val="009900"/>
                    </a:solidFill>
                  </a:rPr>
                  <a:t>를 이용</a:t>
                </a:r>
                <a:endParaRPr lang="en-US" altLang="ko-KR" sz="1800" dirty="0" smtClean="0">
                  <a:solidFill>
                    <a:srgbClr val="009900"/>
                  </a:solidFill>
                </a:endParaRPr>
              </a:p>
              <a:p>
                <a:pPr marL="914400" lvl="2" indent="0">
                  <a:lnSpc>
                    <a:spcPct val="130000"/>
                  </a:lnSpc>
                  <a:buNone/>
                  <a:defRPr/>
                </a:pPr>
                <a:r>
                  <a:rPr lang="ko-KR" altLang="en-US" dirty="0" smtClean="0"/>
                  <a:t> </a:t>
                </a:r>
                <a:endParaRPr lang="en-US" altLang="ko-KR" dirty="0"/>
              </a:p>
              <a:p>
                <a:pPr marL="457200" lvl="1" indent="0">
                  <a:lnSpc>
                    <a:spcPct val="130000"/>
                  </a:lnSpc>
                  <a:buNone/>
                  <a:defRPr/>
                </a:pPr>
                <a:endParaRPr lang="en-US" altLang="ko-KR" sz="800" dirty="0" smtClean="0">
                  <a:solidFill>
                    <a:srgbClr val="009900"/>
                  </a:solidFill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  <a:defRPr/>
                </a:pPr>
                <a:endParaRPr lang="en-US" altLang="ko-KR" sz="800" dirty="0">
                  <a:solidFill>
                    <a:srgbClr val="009900"/>
                  </a:solidFill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  <a:defRPr/>
                </a:pPr>
                <a:endParaRPr lang="en-US" altLang="ko-KR" sz="800" dirty="0">
                  <a:solidFill>
                    <a:srgbClr val="009900"/>
                  </a:solidFill>
                </a:endParaRPr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2000" dirty="0" smtClean="0"/>
                  <a:t>Actor-Critic algorithm</a:t>
                </a:r>
                <a:r>
                  <a:rPr lang="ko-KR" altLang="en-US" sz="2000" dirty="0" smtClean="0"/>
                  <a:t>은 두 </a:t>
                </a:r>
                <a:r>
                  <a:rPr lang="ko-KR" altLang="en-US" sz="2000" dirty="0" err="1" smtClean="0"/>
                  <a:t>파라미터</a:t>
                </a:r>
                <a:r>
                  <a:rPr lang="ko-KR" alt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sz="2000" b="1" i="1">
                        <a:latin typeface="Cambria Math"/>
                      </a:rPr>
                      <m:t>𝜽</m:t>
                    </m:r>
                  </m:oMath>
                </a14:m>
                <a:r>
                  <a:rPr lang="ko-KR" altLang="en-US" sz="2000" dirty="0" smtClean="0"/>
                  <a:t>와 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/>
                        <a:ea typeface="Cambria Math"/>
                      </a:rPr>
                      <m:t>𝒘</m:t>
                    </m:r>
                  </m:oMath>
                </a14:m>
                <a:r>
                  <a:rPr lang="ko-KR" altLang="en-US" sz="2000" dirty="0" smtClean="0"/>
                  <a:t>의 </a:t>
                </a:r>
                <a:r>
                  <a:rPr lang="en-US" altLang="ko-KR" sz="2000" dirty="0" smtClean="0"/>
                  <a:t>update</a:t>
                </a:r>
                <a:r>
                  <a:rPr lang="ko-KR" altLang="en-US" sz="2000" dirty="0" smtClean="0"/>
                  <a:t>가 필요함</a:t>
                </a:r>
                <a:r>
                  <a:rPr lang="en-US" altLang="ko-KR" sz="2000" dirty="0" smtClean="0"/>
                  <a:t>.</a:t>
                </a:r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Ø"/>
                  <a:defRPr/>
                </a:pPr>
                <a:r>
                  <a:rPr lang="en-US" altLang="ko-KR" sz="1800" b="1" dirty="0" smtClean="0">
                    <a:solidFill>
                      <a:srgbClr val="009900"/>
                    </a:solidFill>
                  </a:rPr>
                  <a:t>Critic</a:t>
                </a:r>
                <a:r>
                  <a:rPr lang="en-US" altLang="ko-KR" sz="1800" dirty="0" smtClean="0"/>
                  <a:t>: </a:t>
                </a:r>
                <a:r>
                  <a:rPr lang="ko-KR" altLang="en-US" sz="1800" dirty="0" smtClean="0"/>
                  <a:t>현재의 </a:t>
                </a:r>
                <a:r>
                  <a:rPr lang="en-US" altLang="ko-KR" sz="1800" dirty="0" smtClean="0"/>
                  <a:t>policy</a:t>
                </a:r>
                <a:r>
                  <a:rPr lang="ko-KR" altLang="en-US" sz="1800" dirty="0" smtClean="0"/>
                  <a:t>를 평가하는 예측 행동 가치 함수</a:t>
                </a:r>
                <a:r>
                  <a:rPr lang="ko-KR" altLang="en-US" sz="1800" dirty="0" smtClean="0"/>
                  <a:t>의 </a:t>
                </a:r>
                <a:r>
                  <a:rPr lang="ko-KR" altLang="en-US" sz="1800" dirty="0" err="1" smtClean="0"/>
                  <a:t>파라미터</a:t>
                </a:r>
                <a:r>
                  <a:rPr lang="ko-KR" altLang="en-US" sz="1800" dirty="0" smtClean="0"/>
                  <a:t> </a:t>
                </a:r>
                <a:r>
                  <a:rPr lang="en-US" altLang="ko-KR" sz="1800" dirty="0" smtClean="0"/>
                  <a:t>update</a:t>
                </a:r>
                <a:endParaRPr lang="en-US" altLang="ko-KR" sz="1800" dirty="0" smtClean="0"/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Ø"/>
                  <a:defRPr/>
                </a:pPr>
                <a:r>
                  <a:rPr lang="en-US" altLang="ko-KR" sz="1800" b="1" dirty="0" smtClean="0">
                    <a:solidFill>
                      <a:srgbClr val="009900"/>
                    </a:solidFill>
                  </a:rPr>
                  <a:t>Actor</a:t>
                </a:r>
                <a:r>
                  <a:rPr lang="en-US" altLang="ko-KR" sz="1800" dirty="0" smtClean="0"/>
                  <a:t>: </a:t>
                </a:r>
                <a:r>
                  <a:rPr lang="en-US" altLang="ko-KR" sz="1800" dirty="0" smtClean="0"/>
                  <a:t>critic</a:t>
                </a:r>
                <a:r>
                  <a:rPr lang="ko-KR" altLang="en-US" sz="1800" dirty="0" smtClean="0"/>
                  <a:t>이 제안하는 방향으로 정책 함수 </a:t>
                </a:r>
                <a:r>
                  <a:rPr lang="ko-KR" altLang="en-US" sz="1800" dirty="0" err="1" smtClean="0"/>
                  <a:t>파라미터를</a:t>
                </a:r>
                <a:r>
                  <a:rPr lang="ko-KR" altLang="en-US" sz="1800" dirty="0" smtClean="0"/>
                  <a:t> </a:t>
                </a:r>
                <a:r>
                  <a:rPr lang="en-US" altLang="ko-KR" sz="1800" dirty="0" smtClean="0"/>
                  <a:t>update</a:t>
                </a:r>
                <a:r>
                  <a:rPr lang="ko-KR" altLang="en-US" sz="1600" dirty="0" smtClean="0"/>
                  <a:t> </a:t>
                </a:r>
                <a:endParaRPr lang="en-US" altLang="ko-KR" sz="1600" dirty="0" smtClean="0"/>
              </a:p>
            </p:txBody>
          </p:sp>
        </mc:Choice>
        <mc:Fallback>
          <p:sp>
            <p:nvSpPr>
              <p:cNvPr id="1843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0" y="1354950"/>
                <a:ext cx="7993063" cy="3913162"/>
              </a:xfrm>
              <a:blipFill rotWithShape="1">
                <a:blip r:embed="rId3"/>
                <a:stretch>
                  <a:fillRect l="-1068" t="-623" b="-211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195736" y="3573016"/>
                <a:ext cx="3992440" cy="676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ko-KR" altLang="en-US" b="0" i="1" smtClean="0">
                          <a:latin typeface="Cambria Math"/>
                        </a:rPr>
                        <m:t>𝛼</m:t>
                      </m:r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ko-K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b>
                          </m:sSub>
                          <m:r>
                            <a:rPr lang="ko-KR" altLang="en-US" i="1">
                              <a:latin typeface="Cambria Math"/>
                              <a:ea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ko-KR" altLang="en-US" b="1" i="1"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d>
                        </m:num>
                        <m:den>
                          <m:r>
                            <a:rPr lang="ko-KR" altLang="en-US" i="1">
                              <a:latin typeface="Cambria Math"/>
                              <a:ea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ko-KR" altLang="en-US" b="1" i="1"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573016"/>
                <a:ext cx="3992440" cy="6766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186008" y="2261634"/>
                <a:ext cx="3910238" cy="708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altLang="ko-KR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ko-KR" altLang="en-US" b="1" i="1" smtClean="0">
                              <a:latin typeface="Cambria Math"/>
                            </a:rPr>
                            <m:t>𝜽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r>
                            <a:rPr lang="ko-KR" altLang="en-US" i="1">
                              <a:latin typeface="Cambria Math"/>
                              <a:ea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ko-KR" alt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ko-KR" altLang="en-US" b="1" i="1">
                                      <a:latin typeface="Cambria Math"/>
                                      <a:ea typeface="Cambria Math"/>
                                    </a:rPr>
                                    <m:t>𝜽</m:t>
                                  </m:r>
                                </m:e>
                              </m:d>
                            </m:num>
                            <m:den>
                              <m:r>
                                <a:rPr lang="ko-KR" alt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ko-KR" altLang="en-US" b="1" i="1">
                                      <a:latin typeface="Cambria Math"/>
                                      <a:ea typeface="Cambria Math"/>
                                    </a:rPr>
                                    <m:t>𝜽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dirty="0">
                  <a:ea typeface="Cambria Math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008" y="2261634"/>
                <a:ext cx="3910238" cy="7087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47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671513" y="558131"/>
            <a:ext cx="8308975" cy="782637"/>
          </a:xfrm>
        </p:spPr>
        <p:txBody>
          <a:bodyPr/>
          <a:lstStyle/>
          <a:p>
            <a:r>
              <a:rPr lang="en-US" altLang="ko-KR" dirty="0" smtClean="0"/>
              <a:t>Algorithm</a:t>
            </a:r>
            <a:r>
              <a:rPr lang="en-US" altLang="ko-KR" dirty="0"/>
              <a:t>: Action-Value Actor-Critic</a:t>
            </a:r>
            <a:endParaRPr lang="ko-KR" altLang="en-US" dirty="0" smtClean="0"/>
          </a:p>
        </p:txBody>
      </p:sp>
      <p:pic>
        <p:nvPicPr>
          <p:cNvPr id="3074" name="Picture 2" descr="D:\강의\2020년도1학기\지능시스템\강의자료\그림\RL_9_Reinforce_with_baseline\action value actor gritic D silver sli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220" y="1340768"/>
            <a:ext cx="66198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77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671513" y="682691"/>
            <a:ext cx="8308975" cy="782637"/>
          </a:xfrm>
        </p:spPr>
        <p:txBody>
          <a:bodyPr/>
          <a:lstStyle/>
          <a:p>
            <a:r>
              <a:rPr lang="en-US" altLang="ko-KR" dirty="0" smtClean="0"/>
              <a:t>One-Step Actor-Critic</a:t>
            </a:r>
            <a:endParaRPr lang="ko-KR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5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755650" y="1500870"/>
                <a:ext cx="7993063" cy="3913162"/>
              </a:xfrm>
            </p:spPr>
            <p:txBody>
              <a:bodyPr/>
              <a:lstStyle/>
              <a:p>
                <a:pPr>
                  <a:lnSpc>
                    <a:spcPct val="130000"/>
                  </a:lnSpc>
                  <a:defRPr/>
                </a:pPr>
                <a:r>
                  <a:rPr lang="en-US" altLang="ko-KR" sz="2000" b="1" dirty="0">
                    <a:solidFill>
                      <a:srgbClr val="009900"/>
                    </a:solidFill>
                  </a:rPr>
                  <a:t>Advantage </a:t>
                </a:r>
                <a:r>
                  <a:rPr lang="en-US" altLang="ko-KR" sz="2000" b="1" dirty="0" smtClean="0">
                    <a:solidFill>
                      <a:srgbClr val="009900"/>
                    </a:solidFill>
                  </a:rPr>
                  <a:t>Actor-Critic(A2C)</a:t>
                </a:r>
                <a:r>
                  <a:rPr lang="en-US" altLang="ko-KR" sz="2000" dirty="0" smtClean="0"/>
                  <a:t>: REINFORCE algorithm</a:t>
                </a:r>
                <a:r>
                  <a:rPr lang="ko-KR" altLang="en-US" sz="2000" dirty="0" smtClean="0"/>
                  <a:t>의 </a:t>
                </a:r>
                <a:r>
                  <a:rPr lang="en-US" altLang="ko-KR" sz="2000" dirty="0" smtClean="0"/>
                  <a:t>return</a:t>
                </a:r>
                <a:r>
                  <a:rPr lang="ko-KR" altLang="en-US" sz="2000" dirty="0" smtClean="0"/>
                  <a:t>을 </a:t>
                </a:r>
                <a:r>
                  <a:rPr lang="en-US" altLang="ko-KR" sz="2000" dirty="0" smtClean="0"/>
                  <a:t>estimated action 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ko-KR" altLang="en-US" sz="20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𝝓</m:t>
                        </m:r>
                      </m:sub>
                    </m:sSub>
                    <m:d>
                      <m:dPr>
                        <m:ctrl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 smtClean="0">
                    <a:solidFill>
                      <a:srgbClr val="FF0000"/>
                    </a:solidFill>
                  </a:rPr>
                  <a:t>으로 대체</a:t>
                </a:r>
                <a:r>
                  <a:rPr lang="ko-KR" altLang="en-US" sz="2000" dirty="0" smtClean="0"/>
                  <a:t>하고 </a:t>
                </a:r>
                <a:r>
                  <a:rPr lang="en-US" altLang="ko-KR" sz="2000" dirty="0" smtClean="0">
                    <a:solidFill>
                      <a:srgbClr val="FF0000"/>
                    </a:solidFill>
                  </a:rPr>
                  <a:t>baseline </a:t>
                </a:r>
                <a:r>
                  <a:rPr lang="ko-KR" altLang="en-US" sz="2000" dirty="0" smtClean="0">
                    <a:solidFill>
                      <a:srgbClr val="FF0000"/>
                    </a:solidFill>
                  </a:rPr>
                  <a:t>함수</a:t>
                </a:r>
                <a:r>
                  <a:rPr lang="ko-KR" altLang="en-US" sz="2000" dirty="0" smtClean="0"/>
                  <a:t>를 사용한 방식 </a:t>
                </a:r>
                <a:endParaRPr lang="en-US" altLang="ko-KR" sz="1800" dirty="0" smtClean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Ø"/>
                  <a:defRPr/>
                </a:pPr>
                <a:endParaRPr lang="en-US" altLang="ko-KR" sz="1800" dirty="0" smtClean="0"/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Ø"/>
                  <a:defRPr/>
                </a:pPr>
                <a:endParaRPr lang="en-US" altLang="ko-KR" sz="1800" dirty="0" smtClean="0"/>
              </a:p>
              <a:p>
                <a:pPr marL="457200" lvl="1" indent="0">
                  <a:lnSpc>
                    <a:spcPct val="130000"/>
                  </a:lnSpc>
                  <a:buNone/>
                  <a:defRPr/>
                </a:pPr>
                <a:endParaRPr lang="en-US" altLang="ko-KR" sz="1800" dirty="0"/>
              </a:p>
              <a:p>
                <a:pPr marL="914400" lvl="2" indent="0">
                  <a:lnSpc>
                    <a:spcPct val="130000"/>
                  </a:lnSpc>
                  <a:buNone/>
                  <a:defRPr/>
                </a:pPr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pPr marL="914400" lvl="2" indent="0">
                  <a:lnSpc>
                    <a:spcPct val="130000"/>
                  </a:lnSpc>
                  <a:buNone/>
                  <a:defRPr/>
                </a:pPr>
                <a:endParaRPr lang="en-US" altLang="ko-KR" sz="800" dirty="0" smtClean="0">
                  <a:solidFill>
                    <a:srgbClr val="009900"/>
                  </a:solidFill>
                </a:endParaRPr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2000" dirty="0" smtClean="0">
                    <a:solidFill>
                      <a:srgbClr val="009900"/>
                    </a:solidFill>
                  </a:rPr>
                  <a:t>One-Step</a:t>
                </a:r>
                <a:r>
                  <a:rPr lang="en-US" altLang="ko-KR" sz="2000" dirty="0" smtClean="0"/>
                  <a:t> Actor-Critic: </a:t>
                </a:r>
              </a:p>
            </p:txBody>
          </p:sp>
        </mc:Choice>
        <mc:Fallback>
          <p:sp>
            <p:nvSpPr>
              <p:cNvPr id="1843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0" y="1500870"/>
                <a:ext cx="7993063" cy="3913162"/>
              </a:xfrm>
              <a:blipFill rotWithShape="1">
                <a:blip r:embed="rId3"/>
                <a:stretch>
                  <a:fillRect l="-1068" t="-623" r="-1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884634" y="2884024"/>
                <a:ext cx="4233403" cy="676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ko-KR" altLang="en-US" b="0" i="1" smtClean="0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rgbClr val="0099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9900"/>
                                  </a:solidFill>
                                  <a:latin typeface="Cambria Math"/>
                                  <a:ea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9900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rgbClr val="0099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ko-KR" b="0" i="1" smtClean="0">
                              <a:solidFill>
                                <a:srgbClr val="009900"/>
                              </a:solidFill>
                              <a:latin typeface="Cambria Math"/>
                              <a:ea typeface="Cambria Math"/>
                            </a:rPr>
                            <m:t>𝑏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rgbClr val="0099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rgbClr val="0099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rgbClr val="0099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rgbClr val="0099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f>
                        <m:fPr>
                          <m:ctrlPr>
                            <a:rPr lang="en-US" altLang="ko-K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b>
                          </m:sSub>
                          <m:r>
                            <a:rPr lang="ko-KR" altLang="en-US" i="1">
                              <a:latin typeface="Cambria Math"/>
                              <a:ea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ko-KR" altLang="en-US" b="1" i="1"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d>
                        </m:num>
                        <m:den>
                          <m:r>
                            <a:rPr lang="ko-KR" altLang="en-US" i="1">
                              <a:latin typeface="Cambria Math"/>
                              <a:ea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ko-KR" altLang="en-US" b="1" i="1"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634" y="2884024"/>
                <a:ext cx="4233403" cy="6766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936937" y="3618340"/>
                <a:ext cx="5235463" cy="676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ko-KR" altLang="en-US" b="0" i="1" smtClean="0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𝝓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𝒘</m:t>
                              </m:r>
                            </m:e>
                          </m:d>
                        </m:e>
                      </m:d>
                      <m:f>
                        <m:fPr>
                          <m:ctrlPr>
                            <a:rPr lang="en-US" altLang="ko-K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b>
                          </m:sSub>
                          <m:r>
                            <a:rPr lang="ko-KR" altLang="en-US" i="1">
                              <a:latin typeface="Cambria Math"/>
                              <a:ea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ko-KR" altLang="en-US" b="1" i="1"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d>
                        </m:num>
                        <m:den>
                          <m:r>
                            <a:rPr lang="ko-KR" altLang="en-US" i="1">
                              <a:latin typeface="Cambria Math"/>
                              <a:ea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ko-KR" altLang="en-US" b="1" i="1"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937" y="3618340"/>
                <a:ext cx="5235463" cy="6766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444474" y="289918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9900"/>
                </a:solidFill>
              </a:rPr>
              <a:t>REINFORCE with baseline</a:t>
            </a:r>
            <a:endParaRPr lang="ko-KR" altLang="en-US" dirty="0">
              <a:solidFill>
                <a:srgbClr val="0099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802832" y="5013176"/>
                <a:ext cx="6369568" cy="676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r>
                        <a:rPr lang="ko-KR" altLang="en-US" i="1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𝛾</m:t>
                          </m:r>
                          <m:acc>
                            <m:accPr>
                              <m:chr m:val="̂"/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𝒘</m:t>
                              </m:r>
                            </m:e>
                          </m:d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altLang="ko-KR" b="1" i="1">
                                  <a:latin typeface="Cambria Math"/>
                                  <a:ea typeface="Cambria Math"/>
                                </a:rPr>
                                <m:t>𝒘</m:t>
                              </m:r>
                            </m:e>
                          </m:d>
                        </m:e>
                      </m:d>
                      <m:f>
                        <m:fPr>
                          <m:ctrlPr>
                            <a:rPr lang="en-US" altLang="ko-K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b>
                          </m:sSub>
                          <m:r>
                            <a:rPr lang="ko-KR" altLang="en-US" i="1">
                              <a:latin typeface="Cambria Math"/>
                              <a:ea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ko-KR" altLang="en-US" b="1" i="1"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d>
                        </m:num>
                        <m:den>
                          <m:r>
                            <a:rPr lang="ko-KR" altLang="en-US" i="1">
                              <a:latin typeface="Cambria Math"/>
                              <a:ea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ko-KR" altLang="en-US" b="1" i="1"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832" y="5013176"/>
                <a:ext cx="6369568" cy="67666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80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671513" y="558131"/>
            <a:ext cx="8308975" cy="782637"/>
          </a:xfrm>
        </p:spPr>
        <p:txBody>
          <a:bodyPr/>
          <a:lstStyle/>
          <a:p>
            <a:r>
              <a:rPr lang="en-US" altLang="ko-KR" dirty="0" smtClean="0"/>
              <a:t>Algorithm: One Step Actor-Critic</a:t>
            </a:r>
            <a:endParaRPr lang="ko-KR" altLang="en-US" dirty="0" smtClean="0"/>
          </a:p>
        </p:txBody>
      </p:sp>
      <p:pic>
        <p:nvPicPr>
          <p:cNvPr id="2050" name="Picture 2" descr="D:\강의\2020년도1학기\지능시스템\강의자료\그림\RL_9_Reinforce_with_baseline\one step actor-critic_episod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93" y="1340768"/>
            <a:ext cx="7796643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6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684213" y="2060575"/>
            <a:ext cx="8353425" cy="2089150"/>
          </a:xfrm>
        </p:spPr>
        <p:txBody>
          <a:bodyPr/>
          <a:lstStyle/>
          <a:p>
            <a:pPr eaLnBrk="1" hangingPunct="1"/>
            <a:r>
              <a:rPr lang="en-US" altLang="ko-KR" sz="4000" dirty="0" smtClean="0">
                <a:solidFill>
                  <a:srgbClr val="006600"/>
                </a:solidFill>
              </a:rPr>
              <a:t>Brief Review about</a:t>
            </a:r>
            <a:br>
              <a:rPr lang="en-US" altLang="ko-KR" sz="4000" dirty="0" smtClean="0">
                <a:solidFill>
                  <a:srgbClr val="006600"/>
                </a:solidFill>
              </a:rPr>
            </a:br>
            <a:r>
              <a:rPr lang="en-US" altLang="ko-KR" sz="4000" dirty="0" smtClean="0">
                <a:solidFill>
                  <a:srgbClr val="006600"/>
                </a:solidFill>
              </a:rPr>
              <a:t>REINFORCE: MC policy gradient</a:t>
            </a:r>
            <a:endParaRPr lang="ko-KR" altLang="en-US" sz="4000" dirty="0" smtClean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68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671513" y="568565"/>
            <a:ext cx="8308975" cy="782637"/>
          </a:xfrm>
        </p:spPr>
        <p:txBody>
          <a:bodyPr/>
          <a:lstStyle/>
          <a:p>
            <a:r>
              <a:rPr lang="en-US" altLang="ko-KR" dirty="0" smtClean="0"/>
              <a:t>Policy Gradient Theorem</a:t>
            </a:r>
            <a:endParaRPr lang="ko-KR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5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755650" y="1354950"/>
                <a:ext cx="7993063" cy="3913162"/>
              </a:xfrm>
            </p:spPr>
            <p:txBody>
              <a:bodyPr/>
              <a:lstStyle/>
              <a:p>
                <a:pPr>
                  <a:lnSpc>
                    <a:spcPct val="130000"/>
                  </a:lnSpc>
                  <a:defRPr/>
                </a:pPr>
                <a:r>
                  <a:rPr lang="en-US" altLang="ko-KR" sz="2000" dirty="0"/>
                  <a:t>performance </a:t>
                </a:r>
                <a:r>
                  <a:rPr lang="en-US" altLang="ko-KR" sz="2000" dirty="0" smtClean="0"/>
                  <a:t>measure(</a:t>
                </a:r>
                <a:r>
                  <a:rPr lang="ko-KR" altLang="en-US" sz="2000" dirty="0" smtClean="0"/>
                  <a:t>성능척도</a:t>
                </a:r>
                <a:r>
                  <a:rPr lang="en-US" altLang="ko-KR" sz="2000" dirty="0" smtClean="0"/>
                  <a:t>)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altLang="ko-KR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sz="2000" b="1" i="1">
                            <a:latin typeface="Cambria Math"/>
                          </a:rPr>
                          <m:t>𝜽</m:t>
                        </m:r>
                      </m:e>
                    </m:d>
                  </m:oMath>
                </a14:m>
                <a:r>
                  <a:rPr lang="ko-KR" altLang="en-US" sz="2000" dirty="0"/>
                  <a:t>의</a:t>
                </a:r>
                <a:r>
                  <a:rPr lang="ko-KR" altLang="en-US" sz="2000" dirty="0" smtClean="0"/>
                  <a:t>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정의</a:t>
                </a:r>
                <a:endParaRPr lang="en-US" altLang="ko-KR" sz="2000" dirty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30000"/>
                  </a:lnSpc>
                  <a:defRPr/>
                </a:pPr>
                <a:endParaRPr lang="en-US" altLang="ko-KR" sz="1600" dirty="0" smtClean="0"/>
              </a:p>
              <a:p>
                <a:pPr marL="0" indent="0">
                  <a:lnSpc>
                    <a:spcPct val="130000"/>
                  </a:lnSpc>
                  <a:buNone/>
                  <a:defRPr/>
                </a:pPr>
                <a:endParaRPr lang="en-US" altLang="ko-KR" sz="1000" dirty="0" smtClean="0"/>
              </a:p>
              <a:p>
                <a:pPr marL="0" indent="0">
                  <a:lnSpc>
                    <a:spcPct val="130000"/>
                  </a:lnSpc>
                  <a:buNone/>
                  <a:defRPr/>
                </a:pPr>
                <a:endParaRPr lang="en-US" altLang="ko-KR" sz="1000" dirty="0" smtClean="0"/>
              </a:p>
              <a:p>
                <a:pPr>
                  <a:lnSpc>
                    <a:spcPct val="130000"/>
                  </a:lnSpc>
                  <a:defRPr/>
                </a:pPr>
                <a:r>
                  <a:rPr lang="en-US" altLang="ko-KR" sz="2000" b="1" dirty="0" smtClean="0">
                    <a:solidFill>
                      <a:srgbClr val="FF0000"/>
                    </a:solidFill>
                  </a:rPr>
                  <a:t>Policy Gradient Theorem</a:t>
                </a:r>
                <a:r>
                  <a:rPr lang="en-US" altLang="ko-KR" sz="2000" dirty="0" smtClean="0"/>
                  <a:t>: </a:t>
                </a:r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Ø"/>
                  <a:defRPr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rgbClr val="009900"/>
                        </a:solidFill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altLang="ko-KR" sz="1800" b="0" i="1" smtClean="0">
                            <a:solidFill>
                              <a:srgbClr val="0099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sz="1800" b="1" i="1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𝜽</m:t>
                        </m:r>
                      </m:e>
                    </m:d>
                  </m:oMath>
                </a14:m>
                <a:r>
                  <a:rPr lang="ko-KR" altLang="en-US" sz="1800" dirty="0" smtClean="0">
                    <a:solidFill>
                      <a:srgbClr val="009900"/>
                    </a:solidFill>
                  </a:rPr>
                  <a:t>의 </a:t>
                </a:r>
                <a:r>
                  <a:rPr lang="en-US" altLang="ko-KR" sz="1800" dirty="0" smtClean="0">
                    <a:solidFill>
                      <a:srgbClr val="009900"/>
                    </a:solidFill>
                  </a:rPr>
                  <a:t>Gradient</a:t>
                </a:r>
                <a:r>
                  <a:rPr lang="ko-KR" altLang="en-US" sz="1800" dirty="0" smtClean="0">
                    <a:solidFill>
                      <a:srgbClr val="009900"/>
                    </a:solidFill>
                  </a:rPr>
                  <a:t>를 </a:t>
                </a:r>
                <a:r>
                  <a:rPr lang="en-US" altLang="ko-KR" sz="1800" dirty="0" smtClean="0">
                    <a:solidFill>
                      <a:srgbClr val="009900"/>
                    </a:solidFill>
                  </a:rPr>
                  <a:t>policy</a:t>
                </a:r>
                <a:r>
                  <a:rPr lang="ko-KR" altLang="en-US" sz="1800" dirty="0" smtClean="0">
                    <a:solidFill>
                      <a:srgbClr val="009900"/>
                    </a:solidFill>
                  </a:rPr>
                  <a:t>에 </a:t>
                </a:r>
                <a:r>
                  <a:rPr lang="ko-KR" altLang="en-US" sz="1800" dirty="0">
                    <a:solidFill>
                      <a:srgbClr val="009900"/>
                    </a:solidFill>
                  </a:rPr>
                  <a:t>대한 </a:t>
                </a:r>
                <a:r>
                  <a:rPr lang="en-US" altLang="ko-KR" sz="1800" dirty="0" smtClean="0">
                    <a:solidFill>
                      <a:srgbClr val="009900"/>
                    </a:solidFill>
                  </a:rPr>
                  <a:t>gradient</a:t>
                </a:r>
                <a:r>
                  <a:rPr lang="ko-KR" altLang="en-US" sz="1800" dirty="0" smtClean="0">
                    <a:solidFill>
                      <a:srgbClr val="009900"/>
                    </a:solidFill>
                  </a:rPr>
                  <a:t>로 </a:t>
                </a:r>
                <a:r>
                  <a:rPr lang="ko-KR" altLang="en-US" sz="1800" dirty="0" smtClean="0"/>
                  <a:t>표현</a:t>
                </a:r>
                <a:endParaRPr lang="en-US" altLang="ko-KR" sz="1800" dirty="0"/>
              </a:p>
              <a:p>
                <a:pPr>
                  <a:lnSpc>
                    <a:spcPct val="130000"/>
                  </a:lnSpc>
                  <a:defRPr/>
                </a:pPr>
                <a:endParaRPr lang="en-US" altLang="ko-KR" sz="2000" dirty="0" smtClean="0"/>
              </a:p>
              <a:p>
                <a:pPr>
                  <a:lnSpc>
                    <a:spcPct val="130000"/>
                  </a:lnSpc>
                  <a:defRPr/>
                </a:pPr>
                <a:endParaRPr lang="en-US" altLang="ko-KR" sz="2000" dirty="0" smtClean="0"/>
              </a:p>
              <a:p>
                <a:pPr marL="0" indent="0">
                  <a:lnSpc>
                    <a:spcPct val="130000"/>
                  </a:lnSpc>
                  <a:buNone/>
                  <a:defRPr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1843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0" y="1354950"/>
                <a:ext cx="7993063" cy="3913162"/>
              </a:xfrm>
              <a:blipFill rotWithShape="1">
                <a:blip r:embed="rId3"/>
                <a:stretch>
                  <a:fillRect l="-1068" t="-6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39752" y="1927258"/>
                <a:ext cx="1788759" cy="398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ko-KR" altLang="en-US" b="1" i="1" smtClean="0">
                              <a:latin typeface="Cambria Math"/>
                            </a:rPr>
                            <m:t>𝜽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  <a:ea typeface="Cambria Math"/>
                        </a:rPr>
                        <m:t>≐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ko-KR" altLang="en-US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ko-KR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927258"/>
                <a:ext cx="1788759" cy="398314"/>
              </a:xfrm>
              <a:prstGeom prst="rect">
                <a:avLst/>
              </a:prstGeom>
              <a:blipFill rotWithShape="1"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827846" y="1927258"/>
                <a:ext cx="3461076" cy="398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true </a:t>
                </a:r>
                <a:r>
                  <a:rPr lang="en-US" altLang="ko-KR" dirty="0" smtClean="0">
                    <a:solidFill>
                      <a:srgbClr val="009900"/>
                    </a:solidFill>
                  </a:rPr>
                  <a:t>value function</a:t>
                </a:r>
                <a:r>
                  <a:rPr lang="en-US" altLang="ko-KR" dirty="0" smtClean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ko-KR" altLang="en-US" i="1" smtClean="0">
                            <a:latin typeface="Cambria Math"/>
                          </a:rPr>
                          <m:t>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846" y="1927258"/>
                <a:ext cx="3461076" cy="398314"/>
              </a:xfrm>
              <a:prstGeom prst="rect">
                <a:avLst/>
              </a:prstGeom>
              <a:blipFill rotWithShape="1">
                <a:blip r:embed="rId5"/>
                <a:stretch>
                  <a:fillRect t="-12308" b="-12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547664" y="3501008"/>
                <a:ext cx="4224490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altLang="ko-KR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ko-KR" altLang="en-US" b="1" i="1" smtClean="0">
                              <a:latin typeface="Cambria Math"/>
                            </a:rPr>
                            <m:t>𝜽</m:t>
                          </m:r>
                        </m:e>
                      </m:d>
                      <m:r>
                        <a:rPr lang="en-US" altLang="ko-KR" i="1" smtClean="0">
                          <a:latin typeface="Cambria Math"/>
                          <a:ea typeface="Cambria Math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ko-KR" altLang="en-US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  <m:d>
                            <m:dPr>
                              <m:ctrlPr>
                                <a:rPr lang="en-US" altLang="ko-KR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ko-KR" altLang="en-US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r>
                        <a:rPr lang="ko-KR" altLang="en-US" i="1" smtClean="0">
                          <a:latin typeface="Cambria Math"/>
                          <a:ea typeface="Cambria Math"/>
                        </a:rPr>
                        <m:t>𝜋</m:t>
                      </m:r>
                      <m:d>
                        <m:dPr>
                          <m:ctrlPr>
                            <a:rPr lang="en-US" altLang="ko-KR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ko-KR" altLang="en-US" b="1" i="1" smtClean="0"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501008"/>
                <a:ext cx="4224490" cy="76450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372200" y="3671494"/>
                <a:ext cx="2616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/>
                      </a:rPr>
                      <m:t>𝜇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dirty="0" smtClean="0"/>
                  <a:t>: </a:t>
                </a:r>
                <a:r>
                  <a:rPr lang="en-US" altLang="ko-KR" b="1" dirty="0" smtClean="0">
                    <a:solidFill>
                      <a:srgbClr val="009900"/>
                    </a:solidFill>
                  </a:rPr>
                  <a:t>state </a:t>
                </a:r>
                <a:r>
                  <a:rPr lang="en-US" altLang="ko-KR" b="1" dirty="0" smtClean="0">
                    <a:solidFill>
                      <a:srgbClr val="009900"/>
                    </a:solidFill>
                  </a:rPr>
                  <a:t>distribution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671494"/>
                <a:ext cx="2616998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11475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205464" y="4320376"/>
                <a:ext cx="4008466" cy="1553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ko-KR" altLang="en-US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ko-KR" altLang="en-US" b="1" i="1"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US" altLang="ko-KR" dirty="0">
                    <a:ea typeface="Cambria Math"/>
                  </a:rPr>
                  <a:t> </a:t>
                </a:r>
                <a:endParaRPr lang="en-US" altLang="ko-KR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r>
                            <a:rPr lang="ko-KR" altLang="en-US" i="1">
                              <a:latin typeface="Cambria Math"/>
                              <a:ea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ko-KR" alt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ko-KR" altLang="en-US" b="1" i="1">
                                      <a:latin typeface="Cambria Math"/>
                                      <a:ea typeface="Cambria Math"/>
                                    </a:rPr>
                                    <m:t>𝜽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nary>
                          <m:f>
                            <m:f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ko-KR" alt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ko-KR" altLang="en-US" b="1" i="1">
                                      <a:latin typeface="Cambria Math"/>
                                      <a:ea typeface="Cambria Math"/>
                                    </a:rPr>
                                    <m:t>𝜽</m:t>
                                  </m:r>
                                </m:e>
                              </m:d>
                            </m:num>
                            <m:den>
                              <m:r>
                                <a:rPr lang="ko-KR" alt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ko-KR" altLang="en-US" b="1" i="1">
                                      <a:latin typeface="Cambria Math"/>
                                      <a:ea typeface="Cambria Math"/>
                                    </a:rPr>
                                    <m:t>𝜽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dirty="0" smtClean="0">
                  <a:ea typeface="Cambria Math"/>
                </a:endParaRPr>
              </a:p>
              <a:p>
                <a:pPr/>
                <a:r>
                  <a:rPr lang="en-US" altLang="ko-KR" dirty="0" smtClean="0">
                    <a:ea typeface="Cambria Math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ko-KR" altLang="en-US" b="1" i="1"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</m:e>
                            </m:d>
                          </m:num>
                          <m:den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ko-KR" altLang="en-US" b="1" i="1"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altLang="ko-KR" dirty="0" smtClean="0">
                  <a:ea typeface="Cambria Math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464" y="4320376"/>
                <a:ext cx="4008466" cy="1553887"/>
              </a:xfrm>
              <a:prstGeom prst="rect">
                <a:avLst/>
              </a:prstGeom>
              <a:blipFill rotWithShape="1">
                <a:blip r:embed="rId8"/>
                <a:stretch>
                  <a:fillRect l="-1370" t="-27843" r="-4110" b="-1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14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671513" y="481013"/>
            <a:ext cx="8308975" cy="782637"/>
          </a:xfrm>
        </p:spPr>
        <p:txBody>
          <a:bodyPr/>
          <a:lstStyle/>
          <a:p>
            <a:r>
              <a:rPr lang="en-US" altLang="ko-KR" dirty="0" smtClean="0"/>
              <a:t>REINFORCE: Monte Carlo Policy Gradient</a:t>
            </a:r>
            <a:endParaRPr lang="ko-KR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5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755650" y="1228486"/>
                <a:ext cx="7993063" cy="3913162"/>
              </a:xfrm>
            </p:spPr>
            <p:txBody>
              <a:bodyPr/>
              <a:lstStyle/>
              <a:p>
                <a:pPr>
                  <a:lnSpc>
                    <a:spcPct val="130000"/>
                  </a:lnSpc>
                  <a:defRPr/>
                </a:pPr>
                <a:r>
                  <a:rPr lang="en-US" altLang="ko-KR" sz="2000" dirty="0" smtClean="0">
                    <a:solidFill>
                      <a:srgbClr val="009900"/>
                    </a:solidFill>
                  </a:rPr>
                  <a:t>Stochastic gradient</a:t>
                </a:r>
                <a:r>
                  <a:rPr lang="en-US" altLang="ko-KR" sz="2000" dirty="0" smtClean="0"/>
                  <a:t> of performance measure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/>
                      </a:rPr>
                      <m:t> </m:t>
                    </m:r>
                    <m:r>
                      <a:rPr lang="en-US" altLang="ko-KR" sz="2000" b="0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sz="2000" b="1" i="1" smtClean="0">
                            <a:latin typeface="Cambria Math"/>
                          </a:rPr>
                          <m:t>𝜽</m:t>
                        </m:r>
                      </m:e>
                    </m:d>
                  </m:oMath>
                </a14:m>
                <a:endParaRPr lang="en-US" altLang="ko-KR" sz="1000" dirty="0" smtClean="0"/>
              </a:p>
              <a:p>
                <a:pPr marL="0" indent="0">
                  <a:lnSpc>
                    <a:spcPct val="130000"/>
                  </a:lnSpc>
                  <a:buNone/>
                  <a:defRPr/>
                </a:pPr>
                <a:endParaRPr lang="en-US" altLang="ko-KR" sz="2000" dirty="0"/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Ø"/>
                  <a:defRPr/>
                </a:pPr>
                <a:r>
                  <a:rPr lang="en-US" altLang="ko-KR" sz="1800" dirty="0" smtClean="0">
                    <a:solidFill>
                      <a:srgbClr val="009900"/>
                    </a:solidFill>
                  </a:rPr>
                  <a:t>sample gradient</a:t>
                </a:r>
                <a:r>
                  <a:rPr lang="ko-KR" altLang="en-US" sz="1800" dirty="0" smtClean="0">
                    <a:solidFill>
                      <a:srgbClr val="009900"/>
                    </a:solidFill>
                  </a:rPr>
                  <a:t>의 </a:t>
                </a:r>
                <a:r>
                  <a:rPr lang="ko-KR" altLang="en-US" sz="1800" dirty="0" err="1" smtClean="0">
                    <a:solidFill>
                      <a:srgbClr val="009900"/>
                    </a:solidFill>
                  </a:rPr>
                  <a:t>기댓값</a:t>
                </a:r>
                <a:r>
                  <a:rPr lang="ko-KR" altLang="en-US" sz="1800" dirty="0" err="1" smtClean="0"/>
                  <a:t>이</a:t>
                </a:r>
                <a:r>
                  <a:rPr lang="ko-KR" altLang="en-US" sz="1800" dirty="0" smtClean="0"/>
                  <a:t> </a:t>
                </a:r>
                <a:r>
                  <a:rPr lang="en-US" altLang="ko-KR" sz="1800" dirty="0" smtClean="0"/>
                  <a:t>performance measure</a:t>
                </a:r>
                <a:r>
                  <a:rPr lang="ko-KR" altLang="en-US" sz="1800" dirty="0" smtClean="0"/>
                  <a:t>의 </a:t>
                </a:r>
                <a:r>
                  <a:rPr lang="en-US" altLang="ko-KR" sz="1800" dirty="0" smtClean="0"/>
                  <a:t>gradient</a:t>
                </a:r>
                <a:endParaRPr lang="en-US" altLang="ko-KR" sz="1800" dirty="0" smtClean="0"/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Ø"/>
                  <a:defRPr/>
                </a:pPr>
                <a:endParaRPr lang="en-US" altLang="ko-KR" sz="1800" dirty="0"/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Ø"/>
                  <a:defRPr/>
                </a:pPr>
                <a:endParaRPr lang="en-US" altLang="ko-KR" sz="1000" dirty="0" smtClean="0"/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Ø"/>
                  <a:defRPr/>
                </a:pPr>
                <a:endParaRPr lang="en-US" altLang="ko-KR" sz="800" dirty="0" smtClean="0"/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2000" dirty="0" smtClean="0">
                    <a:solidFill>
                      <a:srgbClr val="FF0000"/>
                    </a:solidFill>
                  </a:rPr>
                  <a:t>REINFORCE: </a:t>
                </a:r>
                <a:r>
                  <a:rPr lang="en-US" altLang="ko-KR" sz="2000" dirty="0" smtClean="0">
                    <a:solidFill>
                      <a:srgbClr val="FF0000"/>
                    </a:solidFill>
                  </a:rPr>
                  <a:t>Monte Carlo Policy Gradient</a:t>
                </a:r>
              </a:p>
              <a:p>
                <a:pPr marL="742950" lvl="2" indent="-342900">
                  <a:buFont typeface="Wingdings" panose="05000000000000000000" pitchFamily="2" charset="2"/>
                  <a:buChar char="Ø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𝐺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f>
                      <m:fPr>
                        <m:ctrlPr>
                          <a:rPr lang="en-US" altLang="ko-KR" sz="18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𝛻</m:t>
                            </m:r>
                          </m:e>
                          <m:sub>
                            <m:r>
                              <a:rPr lang="ko-KR" altLang="en-US" sz="18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b>
                        </m:sSub>
                        <m:r>
                          <a:rPr lang="ko-KR" altLang="en-US" sz="1800" i="1">
                            <a:latin typeface="Cambria Math"/>
                            <a:ea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ko-KR" altLang="en-US" sz="1800" b="1" i="1">
                                <a:latin typeface="Cambria Math"/>
                                <a:ea typeface="Cambria Math"/>
                              </a:rPr>
                              <m:t>𝜽</m:t>
                            </m:r>
                          </m:e>
                        </m:d>
                      </m:num>
                      <m:den>
                        <m:r>
                          <a:rPr lang="ko-KR" altLang="en-US" sz="1800" i="1">
                            <a:latin typeface="Cambria Math"/>
                            <a:ea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ko-KR" altLang="en-US" sz="1800" b="1" i="1">
                                <a:latin typeface="Cambria Math"/>
                                <a:ea typeface="Cambria Math"/>
                              </a:rPr>
                              <m:t>𝜽</m:t>
                            </m:r>
                          </m:e>
                        </m:d>
                      </m:den>
                    </m:f>
                  </m:oMath>
                </a14:m>
                <a:r>
                  <a:rPr lang="ko-KR" altLang="en-US" sz="1800" dirty="0" err="1"/>
                  <a:t>를</a:t>
                </a:r>
                <a:r>
                  <a:rPr lang="ko-KR" altLang="en-US" sz="1800" dirty="0"/>
                  <a:t> </a:t>
                </a:r>
                <a:r>
                  <a:rPr lang="ko-KR" altLang="en-US" sz="1800" b="1" dirty="0">
                    <a:solidFill>
                      <a:srgbClr val="009900"/>
                    </a:solidFill>
                  </a:rPr>
                  <a:t>각 타임 스텝의 </a:t>
                </a:r>
                <a:r>
                  <a:rPr lang="en-US" altLang="ko-KR" sz="1800" b="1" dirty="0">
                    <a:solidFill>
                      <a:srgbClr val="009900"/>
                    </a:solidFill>
                  </a:rPr>
                  <a:t>sample</a:t>
                </a:r>
                <a:r>
                  <a:rPr lang="ko-KR" altLang="en-US" sz="1800" b="1" dirty="0">
                    <a:solidFill>
                      <a:srgbClr val="009900"/>
                    </a:solidFill>
                  </a:rPr>
                  <a:t>로 사용</a:t>
                </a:r>
                <a:r>
                  <a:rPr lang="ko-KR" altLang="en-US" sz="1800" dirty="0"/>
                  <a:t>하면 이의 </a:t>
                </a:r>
                <a:r>
                  <a:rPr lang="ko-KR" altLang="en-US" sz="1800" dirty="0" err="1"/>
                  <a:t>기댓값이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performance measure</a:t>
                </a:r>
                <a:r>
                  <a:rPr lang="ko-KR" altLang="en-US" sz="1800" dirty="0"/>
                  <a:t>의 </a:t>
                </a:r>
                <a:r>
                  <a:rPr lang="en-US" altLang="ko-KR" sz="1800" dirty="0"/>
                  <a:t>gradient</a:t>
                </a:r>
                <a:r>
                  <a:rPr lang="ko-KR" altLang="en-US" sz="1800" dirty="0"/>
                  <a:t>가 </a:t>
                </a:r>
                <a:r>
                  <a:rPr lang="ko-KR" altLang="en-US" sz="1800" dirty="0" smtClean="0"/>
                  <a:t>됨</a:t>
                </a:r>
                <a:endParaRPr lang="en-US" altLang="ko-KR" sz="1800" dirty="0" smtClean="0"/>
              </a:p>
              <a:p>
                <a:pPr marL="742950" lvl="2" indent="-342900">
                  <a:lnSpc>
                    <a:spcPct val="130000"/>
                  </a:lnSpc>
                  <a:buFont typeface="Wingdings" panose="05000000000000000000" pitchFamily="2" charset="2"/>
                  <a:buChar char="Ø"/>
                  <a:defRPr/>
                </a:pPr>
                <a:endParaRPr lang="en-US" altLang="ko-KR" sz="1800" dirty="0"/>
              </a:p>
              <a:p>
                <a:pPr marL="742950" lvl="2" indent="-342900">
                  <a:lnSpc>
                    <a:spcPct val="130000"/>
                  </a:lnSpc>
                  <a:buFont typeface="Wingdings" panose="05000000000000000000" pitchFamily="2" charset="2"/>
                  <a:buChar char="Ø"/>
                  <a:defRPr/>
                </a:pPr>
                <a:endParaRPr lang="en-US" altLang="ko-KR" dirty="0" smtClean="0"/>
              </a:p>
              <a:p>
                <a:pPr marL="742950" lvl="2" indent="-342900">
                  <a:lnSpc>
                    <a:spcPct val="130000"/>
                  </a:lnSpc>
                  <a:buFont typeface="Wingdings" panose="05000000000000000000" pitchFamily="2" charset="2"/>
                  <a:buChar char="Ø"/>
                  <a:defRPr/>
                </a:pPr>
                <a:r>
                  <a:rPr lang="en-US" altLang="ko-KR" sz="1800" dirty="0" smtClean="0">
                    <a:solidFill>
                      <a:srgbClr val="009900"/>
                    </a:solidFill>
                  </a:rPr>
                  <a:t>Return </a:t>
                </a:r>
                <a:r>
                  <a:rPr lang="ko-KR" altLang="en-US" sz="1800" dirty="0" smtClean="0">
                    <a:solidFill>
                      <a:srgbClr val="009900"/>
                    </a:solidFill>
                  </a:rPr>
                  <a:t>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rgbClr val="0099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rgbClr val="009900"/>
                            </a:solidFill>
                            <a:latin typeface="Cambria Math"/>
                            <a:ea typeface="Cambria Math"/>
                          </a:rPr>
                          <m:t>𝐺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rgbClr val="00990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800" dirty="0" smtClean="0">
                    <a:solidFill>
                      <a:srgbClr val="009900"/>
                    </a:solidFill>
                  </a:rPr>
                  <a:t>를 사용</a:t>
                </a:r>
                <a:r>
                  <a:rPr lang="ko-KR" altLang="en-US" sz="1800" dirty="0" smtClean="0"/>
                  <a:t>하므로 </a:t>
                </a:r>
                <a:r>
                  <a:rPr lang="en-US" altLang="ko-KR" sz="1800" b="1" dirty="0" smtClean="0">
                    <a:solidFill>
                      <a:srgbClr val="FF0000"/>
                    </a:solidFill>
                  </a:rPr>
                  <a:t>variance</a:t>
                </a:r>
                <a:r>
                  <a:rPr lang="ko-KR" altLang="en-US" sz="1800" b="1" dirty="0" smtClean="0">
                    <a:solidFill>
                      <a:srgbClr val="FF0000"/>
                    </a:solidFill>
                  </a:rPr>
                  <a:t>가 크고 이는 학습을 느리게 함</a:t>
                </a:r>
                <a:r>
                  <a:rPr lang="en-US" altLang="ko-KR" sz="1800" dirty="0" smtClean="0"/>
                  <a:t>.</a:t>
                </a:r>
                <a:endParaRPr lang="en-US" altLang="ko-KR" sz="1800" dirty="0"/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endParaRPr lang="en-US" altLang="ko-KR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43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0" y="1228486"/>
                <a:ext cx="7993063" cy="3913162"/>
              </a:xfrm>
              <a:blipFill rotWithShape="1">
                <a:blip r:embed="rId3"/>
                <a:stretch>
                  <a:fillRect l="-1068" t="-624" b="-199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18536" y="1693088"/>
                <a:ext cx="2368277" cy="376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ko-KR" altLang="en-US" b="0" i="1" smtClean="0">
                          <a:latin typeface="Cambria Math"/>
                        </a:rPr>
                        <m:t>𝛼𝛻</m:t>
                      </m:r>
                      <m:acc>
                        <m:accPr>
                          <m:chr m:val="̂"/>
                          <m:ctrlPr>
                            <a:rPr lang="ko-KR" alt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𝐽</m:t>
                          </m:r>
                        </m:e>
                      </m:acc>
                      <m:d>
                        <m:d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latin typeface="Cambria Math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536" y="1693088"/>
                <a:ext cx="2368277" cy="376898"/>
              </a:xfrm>
              <a:prstGeom prst="rect">
                <a:avLst/>
              </a:prstGeom>
              <a:blipFill rotWithShape="1">
                <a:blip r:embed="rId4"/>
                <a:stretch>
                  <a:fillRect t="-6452" b="-11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310336" y="2611504"/>
                <a:ext cx="3910238" cy="708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altLang="ko-KR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ko-KR" altLang="en-US" b="1" i="1" smtClean="0">
                              <a:latin typeface="Cambria Math"/>
                            </a:rPr>
                            <m:t>𝜽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r>
                            <a:rPr lang="ko-KR" altLang="en-US" i="1">
                              <a:latin typeface="Cambria Math"/>
                              <a:ea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ko-KR" alt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ko-KR" altLang="en-US" b="1" i="1">
                                      <a:latin typeface="Cambria Math"/>
                                      <a:ea typeface="Cambria Math"/>
                                    </a:rPr>
                                    <m:t>𝜽</m:t>
                                  </m:r>
                                </m:e>
                              </m:d>
                            </m:num>
                            <m:den>
                              <m:r>
                                <a:rPr lang="ko-KR" alt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ko-KR" altLang="en-US" b="1" i="1">
                                      <a:latin typeface="Cambria Math"/>
                                      <a:ea typeface="Cambria Math"/>
                                    </a:rPr>
                                    <m:t>𝜽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dirty="0">
                  <a:ea typeface="Cambria Math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336" y="2611504"/>
                <a:ext cx="3910238" cy="7087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594351" y="4653136"/>
                <a:ext cx="3244927" cy="676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ko-KR" altLang="en-US" b="0" i="1" smtClean="0">
                          <a:latin typeface="Cambria Math"/>
                        </a:rPr>
                        <m:t>𝛼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f>
                        <m:fPr>
                          <m:ctrlPr>
                            <a:rPr lang="en-US" altLang="ko-K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b>
                          </m:sSub>
                          <m:r>
                            <a:rPr lang="ko-KR" altLang="en-US" i="1">
                              <a:latin typeface="Cambria Math"/>
                              <a:ea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ko-KR" altLang="en-US" b="1" i="1"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d>
                        </m:num>
                        <m:den>
                          <m:r>
                            <a:rPr lang="ko-KR" altLang="en-US" i="1">
                              <a:latin typeface="Cambria Math"/>
                              <a:ea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ko-KR" altLang="en-US" b="1" i="1"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351" y="4653136"/>
                <a:ext cx="3244927" cy="67666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72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684213" y="2060575"/>
            <a:ext cx="8353425" cy="2089150"/>
          </a:xfrm>
        </p:spPr>
        <p:txBody>
          <a:bodyPr/>
          <a:lstStyle/>
          <a:p>
            <a:pPr eaLnBrk="1" hangingPunct="1"/>
            <a:r>
              <a:rPr lang="en-US" altLang="ko-KR" sz="4000" dirty="0" smtClean="0">
                <a:solidFill>
                  <a:srgbClr val="006600"/>
                </a:solidFill>
              </a:rPr>
              <a:t>REINFORCE with Baseline</a:t>
            </a:r>
            <a:endParaRPr lang="ko-KR" altLang="en-US" sz="4000" dirty="0" smtClean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70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671513" y="568565"/>
            <a:ext cx="8308975" cy="782637"/>
          </a:xfrm>
        </p:spPr>
        <p:txBody>
          <a:bodyPr/>
          <a:lstStyle/>
          <a:p>
            <a:r>
              <a:rPr lang="en-US" altLang="ko-KR" dirty="0" smtClean="0"/>
              <a:t>REINFORCE with Baseline</a:t>
            </a:r>
            <a:endParaRPr lang="ko-KR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5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755650" y="1354950"/>
                <a:ext cx="7993063" cy="3913162"/>
              </a:xfrm>
            </p:spPr>
            <p:txBody>
              <a:bodyPr/>
              <a:lstStyle/>
              <a:p>
                <a:pPr>
                  <a:lnSpc>
                    <a:spcPct val="130000"/>
                  </a:lnSpc>
                  <a:defRPr/>
                </a:pPr>
                <a:r>
                  <a:rPr lang="en-US" altLang="ko-KR" sz="2000" dirty="0" smtClean="0"/>
                  <a:t>Policy Gradient Theorem</a:t>
                </a:r>
                <a:r>
                  <a:rPr lang="ko-KR" altLang="en-US" sz="2000" dirty="0" smtClean="0"/>
                  <a:t>을 어떤 </a:t>
                </a:r>
                <a:r>
                  <a:rPr lang="en-US" altLang="ko-KR" sz="2000" dirty="0" smtClean="0">
                    <a:solidFill>
                      <a:srgbClr val="009900"/>
                    </a:solidFill>
                  </a:rPr>
                  <a:t>baseline(</a:t>
                </a:r>
                <a:r>
                  <a:rPr lang="ko-KR" altLang="en-US" sz="2000" dirty="0" smtClean="0">
                    <a:solidFill>
                      <a:srgbClr val="009900"/>
                    </a:solidFill>
                  </a:rPr>
                  <a:t>기준함수</a:t>
                </a:r>
                <a:r>
                  <a:rPr lang="en-US" altLang="ko-KR" sz="2000" dirty="0" smtClean="0">
                    <a:solidFill>
                      <a:srgbClr val="009900"/>
                    </a:solidFill>
                  </a:rPr>
                  <a:t>)</a:t>
                </a:r>
                <a:r>
                  <a:rPr lang="ko-KR" altLang="en-US" sz="2000" dirty="0" smtClean="0">
                    <a:solidFill>
                      <a:srgbClr val="0099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rgbClr val="009900"/>
                        </a:solidFill>
                        <a:latin typeface="Cambria Math"/>
                        <a:ea typeface="Cambria Math"/>
                      </a:rPr>
                      <m:t>𝑏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rgbClr val="0099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2000" i="1">
                            <a:solidFill>
                              <a:srgbClr val="00990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ko-KR" altLang="en-US" sz="2000" dirty="0" smtClean="0"/>
                  <a:t>가 포함되도록 일반화할 수 있음</a:t>
                </a:r>
                <a:r>
                  <a:rPr lang="en-US" altLang="ko-KR" sz="2000" dirty="0" smtClean="0"/>
                  <a:t>.</a:t>
                </a:r>
              </a:p>
              <a:p>
                <a:pPr>
                  <a:lnSpc>
                    <a:spcPct val="130000"/>
                  </a:lnSpc>
                  <a:defRPr/>
                </a:pPr>
                <a:endParaRPr lang="en-US" altLang="ko-KR" sz="1800" dirty="0"/>
              </a:p>
              <a:p>
                <a:pPr marL="0" indent="0">
                  <a:lnSpc>
                    <a:spcPct val="130000"/>
                  </a:lnSpc>
                  <a:buNone/>
                  <a:defRPr/>
                </a:pPr>
                <a:r>
                  <a:rPr lang="en-US" altLang="ko-KR" sz="2000" dirty="0" smtClean="0"/>
                  <a:t> </a:t>
                </a:r>
                <a:endParaRPr lang="en-US" altLang="ko-KR" sz="2000" dirty="0" smtClean="0"/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Ø"/>
                  <a:defRPr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ko-KR" altLang="en-US" sz="1800" dirty="0" smtClean="0">
                    <a:solidFill>
                      <a:schemeClr val="tx1"/>
                    </a:solidFill>
                  </a:rPr>
                  <a:t>는 </a:t>
                </a:r>
                <a:r>
                  <a:rPr lang="ko-KR" altLang="en-US" sz="1800" dirty="0" smtClean="0">
                    <a:solidFill>
                      <a:srgbClr val="009900"/>
                    </a:solidFill>
                  </a:rPr>
                  <a:t>행동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rgbClr val="00990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ko-KR" altLang="en-US" sz="1800" dirty="0" smtClean="0">
                    <a:solidFill>
                      <a:srgbClr val="009900"/>
                    </a:solidFill>
                  </a:rPr>
                  <a:t>를 포함하지 않으면 어떤 함수라도 상관없이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policy gradient theorem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의 수식에 </a:t>
                </a:r>
                <a:r>
                  <a:rPr lang="ko-KR" altLang="en-US" sz="1800" b="1" dirty="0" smtClean="0">
                    <a:solidFill>
                      <a:srgbClr val="FF0000"/>
                    </a:solidFill>
                  </a:rPr>
                  <a:t>영향을 주지 않음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Ø"/>
                  <a:defRPr/>
                </a:pPr>
                <a:endParaRPr lang="en-US" altLang="ko-KR" sz="1800" dirty="0">
                  <a:solidFill>
                    <a:srgbClr val="009900"/>
                  </a:solidFill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  <a:defRPr/>
                </a:pPr>
                <a:endParaRPr lang="en-US" altLang="ko-KR" sz="800" dirty="0">
                  <a:solidFill>
                    <a:srgbClr val="009900"/>
                  </a:solidFill>
                </a:endParaRPr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2000" dirty="0" smtClean="0"/>
                  <a:t>baseline</a:t>
                </a:r>
                <a:r>
                  <a:rPr lang="ko-KR" alt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  <a:ea typeface="Cambria Math"/>
                      </a:rPr>
                      <m:t>𝑏</m:t>
                    </m:r>
                    <m:d>
                      <m:dPr>
                        <m:ctrlPr>
                          <a:rPr lang="en-US" altLang="ko-KR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ko-KR" altLang="en-US" sz="2000" dirty="0"/>
                  <a:t>가 </a:t>
                </a:r>
                <a:r>
                  <a:rPr lang="ko-KR" altLang="en-US" sz="2000" dirty="0" smtClean="0"/>
                  <a:t>포함된 </a:t>
                </a:r>
                <a:r>
                  <a:rPr lang="en-US" altLang="ko-KR" sz="2000" dirty="0" smtClean="0"/>
                  <a:t>Policy </a:t>
                </a:r>
                <a:r>
                  <a:rPr lang="en-US" altLang="ko-KR" sz="2000" dirty="0"/>
                  <a:t>Gradient </a:t>
                </a:r>
                <a:r>
                  <a:rPr lang="en-US" altLang="ko-KR" sz="2000" dirty="0" smtClean="0"/>
                  <a:t>Theorem</a:t>
                </a:r>
                <a:r>
                  <a:rPr lang="ko-KR" altLang="en-US" sz="2000" dirty="0" smtClean="0"/>
                  <a:t>을 이용하면 성능척도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altLang="ko-KR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sz="2000" b="1" i="1">
                            <a:latin typeface="Cambria Math"/>
                          </a:rPr>
                          <m:t>𝜽</m:t>
                        </m:r>
                      </m:e>
                    </m:d>
                  </m:oMath>
                </a14:m>
                <a:r>
                  <a:rPr lang="ko-KR" altLang="en-US" sz="2000" dirty="0" smtClean="0"/>
                  <a:t>의 </a:t>
                </a:r>
                <a:r>
                  <a:rPr lang="en-US" altLang="ko-KR" sz="2000" dirty="0" smtClean="0"/>
                  <a:t>stochastic gradient</a:t>
                </a:r>
                <a:r>
                  <a:rPr lang="ko-KR" altLang="en-US" sz="2000" dirty="0"/>
                  <a:t> </a:t>
                </a:r>
                <a:r>
                  <a:rPr lang="en-US" altLang="ko-KR" sz="2000" dirty="0" smtClean="0"/>
                  <a:t>update</a:t>
                </a:r>
                <a:r>
                  <a:rPr lang="ko-KR" altLang="en-US" sz="2000" dirty="0" smtClean="0"/>
                  <a:t>는 다음과 같음</a:t>
                </a:r>
                <a:endParaRPr lang="en-US" altLang="ko-KR" sz="2000" dirty="0" smtClean="0"/>
              </a:p>
            </p:txBody>
          </p:sp>
        </mc:Choice>
        <mc:Fallback>
          <p:sp>
            <p:nvSpPr>
              <p:cNvPr id="1843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0" y="1354950"/>
                <a:ext cx="7993063" cy="3913162"/>
              </a:xfrm>
              <a:blipFill rotWithShape="1">
                <a:blip r:embed="rId3"/>
                <a:stretch>
                  <a:fillRect l="-1068" t="-623" b="-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835696" y="2228232"/>
                <a:ext cx="5179559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altLang="ko-KR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ko-KR" altLang="en-US" b="1" i="1" smtClean="0">
                              <a:latin typeface="Cambria Math"/>
                            </a:rPr>
                            <m:t>𝜽</m:t>
                          </m:r>
                        </m:e>
                      </m:d>
                      <m:r>
                        <a:rPr lang="en-US" altLang="ko-KR" i="1" smtClean="0">
                          <a:latin typeface="Cambria Math"/>
                          <a:ea typeface="Cambria Math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ko-KR" altLang="en-US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  <m:d>
                            <m:dPr>
                              <m:ctrlPr>
                                <a:rPr lang="en-US" altLang="ko-KR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rgbClr val="0099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solidFill>
                                            <a:srgbClr val="0099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rgbClr val="0099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r>
                        <a:rPr lang="ko-KR" altLang="en-US" i="1" smtClean="0">
                          <a:latin typeface="Cambria Math"/>
                          <a:ea typeface="Cambria Math"/>
                        </a:rPr>
                        <m:t>𝜋</m:t>
                      </m:r>
                      <m:d>
                        <m:dPr>
                          <m:ctrlPr>
                            <a:rPr lang="en-US" altLang="ko-KR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ko-KR" altLang="en-US" b="1" i="1" smtClean="0"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228232"/>
                <a:ext cx="5179559" cy="7645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564916" y="3933056"/>
                <a:ext cx="5721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/>
                            <a:ea typeface="Cambria Math"/>
                          </a:rPr>
                          <m:t>𝑎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𝑏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𝛻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b>
                        </m:sSub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ko-KR" altLang="en-US" b="1" i="1">
                                <a:latin typeface="Cambria Math"/>
                                <a:ea typeface="Cambria Math"/>
                              </a:rPr>
                              <m:t>𝜽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dirty="0" smtClean="0"/>
                  <a:t>=</a:t>
                </a:r>
                <a:r>
                  <a:rPr lang="en-US" altLang="ko-KR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𝑏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𝛻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/>
                            <a:ea typeface="Cambria Math"/>
                          </a:rPr>
                          <m:t>𝑎</m:t>
                        </m:r>
                      </m:sub>
                      <m:sup/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ko-KR" altLang="en-US" b="1" i="1">
                                <a:latin typeface="Cambria Math"/>
                                <a:ea typeface="Cambria Math"/>
                              </a:rPr>
                              <m:t>𝜽</m:t>
                            </m:r>
                          </m:e>
                        </m:d>
                      </m:e>
                    </m:nary>
                    <m:r>
                      <a:rPr lang="en-US" altLang="ko-KR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𝑏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𝛻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r>
                      <a:rPr lang="en-US" altLang="ko-KR" i="1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916" y="3933056"/>
                <a:ext cx="572111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970" t="-116393" b="-186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287200" y="5305716"/>
                <a:ext cx="4233403" cy="676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ko-KR" altLang="en-US" b="0" i="1" smtClean="0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f>
                        <m:fPr>
                          <m:ctrlPr>
                            <a:rPr lang="en-US" altLang="ko-K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b>
                          </m:sSub>
                          <m:r>
                            <a:rPr lang="ko-KR" altLang="en-US" i="1">
                              <a:latin typeface="Cambria Math"/>
                              <a:ea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ko-KR" altLang="en-US" b="1" i="1"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d>
                        </m:num>
                        <m:den>
                          <m:r>
                            <a:rPr lang="ko-KR" altLang="en-US" i="1">
                              <a:latin typeface="Cambria Math"/>
                              <a:ea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ko-KR" altLang="en-US" b="1" i="1"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200" y="5305716"/>
                <a:ext cx="4233403" cy="67666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1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671513" y="568565"/>
            <a:ext cx="8308975" cy="782637"/>
          </a:xfrm>
        </p:spPr>
        <p:txBody>
          <a:bodyPr/>
          <a:lstStyle/>
          <a:p>
            <a:r>
              <a:rPr lang="en-US" altLang="ko-KR" dirty="0" smtClean="0"/>
              <a:t>REINFORCE with Baseline</a:t>
            </a:r>
            <a:endParaRPr lang="ko-KR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5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755650" y="1354950"/>
                <a:ext cx="7993063" cy="3913162"/>
              </a:xfrm>
            </p:spPr>
            <p:txBody>
              <a:bodyPr/>
              <a:lstStyle/>
              <a:p>
                <a:pPr>
                  <a:lnSpc>
                    <a:spcPct val="130000"/>
                  </a:lnSpc>
                  <a:defRPr/>
                </a:pPr>
                <a:r>
                  <a:rPr lang="en-US" altLang="ko-KR" sz="2000" dirty="0" smtClean="0"/>
                  <a:t>Baseline</a:t>
                </a:r>
                <a:r>
                  <a:rPr lang="ko-KR" altLang="en-US" sz="2000" dirty="0" smtClean="0"/>
                  <a:t>의 영향과 역할</a:t>
                </a:r>
                <a:endParaRPr lang="en-US" altLang="ko-KR" sz="2000" dirty="0" smtClean="0"/>
              </a:p>
              <a:p>
                <a:pPr lvl="1">
                  <a:lnSpc>
                    <a:spcPct val="120000"/>
                  </a:lnSpc>
                  <a:buFont typeface="Wingdings" panose="05000000000000000000" pitchFamily="2" charset="2"/>
                  <a:buChar char="Ø"/>
                  <a:defRPr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ko-KR" altLang="en-US" sz="1800" dirty="0" smtClean="0">
                    <a:solidFill>
                      <a:schemeClr val="tx1"/>
                    </a:solidFill>
                  </a:rPr>
                  <a:t>는 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𝑏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f>
                      <m:fPr>
                        <m:ctrlPr>
                          <a:rPr lang="en-US" altLang="ko-KR" sz="18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𝛻</m:t>
                            </m:r>
                          </m:e>
                          <m:sub>
                            <m:r>
                              <a:rPr lang="ko-KR" altLang="en-US" sz="18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b>
                        </m:sSub>
                        <m:r>
                          <a:rPr lang="ko-KR" altLang="en-US" sz="1800" i="1">
                            <a:latin typeface="Cambria Math"/>
                            <a:ea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ko-KR" altLang="en-US" sz="1800" b="1" i="1">
                                <a:latin typeface="Cambria Math"/>
                                <a:ea typeface="Cambria Math"/>
                              </a:rPr>
                              <m:t>𝜽</m:t>
                            </m:r>
                          </m:e>
                        </m:d>
                      </m:num>
                      <m:den>
                        <m:r>
                          <a:rPr lang="ko-KR" altLang="en-US" sz="1800" i="1">
                            <a:latin typeface="Cambria Math"/>
                            <a:ea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ko-KR" altLang="en-US" sz="1800" b="1" i="1">
                                <a:latin typeface="Cambria Math"/>
                                <a:ea typeface="Cambria Math"/>
                              </a:rPr>
                              <m:t>𝜽</m:t>
                            </m:r>
                          </m:e>
                        </m:d>
                      </m:den>
                    </m:f>
                    <m:r>
                      <a:rPr lang="ko-KR" altLang="en-US" sz="1800" b="1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ko-KR" altLang="en-US" sz="1800" dirty="0" smtClean="0">
                    <a:solidFill>
                      <a:schemeClr val="tx1"/>
                    </a:solidFill>
                  </a:rPr>
                  <a:t>의 </a:t>
                </a:r>
                <a:r>
                  <a:rPr lang="ko-KR" altLang="en-US" sz="1800" dirty="0" err="1" smtClean="0">
                    <a:solidFill>
                      <a:srgbClr val="FF0000"/>
                    </a:solidFill>
                  </a:rPr>
                  <a:t>기댓값</a:t>
                </a:r>
                <a:r>
                  <a:rPr lang="en-US" altLang="ko-KR" sz="1800" dirty="0" smtClean="0"/>
                  <a:t>, </a:t>
                </a:r>
                <a:r>
                  <a:rPr lang="ko-KR" altLang="en-US" sz="1800" dirty="0" smtClean="0"/>
                  <a:t>즉</a:t>
                </a:r>
                <a:r>
                  <a:rPr lang="en-US" altLang="ko-KR" sz="1800" dirty="0" smtClean="0"/>
                  <a:t>, </a:t>
                </a:r>
                <a:r>
                  <a:rPr lang="ko-KR" altLang="en-US" sz="1800" dirty="0" smtClean="0">
                    <a:solidFill>
                      <a:srgbClr val="009900"/>
                    </a:solidFill>
                  </a:rPr>
                  <a:t>성능척도의 </a:t>
                </a:r>
                <a:r>
                  <a:rPr lang="en-US" altLang="ko-KR" sz="1800" dirty="0" smtClean="0">
                    <a:solidFill>
                      <a:srgbClr val="009900"/>
                    </a:solidFill>
                  </a:rPr>
                  <a:t>gradient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srgbClr val="009900"/>
                        </a:solidFill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ko-KR" sz="1800" i="1">
                        <a:solidFill>
                          <a:srgbClr val="009900"/>
                        </a:solidFill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altLang="ko-KR" sz="1800" i="1">
                            <a:solidFill>
                              <a:srgbClr val="0099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sz="1800" b="1" i="1">
                            <a:solidFill>
                              <a:srgbClr val="009900"/>
                            </a:solidFill>
                            <a:latin typeface="Cambria Math"/>
                          </a:rPr>
                          <m:t>𝜽</m:t>
                        </m:r>
                      </m:e>
                    </m:d>
                  </m:oMath>
                </a14:m>
                <a:r>
                  <a:rPr lang="ko-KR" altLang="en-US" sz="1800" dirty="0" smtClean="0"/>
                  <a:t>에 영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향을 주지 않음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Ø"/>
                  <a:defRPr/>
                </a:pPr>
                <a:endParaRPr lang="en-US" altLang="ko-KR" sz="800" dirty="0" smtClean="0"/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Ø"/>
                  <a:defRPr/>
                </a:pPr>
                <a:endParaRPr lang="en-US" altLang="ko-KR" sz="1100" dirty="0" smtClean="0"/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Ø"/>
                  <a:defRPr/>
                </a:pPr>
                <a:endParaRPr lang="en-US" altLang="ko-KR" sz="800" dirty="0"/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Ø"/>
                  <a:defRPr/>
                </a:pPr>
                <a:r>
                  <a:rPr lang="en-US" altLang="ko-KR" sz="1800" dirty="0" smtClean="0">
                    <a:solidFill>
                      <a:srgbClr val="FF0000"/>
                    </a:solidFill>
                  </a:rPr>
                  <a:t>variance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에는 큰 </a:t>
                </a:r>
                <a:r>
                  <a:rPr lang="ko-KR" altLang="en-US" sz="1800" dirty="0" smtClean="0"/>
                  <a:t>효과를 얻을</a:t>
                </a:r>
                <a:r>
                  <a:rPr lang="ko-KR" altLang="en-US" sz="1800" dirty="0" smtClean="0">
                    <a:solidFill>
                      <a:schemeClr val="tx1"/>
                    </a:solidFill>
                  </a:rPr>
                  <a:t> 수 있음</a:t>
                </a:r>
                <a:endParaRPr lang="en-US" altLang="ko-KR" sz="1800" dirty="0" smtClean="0">
                  <a:solidFill>
                    <a:schemeClr val="tx1"/>
                  </a:solidFill>
                </a:endParaRPr>
              </a:p>
              <a:p>
                <a:pPr lvl="2">
                  <a:lnSpc>
                    <a:spcPct val="130000"/>
                  </a:lnSpc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dirty="0" smtClean="0"/>
                  <a:t>행동이 모두 높은 리턴 값을 갖는 상태에서는 그 행동들간의 비교를 위해 높은 </a:t>
                </a:r>
                <a:r>
                  <a:rPr lang="en-US" altLang="ko-KR" dirty="0" smtClean="0"/>
                  <a:t>baseline</a:t>
                </a:r>
                <a:r>
                  <a:rPr lang="ko-KR" altLang="en-US" dirty="0" smtClean="0"/>
                  <a:t>이 필요하고 행동의 리턴 값이 모두 낮은 상태에 대해서는 낮은 값의 </a:t>
                </a:r>
                <a:r>
                  <a:rPr lang="en-US" altLang="ko-KR" dirty="0" smtClean="0"/>
                  <a:t>baseline</a:t>
                </a:r>
                <a:r>
                  <a:rPr lang="ko-KR" altLang="en-US" dirty="0" smtClean="0"/>
                  <a:t>이 적절함</a:t>
                </a:r>
                <a:r>
                  <a:rPr lang="en-US" altLang="ko-KR" dirty="0" smtClean="0"/>
                  <a:t>.</a:t>
                </a:r>
                <a:r>
                  <a:rPr lang="ko-KR" altLang="en-US" dirty="0" smtClean="0"/>
                  <a:t> </a:t>
                </a:r>
                <a:endParaRPr lang="en-US" altLang="ko-KR" dirty="0"/>
              </a:p>
              <a:p>
                <a:pPr marL="457200" lvl="1" indent="0">
                  <a:lnSpc>
                    <a:spcPct val="130000"/>
                  </a:lnSpc>
                  <a:buNone/>
                  <a:defRPr/>
                </a:pPr>
                <a:endParaRPr lang="en-US" altLang="ko-KR" sz="800" dirty="0">
                  <a:solidFill>
                    <a:srgbClr val="009900"/>
                  </a:solidFill>
                </a:endParaRPr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2000" dirty="0" smtClean="0"/>
                  <a:t>baseline</a:t>
                </a:r>
                <a:r>
                  <a:rPr lang="ko-KR" alt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  <a:ea typeface="Cambria Math"/>
                      </a:rPr>
                      <m:t>𝑏</m:t>
                    </m:r>
                    <m:d>
                      <m:dPr>
                        <m:ctrlPr>
                          <a:rPr lang="en-US" altLang="ko-KR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ko-KR" altLang="en-US" sz="2000" dirty="0" smtClean="0"/>
                  <a:t>로 적절한 함수는 상태에 대한 가치 예측 함수</a:t>
                </a:r>
                <a:endParaRPr lang="en-US" altLang="ko-KR" sz="2000" dirty="0" smtClean="0"/>
              </a:p>
            </p:txBody>
          </p:sp>
        </mc:Choice>
        <mc:Fallback>
          <p:sp>
            <p:nvSpPr>
              <p:cNvPr id="1843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0" y="1354950"/>
                <a:ext cx="7993063" cy="3913162"/>
              </a:xfrm>
              <a:blipFill rotWithShape="1">
                <a:blip r:embed="rId3"/>
                <a:stretch>
                  <a:fillRect l="-1068" t="-623" b="-6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808761" y="2852936"/>
                <a:ext cx="5721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𝑏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𝛻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b>
                        </m:sSub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ko-KR" altLang="en-US" b="1" i="1">
                                <a:latin typeface="Cambria Math"/>
                                <a:ea typeface="Cambria Math"/>
                              </a:rPr>
                              <m:t>𝜽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dirty="0" smtClean="0"/>
                  <a:t>=</a:t>
                </a:r>
                <a:r>
                  <a:rPr lang="en-US" altLang="ko-KR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𝑏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𝛻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/>
                            <a:ea typeface="Cambria Math"/>
                          </a:rPr>
                          <m:t>𝑎</m:t>
                        </m:r>
                      </m:sub>
                      <m:sup/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ko-KR" altLang="en-US" b="1" i="1">
                                <a:latin typeface="Cambria Math"/>
                                <a:ea typeface="Cambria Math"/>
                              </a:rPr>
                              <m:t>𝜽</m:t>
                            </m:r>
                          </m:e>
                        </m:d>
                      </m:e>
                    </m:nary>
                    <m:r>
                      <a:rPr lang="en-US" altLang="ko-KR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𝑏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𝛻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r>
                      <a:rPr lang="en-US" altLang="ko-KR" i="1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761" y="2852936"/>
                <a:ext cx="572111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970" t="-116393" b="-186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771800" y="5453484"/>
                <a:ext cx="1047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1" i="1" smtClean="0">
                              <a:latin typeface="Cambria Math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453484"/>
                <a:ext cx="104765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3333"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342144" y="5428043"/>
                <a:ext cx="1040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/>
                        </a:rPr>
                        <m:t>𝒘</m:t>
                      </m:r>
                      <m:r>
                        <a:rPr lang="en-US" altLang="ko-KR" b="1" i="1" smtClean="0"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144" y="5428043"/>
                <a:ext cx="104060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04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671513" y="692696"/>
            <a:ext cx="8308975" cy="782637"/>
          </a:xfrm>
        </p:spPr>
        <p:txBody>
          <a:bodyPr/>
          <a:lstStyle/>
          <a:p>
            <a:r>
              <a:rPr lang="en-US" altLang="ko-KR" dirty="0" smtClean="0"/>
              <a:t>Algorithm: REINFORCE with Baseline</a:t>
            </a:r>
            <a:endParaRPr lang="ko-KR" altLang="en-US" dirty="0" smtClean="0"/>
          </a:p>
        </p:txBody>
      </p:sp>
      <p:pic>
        <p:nvPicPr>
          <p:cNvPr id="1026" name="Picture 2" descr="D:\강의\2020년도1학기\지능시스템\강의자료\그림\RL_9_Reinforce_with_baseline\reinforce-with-baseline-algorith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47" y="1628800"/>
            <a:ext cx="8143744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21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684213" y="2060575"/>
            <a:ext cx="8353425" cy="2089150"/>
          </a:xfrm>
        </p:spPr>
        <p:txBody>
          <a:bodyPr/>
          <a:lstStyle/>
          <a:p>
            <a:pPr eaLnBrk="1" hangingPunct="1"/>
            <a:r>
              <a:rPr lang="en-US" altLang="ko-KR" sz="4000" dirty="0" smtClean="0">
                <a:solidFill>
                  <a:srgbClr val="006600"/>
                </a:solidFill>
              </a:rPr>
              <a:t>Actor-Critic Methods</a:t>
            </a:r>
            <a:endParaRPr lang="ko-KR" altLang="en-US" sz="4000" dirty="0" smtClean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지능연구실마스터슬라이드3">
  <a:themeElements>
    <a:clrScheme name="MSUGARAGe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SUGARAGe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CC00CC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CC00CC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MSUGARAGe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UGARAGe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지능연구실마스터슬라이드3</Template>
  <TotalTime>8075</TotalTime>
  <Words>1291</Words>
  <Application>Microsoft Office PowerPoint</Application>
  <PresentationFormat>화면 슬라이드 쇼(4:3)</PresentationFormat>
  <Paragraphs>98</Paragraphs>
  <Slides>13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지능연구실마스터슬라이드3</vt:lpstr>
      <vt:lpstr>PowerPoint 프레젠테이션</vt:lpstr>
      <vt:lpstr>Brief Review about REINFORCE: MC policy gradient</vt:lpstr>
      <vt:lpstr>Policy Gradient Theorem</vt:lpstr>
      <vt:lpstr>REINFORCE: Monte Carlo Policy Gradient</vt:lpstr>
      <vt:lpstr>REINFORCE with Baseline</vt:lpstr>
      <vt:lpstr>REINFORCE with Baseline</vt:lpstr>
      <vt:lpstr>REINFORCE with Baseline</vt:lpstr>
      <vt:lpstr>Algorithm: REINFORCE with Baseline</vt:lpstr>
      <vt:lpstr>Actor-Critic Methods</vt:lpstr>
      <vt:lpstr>Action-Value Actor-Critic</vt:lpstr>
      <vt:lpstr>Algorithm: Action-Value Actor-Critic</vt:lpstr>
      <vt:lpstr>One-Step Actor-Critic</vt:lpstr>
      <vt:lpstr>Algorithm: One Step Actor-Critic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DR20의 MSRDS2008 서비스 구현</dc:title>
  <dc:creator>Soohwan Hyun</dc:creator>
  <cp:lastModifiedBy>조영완</cp:lastModifiedBy>
  <cp:revision>518</cp:revision>
  <dcterms:created xsi:type="dcterms:W3CDTF">2009-02-09T10:57:34Z</dcterms:created>
  <dcterms:modified xsi:type="dcterms:W3CDTF">2020-05-06T09:39:24Z</dcterms:modified>
</cp:coreProperties>
</file>