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9" r:id="rId2"/>
    <p:sldId id="400" r:id="rId3"/>
    <p:sldId id="399" r:id="rId4"/>
    <p:sldId id="390" r:id="rId5"/>
    <p:sldId id="39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89"/>
            <p14:sldId id="400"/>
            <p14:sldId id="399"/>
            <p14:sldId id="390"/>
            <p14:sldId id="391"/>
          </p14:sldIdLst>
        </p14:section>
        <p14:section name="설계단계" id="{079FB007-4044-4E60-AD09-4E9512A543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ED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766" autoAdjust="0"/>
  </p:normalViewPr>
  <p:slideViewPr>
    <p:cSldViewPr>
      <p:cViewPr varScale="1">
        <p:scale>
          <a:sx n="107" d="100"/>
          <a:sy n="107" d="100"/>
        </p:scale>
        <p:origin x="56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7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C2C044E8-5AEA-4212-B64F-0D91299E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D4E161A3-02C4-418A-A654-127242C4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EC2E-D34C-4476-B4C7-64731BF56572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BAB607E-5AFF-4072-BC2B-83FD278D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DD169C9-D49F-4E8D-BAD2-598EA30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A3F5AC-0054-4EB3-802B-728634DB306F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flipH="1">
            <a:off x="3827084" y="3024396"/>
            <a:ext cx="6645" cy="274910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5E7F1EAA-642C-4CBB-8F30-6D4AFEAD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3696" y="6480845"/>
            <a:ext cx="41148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BA67D0-814C-497C-A9AE-A8F59786F330}"/>
              </a:ext>
            </a:extLst>
          </p:cNvPr>
          <p:cNvSpPr/>
          <p:nvPr/>
        </p:nvSpPr>
        <p:spPr>
          <a:xfrm>
            <a:off x="107504" y="1231182"/>
            <a:ext cx="4536504" cy="5078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80D73C-D12C-46E8-984B-245253FE9FBB}"/>
              </a:ext>
            </a:extLst>
          </p:cNvPr>
          <p:cNvSpPr txBox="1"/>
          <p:nvPr/>
        </p:nvSpPr>
        <p:spPr>
          <a:xfrm>
            <a:off x="4730326" y="1349630"/>
            <a:ext cx="4241089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알고리즘 시나리오</a:t>
            </a:r>
            <a:endParaRPr lang="en-US" altLang="ko-KR" sz="1400" b="1"/>
          </a:p>
          <a:p>
            <a:endParaRPr lang="en-US" altLang="ko-KR" sz="1400" b="1" dirty="0"/>
          </a:p>
          <a:p>
            <a:r>
              <a:rPr lang="en-US" altLang="ko-KR" sz="1300"/>
              <a:t>① </a:t>
            </a:r>
            <a:r>
              <a:rPr lang="ko-KR" altLang="en-US" sz="1300"/>
              <a:t>사용자와 서버간에 웹소켓에 연결한다</a:t>
            </a:r>
            <a:r>
              <a:rPr lang="en-US" altLang="ko-KR" sz="1300"/>
              <a:t>.</a:t>
            </a:r>
          </a:p>
          <a:p>
            <a:endParaRPr lang="en-US" altLang="ko-KR" sz="1300"/>
          </a:p>
          <a:p>
            <a:r>
              <a:rPr lang="en-US" altLang="ko-KR" sz="1300"/>
              <a:t>② </a:t>
            </a:r>
            <a:r>
              <a:rPr lang="ko-KR" altLang="en-US" sz="1300"/>
              <a:t>서버에서 졸음감지 및 눈깜빡임 감지를 위한 스레드가 생성</a:t>
            </a:r>
            <a:r>
              <a:rPr lang="en-US" altLang="ko-KR" sz="1300"/>
              <a:t>, </a:t>
            </a:r>
            <a:r>
              <a:rPr lang="ko-KR" altLang="en-US" sz="1300"/>
              <a:t>실행된다</a:t>
            </a:r>
            <a:r>
              <a:rPr lang="en-US" altLang="ko-KR" sz="1300"/>
              <a:t>.</a:t>
            </a:r>
          </a:p>
          <a:p>
            <a:endParaRPr lang="en-US" altLang="ko-KR" sz="1300"/>
          </a:p>
          <a:p>
            <a:r>
              <a:rPr lang="en-US" altLang="ko-KR" sz="1300"/>
              <a:t>③ </a:t>
            </a:r>
            <a:r>
              <a:rPr lang="ko-KR" altLang="en-US" sz="1300"/>
              <a:t>사용자 자바스크립트에서 </a:t>
            </a:r>
            <a:r>
              <a:rPr lang="en-US" altLang="ko-KR" sz="1300"/>
              <a:t>video </a:t>
            </a:r>
            <a:r>
              <a:rPr lang="ko-KR" altLang="en-US" sz="1300"/>
              <a:t>프레임을 얻는다</a:t>
            </a:r>
            <a:r>
              <a:rPr lang="en-US" altLang="ko-KR" sz="1300"/>
              <a:t>.</a:t>
            </a:r>
          </a:p>
          <a:p>
            <a:endParaRPr lang="en-US" altLang="ko-KR" sz="1300"/>
          </a:p>
          <a:p>
            <a:r>
              <a:rPr lang="en-US" altLang="ko-KR" sz="1300"/>
              <a:t>④ </a:t>
            </a:r>
            <a:r>
              <a:rPr lang="ko-KR" altLang="en-US" sz="1300"/>
              <a:t>이미지 프레임을 </a:t>
            </a:r>
            <a:r>
              <a:rPr lang="en-US" altLang="ko-KR" sz="1300"/>
              <a:t>base64 </a:t>
            </a:r>
            <a:r>
              <a:rPr lang="ko-KR" altLang="en-US" sz="1300"/>
              <a:t>문자열로 인코딩한다</a:t>
            </a:r>
            <a:r>
              <a:rPr lang="en-US" altLang="ko-KR" sz="1300"/>
              <a:t>.</a:t>
            </a:r>
          </a:p>
          <a:p>
            <a:endParaRPr lang="en-US" altLang="ko-KR" sz="1300" dirty="0"/>
          </a:p>
          <a:p>
            <a:r>
              <a:rPr lang="en-US" altLang="ko-KR" sz="1300"/>
              <a:t>⑤ </a:t>
            </a:r>
            <a:r>
              <a:rPr lang="ko-KR" altLang="en-US" sz="1300"/>
              <a:t>웹 소켓 통신을 통해 서버로 </a:t>
            </a:r>
            <a:r>
              <a:rPr lang="en-US" altLang="ko-KR" sz="1300"/>
              <a:t>base64 </a:t>
            </a:r>
            <a:r>
              <a:rPr lang="ko-KR" altLang="en-US" sz="1300"/>
              <a:t>문자열을 전송한다</a:t>
            </a:r>
            <a:r>
              <a:rPr lang="en-US" altLang="ko-KR" sz="1300"/>
              <a:t>. </a:t>
            </a:r>
          </a:p>
          <a:p>
            <a:endParaRPr lang="en-US" altLang="ko-KR" sz="1300"/>
          </a:p>
          <a:p>
            <a:r>
              <a:rPr lang="en-US" altLang="ko-KR" sz="1300"/>
              <a:t>⑥ </a:t>
            </a:r>
            <a:r>
              <a:rPr lang="ko-KR" altLang="en-US" sz="1300"/>
              <a:t>서버에서는 받은 </a:t>
            </a:r>
            <a:r>
              <a:rPr lang="en-US" altLang="ko-KR" sz="1300"/>
              <a:t>base64 </a:t>
            </a:r>
            <a:r>
              <a:rPr lang="ko-KR" altLang="en-US" sz="1300"/>
              <a:t>문자열을 이미지로 디코딩한다</a:t>
            </a:r>
            <a:r>
              <a:rPr lang="en-US" altLang="ko-KR" sz="1300"/>
              <a:t>.</a:t>
            </a:r>
          </a:p>
          <a:p>
            <a:endParaRPr lang="en-US" altLang="ko-KR" sz="1300"/>
          </a:p>
          <a:p>
            <a:r>
              <a:rPr lang="en-US" altLang="ko-KR" sz="1300"/>
              <a:t>⑦ </a:t>
            </a:r>
            <a:r>
              <a:rPr lang="ko-KR" altLang="en-US" sz="1300"/>
              <a:t>디코딩한 이미지 프레임을 스레드에서 영상처리 및 딥러닝 모델을 통해 졸음감지 및 눈깜빡임을 감지한다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endParaRPr lang="en-US" altLang="ko-KR" sz="1300"/>
          </a:p>
          <a:p>
            <a:endParaRPr lang="en-US" altLang="ko-KR" sz="1300"/>
          </a:p>
          <a:p>
            <a:r>
              <a:rPr lang="en-US" altLang="ko-KR" sz="1300"/>
              <a:t>⑧ </a:t>
            </a:r>
            <a:r>
              <a:rPr lang="ko-KR" altLang="en-US" sz="1300"/>
              <a:t>웹 소켓 연결을 중단한다</a:t>
            </a:r>
            <a:r>
              <a:rPr lang="en-US" altLang="ko-KR" sz="1300"/>
              <a:t>.</a:t>
            </a:r>
          </a:p>
          <a:p>
            <a:endParaRPr lang="en-US" altLang="ko-KR" sz="1300"/>
          </a:p>
          <a:p>
            <a:r>
              <a:rPr lang="en-US" altLang="ko-KR" sz="1300"/>
              <a:t>⑨ </a:t>
            </a:r>
            <a:r>
              <a:rPr lang="ko-KR" altLang="en-US" sz="1300"/>
              <a:t>스레드가 중단된다</a:t>
            </a:r>
            <a:r>
              <a:rPr lang="en-US" altLang="ko-KR" sz="1300"/>
              <a:t>.</a:t>
            </a:r>
            <a:endParaRPr lang="en-US" altLang="ko-KR" sz="13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33E0A2-D729-4CB6-872A-4E70DFF4A7E9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6EFA379-C82D-4E8B-85A7-E321448494D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0DC1A1-56AE-4316-ACA2-D13843B38147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제목 12">
            <a:extLst>
              <a:ext uri="{FF2B5EF4-FFF2-40B4-BE49-F238E27FC236}">
                <a16:creationId xmlns:a16="http://schemas.microsoft.com/office/drawing/2014/main" id="{472AD669-AB9D-4F0C-858F-3DE172C5401A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명세서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974E9BA7-A788-4FE8-8B57-762DD44E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EB0838E1-AC07-4659-A209-F21256B6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막힌 원호 51">
            <a:extLst>
              <a:ext uri="{FF2B5EF4-FFF2-40B4-BE49-F238E27FC236}">
                <a16:creationId xmlns:a16="http://schemas.microsoft.com/office/drawing/2014/main" id="{4E98EBE5-013A-4BC9-8850-56A95E3B6BE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0B64DB-736C-4010-8402-3E86FD928F3D}"/>
              </a:ext>
            </a:extLst>
          </p:cNvPr>
          <p:cNvCxnSpPr>
            <a:cxnSpLocks/>
          </p:cNvCxnSpPr>
          <p:nvPr/>
        </p:nvCxnSpPr>
        <p:spPr>
          <a:xfrm>
            <a:off x="1907704" y="1231182"/>
            <a:ext cx="0" cy="50781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305D933-0822-4B35-8012-FA38B8274E88}"/>
              </a:ext>
            </a:extLst>
          </p:cNvPr>
          <p:cNvSpPr/>
          <p:nvPr/>
        </p:nvSpPr>
        <p:spPr>
          <a:xfrm>
            <a:off x="269705" y="1781794"/>
            <a:ext cx="1310035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①</a:t>
            </a:r>
            <a:r>
              <a:rPr lang="en-US" altLang="ko-KR" sz="1000"/>
              <a:t> </a:t>
            </a:r>
            <a:r>
              <a:rPr lang="ko-KR" altLang="en-US" sz="1000" b="1">
                <a:solidFill>
                  <a:schemeClr val="tx1"/>
                </a:solidFill>
              </a:rPr>
              <a:t>웹소켓 연결 시도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9415E95-A169-4BE8-87FA-BCDBDDFA55E3}"/>
              </a:ext>
            </a:extLst>
          </p:cNvPr>
          <p:cNvSpPr/>
          <p:nvPr/>
        </p:nvSpPr>
        <p:spPr>
          <a:xfrm>
            <a:off x="3257537" y="5011764"/>
            <a:ext cx="1208867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④ 웹 소켓 연결 </a:t>
            </a:r>
            <a:r>
              <a:rPr lang="en-US" altLang="ko-KR" sz="1000" b="1">
                <a:solidFill>
                  <a:schemeClr val="tx1"/>
                </a:solidFill>
              </a:rPr>
              <a:t>disconnect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C718C54-8115-4957-A268-EE257A66F6BB}"/>
              </a:ext>
            </a:extLst>
          </p:cNvPr>
          <p:cNvSpPr/>
          <p:nvPr/>
        </p:nvSpPr>
        <p:spPr>
          <a:xfrm>
            <a:off x="3225980" y="1773467"/>
            <a:ext cx="1215498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②</a:t>
            </a:r>
            <a:r>
              <a:rPr lang="en-US" altLang="ko-KR" sz="1000"/>
              <a:t> </a:t>
            </a:r>
            <a:r>
              <a:rPr lang="ko-KR" altLang="en-US" sz="1000" b="1">
                <a:solidFill>
                  <a:schemeClr val="tx1"/>
                </a:solidFill>
              </a:rPr>
              <a:t>웹소켓 연결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7F41E41-0111-4632-801E-69E6F7B9CB7C}"/>
              </a:ext>
            </a:extLst>
          </p:cNvPr>
          <p:cNvSpPr/>
          <p:nvPr/>
        </p:nvSpPr>
        <p:spPr>
          <a:xfrm>
            <a:off x="3280856" y="2638641"/>
            <a:ext cx="1105746" cy="3857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③스레드 시작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8255D27-E5AD-4B75-B6B5-CF86D6FFE7E8}"/>
              </a:ext>
            </a:extLst>
          </p:cNvPr>
          <p:cNvSpPr/>
          <p:nvPr/>
        </p:nvSpPr>
        <p:spPr>
          <a:xfrm>
            <a:off x="3250112" y="5773505"/>
            <a:ext cx="1153944" cy="3857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⑤ 스레드 중단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40CE6-DD82-4FE9-BAA4-89648F09EB38}"/>
              </a:ext>
            </a:extLst>
          </p:cNvPr>
          <p:cNvSpPr txBox="1"/>
          <p:nvPr/>
        </p:nvSpPr>
        <p:spPr>
          <a:xfrm>
            <a:off x="299745" y="1262675"/>
            <a:ext cx="196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Front-end</a:t>
            </a:r>
            <a:endParaRPr lang="ko-KR" altLang="en-US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2C015F-C464-4634-8B95-875305F56AC3}"/>
              </a:ext>
            </a:extLst>
          </p:cNvPr>
          <p:cNvSpPr txBox="1"/>
          <p:nvPr/>
        </p:nvSpPr>
        <p:spPr>
          <a:xfrm>
            <a:off x="3203848" y="1262675"/>
            <a:ext cx="196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Back-end</a:t>
            </a:r>
            <a:endParaRPr lang="ko-KR" altLang="en-US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870787-6EC6-4018-B9D4-6B94DED956C1}"/>
              </a:ext>
            </a:extLst>
          </p:cNvPr>
          <p:cNvSpPr/>
          <p:nvPr/>
        </p:nvSpPr>
        <p:spPr>
          <a:xfrm>
            <a:off x="277457" y="2689880"/>
            <a:ext cx="1166712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이미지 프레임 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얻기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256F60-C323-40A7-8521-217A32AE3D6B}"/>
              </a:ext>
            </a:extLst>
          </p:cNvPr>
          <p:cNvSpPr/>
          <p:nvPr/>
        </p:nvSpPr>
        <p:spPr>
          <a:xfrm>
            <a:off x="268459" y="3416028"/>
            <a:ext cx="1197999" cy="5617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이미지 프레임을 </a:t>
            </a:r>
            <a:r>
              <a:rPr lang="en-US" altLang="ko-KR" sz="1000" b="1">
                <a:solidFill>
                  <a:schemeClr val="tx1"/>
                </a:solidFill>
              </a:rPr>
              <a:t>base64 </a:t>
            </a:r>
            <a:r>
              <a:rPr lang="ko-KR" altLang="en-US" sz="1000" b="1">
                <a:solidFill>
                  <a:schemeClr val="tx1"/>
                </a:solidFill>
              </a:rPr>
              <a:t>문자열로 인코딩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1F9BEC-3A00-4C26-A030-3F79C9B880F6}"/>
              </a:ext>
            </a:extLst>
          </p:cNvPr>
          <p:cNvSpPr/>
          <p:nvPr/>
        </p:nvSpPr>
        <p:spPr>
          <a:xfrm>
            <a:off x="2127572" y="3167114"/>
            <a:ext cx="1197999" cy="5617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base64 </a:t>
            </a:r>
            <a:r>
              <a:rPr lang="ko-KR" altLang="en-US" sz="1000" b="1">
                <a:solidFill>
                  <a:schemeClr val="tx1"/>
                </a:solidFill>
              </a:rPr>
              <a:t>문자열을 이미지 프레임으로 디코딩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33CC386-0A5F-48F3-A152-C967F804A089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1579740" y="1966345"/>
            <a:ext cx="1646240" cy="8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DED738-C713-41A5-B66E-2B38129AA070}"/>
              </a:ext>
            </a:extLst>
          </p:cNvPr>
          <p:cNvSpPr/>
          <p:nvPr/>
        </p:nvSpPr>
        <p:spPr>
          <a:xfrm>
            <a:off x="268460" y="4233032"/>
            <a:ext cx="119799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Base64 </a:t>
            </a:r>
            <a:r>
              <a:rPr lang="ko-KR" altLang="en-US" sz="1000" b="1">
                <a:solidFill>
                  <a:schemeClr val="tx1"/>
                </a:solidFill>
              </a:rPr>
              <a:t>문자열 전송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EBED2D6-3313-4408-803D-7930390A8965}"/>
              </a:ext>
            </a:extLst>
          </p:cNvPr>
          <p:cNvCxnSpPr>
            <a:cxnSpLocks/>
          </p:cNvCxnSpPr>
          <p:nvPr/>
        </p:nvCxnSpPr>
        <p:spPr>
          <a:xfrm flipH="1" flipV="1">
            <a:off x="3332268" y="3162104"/>
            <a:ext cx="498139" cy="66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1381C6A-8C37-4457-B350-626B993D7664}"/>
              </a:ext>
            </a:extLst>
          </p:cNvPr>
          <p:cNvCxnSpPr>
            <a:cxnSpLocks/>
          </p:cNvCxnSpPr>
          <p:nvPr/>
        </p:nvCxnSpPr>
        <p:spPr>
          <a:xfrm flipH="1">
            <a:off x="3356055" y="3924523"/>
            <a:ext cx="474355" cy="691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B48FEE-6418-4D62-A370-B0C5A9034373}"/>
              </a:ext>
            </a:extLst>
          </p:cNvPr>
          <p:cNvSpPr/>
          <p:nvPr/>
        </p:nvSpPr>
        <p:spPr>
          <a:xfrm>
            <a:off x="2107247" y="4061727"/>
            <a:ext cx="1238647" cy="5617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이미지 영상처리 및 졸음감지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(</a:t>
            </a:r>
            <a:r>
              <a:rPr lang="ko-KR" altLang="en-US" sz="1000" b="1">
                <a:solidFill>
                  <a:srgbClr val="FF0000"/>
                </a:solidFill>
              </a:rPr>
              <a:t>다음 명세서</a:t>
            </a:r>
            <a:r>
              <a:rPr lang="en-US" altLang="ko-KR" sz="1000" b="1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CD894BA-7504-4944-87E7-9E0CDC89ED4D}"/>
              </a:ext>
            </a:extLst>
          </p:cNvPr>
          <p:cNvCxnSpPr>
            <a:cxnSpLocks/>
            <a:stCxn id="61" idx="2"/>
            <a:endCxn id="85" idx="0"/>
          </p:cNvCxnSpPr>
          <p:nvPr/>
        </p:nvCxnSpPr>
        <p:spPr>
          <a:xfrm flipH="1">
            <a:off x="2726571" y="3728862"/>
            <a:ext cx="1" cy="332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AA57174-AF8C-4220-9F72-61D7FBF2D33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860813" y="3123855"/>
            <a:ext cx="6646" cy="292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F0115C1-2BB8-4C35-9762-8F34F4378EA3}"/>
              </a:ext>
            </a:extLst>
          </p:cNvPr>
          <p:cNvCxnSpPr>
            <a:cxnSpLocks/>
          </p:cNvCxnSpPr>
          <p:nvPr/>
        </p:nvCxnSpPr>
        <p:spPr>
          <a:xfrm>
            <a:off x="854168" y="3966946"/>
            <a:ext cx="6645" cy="286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882E52A-3896-471A-A7B7-10B095098E1E}"/>
              </a:ext>
            </a:extLst>
          </p:cNvPr>
          <p:cNvCxnSpPr>
            <a:cxnSpLocks/>
            <a:stCxn id="66" idx="3"/>
            <a:endCxn id="61" idx="1"/>
          </p:cNvCxnSpPr>
          <p:nvPr/>
        </p:nvCxnSpPr>
        <p:spPr>
          <a:xfrm flipV="1">
            <a:off x="1466458" y="3447988"/>
            <a:ext cx="661114" cy="100203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1261A68-B364-48E7-AC0B-89FEB997D338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3833729" y="2159222"/>
            <a:ext cx="0" cy="479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8493907-E3A1-4CD0-BAA5-A176C5D9BC4D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 rot="5400000">
            <a:off x="2081942" y="938093"/>
            <a:ext cx="530658" cy="29729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7DBE7D-365A-423A-A87F-3BDC536E0F88}"/>
              </a:ext>
            </a:extLst>
          </p:cNvPr>
          <p:cNvSpPr/>
          <p:nvPr/>
        </p:nvSpPr>
        <p:spPr>
          <a:xfrm>
            <a:off x="4757280" y="1231182"/>
            <a:ext cx="4279216" cy="5078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5F92A1-2CDA-4FFF-8379-7134849CB828}"/>
              </a:ext>
            </a:extLst>
          </p:cNvPr>
          <p:cNvSpPr txBox="1"/>
          <p:nvPr/>
        </p:nvSpPr>
        <p:spPr>
          <a:xfrm>
            <a:off x="351593" y="1441506"/>
            <a:ext cx="8396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Base64 Encoding &amp; Decoding</a:t>
            </a:r>
          </a:p>
          <a:p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Base64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Binary Data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바꾸는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하나로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Binary Data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Character set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영향을 받지 않는 공통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ASCII 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영역의 문자로만 이루어진 문자열로 바꾸는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Base64 Encoding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하게되면 전송해야 될 데이터의 양도 약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33% 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정도 늘어난다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그럼에도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Base64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이유는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ASCII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7bits Encoding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인데 나머지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1bit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처리하는 방식이 시스템 별로 상이하고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일부 제어문자의 경우 시스템 별로 다른 코드값을 갖기 때문이다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Base64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Email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문자를 위한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Media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Binary Data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포함해야 될 필요가 있을 때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포함된 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Binary Data</a:t>
            </a:r>
            <a:r>
              <a:rPr lang="ko-KR" altLang="en-US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시스템 독립적으로 동일하게 전송 또는 저장되는걸 보장하기 위해 사용한다</a:t>
            </a:r>
            <a:r>
              <a:rPr lang="en-US" altLang="ko-KR" sz="1600" i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600" i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BBD44-1579-439A-897A-DCB3AFB145AD}"/>
              </a:ext>
            </a:extLst>
          </p:cNvPr>
          <p:cNvSpPr/>
          <p:nvPr/>
        </p:nvSpPr>
        <p:spPr>
          <a:xfrm>
            <a:off x="250689" y="1271208"/>
            <a:ext cx="8740117" cy="2774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330A9E-AC45-4010-A289-72131CF73EAB}"/>
              </a:ext>
            </a:extLst>
          </p:cNvPr>
          <p:cNvSpPr/>
          <p:nvPr/>
        </p:nvSpPr>
        <p:spPr>
          <a:xfrm>
            <a:off x="250689" y="4157648"/>
            <a:ext cx="8728070" cy="2151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0157BC-F097-4AF2-B56A-E36B33CFC263}"/>
              </a:ext>
            </a:extLst>
          </p:cNvPr>
          <p:cNvSpPr/>
          <p:nvPr/>
        </p:nvSpPr>
        <p:spPr>
          <a:xfrm>
            <a:off x="1187624" y="6333440"/>
            <a:ext cx="7272808" cy="47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5C0D7C-95A3-4BFC-A4AC-2B97BDF5C1CE}"/>
              </a:ext>
            </a:extLst>
          </p:cNvPr>
          <p:cNvSpPr txBox="1"/>
          <p:nvPr/>
        </p:nvSpPr>
        <p:spPr>
          <a:xfrm>
            <a:off x="2153333" y="4837647"/>
            <a:ext cx="1317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Base64 Encoding</a:t>
            </a:r>
            <a:endParaRPr lang="ko-KR" altLang="en-US" sz="105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22A0CB-7EB2-41CF-9F42-E58A4D3A067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50F630C-3377-4546-8D64-A6AA070DF20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9F9B3A-1870-418F-BAC0-5BB27E79ECE6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제목 12">
            <a:extLst>
              <a:ext uri="{FF2B5EF4-FFF2-40B4-BE49-F238E27FC236}">
                <a16:creationId xmlns:a16="http://schemas.microsoft.com/office/drawing/2014/main" id="{74B4CCFB-6E10-4063-9287-034275D9A774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0E717677-0560-42B1-BE6E-BAEDDEE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B1EDBAB-D186-4FDA-94B6-94A60C17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막힌 원호 27">
            <a:extLst>
              <a:ext uri="{FF2B5EF4-FFF2-40B4-BE49-F238E27FC236}">
                <a16:creationId xmlns:a16="http://schemas.microsoft.com/office/drawing/2014/main" id="{0928D48D-6581-4DEC-A345-AEDAF234FFA9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025F950-DA85-4327-B577-FB18942A3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51" b="29895"/>
          <a:stretch/>
        </p:blipFill>
        <p:spPr>
          <a:xfrm>
            <a:off x="3458523" y="4353088"/>
            <a:ext cx="2235602" cy="15645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E42991-557B-4703-8555-39CDC15241B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97338" y="5130227"/>
            <a:ext cx="1261185" cy="5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9D5968-CA3B-49C2-AEF5-A12E2D10BA3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94125" y="5127575"/>
            <a:ext cx="1275106" cy="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24F23E-D9E5-4DC4-978F-D8A2FA8E76EF}"/>
              </a:ext>
            </a:extLst>
          </p:cNvPr>
          <p:cNvSpPr txBox="1"/>
          <p:nvPr/>
        </p:nvSpPr>
        <p:spPr>
          <a:xfrm>
            <a:off x="5686573" y="4843660"/>
            <a:ext cx="1317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Base64 Decoding</a:t>
            </a:r>
            <a:endParaRPr lang="ko-KR" altLang="en-US" sz="105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B8E75-0EA0-4BB2-BF12-2FEB10D8884C}"/>
              </a:ext>
            </a:extLst>
          </p:cNvPr>
          <p:cNvSpPr txBox="1"/>
          <p:nvPr/>
        </p:nvSpPr>
        <p:spPr>
          <a:xfrm>
            <a:off x="988061" y="5969730"/>
            <a:ext cx="66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image</a:t>
            </a:r>
            <a:endParaRPr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9000C8-B8F1-4959-8AD9-3FCD976AAAB0}"/>
              </a:ext>
            </a:extLst>
          </p:cNvPr>
          <p:cNvSpPr txBox="1"/>
          <p:nvPr/>
        </p:nvSpPr>
        <p:spPr>
          <a:xfrm>
            <a:off x="7611329" y="5953692"/>
            <a:ext cx="66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image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A6C6DA-9E9F-433F-B3BE-9C3113D61C57}"/>
              </a:ext>
            </a:extLst>
          </p:cNvPr>
          <p:cNvSpPr txBox="1"/>
          <p:nvPr/>
        </p:nvSpPr>
        <p:spPr>
          <a:xfrm>
            <a:off x="3459390" y="5950927"/>
            <a:ext cx="2338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send Base64 String to server </a:t>
            </a:r>
            <a:endParaRPr lang="ko-KR" altLang="en-US" sz="1200" b="1" dirty="0"/>
          </a:p>
        </p:txBody>
      </p:sp>
      <p:pic>
        <p:nvPicPr>
          <p:cNvPr id="3" name="그림 2" descr="사람, 실내, 벽이(가) 표시된 사진&#10;&#10;자동 생성된 설명">
            <a:extLst>
              <a:ext uri="{FF2B5EF4-FFF2-40B4-BE49-F238E27FC236}">
                <a16:creationId xmlns:a16="http://schemas.microsoft.com/office/drawing/2014/main" id="{EBCC760D-2677-4404-8012-CF1D5D6AE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83" y="4285822"/>
            <a:ext cx="1724243" cy="1647325"/>
          </a:xfrm>
          <a:prstGeom prst="rect">
            <a:avLst/>
          </a:prstGeom>
        </p:spPr>
      </p:pic>
      <p:pic>
        <p:nvPicPr>
          <p:cNvPr id="29" name="그림 28" descr="사람, 실내, 벽이(가) 표시된 사진&#10;&#10;자동 생성된 설명">
            <a:extLst>
              <a:ext uri="{FF2B5EF4-FFF2-40B4-BE49-F238E27FC236}">
                <a16:creationId xmlns:a16="http://schemas.microsoft.com/office/drawing/2014/main" id="{319213BC-EA94-4148-B465-D88B2AEA4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394" y="4299798"/>
            <a:ext cx="1724243" cy="16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5E7F1EAA-642C-4CBB-8F30-6D4AFEAD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3696" y="6480845"/>
            <a:ext cx="41148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BA67D0-814C-497C-A9AE-A8F59786F330}"/>
              </a:ext>
            </a:extLst>
          </p:cNvPr>
          <p:cNvSpPr/>
          <p:nvPr/>
        </p:nvSpPr>
        <p:spPr>
          <a:xfrm>
            <a:off x="107504" y="1196753"/>
            <a:ext cx="8958256" cy="2954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8392E1E-CCC2-4134-A885-CF7A27E1C465}"/>
              </a:ext>
            </a:extLst>
          </p:cNvPr>
          <p:cNvSpPr/>
          <p:nvPr/>
        </p:nvSpPr>
        <p:spPr>
          <a:xfrm>
            <a:off x="146088" y="1488659"/>
            <a:ext cx="681824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New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1570450-465D-4343-BB7E-8ABCE3AF1EAC}"/>
              </a:ext>
            </a:extLst>
          </p:cNvPr>
          <p:cNvSpPr/>
          <p:nvPr/>
        </p:nvSpPr>
        <p:spPr>
          <a:xfrm>
            <a:off x="8263973" y="1483398"/>
            <a:ext cx="733939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Next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472393-A7EA-4BDB-B942-5301A080A350}"/>
              </a:ext>
            </a:extLst>
          </p:cNvPr>
          <p:cNvSpPr/>
          <p:nvPr/>
        </p:nvSpPr>
        <p:spPr>
          <a:xfrm>
            <a:off x="972137" y="1464548"/>
            <a:ext cx="87117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① 얼굴탐지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2DA433-9B02-4E56-A6B5-089CE2417063}"/>
              </a:ext>
            </a:extLst>
          </p:cNvPr>
          <p:cNvSpPr/>
          <p:nvPr/>
        </p:nvSpPr>
        <p:spPr>
          <a:xfrm>
            <a:off x="4448696" y="1409233"/>
            <a:ext cx="1084013" cy="5363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②</a:t>
            </a:r>
            <a:r>
              <a:rPr lang="ko-KR" altLang="en-US" sz="1000" b="1">
                <a:solidFill>
                  <a:schemeClr val="tx1"/>
                </a:solidFill>
              </a:rPr>
              <a:t> </a:t>
            </a:r>
            <a:r>
              <a:rPr lang="en-US" altLang="ko-KR" sz="1000" b="1">
                <a:solidFill>
                  <a:schemeClr val="tx1"/>
                </a:solidFill>
              </a:rPr>
              <a:t>model1</a:t>
            </a:r>
            <a:r>
              <a:rPr lang="ko-KR" altLang="en-US" sz="1000" b="1">
                <a:solidFill>
                  <a:schemeClr val="tx1"/>
                </a:solidFill>
              </a:rPr>
              <a:t>에 얼굴 이미지 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프레임 입력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4DA002-C2E7-45E4-BB18-B9F9D8C128DB}"/>
              </a:ext>
            </a:extLst>
          </p:cNvPr>
          <p:cNvSpPr/>
          <p:nvPr/>
        </p:nvSpPr>
        <p:spPr>
          <a:xfrm>
            <a:off x="5738299" y="1410601"/>
            <a:ext cx="1246055" cy="5363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③</a:t>
            </a:r>
            <a:r>
              <a:rPr lang="ko-KR" altLang="en-US" sz="1000" b="1">
                <a:solidFill>
                  <a:schemeClr val="tx1"/>
                </a:solidFill>
              </a:rPr>
              <a:t> </a:t>
            </a:r>
            <a:r>
              <a:rPr lang="en-US" altLang="ko-KR" sz="1000" b="1">
                <a:solidFill>
                  <a:schemeClr val="tx1"/>
                </a:solidFill>
              </a:rPr>
              <a:t>face landmark </a:t>
            </a:r>
            <a:r>
              <a:rPr lang="ko-KR" altLang="en-US" sz="1000" b="1">
                <a:solidFill>
                  <a:schemeClr val="tx1"/>
                </a:solidFill>
              </a:rPr>
              <a:t>와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r>
              <a:rPr lang="ko-KR" altLang="en-US" sz="1000" b="1">
                <a:solidFill>
                  <a:schemeClr val="tx1"/>
                </a:solidFill>
              </a:rPr>
              <a:t>눈이미지 프레임 포인트 얻기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8F925E-2F14-4FD9-BB27-F255C2066C71}"/>
              </a:ext>
            </a:extLst>
          </p:cNvPr>
          <p:cNvSpPr/>
          <p:nvPr/>
        </p:nvSpPr>
        <p:spPr>
          <a:xfrm>
            <a:off x="7169134" y="1403864"/>
            <a:ext cx="944303" cy="5448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④ model2</a:t>
            </a:r>
            <a:r>
              <a:rPr lang="ko-KR" altLang="en-US" sz="1000" b="1">
                <a:solidFill>
                  <a:schemeClr val="tx1"/>
                </a:solidFill>
              </a:rPr>
              <a:t>에 눈 이미지 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프레임 입력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E768E1BB-F0C6-4838-AC2D-D69319EEDA35}"/>
              </a:ext>
            </a:extLst>
          </p:cNvPr>
          <p:cNvSpPr/>
          <p:nvPr/>
        </p:nvSpPr>
        <p:spPr>
          <a:xfrm>
            <a:off x="2083509" y="1226587"/>
            <a:ext cx="2058918" cy="924433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dlib face detection </a:t>
            </a: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사용해 얼굴이 탐지된다면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E2673BA7-628E-48A0-A5AB-30C72DB92872}"/>
              </a:ext>
            </a:extLst>
          </p:cNvPr>
          <p:cNvSpPr/>
          <p:nvPr/>
        </p:nvSpPr>
        <p:spPr>
          <a:xfrm>
            <a:off x="5638175" y="2678861"/>
            <a:ext cx="2432747" cy="734069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만약 양쪽 눈 모델출력값이 </a:t>
            </a:r>
            <a:r>
              <a:rPr lang="en-US" altLang="ko-KR" sz="1000" b="1">
                <a:solidFill>
                  <a:schemeClr val="tx1"/>
                </a:solidFill>
                <a:latin typeface="-apple-system"/>
              </a:rPr>
              <a:t>0.1</a:t>
            </a:r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로 이것이 </a:t>
            </a:r>
            <a:r>
              <a:rPr lang="en-US" altLang="ko-KR" sz="1000" b="1">
                <a:solidFill>
                  <a:schemeClr val="tx1"/>
                </a:solidFill>
                <a:latin typeface="-apple-system"/>
              </a:rPr>
              <a:t>2</a:t>
            </a:r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초 이상 지속된다면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1DDEEE6-30FC-4A08-8B1E-44434EBBA31C}"/>
              </a:ext>
            </a:extLst>
          </p:cNvPr>
          <p:cNvSpPr/>
          <p:nvPr/>
        </p:nvSpPr>
        <p:spPr>
          <a:xfrm>
            <a:off x="3628065" y="2270672"/>
            <a:ext cx="2725271" cy="692717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만약 모델 출력값이 졸음감지 임계값으로 </a:t>
            </a:r>
            <a:r>
              <a:rPr lang="en-US" altLang="ko-KR" sz="1000" b="1">
                <a:solidFill>
                  <a:schemeClr val="tx1"/>
                </a:solidFill>
                <a:latin typeface="-apple-system"/>
              </a:rPr>
              <a:t>5</a:t>
            </a:r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초이상 지속된다면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9272AC-C425-4215-9501-72692C9C0E6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27912" y="1681536"/>
            <a:ext cx="1442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3E5AC3-C323-46B8-9EBC-A209BE95ACE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843757" y="1681535"/>
            <a:ext cx="239752" cy="7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27AE17-7E61-4D18-AD20-C37E143D0E74}"/>
              </a:ext>
            </a:extLst>
          </p:cNvPr>
          <p:cNvCxnSpPr>
            <a:cxnSpLocks/>
          </p:cNvCxnSpPr>
          <p:nvPr/>
        </p:nvCxnSpPr>
        <p:spPr>
          <a:xfrm>
            <a:off x="4142427" y="1681534"/>
            <a:ext cx="2914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1DF661-DBD1-4BE3-AE19-5CF009315353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4990701" y="1945607"/>
            <a:ext cx="2" cy="325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6211129-E818-40B8-87E6-F3DC24D33DA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984354" y="1676276"/>
            <a:ext cx="184780" cy="2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B5E6F9-391F-43C1-BCC7-B015A52D4B35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8113437" y="1676276"/>
            <a:ext cx="1505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09BAF-B513-4C6B-AFE8-CAC2EB3E02CC}"/>
              </a:ext>
            </a:extLst>
          </p:cNvPr>
          <p:cNvSpPr txBox="1"/>
          <p:nvPr/>
        </p:nvSpPr>
        <p:spPr>
          <a:xfrm>
            <a:off x="3951451" y="1397614"/>
            <a:ext cx="48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CB1AB-720C-46FC-A3D0-6B5C4130FC40}"/>
              </a:ext>
            </a:extLst>
          </p:cNvPr>
          <p:cNvSpPr txBox="1"/>
          <p:nvPr/>
        </p:nvSpPr>
        <p:spPr>
          <a:xfrm>
            <a:off x="3107002" y="2147726"/>
            <a:ext cx="55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False</a:t>
            </a:r>
            <a:endParaRPr lang="ko-KR" altLang="en-US" sz="10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A756E3-6B01-4BF3-ACCF-5EFAA6AE5AA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532709" y="1677420"/>
            <a:ext cx="205590" cy="1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7964FB2-123D-46F5-9C97-65092AB593B1}"/>
              </a:ext>
            </a:extLst>
          </p:cNvPr>
          <p:cNvCxnSpPr>
            <a:cxnSpLocks/>
            <a:stCxn id="19" idx="2"/>
            <a:endCxn id="13" idx="2"/>
          </p:cNvCxnSpPr>
          <p:nvPr/>
        </p:nvCxnSpPr>
        <p:spPr>
          <a:xfrm rot="5400000" flipH="1">
            <a:off x="1661681" y="699733"/>
            <a:ext cx="276606" cy="2625968"/>
          </a:xfrm>
          <a:prstGeom prst="bentConnector3">
            <a:avLst>
              <a:gd name="adj1" fmla="val -826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5D83FB-9A49-43DE-A805-F4DF8F727EEC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flipH="1">
            <a:off x="4990700" y="2963389"/>
            <a:ext cx="1" cy="394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F3AF69-3348-4BAC-9980-B6A76ACD6AB9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>
            <a:off x="6854549" y="3412930"/>
            <a:ext cx="12668" cy="339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D77E19-AFEC-41EE-BFD2-ABDC0DF5214C}"/>
              </a:ext>
            </a:extLst>
          </p:cNvPr>
          <p:cNvSpPr txBox="1"/>
          <p:nvPr/>
        </p:nvSpPr>
        <p:spPr>
          <a:xfrm>
            <a:off x="5022449" y="3004336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573C05-C9B8-4581-B7B8-AC6075D651D0}"/>
              </a:ext>
            </a:extLst>
          </p:cNvPr>
          <p:cNvSpPr txBox="1"/>
          <p:nvPr/>
        </p:nvSpPr>
        <p:spPr>
          <a:xfrm>
            <a:off x="6854548" y="3371558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8CA82D-99C6-4C4B-A0A1-105F8FA766EF}"/>
              </a:ext>
            </a:extLst>
          </p:cNvPr>
          <p:cNvSpPr/>
          <p:nvPr/>
        </p:nvSpPr>
        <p:spPr>
          <a:xfrm>
            <a:off x="4355151" y="3358153"/>
            <a:ext cx="1271098" cy="32531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음성 알림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2A9D88-B55D-458B-A846-3DF235D2833C}"/>
              </a:ext>
            </a:extLst>
          </p:cNvPr>
          <p:cNvSpPr/>
          <p:nvPr/>
        </p:nvSpPr>
        <p:spPr>
          <a:xfrm>
            <a:off x="6231668" y="3752240"/>
            <a:ext cx="1271098" cy="3216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음성 알림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F2D31CF0-A81E-4022-8ED3-48F1650DABE2}"/>
              </a:ext>
            </a:extLst>
          </p:cNvPr>
          <p:cNvSpPr/>
          <p:nvPr/>
        </p:nvSpPr>
        <p:spPr>
          <a:xfrm>
            <a:off x="6978140" y="2313214"/>
            <a:ext cx="2049551" cy="578027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만약 눈 깜빡임이 </a:t>
            </a:r>
            <a:r>
              <a:rPr lang="en-US" altLang="ko-KR" sz="1000" b="1">
                <a:solidFill>
                  <a:schemeClr val="tx1"/>
                </a:solidFill>
                <a:latin typeface="-apple-system"/>
              </a:rPr>
              <a:t>1</a:t>
            </a:r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분에 </a:t>
            </a:r>
            <a:r>
              <a:rPr lang="en-US" altLang="ko-KR" sz="1000" b="1">
                <a:solidFill>
                  <a:schemeClr val="tx1"/>
                </a:solidFill>
                <a:latin typeface="-apple-system"/>
              </a:rPr>
              <a:t>15</a:t>
            </a:r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번 미만이라면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51C05C-F8FD-47CF-AE36-347773C658B7}"/>
              </a:ext>
            </a:extLst>
          </p:cNvPr>
          <p:cNvCxnSpPr>
            <a:cxnSpLocks/>
          </p:cNvCxnSpPr>
          <p:nvPr/>
        </p:nvCxnSpPr>
        <p:spPr>
          <a:xfrm>
            <a:off x="8093497" y="2852122"/>
            <a:ext cx="9294" cy="454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567345-4DAA-485C-B60C-0C12261521EA}"/>
              </a:ext>
            </a:extLst>
          </p:cNvPr>
          <p:cNvSpPr txBox="1"/>
          <p:nvPr/>
        </p:nvSpPr>
        <p:spPr>
          <a:xfrm>
            <a:off x="8126889" y="2926415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BAD5F4-83E8-4BE0-BFB9-12C64992ACE6}"/>
              </a:ext>
            </a:extLst>
          </p:cNvPr>
          <p:cNvSpPr/>
          <p:nvPr/>
        </p:nvSpPr>
        <p:spPr>
          <a:xfrm>
            <a:off x="7666250" y="3331602"/>
            <a:ext cx="1271098" cy="33931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-apple-system"/>
              </a:rPr>
              <a:t>음성 알림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03A6D26-54A6-4112-B4E2-85D3529DC55A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6854550" y="2115155"/>
            <a:ext cx="867037" cy="5637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8709099-8A5A-4151-B2A3-A335C147CFFA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rot="16200000" flipH="1">
            <a:off x="7639838" y="1950136"/>
            <a:ext cx="364526" cy="361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80D73C-D12C-46E8-984B-245253FE9FBB}"/>
              </a:ext>
            </a:extLst>
          </p:cNvPr>
          <p:cNvSpPr txBox="1"/>
          <p:nvPr/>
        </p:nvSpPr>
        <p:spPr>
          <a:xfrm>
            <a:off x="117834" y="4223836"/>
            <a:ext cx="8857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알고리즘 시나리오</a:t>
            </a:r>
            <a:endParaRPr lang="en-US" altLang="ko-KR" sz="1200" b="1" dirty="0"/>
          </a:p>
          <a:p>
            <a:r>
              <a:rPr lang="en-US" altLang="ko-KR" sz="1200" dirty="0"/>
              <a:t>① </a:t>
            </a:r>
            <a:r>
              <a:rPr lang="ko-KR" altLang="en-US" sz="1200" dirty="0" err="1"/>
              <a:t>웹캠을</a:t>
            </a:r>
            <a:r>
              <a:rPr lang="ko-KR" altLang="en-US" sz="1200" dirty="0"/>
              <a:t> 통해 이미지 프레임을 가져온다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② </a:t>
            </a:r>
            <a:r>
              <a:rPr lang="en-US" altLang="ko-KR" sz="1200" dirty="0" err="1"/>
              <a:t>dlib</a:t>
            </a:r>
            <a:r>
              <a:rPr lang="en-US" altLang="ko-KR" sz="1200" dirty="0"/>
              <a:t> </a:t>
            </a:r>
            <a:r>
              <a:rPr lang="ko-KR" altLang="en-US" sz="1200" dirty="0"/>
              <a:t>모듈 </a:t>
            </a:r>
            <a:r>
              <a:rPr lang="en-US" altLang="ko-KR" sz="1200" dirty="0"/>
              <a:t>face detection</a:t>
            </a:r>
            <a:r>
              <a:rPr lang="ko-KR" altLang="en-US" sz="1200" dirty="0"/>
              <a:t>를 사용해 이미지 프레임에서 사람 얼굴을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③ </a:t>
            </a:r>
            <a:r>
              <a:rPr lang="ko-KR" altLang="en-US" sz="1200" dirty="0"/>
              <a:t>얻은 이미지를 딥러닝 모델 </a:t>
            </a:r>
            <a:r>
              <a:rPr lang="en-US" altLang="ko-KR" sz="1200" dirty="0"/>
              <a:t>1</a:t>
            </a:r>
            <a:r>
              <a:rPr lang="ko-KR" altLang="en-US" sz="1200" dirty="0"/>
              <a:t>에 입력으로 넣어 얼굴 정면과 정수리가 보이는 얼굴을 구분한다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④ </a:t>
            </a:r>
            <a:r>
              <a:rPr lang="ko-KR" altLang="en-US" sz="1200" dirty="0"/>
              <a:t>만약 정수리가 보이는 상태가 </a:t>
            </a:r>
            <a:r>
              <a:rPr lang="en-US" altLang="ko-KR" sz="1200" dirty="0"/>
              <a:t>5</a:t>
            </a:r>
            <a:r>
              <a:rPr lang="ko-KR" altLang="en-US" sz="1200" dirty="0" err="1"/>
              <a:t>초이상</a:t>
            </a:r>
            <a:r>
              <a:rPr lang="ko-KR" altLang="en-US" sz="1200" dirty="0"/>
              <a:t> 지속되면 알림 음성을 재생한다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⑤ </a:t>
            </a:r>
            <a:r>
              <a:rPr lang="ko-KR" altLang="en-US" sz="1200" dirty="0"/>
              <a:t>프레임에서 얼굴이 발견되면 </a:t>
            </a:r>
            <a:r>
              <a:rPr lang="en-US" altLang="ko-KR" sz="1200" dirty="0" err="1"/>
              <a:t>dlib</a:t>
            </a:r>
            <a:r>
              <a:rPr lang="ko-KR" altLang="en-US" sz="1200" dirty="0"/>
              <a:t>모듈의 </a:t>
            </a:r>
            <a:r>
              <a:rPr lang="en-US" altLang="ko-KR" sz="1200" dirty="0"/>
              <a:t>face landmark</a:t>
            </a:r>
            <a:r>
              <a:rPr lang="ko-KR" altLang="en-US" sz="1200" dirty="0"/>
              <a:t>를 사용해 얼굴의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눈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코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입 등 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68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개의 포인트 지점을 좌표로 얻는다</a:t>
            </a:r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.</a:t>
            </a:r>
          </a:p>
          <a:p>
            <a:r>
              <a:rPr lang="en-US" altLang="ko-KR" sz="1200" dirty="0"/>
              <a:t>⑥ </a:t>
            </a:r>
            <a:r>
              <a:rPr lang="ko-KR" altLang="en-US" sz="1200" dirty="0"/>
              <a:t>랜드마크를 통해 얻은 왼쪽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눈 포인트 지점의 좌표를 통해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과정을 통해 눈 좌표와</a:t>
            </a:r>
            <a:r>
              <a:rPr lang="en-US" altLang="ko-KR" sz="1200" dirty="0"/>
              <a:t>, </a:t>
            </a:r>
            <a:r>
              <a:rPr lang="ko-KR" altLang="en-US" sz="1200" dirty="0"/>
              <a:t>눈 사진을 얻는다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⑦ </a:t>
            </a:r>
            <a:r>
              <a:rPr lang="ko-KR" altLang="en-US" sz="1200" dirty="0"/>
              <a:t>얻은 눈 사진을 딥러닝 모델에 넣는다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딥러닝 모델에서 </a:t>
            </a:r>
            <a:r>
              <a:rPr lang="en-US" altLang="ko-KR" sz="1200" dirty="0"/>
              <a:t>0~1 </a:t>
            </a:r>
            <a:r>
              <a:rPr lang="ko-KR" altLang="en-US" sz="1200" dirty="0"/>
              <a:t>사이의 값을 얻는데 </a:t>
            </a:r>
            <a:r>
              <a:rPr lang="en-US" altLang="ko-KR" sz="1200" dirty="0"/>
              <a:t>1</a:t>
            </a:r>
            <a:r>
              <a:rPr lang="ko-KR" altLang="en-US" sz="1200" dirty="0"/>
              <a:t>에 가까울 수록 눈이 떠진 상태를 의미한다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⑧ </a:t>
            </a:r>
            <a:r>
              <a:rPr lang="ko-KR" altLang="en-US" sz="1200" dirty="0"/>
              <a:t>만약 딥러닝 모델 값이 </a:t>
            </a:r>
            <a:r>
              <a:rPr lang="en-US" altLang="ko-KR" sz="1200" dirty="0"/>
              <a:t>0.1 </a:t>
            </a:r>
            <a:r>
              <a:rPr lang="ko-KR" altLang="en-US" sz="1200" dirty="0"/>
              <a:t>미만인 상태가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초이상</a:t>
            </a:r>
            <a:r>
              <a:rPr lang="ko-KR" altLang="en-US" sz="1200" dirty="0"/>
              <a:t> 지속될 때 사용자가 졸음상태로 인식해 알림 음성을 재생한다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⑨ </a:t>
            </a:r>
            <a:r>
              <a:rPr lang="ko-KR" altLang="en-US" sz="1200" dirty="0"/>
              <a:t>딥러닝 모델을 통해 얻은 </a:t>
            </a:r>
            <a:r>
              <a:rPr lang="en-US" altLang="ko-KR" sz="1200" dirty="0"/>
              <a:t>0~1</a:t>
            </a:r>
            <a:r>
              <a:rPr lang="ko-KR" altLang="en-US" sz="1200" dirty="0"/>
              <a:t> 숫자를 통해 </a:t>
            </a:r>
            <a:r>
              <a:rPr lang="en-US" altLang="ko-KR" sz="1200" dirty="0"/>
              <a:t>0.1 </a:t>
            </a:r>
            <a:r>
              <a:rPr lang="ko-KR" altLang="en-US" sz="1200" dirty="0"/>
              <a:t>미만일 때와 그 이상일 때를 기준으로 </a:t>
            </a:r>
            <a:r>
              <a:rPr lang="ko-KR" altLang="en-US" sz="1200" dirty="0" err="1"/>
              <a:t>눈깜빡임을</a:t>
            </a:r>
            <a:r>
              <a:rPr lang="ko-KR" altLang="en-US" sz="1200" dirty="0"/>
              <a:t> 측정한다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⑩ </a:t>
            </a:r>
            <a:r>
              <a:rPr lang="ko-KR" altLang="en-US" sz="1200" dirty="0" err="1"/>
              <a:t>눈깜빡임</a:t>
            </a:r>
            <a:r>
              <a:rPr lang="ko-KR" altLang="en-US" sz="1200" dirty="0"/>
              <a:t> 횟수를 </a:t>
            </a:r>
            <a:r>
              <a:rPr lang="en-US" altLang="ko-KR" sz="1200" dirty="0"/>
              <a:t>1</a:t>
            </a:r>
            <a:r>
              <a:rPr lang="ko-KR" altLang="en-US" sz="1200" dirty="0" err="1"/>
              <a:t>분동안</a:t>
            </a:r>
            <a:r>
              <a:rPr lang="ko-KR" altLang="en-US" sz="1200" dirty="0"/>
              <a:t> 카운트해 </a:t>
            </a:r>
            <a:r>
              <a:rPr lang="en-US" altLang="ko-KR" sz="1200" dirty="0"/>
              <a:t>15</a:t>
            </a:r>
            <a:r>
              <a:rPr lang="ko-KR" altLang="en-US" sz="1200" dirty="0"/>
              <a:t>회 미만일 경우 알림 음성을 재생한다</a:t>
            </a:r>
            <a:r>
              <a:rPr lang="en-US" altLang="ko-KR" sz="1200" dirty="0"/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33E0A2-D729-4CB6-872A-4E70DFF4A7E9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6EFA379-C82D-4E8B-85A7-E321448494D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0DC1A1-56AE-4316-ACA2-D13843B38147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제목 12">
            <a:extLst>
              <a:ext uri="{FF2B5EF4-FFF2-40B4-BE49-F238E27FC236}">
                <a16:creationId xmlns:a16="http://schemas.microsoft.com/office/drawing/2014/main" id="{472AD669-AB9D-4F0C-858F-3DE172C5401A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명세서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974E9BA7-A788-4FE8-8B57-762DD44E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EB0838E1-AC07-4659-A209-F21256B6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막힌 원호 51">
            <a:extLst>
              <a:ext uri="{FF2B5EF4-FFF2-40B4-BE49-F238E27FC236}">
                <a16:creationId xmlns:a16="http://schemas.microsoft.com/office/drawing/2014/main" id="{4E98EBE5-013A-4BC9-8850-56A95E3B6BE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ABF431-89F8-4ED4-B526-9B170895E72E}"/>
              </a:ext>
            </a:extLst>
          </p:cNvPr>
          <p:cNvSpPr/>
          <p:nvPr/>
        </p:nvSpPr>
        <p:spPr>
          <a:xfrm>
            <a:off x="107504" y="4217318"/>
            <a:ext cx="895825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11E927-369D-49C4-A701-0173809DE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6" t="5427" r="8183" b="7753"/>
          <a:stretch/>
        </p:blipFill>
        <p:spPr>
          <a:xfrm>
            <a:off x="347348" y="4411734"/>
            <a:ext cx="1537015" cy="16453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6B22F9-D416-49A0-AF36-86C3BA42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29" y="4433396"/>
            <a:ext cx="1697533" cy="1645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F92A1-2CDA-4FFF-8379-7134849CB828}"/>
              </a:ext>
            </a:extLst>
          </p:cNvPr>
          <p:cNvSpPr txBox="1"/>
          <p:nvPr/>
        </p:nvSpPr>
        <p:spPr>
          <a:xfrm>
            <a:off x="452789" y="1632865"/>
            <a:ext cx="8396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dlib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사람 얼굴 검출 알고리즘</a:t>
            </a:r>
            <a:endParaRPr lang="en-US" altLang="ko-KR" sz="1600" b="1" dirty="0"/>
          </a:p>
          <a:p>
            <a:r>
              <a:rPr lang="en-US" altLang="ko-KR" sz="1600" dirty="0" err="1"/>
              <a:t>dlib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라이브러리는 </a:t>
            </a:r>
            <a:r>
              <a:rPr lang="en-US" altLang="ko-KR" sz="1600" dirty="0" err="1"/>
              <a:t>c++</a:t>
            </a:r>
            <a:r>
              <a:rPr lang="ko-KR" altLang="en-US" sz="1600" dirty="0"/>
              <a:t>로 작성된 </a:t>
            </a:r>
            <a:r>
              <a:rPr lang="ko-KR" altLang="en-US" sz="1600" dirty="0" err="1"/>
              <a:t>툴킷으로</a:t>
            </a:r>
            <a:r>
              <a:rPr lang="ko-KR" altLang="en-US" sz="1600" dirty="0"/>
              <a:t> </a:t>
            </a:r>
            <a:r>
              <a:rPr lang="en-US" altLang="ko-KR" sz="1600" dirty="0"/>
              <a:t>python </a:t>
            </a:r>
            <a:r>
              <a:rPr lang="ko-KR" altLang="en-US" sz="1600" dirty="0"/>
              <a:t>패키지로도 설치해 사용이 가능하다</a:t>
            </a:r>
            <a:r>
              <a:rPr lang="en-US" altLang="ko-KR" sz="1600" dirty="0"/>
              <a:t>. HOG(Histogram of Oriented Gradients) </a:t>
            </a:r>
            <a:r>
              <a:rPr lang="ko-KR" altLang="en-US" sz="1600" dirty="0"/>
              <a:t>특성을 사용한다</a:t>
            </a:r>
            <a:r>
              <a:rPr lang="en-US" altLang="ko-KR" sz="1600" dirty="0"/>
              <a:t>.</a:t>
            </a:r>
            <a:r>
              <a:rPr lang="ko-KR" altLang="en-US" sz="1600" dirty="0">
                <a:latin typeface="AppleSDGothicNeo"/>
              </a:rPr>
              <a:t> </a:t>
            </a:r>
            <a:r>
              <a:rPr lang="en-US" altLang="ko-KR" sz="1600" dirty="0" err="1">
                <a:latin typeface="AppleSDGothicNeo"/>
              </a:rPr>
              <a:t>dlib</a:t>
            </a:r>
            <a:r>
              <a:rPr lang="ko-KR" altLang="en-US" sz="1600" dirty="0">
                <a:latin typeface="AppleSDGothicNeo"/>
              </a:rPr>
              <a:t>의 얼굴 탐색은 기본적으로 </a:t>
            </a:r>
            <a:r>
              <a:rPr lang="en-US" altLang="ko-KR" sz="1600" dirty="0">
                <a:latin typeface="AppleSDGothicNeo"/>
              </a:rPr>
              <a:t>HOG </a:t>
            </a:r>
            <a:r>
              <a:rPr lang="ko-KR" altLang="en-US" sz="1600" dirty="0">
                <a:latin typeface="AppleSDGothicNeo"/>
              </a:rPr>
              <a:t>특성을 활용하므로 </a:t>
            </a:r>
            <a:r>
              <a:rPr lang="en-US" altLang="ko-KR" sz="1600" dirty="0" err="1">
                <a:latin typeface="AppleSDGothicNeo"/>
              </a:rPr>
              <a:t>dlib.get_frontal_face_detector</a:t>
            </a:r>
            <a:r>
              <a:rPr lang="en-US" altLang="ko-KR" sz="1600" dirty="0">
                <a:latin typeface="AppleSDGothicNeo"/>
              </a:rPr>
              <a:t>( )</a:t>
            </a:r>
            <a:r>
              <a:rPr lang="ko-KR" altLang="en-US" sz="1600" dirty="0">
                <a:latin typeface="AppleSDGothicNeo"/>
              </a:rPr>
              <a:t>를 사용하면 기본 얼굴 검출기를 쓸 수 있다</a:t>
            </a:r>
            <a:r>
              <a:rPr lang="en-US" altLang="ko-KR" sz="1600" dirty="0">
                <a:latin typeface="AppleSDGothicNeo"/>
              </a:rPr>
              <a:t>. </a:t>
            </a:r>
            <a:r>
              <a:rPr lang="ko-KR" altLang="en-US" sz="1600" dirty="0">
                <a:latin typeface="AppleSDGothicNeo"/>
              </a:rPr>
              <a:t>기본 얼굴탐색 객체는 사실 만들어진 이미지 피라미드</a:t>
            </a:r>
            <a:r>
              <a:rPr lang="en-US" altLang="ko-KR" sz="1600" dirty="0">
                <a:latin typeface="AppleSDGothicNeo"/>
              </a:rPr>
              <a:t>(image pyramid)</a:t>
            </a:r>
            <a:r>
              <a:rPr lang="ko-KR" altLang="en-US" sz="1600" dirty="0">
                <a:latin typeface="AppleSDGothicNeo"/>
              </a:rPr>
              <a:t>의 이미지들을 슬라이딩 윈도 방식</a:t>
            </a:r>
            <a:r>
              <a:rPr lang="en-US" altLang="ko-KR" sz="1600" dirty="0">
                <a:latin typeface="AppleSDGothicNeo"/>
              </a:rPr>
              <a:t>(sliding window) </a:t>
            </a:r>
            <a:r>
              <a:rPr lang="ko-KR" altLang="en-US" sz="1600" dirty="0">
                <a:latin typeface="AppleSDGothicNeo"/>
              </a:rPr>
              <a:t>방식으로 탐색할 때</a:t>
            </a:r>
            <a:r>
              <a:rPr lang="en-US" altLang="ko-KR" sz="1600" dirty="0">
                <a:latin typeface="AppleSDGothicNeo"/>
              </a:rPr>
              <a:t>, HOG</a:t>
            </a:r>
            <a:r>
              <a:rPr lang="ko-KR" altLang="en-US" sz="1600" dirty="0">
                <a:latin typeface="AppleSDGothicNeo"/>
              </a:rPr>
              <a:t>특성을 사용한 뒤 그 결과를 분류하는 선형 분류기</a:t>
            </a:r>
            <a:r>
              <a:rPr lang="en-US" altLang="ko-KR" sz="1600" dirty="0">
                <a:latin typeface="AppleSDGothicNeo"/>
              </a:rPr>
              <a:t>(linear classifier)</a:t>
            </a:r>
            <a:r>
              <a:rPr lang="ko-KR" altLang="en-US" sz="1600" dirty="0">
                <a:latin typeface="AppleSDGothicNeo"/>
              </a:rPr>
              <a:t>를 이용하는 방식으로 구현되어 있다</a:t>
            </a:r>
            <a:r>
              <a:rPr lang="en-US" altLang="ko-KR" sz="1600" dirty="0">
                <a:latin typeface="AppleSDGothicNeo"/>
              </a:rPr>
              <a:t>. </a:t>
            </a:r>
            <a:r>
              <a:rPr lang="ko-KR" altLang="en-US" sz="1600" dirty="0">
                <a:latin typeface="AppleSDGothicNeo"/>
              </a:rPr>
              <a:t>이 방식을 이용해 </a:t>
            </a:r>
            <a:r>
              <a:rPr lang="ko-KR" altLang="en-US" sz="1600">
                <a:latin typeface="AppleSDGothicNeo"/>
              </a:rPr>
              <a:t>얼굴을 검출하고 </a:t>
            </a:r>
            <a:r>
              <a:rPr lang="en-US" altLang="ko-KR" sz="1600" dirty="0" err="1">
                <a:latin typeface="AppleSDGothicNeo"/>
              </a:rPr>
              <a:t>dlib</a:t>
            </a:r>
            <a:r>
              <a:rPr lang="en-US" altLang="ko-KR" sz="1600" dirty="0">
                <a:latin typeface="AppleSDGothicNeo"/>
              </a:rPr>
              <a:t> </a:t>
            </a:r>
            <a:r>
              <a:rPr lang="ko-KR" altLang="en-US" sz="1600" dirty="0">
                <a:latin typeface="AppleSDGothicNeo"/>
              </a:rPr>
              <a:t>라이브러리를 통해 랜드마크 좌표를 얻어 양쪽 눈 이미지 프레임을 딥러닝 </a:t>
            </a:r>
            <a:r>
              <a:rPr lang="en-US" altLang="ko-KR" sz="1600" dirty="0">
                <a:latin typeface="AppleSDGothicNeo"/>
              </a:rPr>
              <a:t>CNN</a:t>
            </a:r>
            <a:r>
              <a:rPr lang="ko-KR" altLang="en-US" sz="1600" dirty="0">
                <a:latin typeface="AppleSDGothicNeo"/>
              </a:rPr>
              <a:t>모델에 </a:t>
            </a:r>
            <a:r>
              <a:rPr lang="ko-KR" altLang="en-US" sz="1600">
                <a:latin typeface="AppleSDGothicNeo"/>
              </a:rPr>
              <a:t>입력으로 한다</a:t>
            </a:r>
            <a:r>
              <a:rPr lang="en-US" altLang="ko-KR" sz="1600">
                <a:latin typeface="AppleSDGothicNeo"/>
              </a:rPr>
              <a:t>.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BBD44-1579-439A-897A-DCB3AFB145AD}"/>
              </a:ext>
            </a:extLst>
          </p:cNvPr>
          <p:cNvSpPr/>
          <p:nvPr/>
        </p:nvSpPr>
        <p:spPr>
          <a:xfrm>
            <a:off x="250689" y="1473902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330A9E-AC45-4010-A289-72131CF73EAB}"/>
              </a:ext>
            </a:extLst>
          </p:cNvPr>
          <p:cNvSpPr/>
          <p:nvPr/>
        </p:nvSpPr>
        <p:spPr>
          <a:xfrm>
            <a:off x="256711" y="4304831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CFAE4-371E-4FB4-949E-2C76F557B078}"/>
              </a:ext>
            </a:extLst>
          </p:cNvPr>
          <p:cNvSpPr txBox="1"/>
          <p:nvPr/>
        </p:nvSpPr>
        <p:spPr>
          <a:xfrm>
            <a:off x="3581681" y="5848237"/>
            <a:ext cx="2595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◀ </a:t>
            </a:r>
            <a:r>
              <a:rPr lang="ko-KR" altLang="en-US" sz="1050" b="1" dirty="0"/>
              <a:t>얼굴 랜드마크 좌표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0157BC-F097-4AF2-B56A-E36B33CFC263}"/>
              </a:ext>
            </a:extLst>
          </p:cNvPr>
          <p:cNvSpPr/>
          <p:nvPr/>
        </p:nvSpPr>
        <p:spPr>
          <a:xfrm>
            <a:off x="1146630" y="6356351"/>
            <a:ext cx="7272808" cy="47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9323B8-07F6-4CCD-BD82-9A4889FB5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430" y="4433396"/>
            <a:ext cx="1931540" cy="1682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5C0D7C-95A3-4BFC-A4AC-2B97BDF5C1CE}"/>
              </a:ext>
            </a:extLst>
          </p:cNvPr>
          <p:cNvSpPr txBox="1"/>
          <p:nvPr/>
        </p:nvSpPr>
        <p:spPr>
          <a:xfrm>
            <a:off x="7158790" y="5862346"/>
            <a:ext cx="2595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◀ landmark</a:t>
            </a:r>
            <a:r>
              <a:rPr lang="ko-KR" altLang="en-US" sz="1050" b="1" dirty="0"/>
              <a:t>를 통한 눈 탐지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22A0CB-7EB2-41CF-9F42-E58A4D3A067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50F630C-3377-4546-8D64-A6AA070DF20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9F9B3A-1870-418F-BAC0-5BB27E79ECE6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제목 12">
            <a:extLst>
              <a:ext uri="{FF2B5EF4-FFF2-40B4-BE49-F238E27FC236}">
                <a16:creationId xmlns:a16="http://schemas.microsoft.com/office/drawing/2014/main" id="{74B4CCFB-6E10-4063-9287-034275D9A774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0E717677-0560-42B1-BE6E-BAEDDEE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B1EDBAB-D186-4FDA-94B6-94A60C17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막힌 원호 27">
            <a:extLst>
              <a:ext uri="{FF2B5EF4-FFF2-40B4-BE49-F238E27FC236}">
                <a16:creationId xmlns:a16="http://schemas.microsoft.com/office/drawing/2014/main" id="{0928D48D-6581-4DEC-A345-AEDAF234FFA9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6D4F4148-8D14-421F-9C7E-5B42556E66FF}"/>
              </a:ext>
            </a:extLst>
          </p:cNvPr>
          <p:cNvSpPr/>
          <p:nvPr/>
        </p:nvSpPr>
        <p:spPr>
          <a:xfrm>
            <a:off x="115737" y="2806759"/>
            <a:ext cx="792088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2A338F-56FC-433C-BF59-B3F0E35D2B37}"/>
              </a:ext>
            </a:extLst>
          </p:cNvPr>
          <p:cNvSpPr/>
          <p:nvPr/>
        </p:nvSpPr>
        <p:spPr>
          <a:xfrm>
            <a:off x="1263486" y="2806759"/>
            <a:ext cx="864096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539636-E86F-4EF0-95FB-D9EFC611DAA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907825" y="2989321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0EB67BB-0671-4CB7-993D-99E72346C989}"/>
              </a:ext>
            </a:extLst>
          </p:cNvPr>
          <p:cNvSpPr/>
          <p:nvPr/>
        </p:nvSpPr>
        <p:spPr>
          <a:xfrm>
            <a:off x="2780033" y="1412453"/>
            <a:ext cx="2193474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졸음감지 기능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AEB868-EA79-406F-A88E-0100A3C662DE}"/>
              </a:ext>
            </a:extLst>
          </p:cNvPr>
          <p:cNvSpPr/>
          <p:nvPr/>
        </p:nvSpPr>
        <p:spPr>
          <a:xfrm>
            <a:off x="3007540" y="3840123"/>
            <a:ext cx="1738461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통계 서비스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AF578F-9D92-4AE4-A45F-08AEC5C5B254}"/>
              </a:ext>
            </a:extLst>
          </p:cNvPr>
          <p:cNvSpPr/>
          <p:nvPr/>
        </p:nvSpPr>
        <p:spPr>
          <a:xfrm>
            <a:off x="1339873" y="4658580"/>
            <a:ext cx="1512168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게시판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E2C4E3-C56C-49B8-90EC-9FD55A71E3B0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23725" y="3001748"/>
            <a:ext cx="883815" cy="1028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D3AC58-A9A0-4BA9-8C5B-F30F8689AC65}"/>
              </a:ext>
            </a:extLst>
          </p:cNvPr>
          <p:cNvCxnSpPr>
            <a:cxnSpLocks/>
          </p:cNvCxnSpPr>
          <p:nvPr/>
        </p:nvCxnSpPr>
        <p:spPr>
          <a:xfrm flipH="1">
            <a:off x="2059954" y="2989320"/>
            <a:ext cx="109018" cy="1689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EE62BA-21D9-423D-94D8-012E97FFB38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68973" y="1595015"/>
            <a:ext cx="611061" cy="1394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D424644-3FEB-4D4C-85C5-F3702A9DAE85}"/>
              </a:ext>
            </a:extLst>
          </p:cNvPr>
          <p:cNvSpPr/>
          <p:nvPr/>
        </p:nvSpPr>
        <p:spPr>
          <a:xfrm>
            <a:off x="5516338" y="3486766"/>
            <a:ext cx="2016223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졸음 횟수 통계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012F948-5ECC-4D34-9ECB-F8FBC8DFE344}"/>
              </a:ext>
            </a:extLst>
          </p:cNvPr>
          <p:cNvSpPr/>
          <p:nvPr/>
        </p:nvSpPr>
        <p:spPr>
          <a:xfrm>
            <a:off x="5552184" y="4073989"/>
            <a:ext cx="1509144" cy="668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눈깜빡임</a:t>
            </a:r>
            <a:r>
              <a:rPr lang="ko-KR" altLang="en-US" sz="1400" b="1" dirty="0">
                <a:solidFill>
                  <a:schemeClr val="tx1"/>
                </a:solidFill>
              </a:rPr>
              <a:t> 횟수 통계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96B33E-420E-4D56-B6A9-4FAD6CCB61B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746000" y="4038086"/>
            <a:ext cx="806184" cy="370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BCD5E4A-87A6-4E9E-BE99-7D6B0CBDE1E1}"/>
              </a:ext>
            </a:extLst>
          </p:cNvPr>
          <p:cNvCxnSpPr>
            <a:cxnSpLocks/>
          </p:cNvCxnSpPr>
          <p:nvPr/>
        </p:nvCxnSpPr>
        <p:spPr>
          <a:xfrm flipV="1">
            <a:off x="4727083" y="3709373"/>
            <a:ext cx="834474" cy="315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601AE3E2-F996-4C79-8B1E-272C7287E823}"/>
              </a:ext>
            </a:extLst>
          </p:cNvPr>
          <p:cNvSpPr/>
          <p:nvPr/>
        </p:nvSpPr>
        <p:spPr>
          <a:xfrm>
            <a:off x="3279711" y="2437537"/>
            <a:ext cx="2520280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눈깜빡임</a:t>
            </a:r>
            <a:r>
              <a:rPr lang="ko-KR" altLang="en-US" sz="1400" b="1" dirty="0">
                <a:solidFill>
                  <a:schemeClr val="tx1"/>
                </a:solidFill>
              </a:rPr>
              <a:t> 감지 기능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51DCD7-363E-4418-92AA-7893898822DC}"/>
              </a:ext>
            </a:extLst>
          </p:cNvPr>
          <p:cNvSpPr/>
          <p:nvPr/>
        </p:nvSpPr>
        <p:spPr>
          <a:xfrm>
            <a:off x="3384462" y="4788445"/>
            <a:ext cx="2016223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글쓰기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9A7EE7-CEEA-45C5-8FE8-C75522CDF90A}"/>
              </a:ext>
            </a:extLst>
          </p:cNvPr>
          <p:cNvSpPr/>
          <p:nvPr/>
        </p:nvSpPr>
        <p:spPr>
          <a:xfrm>
            <a:off x="3377658" y="5487012"/>
            <a:ext cx="2016223" cy="3804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댓글 작성하기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2544D8-36C9-44E4-BFEF-BAFBC3B636CD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>
            <a:off x="2852041" y="4841143"/>
            <a:ext cx="525616" cy="836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836376-4464-43B1-B71A-2BAD9BF52A55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>
            <a:off x="2852041" y="4841142"/>
            <a:ext cx="532420" cy="137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1BC557E-7014-4C7E-AD99-4A642D6D1341}"/>
              </a:ext>
            </a:extLst>
          </p:cNvPr>
          <p:cNvCxnSpPr>
            <a:cxnSpLocks/>
          </p:cNvCxnSpPr>
          <p:nvPr/>
        </p:nvCxnSpPr>
        <p:spPr>
          <a:xfrm flipV="1">
            <a:off x="2168973" y="2627752"/>
            <a:ext cx="1110739" cy="38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414980AC-B83A-4BF1-9109-B6241752F58B}"/>
              </a:ext>
            </a:extLst>
          </p:cNvPr>
          <p:cNvCxnSpPr>
            <a:cxnSpLocks/>
            <a:stCxn id="16" idx="6"/>
            <a:endCxn id="22" idx="6"/>
          </p:cNvCxnSpPr>
          <p:nvPr/>
        </p:nvCxnSpPr>
        <p:spPr>
          <a:xfrm>
            <a:off x="4973508" y="1595015"/>
            <a:ext cx="2559053" cy="2081966"/>
          </a:xfrm>
          <a:prstGeom prst="curvedConnector3">
            <a:avLst>
              <a:gd name="adj1" fmla="val 122158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9B60D8F8-0E42-4A6F-A1ED-04BE17F55A68}"/>
              </a:ext>
            </a:extLst>
          </p:cNvPr>
          <p:cNvCxnSpPr>
            <a:cxnSpLocks/>
            <a:stCxn id="26" idx="6"/>
            <a:endCxn id="23" idx="6"/>
          </p:cNvCxnSpPr>
          <p:nvPr/>
        </p:nvCxnSpPr>
        <p:spPr>
          <a:xfrm>
            <a:off x="5799992" y="2620100"/>
            <a:ext cx="1261337" cy="1788121"/>
          </a:xfrm>
          <a:prstGeom prst="curvedConnector3">
            <a:avLst>
              <a:gd name="adj1" fmla="val 20850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5BA45B-47E5-4B50-BBB0-8A0E985E8714}"/>
              </a:ext>
            </a:extLst>
          </p:cNvPr>
          <p:cNvSpPr txBox="1"/>
          <p:nvPr/>
        </p:nvSpPr>
        <p:spPr>
          <a:xfrm>
            <a:off x="7993465" y="2230695"/>
            <a:ext cx="57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저장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4CEF21-5236-4AC7-BD7D-CD7D081172DF}"/>
              </a:ext>
            </a:extLst>
          </p:cNvPr>
          <p:cNvSpPr txBox="1"/>
          <p:nvPr/>
        </p:nvSpPr>
        <p:spPr>
          <a:xfrm>
            <a:off x="8396657" y="3400994"/>
            <a:ext cx="57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저장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F07B14-3EB4-4BF9-9AEB-0254736E2296}"/>
              </a:ext>
            </a:extLst>
          </p:cNvPr>
          <p:cNvSpPr/>
          <p:nvPr/>
        </p:nvSpPr>
        <p:spPr>
          <a:xfrm>
            <a:off x="1073702" y="6349277"/>
            <a:ext cx="7272808" cy="47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8" name="막힌 원호 37">
            <a:extLst>
              <a:ext uri="{FF2B5EF4-FFF2-40B4-BE49-F238E27FC236}">
                <a16:creationId xmlns:a16="http://schemas.microsoft.com/office/drawing/2014/main" id="{3833ADAA-895F-4926-B846-23AFA2976651}"/>
              </a:ext>
            </a:extLst>
          </p:cNvPr>
          <p:cNvSpPr/>
          <p:nvPr/>
        </p:nvSpPr>
        <p:spPr>
          <a:xfrm flipV="1">
            <a:off x="-510790" y="-583607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4FC1EF-3F69-4351-8625-732A6FFA986F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F9671D7-A900-4CF0-8741-84FD9BF8E7D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1AE5CCF-3E74-4B1E-8E16-24F2489F4DEE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제목 12">
            <a:extLst>
              <a:ext uri="{FF2B5EF4-FFF2-40B4-BE49-F238E27FC236}">
                <a16:creationId xmlns:a16="http://schemas.microsoft.com/office/drawing/2014/main" id="{CC8662DE-A2C1-4F0E-99A8-B112D4D63C85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C019AE10-4E2F-4A0D-AAE4-DD90AD99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F23A4335-3B73-4F62-82CE-532F08E8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막힌 원호 51">
            <a:extLst>
              <a:ext uri="{FF2B5EF4-FFF2-40B4-BE49-F238E27FC236}">
                <a16:creationId xmlns:a16="http://schemas.microsoft.com/office/drawing/2014/main" id="{630D6CB7-3DB9-410A-9391-65252B6AC525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665</Words>
  <Application>Microsoft Office PowerPoint</Application>
  <PresentationFormat>화면 슬라이드 쇼(4:3)</PresentationFormat>
  <Paragraphs>100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AppleSDGothicNeo</vt:lpstr>
      <vt:lpstr>-apple-system</vt:lpstr>
      <vt:lpstr>se-nanumgothic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이현수</cp:lastModifiedBy>
  <cp:revision>307</cp:revision>
  <dcterms:created xsi:type="dcterms:W3CDTF">2014-04-16T00:55:54Z</dcterms:created>
  <dcterms:modified xsi:type="dcterms:W3CDTF">2021-08-23T03:43:55Z</dcterms:modified>
</cp:coreProperties>
</file>