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9" r:id="rId2"/>
    <p:sldId id="379" r:id="rId3"/>
    <p:sldId id="385" r:id="rId4"/>
    <p:sldId id="386" r:id="rId5"/>
    <p:sldId id="38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99"/>
            <p14:sldId id="379"/>
            <p14:sldId id="385"/>
            <p14:sldId id="386"/>
            <p14:sldId id="388"/>
          </p14:sldIdLst>
        </p14:section>
        <p14:section name="설계단계" id="{079FB007-4044-4E60-AD09-4E9512A5438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6ED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766" autoAdjust="0"/>
  </p:normalViewPr>
  <p:slideViewPr>
    <p:cSldViewPr>
      <p:cViewPr varScale="1">
        <p:scale>
          <a:sx n="107" d="100"/>
          <a:sy n="107" d="100"/>
        </p:scale>
        <p:origin x="130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7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C2C044E8-5AEA-4212-B64F-0D91299E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D4E161A3-02C4-418A-A654-127242C4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EC2E-D34C-4476-B4C7-64731BF56572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BAB607E-5AFF-4072-BC2B-83FD278D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FDD169C9-D49F-4E8D-BAD2-598EA30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09469"/>
              </p:ext>
            </p:extLst>
          </p:nvPr>
        </p:nvGraphicFramePr>
        <p:xfrm>
          <a:off x="108354" y="1241782"/>
          <a:ext cx="8898550" cy="5427577"/>
        </p:xfrm>
        <a:graphic>
          <a:graphicData uri="http://schemas.openxmlformats.org/drawingml/2006/table">
            <a:tbl>
              <a:tblPr/>
              <a:tblGrid>
                <a:gridCol w="307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5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84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1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회원가입 했던 계정으로 로그인을 할 수 있고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계정으로 로그인할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회원가입 했던 계정으로 로그인을 할 수 있음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넘어감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성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이름을 확인 후 회원정보를 데이터베이스로 저장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데이터베이스 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63DCC2F3-8D7D-4817-8016-D6FD2BA59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" y="1277208"/>
            <a:ext cx="2165220" cy="205750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861A623-B182-4D29-9BB3-F7B07EA09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58" y="3429000"/>
            <a:ext cx="1886338" cy="32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01470"/>
              </p:ext>
            </p:extLst>
          </p:nvPr>
        </p:nvGraphicFramePr>
        <p:xfrm>
          <a:off x="108354" y="1241782"/>
          <a:ext cx="8898550" cy="5347707"/>
        </p:xfrm>
        <a:graphic>
          <a:graphicData uri="http://schemas.openxmlformats.org/drawingml/2006/table">
            <a:tbl>
              <a:tblPr/>
              <a:tblGrid>
                <a:gridCol w="307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5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343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한 후 웹사이트의 첫 화면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으로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웹사이트 상단바에 있는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Home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 또는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Manager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이용해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어느 페이지에서나 메인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홈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화면으로 이동 가능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STARTED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버튼을 이용하여 통합 기능 페이지로 이동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상단바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하기전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Login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버튼으로 로그인 가능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로그인을 하면 자신의 사용자명 확인 가능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Logout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버튼으로 로그아웃 가능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어느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페이지서든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확인이 가능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∎통합 기능시스템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-GET STARTED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버튼을 통해 통합기능 페이지로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∎기능에 대한 간단한 설명과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About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간단한 기능설명이 나타나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 개요 개발 정보가 나타나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눈깜빡임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측정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졸음 인식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통계 서비스 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7A97971-3DF0-4E0B-AF3C-1760CB58B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79" y="1276244"/>
            <a:ext cx="3017073" cy="1648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0BFA11-3DE8-40D8-84ED-368F02D22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63" y="4591462"/>
            <a:ext cx="3047468" cy="17898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35C5D7-171D-4F4C-AD34-FBD32B42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73" y="2816644"/>
            <a:ext cx="1565991" cy="1429818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B901520-B283-497E-8DD0-FF144B069E9E}"/>
              </a:ext>
            </a:extLst>
          </p:cNvPr>
          <p:cNvSpPr/>
          <p:nvPr/>
        </p:nvSpPr>
        <p:spPr>
          <a:xfrm>
            <a:off x="153273" y="1442188"/>
            <a:ext cx="170255" cy="133873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9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80175"/>
              </p:ext>
            </p:extLst>
          </p:nvPr>
        </p:nvGraphicFramePr>
        <p:xfrm>
          <a:off x="108352" y="1241783"/>
          <a:ext cx="8958255" cy="4915206"/>
        </p:xfrm>
        <a:graphic>
          <a:graphicData uri="http://schemas.openxmlformats.org/drawingml/2006/table">
            <a:tbl>
              <a:tblPr/>
              <a:tblGrid>
                <a:gridCol w="266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03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통합 기능 페이지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메인 화면에서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Task Manager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실행 버튼을 통하여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이용할 수 있는 페이지로 캠화면으로 졸음을 인식하고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눈깜빡임을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측정하여 졸음 예방효과와 안구건조증 예방 효과가 나타남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부가적으로 시계와 스톱워치 일간 스케줄러를 화면에 배치함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∎졸음 감지 및 눈동자 깜빡임 측정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인공지능으로 학습된 모델을 통하여 캠화면에 사용자의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눈깜빡임을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측정하고 감지하여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이를 통해 졸음 감지 알림이 제공되고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눈깜빡임이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부족하면 눈을 지정된 시간안에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몇번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깜빡이라는 알림이 제공됨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∎시계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스톱워치 및 일간 스케줄러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사용자가 한눈에 볼 수 있게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큰시계를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화면상에 배치하고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업무나 학업 중에 일정을 관리할 수 있는 스케줄러와 스톱워치를 부가기능으로 제공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졸음 감지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및 인식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눈깜빡임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측정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스톱워치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일간 스케줄러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통합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F61A8736-6045-4416-B7C8-BCE1DE6F2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49" y="1509792"/>
            <a:ext cx="2492191" cy="13618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39F3025-F05D-47FD-B3AD-63FDFE6B2690}"/>
              </a:ext>
            </a:extLst>
          </p:cNvPr>
          <p:cNvSpPr/>
          <p:nvPr/>
        </p:nvSpPr>
        <p:spPr>
          <a:xfrm>
            <a:off x="1260210" y="2469012"/>
            <a:ext cx="215446" cy="151732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42E940-05CB-4500-9D88-EA39D13E2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01" y="3995071"/>
            <a:ext cx="2622399" cy="242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93CEC9-2B6F-44FF-8DD9-58D311A10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18" y="4238789"/>
            <a:ext cx="2662582" cy="18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4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0662"/>
              </p:ext>
            </p:extLst>
          </p:nvPr>
        </p:nvGraphicFramePr>
        <p:xfrm>
          <a:off x="108352" y="1241783"/>
          <a:ext cx="8958255" cy="4621368"/>
        </p:xfrm>
        <a:graphic>
          <a:graphicData uri="http://schemas.openxmlformats.org/drawingml/2006/table">
            <a:tbl>
              <a:tblPr/>
              <a:tblGrid>
                <a:gridCol w="266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04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 화면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어느 화면에서의 상단바에서 게시판 버튼을 통하여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이용할 수 있는 페이지로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자유 게시판을 만들어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사용자간의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소통을 위한 공간과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개발자들에게 건의할 수 있는 질문 게시판을 만들었다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자유게시판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 웹페이지를 이용하는 사용자들의 소통을 위해 자유롭게 글을 게시하고 댓글을 달 수 있는 소통 게시판 마련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∎질문 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사용자들이 개발자들에게 불편한 점을 건의 하거나 질문사항이 있을 때 건의할 수 있는 게시판 마련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댓글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게시판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461C5278-955E-44DE-8AA9-12B9550F1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71" y="3417022"/>
            <a:ext cx="971550" cy="28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8442CA-94EE-48E4-BFE3-F6AF7B36E551}"/>
              </a:ext>
            </a:extLst>
          </p:cNvPr>
          <p:cNvSpPr txBox="1"/>
          <p:nvPr/>
        </p:nvSpPr>
        <p:spPr>
          <a:xfrm>
            <a:off x="101520" y="3013688"/>
            <a:ext cx="144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 게시판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12989-FEF0-43B3-BE01-235552616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725144"/>
            <a:ext cx="971550" cy="282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AFD88E-CCFC-4657-89AF-0B59AA935E33}"/>
              </a:ext>
            </a:extLst>
          </p:cNvPr>
          <p:cNvSpPr txBox="1"/>
          <p:nvPr/>
        </p:nvSpPr>
        <p:spPr>
          <a:xfrm>
            <a:off x="136071" y="44094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 게시판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FABF98-330E-4A55-8182-B8CD89750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25" y="1333456"/>
            <a:ext cx="1598611" cy="1459601"/>
          </a:xfrm>
          <a:prstGeom prst="rect">
            <a:avLst/>
          </a:prstGeom>
        </p:spPr>
      </p:pic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A387048-5C7D-43EE-80D1-A9C3F15E3B3E}"/>
              </a:ext>
            </a:extLst>
          </p:cNvPr>
          <p:cNvSpPr/>
          <p:nvPr/>
        </p:nvSpPr>
        <p:spPr>
          <a:xfrm flipH="1">
            <a:off x="786993" y="2377757"/>
            <a:ext cx="178623" cy="599096"/>
          </a:xfrm>
          <a:prstGeom prst="downArrow">
            <a:avLst>
              <a:gd name="adj1" fmla="val 63138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C950C5-8C32-4689-8F9F-E5DDA288B1BC}"/>
              </a:ext>
            </a:extLst>
          </p:cNvPr>
          <p:cNvCxnSpPr>
            <a:cxnSpLocks/>
          </p:cNvCxnSpPr>
          <p:nvPr/>
        </p:nvCxnSpPr>
        <p:spPr>
          <a:xfrm flipH="1">
            <a:off x="674238" y="1853208"/>
            <a:ext cx="4129" cy="5186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B40BEAA-9A13-44AE-B1BD-AD9F90D2712E}"/>
              </a:ext>
            </a:extLst>
          </p:cNvPr>
          <p:cNvCxnSpPr>
            <a:cxnSpLocks/>
          </p:cNvCxnSpPr>
          <p:nvPr/>
        </p:nvCxnSpPr>
        <p:spPr>
          <a:xfrm>
            <a:off x="1107621" y="1853208"/>
            <a:ext cx="0" cy="495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C16ABE-4F95-499A-8C03-C1BF1EC9D710}"/>
              </a:ext>
            </a:extLst>
          </p:cNvPr>
          <p:cNvCxnSpPr/>
          <p:nvPr/>
        </p:nvCxnSpPr>
        <p:spPr>
          <a:xfrm>
            <a:off x="683568" y="1853208"/>
            <a:ext cx="4333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3A9D2-47D4-482D-9855-46EE332651FB}"/>
              </a:ext>
            </a:extLst>
          </p:cNvPr>
          <p:cNvCxnSpPr/>
          <p:nvPr/>
        </p:nvCxnSpPr>
        <p:spPr>
          <a:xfrm>
            <a:off x="674238" y="2371887"/>
            <a:ext cx="4333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893548-B438-46E1-9E08-9037267B5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40" y="3311735"/>
            <a:ext cx="2573451" cy="113815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597EF17-013D-4118-9792-F0A83CDDF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52" y="4711986"/>
            <a:ext cx="2573450" cy="11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6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49933"/>
              </p:ext>
            </p:extLst>
          </p:nvPr>
        </p:nvGraphicFramePr>
        <p:xfrm>
          <a:off x="108352" y="1241783"/>
          <a:ext cx="8958255" cy="4842475"/>
        </p:xfrm>
        <a:graphic>
          <a:graphicData uri="http://schemas.openxmlformats.org/drawingml/2006/table">
            <a:tbl>
              <a:tblPr/>
              <a:tblGrid>
                <a:gridCol w="273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05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마이페이지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최근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일간의 졸음감지 통계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시간대별 졸음 빈도수 열람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-Weekly count chart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최근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일동안 졸음 빈도수를 측정하여 하루간 졸음 확률을 통계 내어준다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-Drowsiness frequency by time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하루동안 시간대별 졸음 빈도수를 측정하여 자신이 어느 시간대에 졸음에 노출 되어있는지 다이어그램을 통해 표현한다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개인별 졸음 통계 서비스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졸음 통계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461C5278-955E-44DE-8AA9-12B9550F1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71" y="3417022"/>
            <a:ext cx="971550" cy="282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A12989-FEF0-43B3-BE01-235552616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725144"/>
            <a:ext cx="971550" cy="2820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748FA1-7DC1-4D6C-9CD9-64CD9EA6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25" y="1333456"/>
            <a:ext cx="1598611" cy="1459601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4F501C45-AA33-458D-9C37-887A8F898840}"/>
              </a:ext>
            </a:extLst>
          </p:cNvPr>
          <p:cNvSpPr/>
          <p:nvPr/>
        </p:nvSpPr>
        <p:spPr>
          <a:xfrm flipH="1">
            <a:off x="827584" y="2674107"/>
            <a:ext cx="216024" cy="1013714"/>
          </a:xfrm>
          <a:prstGeom prst="downArrow">
            <a:avLst>
              <a:gd name="adj1" fmla="val 63138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D4D8E-69C2-4753-B784-65E9ACB73E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7" y="3850466"/>
            <a:ext cx="2651896" cy="13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0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504</Words>
  <Application>Microsoft Office PowerPoint</Application>
  <PresentationFormat>화면 슬라이드 쇼(4:3)</PresentationFormat>
  <Paragraphs>110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 지상</cp:lastModifiedBy>
  <cp:revision>292</cp:revision>
  <dcterms:created xsi:type="dcterms:W3CDTF">2014-04-16T00:55:54Z</dcterms:created>
  <dcterms:modified xsi:type="dcterms:W3CDTF">2021-08-24T11:52:22Z</dcterms:modified>
</cp:coreProperties>
</file>