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5" r:id="rId2"/>
    <p:sldId id="369" r:id="rId3"/>
    <p:sldId id="352" r:id="rId4"/>
    <p:sldId id="372" r:id="rId5"/>
    <p:sldId id="375" r:id="rId6"/>
    <p:sldId id="376" r:id="rId7"/>
    <p:sldId id="378" r:id="rId8"/>
    <p:sldId id="377" r:id="rId9"/>
    <p:sldId id="380" r:id="rId10"/>
    <p:sldId id="3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25"/>
            <p14:sldId id="369"/>
          </p14:sldIdLst>
        </p14:section>
        <p14:section name="설계단계" id="{079FB007-4044-4E60-AD09-4E9512A5438F}">
          <p14:sldIdLst>
            <p14:sldId id="352"/>
            <p14:sldId id="372"/>
            <p14:sldId id="375"/>
            <p14:sldId id="376"/>
            <p14:sldId id="378"/>
            <p14:sldId id="377"/>
            <p14:sldId id="380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7" autoAdjust="0"/>
    <p:restoredTop sz="94318" autoAdjust="0"/>
  </p:normalViewPr>
  <p:slideViewPr>
    <p:cSldViewPr>
      <p:cViewPr>
        <p:scale>
          <a:sx n="125" d="100"/>
          <a:sy n="125" d="100"/>
        </p:scale>
        <p:origin x="1092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297F7437-8141-4952-AF7E-A1A59264F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85920"/>
            <a:ext cx="8382813" cy="48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360241"/>
            <a:ext cx="8670224" cy="464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DC873B-030E-4285-98A5-A4D5E838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09" y="1541901"/>
            <a:ext cx="8461981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1047B-3AD6-4460-8FB7-253036FF45DB}"/>
              </a:ext>
            </a:extLst>
          </p:cNvPr>
          <p:cNvSpPr txBox="1"/>
          <p:nvPr/>
        </p:nvSpPr>
        <p:spPr>
          <a:xfrm>
            <a:off x="323528" y="1140827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ERD(Entity-Relationship</a:t>
            </a:r>
            <a:r>
              <a:rPr lang="ko-KR" altLang="en-US" dirty="0"/>
              <a:t> </a:t>
            </a:r>
            <a:r>
              <a:rPr lang="en-US" altLang="ko-KR" dirty="0"/>
              <a:t>Diagram)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16EFD7-1402-4445-9858-90FDB04BC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80" y="1464513"/>
            <a:ext cx="8256612" cy="48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19657D7A-8F16-44C6-AACA-305EB29A7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9683"/>
              </p:ext>
            </p:extLst>
          </p:nvPr>
        </p:nvGraphicFramePr>
        <p:xfrm>
          <a:off x="33856" y="2076554"/>
          <a:ext cx="8981488" cy="408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19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55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AutoShape 85">
            <a:extLst>
              <a:ext uri="{FF2B5EF4-FFF2-40B4-BE49-F238E27FC236}">
                <a16:creationId xmlns:a16="http://schemas.microsoft.com/office/drawing/2014/main" id="{7250B8EB-420D-48C8-BD13-BDFEB22EA582}"/>
              </a:ext>
            </a:extLst>
          </p:cNvPr>
          <p:cNvSpPr>
            <a:spLocks noChangeArrowheads="1"/>
          </p:cNvSpPr>
          <p:nvPr/>
        </p:nvSpPr>
        <p:spPr>
          <a:xfrm>
            <a:off x="603350" y="2475529"/>
            <a:ext cx="7937952" cy="3401743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</a:ln>
        </p:spPr>
        <p:txBody>
          <a:bodyPr/>
          <a:lstStyle/>
          <a:p>
            <a:pPr lvl="0">
              <a:defRPr/>
            </a:pPr>
            <a:endParaRPr lang="ko-KR" altLang="en-US" sz="900">
              <a:ln w="1270">
                <a:solidFill>
                  <a:schemeClr val="tx1"/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131" name="Rectangle 41">
            <a:extLst>
              <a:ext uri="{FF2B5EF4-FFF2-40B4-BE49-F238E27FC236}">
                <a16:creationId xmlns:a16="http://schemas.microsoft.com/office/drawing/2014/main" id="{FBB17BCC-89FA-4D8B-B75A-3FFDF30D1F9B}"/>
              </a:ext>
            </a:extLst>
          </p:cNvPr>
          <p:cNvSpPr>
            <a:spLocks noChangeArrowheads="1"/>
          </p:cNvSpPr>
          <p:nvPr/>
        </p:nvSpPr>
        <p:spPr>
          <a:xfrm>
            <a:off x="1853224" y="2843650"/>
            <a:ext cx="1214301" cy="354861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Task Manager</a:t>
            </a:r>
            <a:endParaRPr kumimoji="0" lang="en-US" altLang="ko-KR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32" name="순서도: 판단 131">
            <a:extLst>
              <a:ext uri="{FF2B5EF4-FFF2-40B4-BE49-F238E27FC236}">
                <a16:creationId xmlns:a16="http://schemas.microsoft.com/office/drawing/2014/main" id="{60228B8C-9333-482D-BDDA-167E13826E2F}"/>
              </a:ext>
            </a:extLst>
          </p:cNvPr>
          <p:cNvSpPr/>
          <p:nvPr/>
        </p:nvSpPr>
        <p:spPr>
          <a:xfrm>
            <a:off x="4680829" y="2835362"/>
            <a:ext cx="1491589" cy="36292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졸음방지</a:t>
            </a:r>
            <a:endParaRPr kumimoji="0" lang="ko-KR" altLang="en-US" sz="9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33" name="순서도: 판단 132">
            <a:extLst>
              <a:ext uri="{FF2B5EF4-FFF2-40B4-BE49-F238E27FC236}">
                <a16:creationId xmlns:a16="http://schemas.microsoft.com/office/drawing/2014/main" id="{C6CD4348-A91D-480D-80FB-A255690016D3}"/>
              </a:ext>
            </a:extLst>
          </p:cNvPr>
          <p:cNvSpPr/>
          <p:nvPr/>
        </p:nvSpPr>
        <p:spPr>
          <a:xfrm>
            <a:off x="4771201" y="3549993"/>
            <a:ext cx="1464278" cy="36292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눈깜빡임</a:t>
            </a:r>
            <a:endParaRPr kumimoji="0" lang="ko-KR" altLang="en-US" sz="9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0BC7460E-4858-4786-8D4E-0DCBD118A76F}"/>
              </a:ext>
            </a:extLst>
          </p:cNvPr>
          <p:cNvSpPr/>
          <p:nvPr/>
        </p:nvSpPr>
        <p:spPr>
          <a:xfrm>
            <a:off x="4733021" y="4158015"/>
            <a:ext cx="1464278" cy="362926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시계 및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스톱워치</a:t>
            </a:r>
          </a:p>
        </p:txBody>
      </p:sp>
      <p:sp>
        <p:nvSpPr>
          <p:cNvPr id="135" name="순서도: 판단 134">
            <a:extLst>
              <a:ext uri="{FF2B5EF4-FFF2-40B4-BE49-F238E27FC236}">
                <a16:creationId xmlns:a16="http://schemas.microsoft.com/office/drawing/2014/main" id="{96CC424B-D156-44DD-B36A-3D3AFCF6A4A0}"/>
              </a:ext>
            </a:extLst>
          </p:cNvPr>
          <p:cNvSpPr/>
          <p:nvPr/>
        </p:nvSpPr>
        <p:spPr>
          <a:xfrm>
            <a:off x="4699167" y="4701735"/>
            <a:ext cx="1464278" cy="362926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850" kern="0">
                <a:latin typeface="맑은 고딕"/>
                <a:ea typeface="맑은 고딕"/>
              </a:rPr>
              <a:t>투두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850" kern="0">
                <a:latin typeface="맑은 고딕"/>
                <a:ea typeface="맑은 고딕"/>
              </a:rPr>
              <a:t>리스트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E30298A-7FF7-4996-AC4B-77D68CBCA6DE}"/>
              </a:ext>
            </a:extLst>
          </p:cNvPr>
          <p:cNvCxnSpPr>
            <a:stCxn id="131" idx="3"/>
          </p:cNvCxnSpPr>
          <p:nvPr/>
        </p:nvCxnSpPr>
        <p:spPr>
          <a:xfrm flipV="1">
            <a:off x="3067525" y="2999375"/>
            <a:ext cx="1687705" cy="21706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ECA7CC7-6104-4FA6-9485-D26F1A074BD8}"/>
              </a:ext>
            </a:extLst>
          </p:cNvPr>
          <p:cNvCxnSpPr>
            <a:cxnSpLocks/>
          </p:cNvCxnSpPr>
          <p:nvPr/>
        </p:nvCxnSpPr>
        <p:spPr>
          <a:xfrm>
            <a:off x="4446570" y="3016825"/>
            <a:ext cx="20624" cy="2132201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12E4A2C-DDA8-4775-8A11-D5EA80A0AC31}"/>
              </a:ext>
            </a:extLst>
          </p:cNvPr>
          <p:cNvCxnSpPr>
            <a:cxnSpLocks/>
          </p:cNvCxnSpPr>
          <p:nvPr/>
        </p:nvCxnSpPr>
        <p:spPr>
          <a:xfrm>
            <a:off x="4445519" y="3721092"/>
            <a:ext cx="309711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8DB016C-4E7D-4A6A-89E5-4375529DBBE3}"/>
              </a:ext>
            </a:extLst>
          </p:cNvPr>
          <p:cNvCxnSpPr>
            <a:cxnSpLocks/>
          </p:cNvCxnSpPr>
          <p:nvPr/>
        </p:nvCxnSpPr>
        <p:spPr>
          <a:xfrm>
            <a:off x="4470233" y="4348230"/>
            <a:ext cx="309711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A367361-C475-4BAC-BA68-5A4D91A2A41C}"/>
              </a:ext>
            </a:extLst>
          </p:cNvPr>
          <p:cNvCxnSpPr>
            <a:cxnSpLocks/>
          </p:cNvCxnSpPr>
          <p:nvPr/>
        </p:nvCxnSpPr>
        <p:spPr>
          <a:xfrm>
            <a:off x="4456356" y="4883198"/>
            <a:ext cx="309711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9E7FC17-2CC2-4948-8FDA-7AD72E59E28D}"/>
              </a:ext>
            </a:extLst>
          </p:cNvPr>
          <p:cNvCxnSpPr>
            <a:cxnSpLocks/>
          </p:cNvCxnSpPr>
          <p:nvPr/>
        </p:nvCxnSpPr>
        <p:spPr>
          <a:xfrm flipV="1">
            <a:off x="6246644" y="3743661"/>
            <a:ext cx="232147" cy="89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9A4B7E3-8AED-44D1-8F46-DCB278065209}"/>
              </a:ext>
            </a:extLst>
          </p:cNvPr>
          <p:cNvCxnSpPr>
            <a:cxnSpLocks/>
          </p:cNvCxnSpPr>
          <p:nvPr/>
        </p:nvCxnSpPr>
        <p:spPr>
          <a:xfrm>
            <a:off x="6251237" y="4319831"/>
            <a:ext cx="254564" cy="33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DB04BBC-0C1B-4A81-B39B-83FDDB90D35A}"/>
              </a:ext>
            </a:extLst>
          </p:cNvPr>
          <p:cNvCxnSpPr>
            <a:cxnSpLocks/>
          </p:cNvCxnSpPr>
          <p:nvPr/>
        </p:nvCxnSpPr>
        <p:spPr>
          <a:xfrm flipV="1">
            <a:off x="6248003" y="4870186"/>
            <a:ext cx="232147" cy="89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sp>
        <p:nvSpPr>
          <p:cNvPr id="144" name="Rectangle 41">
            <a:extLst>
              <a:ext uri="{FF2B5EF4-FFF2-40B4-BE49-F238E27FC236}">
                <a16:creationId xmlns:a16="http://schemas.microsoft.com/office/drawing/2014/main" id="{FF595B0B-41B6-45AC-A15D-2B2403E4740D}"/>
              </a:ext>
            </a:extLst>
          </p:cNvPr>
          <p:cNvSpPr>
            <a:spLocks noChangeArrowheads="1"/>
          </p:cNvSpPr>
          <p:nvPr/>
        </p:nvSpPr>
        <p:spPr>
          <a:xfrm>
            <a:off x="6505801" y="4212246"/>
            <a:ext cx="1464277" cy="271967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시계 및 스톱워치 실행</a:t>
            </a:r>
            <a:endParaRPr kumimoji="0" lang="ko-KR" altLang="en-US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45" name="AutoShape 46">
            <a:extLst>
              <a:ext uri="{FF2B5EF4-FFF2-40B4-BE49-F238E27FC236}">
                <a16:creationId xmlns:a16="http://schemas.microsoft.com/office/drawing/2014/main" id="{0344448E-2532-45BB-B292-4CFDD256A1CE}"/>
              </a:ext>
            </a:extLst>
          </p:cNvPr>
          <p:cNvSpPr>
            <a:spLocks noChangeArrowheads="1"/>
          </p:cNvSpPr>
          <p:nvPr/>
        </p:nvSpPr>
        <p:spPr>
          <a:xfrm>
            <a:off x="6525637" y="3082810"/>
            <a:ext cx="1082489" cy="341958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통계 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DB</a:t>
            </a:r>
            <a:endParaRPr kumimoji="0" lang="en-US" altLang="ko-KR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46" name="AutoShape 46">
            <a:extLst>
              <a:ext uri="{FF2B5EF4-FFF2-40B4-BE49-F238E27FC236}">
                <a16:creationId xmlns:a16="http://schemas.microsoft.com/office/drawing/2014/main" id="{8B7FE236-F36D-45E3-A518-EBA9A6ADD378}"/>
              </a:ext>
            </a:extLst>
          </p:cNvPr>
          <p:cNvSpPr>
            <a:spLocks noChangeArrowheads="1"/>
          </p:cNvSpPr>
          <p:nvPr/>
        </p:nvSpPr>
        <p:spPr>
          <a:xfrm>
            <a:off x="6505801" y="4706131"/>
            <a:ext cx="1082489" cy="341958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latin typeface="맑은 고딕"/>
                <a:ea typeface="맑은 고딕"/>
              </a:rPr>
              <a:t>투두리스트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DB</a:t>
            </a:r>
            <a:endParaRPr kumimoji="0" lang="en-US" altLang="ko-KR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47" name="Oval 58">
            <a:extLst>
              <a:ext uri="{FF2B5EF4-FFF2-40B4-BE49-F238E27FC236}">
                <a16:creationId xmlns:a16="http://schemas.microsoft.com/office/drawing/2014/main" id="{DCEC47EA-6FF0-438F-AC42-292F741B09D0}"/>
              </a:ext>
            </a:extLst>
          </p:cNvPr>
          <p:cNvSpPr>
            <a:spLocks noChangeArrowheads="1"/>
          </p:cNvSpPr>
          <p:nvPr/>
        </p:nvSpPr>
        <p:spPr>
          <a:xfrm>
            <a:off x="1297888" y="5431006"/>
            <a:ext cx="266170" cy="206464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 typeface="Wingdings"/>
              <a:buNone/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endParaRPr kumimoji="0" lang="en-US" altLang="ko-KR" sz="900" b="0" i="0" u="none" strike="noStrike" kern="0" cap="none" spc="0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48" name="Text Box 59">
            <a:extLst>
              <a:ext uri="{FF2B5EF4-FFF2-40B4-BE49-F238E27FC236}">
                <a16:creationId xmlns:a16="http://schemas.microsoft.com/office/drawing/2014/main" id="{85F9F663-21F1-4900-B433-94032B2BA60A}"/>
              </a:ext>
            </a:extLst>
          </p:cNvPr>
          <p:cNvSpPr txBox="1">
            <a:spLocks noChangeArrowheads="1"/>
          </p:cNvSpPr>
          <p:nvPr/>
        </p:nvSpPr>
        <p:spPr>
          <a:xfrm>
            <a:off x="1564733" y="5431006"/>
            <a:ext cx="6635923" cy="2421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900" b="0" dirty="0">
                <a:latin typeface="맑은 고딕"/>
                <a:ea typeface="맑은 고딕"/>
              </a:rPr>
              <a:t>Task Manager</a:t>
            </a:r>
            <a:r>
              <a:rPr lang="ko-KR" altLang="en-US" sz="900" b="0" dirty="0">
                <a:latin typeface="맑은 고딕"/>
                <a:ea typeface="맑은 고딕"/>
              </a:rPr>
              <a:t> 옵션을 선택</a:t>
            </a:r>
            <a:r>
              <a:rPr lang="en-US" altLang="ko-KR" sz="900" b="0" dirty="0">
                <a:latin typeface="맑은 고딕"/>
                <a:ea typeface="맑은 고딕"/>
              </a:rPr>
              <a:t>,  </a:t>
            </a:r>
            <a:r>
              <a:rPr lang="ko-KR" altLang="en-US" sz="900" b="0" dirty="0">
                <a:latin typeface="맑은 고딕"/>
                <a:ea typeface="맑은 고딕"/>
              </a:rPr>
              <a:t>옵션체크</a:t>
            </a:r>
            <a:r>
              <a:rPr lang="en-US" altLang="ko-KR" sz="900" b="0" dirty="0">
                <a:latin typeface="맑은 고딕"/>
                <a:ea typeface="맑은 고딕"/>
              </a:rPr>
              <a:t>(</a:t>
            </a:r>
            <a:r>
              <a:rPr lang="ko-KR" altLang="en-US" sz="900" b="0" dirty="0">
                <a:latin typeface="맑은 고딕"/>
                <a:ea typeface="맑은 고딕"/>
              </a:rPr>
              <a:t>졸음 방지 지능</a:t>
            </a:r>
            <a:r>
              <a:rPr lang="en-US" altLang="ko-KR" sz="900" b="0" dirty="0">
                <a:latin typeface="맑은 고딕"/>
                <a:ea typeface="맑은 고딕"/>
              </a:rPr>
              <a:t>,</a:t>
            </a:r>
            <a:r>
              <a:rPr lang="ko-KR" altLang="en-US" sz="900" b="0" dirty="0">
                <a:latin typeface="맑은 고딕"/>
                <a:ea typeface="맑은 고딕"/>
              </a:rPr>
              <a:t> 눈 깜빡임 측정 기능</a:t>
            </a:r>
            <a:r>
              <a:rPr lang="en-US" altLang="ko-KR" sz="900" b="0" dirty="0">
                <a:latin typeface="맑은 고딕"/>
                <a:ea typeface="맑은 고딕"/>
              </a:rPr>
              <a:t>,</a:t>
            </a:r>
            <a:r>
              <a:rPr lang="ko-KR" altLang="en-US" sz="900" b="0" dirty="0">
                <a:latin typeface="맑은 고딕"/>
                <a:ea typeface="맑은 고딕"/>
              </a:rPr>
              <a:t> 시계 및 스톱워치</a:t>
            </a:r>
            <a:r>
              <a:rPr lang="en-US" altLang="ko-KR" sz="900" b="0" dirty="0">
                <a:latin typeface="맑은 고딕"/>
                <a:ea typeface="맑은 고딕"/>
              </a:rPr>
              <a:t>,</a:t>
            </a:r>
            <a:r>
              <a:rPr lang="ko-KR" altLang="en-US" sz="900" b="0" dirty="0">
                <a:latin typeface="맑은 고딕"/>
                <a:ea typeface="맑은 고딕"/>
              </a:rPr>
              <a:t> 투두리스트</a:t>
            </a:r>
            <a:r>
              <a:rPr lang="en-US" altLang="ko-KR" sz="900" b="0" dirty="0">
                <a:latin typeface="맑은 고딕"/>
                <a:ea typeface="맑은 고딕"/>
              </a:rPr>
              <a:t>)</a:t>
            </a:r>
            <a:r>
              <a:rPr lang="ko-KR" altLang="en-US" sz="900" b="0" dirty="0">
                <a:latin typeface="맑은 고딕"/>
                <a:ea typeface="맑은 고딕"/>
              </a:rPr>
              <a:t>를 선택한 후 실행</a:t>
            </a:r>
          </a:p>
        </p:txBody>
      </p:sp>
      <p:sp>
        <p:nvSpPr>
          <p:cNvPr id="149" name="Rectangle 41">
            <a:extLst>
              <a:ext uri="{FF2B5EF4-FFF2-40B4-BE49-F238E27FC236}">
                <a16:creationId xmlns:a16="http://schemas.microsoft.com/office/drawing/2014/main" id="{1024F824-1BB0-4F1F-8928-DAA5B914A315}"/>
              </a:ext>
            </a:extLst>
          </p:cNvPr>
          <p:cNvSpPr>
            <a:spLocks noChangeArrowheads="1"/>
          </p:cNvSpPr>
          <p:nvPr/>
        </p:nvSpPr>
        <p:spPr>
          <a:xfrm>
            <a:off x="6508602" y="2637018"/>
            <a:ext cx="1692054" cy="345329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음성 알림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영상 링크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텍스트 실행 </a:t>
            </a:r>
            <a:endParaRPr kumimoji="0" lang="ko-KR" altLang="en-US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cxnSp>
        <p:nvCxnSpPr>
          <p:cNvPr id="150" name="직선 화살표 연결선 106">
            <a:extLst>
              <a:ext uri="{FF2B5EF4-FFF2-40B4-BE49-F238E27FC236}">
                <a16:creationId xmlns:a16="http://schemas.microsoft.com/office/drawing/2014/main" id="{71D8ECD7-FEB3-43EC-819D-082E9663B50B}"/>
              </a:ext>
            </a:extLst>
          </p:cNvPr>
          <p:cNvCxnSpPr>
            <a:stCxn id="132" idx="3"/>
            <a:endCxn id="149" idx="1"/>
          </p:cNvCxnSpPr>
          <p:nvPr/>
        </p:nvCxnSpPr>
        <p:spPr>
          <a:xfrm flipV="1">
            <a:off x="6172418" y="2809683"/>
            <a:ext cx="336184" cy="207143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151" name="직선 화살표 연결선 106">
            <a:extLst>
              <a:ext uri="{FF2B5EF4-FFF2-40B4-BE49-F238E27FC236}">
                <a16:creationId xmlns:a16="http://schemas.microsoft.com/office/drawing/2014/main" id="{E609305B-A036-46B3-BB3E-8A30EE51F899}"/>
              </a:ext>
            </a:extLst>
          </p:cNvPr>
          <p:cNvCxnSpPr>
            <a:stCxn id="145" idx="2"/>
            <a:endCxn id="132" idx="3"/>
          </p:cNvCxnSpPr>
          <p:nvPr/>
        </p:nvCxnSpPr>
        <p:spPr>
          <a:xfrm flipH="1" flipV="1">
            <a:off x="6172418" y="3016826"/>
            <a:ext cx="353219" cy="236963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sp>
        <p:nvSpPr>
          <p:cNvPr id="152" name="Oval 58">
            <a:extLst>
              <a:ext uri="{FF2B5EF4-FFF2-40B4-BE49-F238E27FC236}">
                <a16:creationId xmlns:a16="http://schemas.microsoft.com/office/drawing/2014/main" id="{7ABB6671-ED7D-4909-BB38-39E3464EC746}"/>
              </a:ext>
            </a:extLst>
          </p:cNvPr>
          <p:cNvSpPr>
            <a:spLocks noChangeArrowheads="1"/>
          </p:cNvSpPr>
          <p:nvPr/>
        </p:nvSpPr>
        <p:spPr>
          <a:xfrm>
            <a:off x="3120908" y="2717125"/>
            <a:ext cx="266170" cy="206464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 typeface="Wingdings"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endParaRPr kumimoji="0" lang="en-US" altLang="ko-KR" sz="900" b="0" i="0" u="none" strike="noStrike" kern="0" cap="none" spc="0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3" name="Rectangle 41">
            <a:extLst>
              <a:ext uri="{FF2B5EF4-FFF2-40B4-BE49-F238E27FC236}">
                <a16:creationId xmlns:a16="http://schemas.microsoft.com/office/drawing/2014/main" id="{B415E76F-082F-439F-AC2A-66578ADC23BE}"/>
              </a:ext>
            </a:extLst>
          </p:cNvPr>
          <p:cNvSpPr>
            <a:spLocks noChangeArrowheads="1"/>
          </p:cNvSpPr>
          <p:nvPr/>
        </p:nvSpPr>
        <p:spPr>
          <a:xfrm>
            <a:off x="6501122" y="3589162"/>
            <a:ext cx="1849644" cy="367822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음성 알림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영상 링크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텍스트 실행 </a:t>
            </a:r>
            <a:endParaRPr kumimoji="0" lang="ko-KR" altLang="en-US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graphicFrame>
        <p:nvGraphicFramePr>
          <p:cNvPr id="154" name="표 120">
            <a:extLst>
              <a:ext uri="{FF2B5EF4-FFF2-40B4-BE49-F238E27FC236}">
                <a16:creationId xmlns:a16="http://schemas.microsoft.com/office/drawing/2014/main" id="{1716DCC5-4782-4BD6-8CF5-495DB171C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24545"/>
              </p:ext>
            </p:extLst>
          </p:nvPr>
        </p:nvGraphicFramePr>
        <p:xfrm>
          <a:off x="54581" y="1407100"/>
          <a:ext cx="8961438" cy="69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48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>
                        <a:solidFill>
                          <a:srgbClr val="3B5AA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졸음 감지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2021 .8 .22 .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0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딥러닝 모델의 눈 깜빡임과 사용자의 정수리를 인식하는 기술을 활용하여 카메라를 통해 실시간으로 인식된 눈의 깜빡임을 이용하여 졸음을 판별하여 사용자에게 알려주는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7CB3AD-0F7B-4AB1-B48B-AECC30F27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88807"/>
              </p:ext>
            </p:extLst>
          </p:nvPr>
        </p:nvGraphicFramePr>
        <p:xfrm>
          <a:off x="323528" y="1651663"/>
          <a:ext cx="8364005" cy="3744404"/>
        </p:xfrm>
        <a:graphic>
          <a:graphicData uri="http://schemas.openxmlformats.org/drawingml/2006/table">
            <a:tbl>
              <a:tblPr/>
              <a:tblGrid>
                <a:gridCol w="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7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647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90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9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auth_user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9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0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128</a:t>
                      </a: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last_login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최근 로그인한 날짜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is_superuser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tinyint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first_name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last_name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성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이메일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is_staff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tinyint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is_active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tinyint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6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date_joined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endParaRPr lang="ko-KR" altLang="en-US" sz="1100" b="1" i="0" strike="noStrike" kern="12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096D2AB-1FBF-4007-AB61-F21A21D4B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380"/>
              </p:ext>
            </p:extLst>
          </p:nvPr>
        </p:nvGraphicFramePr>
        <p:xfrm>
          <a:off x="148250" y="1461217"/>
          <a:ext cx="8856980" cy="1805305"/>
        </p:xfrm>
        <a:graphic>
          <a:graphicData uri="http://schemas.openxmlformats.org/drawingml/2006/table">
            <a:tbl>
              <a:tblPr/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710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5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blink_data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눈깜빡임 측정 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b_time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눈 깜빡인 시간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">
            <a:extLst>
              <a:ext uri="{FF2B5EF4-FFF2-40B4-BE49-F238E27FC236}">
                <a16:creationId xmlns:a16="http://schemas.microsoft.com/office/drawing/2014/main" id="{6F9C2FC9-DB4D-488F-B09A-116FD64C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83786"/>
              </p:ext>
            </p:extLst>
          </p:nvPr>
        </p:nvGraphicFramePr>
        <p:xfrm>
          <a:off x="184445" y="3571703"/>
          <a:ext cx="8856980" cy="1805305"/>
        </p:xfrm>
        <a:graphic>
          <a:graphicData uri="http://schemas.openxmlformats.org/drawingml/2006/table">
            <a:tbl>
              <a:tblPr/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710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5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drowsiness_data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졸음 감지 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d_time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졸음 감지 시간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1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1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1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19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7EB2437-D06D-4681-8EA5-2241C9E1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26203"/>
              </p:ext>
            </p:extLst>
          </p:nvPr>
        </p:nvGraphicFramePr>
        <p:xfrm>
          <a:off x="263271" y="1276242"/>
          <a:ext cx="8583680" cy="2455915"/>
        </p:xfrm>
        <a:graphic>
          <a:graphicData uri="http://schemas.openxmlformats.org/drawingml/2006/table">
            <a:tbl>
              <a:tblPr/>
              <a:tblGrid>
                <a:gridCol w="40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0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3265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65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todo_list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6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할 일 작성 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번호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할 일 내용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reg_time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해야할 일의 시간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reg_date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해야할</a:t>
                      </a:r>
                      <a:r>
                        <a:rPr lang="ko-KR" alt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일의 날짜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표 1">
            <a:extLst>
              <a:ext uri="{FF2B5EF4-FFF2-40B4-BE49-F238E27FC236}">
                <a16:creationId xmlns:a16="http://schemas.microsoft.com/office/drawing/2014/main" id="{5B134B0D-5B0B-4D27-A009-E376666C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4429"/>
              </p:ext>
            </p:extLst>
          </p:nvPr>
        </p:nvGraphicFramePr>
        <p:xfrm>
          <a:off x="297049" y="3867569"/>
          <a:ext cx="8549902" cy="2463296"/>
        </p:xfrm>
        <a:graphic>
          <a:graphicData uri="http://schemas.openxmlformats.org/drawingml/2006/table">
            <a:tbl>
              <a:tblPr/>
              <a:tblGrid>
                <a:gridCol w="40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75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3936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36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3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complete_list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3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완료한 할 일 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번호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완료한 일의 내용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END_DATE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끝 낸 날짜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END_TIME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끝 낸 시간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5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DA4F8EF-FC9D-449E-90EF-268AF125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25060"/>
              </p:ext>
            </p:extLst>
          </p:nvPr>
        </p:nvGraphicFramePr>
        <p:xfrm>
          <a:off x="143510" y="1290127"/>
          <a:ext cx="8856980" cy="2710664"/>
        </p:xfrm>
        <a:graphic>
          <a:graphicData uri="http://schemas.openxmlformats.org/drawingml/2006/table">
            <a:tbl>
              <a:tblPr/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0183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28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2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freeboard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2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게시판</a:t>
                      </a: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번호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게시글 제목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게시글 내용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registered_time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altLang="ko-KR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게시글을 올린 시간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hits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조회수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7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표 1">
            <a:extLst>
              <a:ext uri="{FF2B5EF4-FFF2-40B4-BE49-F238E27FC236}">
                <a16:creationId xmlns:a16="http://schemas.microsoft.com/office/drawing/2014/main" id="{E90C812B-92EC-4396-A169-0CF71DB2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3028"/>
              </p:ext>
            </p:extLst>
          </p:nvPr>
        </p:nvGraphicFramePr>
        <p:xfrm>
          <a:off x="143510" y="4130121"/>
          <a:ext cx="8856980" cy="2251208"/>
        </p:xfrm>
        <a:graphic>
          <a:graphicData uri="http://schemas.openxmlformats.org/drawingml/2006/table">
            <a:tbl>
              <a:tblPr/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0183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28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2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comment_freeboard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2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000" b="1" i="0" strike="noStrike" kern="12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게시판 댓글</a:t>
                      </a: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</a:t>
                      </a: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게시물 </a:t>
                      </a: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번호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created_date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altLang="ko-KR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댓글을</a:t>
                      </a: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작성한 날짜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7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댓글 내용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7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5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0EA7309-79B5-4408-A94E-C2AC1B7B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06667"/>
              </p:ext>
            </p:extLst>
          </p:nvPr>
        </p:nvGraphicFramePr>
        <p:xfrm>
          <a:off x="323528" y="1376417"/>
          <a:ext cx="8449107" cy="2448216"/>
        </p:xfrm>
        <a:graphic>
          <a:graphicData uri="http://schemas.openxmlformats.org/drawingml/2006/table">
            <a:tbl>
              <a:tblPr/>
              <a:tblGrid>
                <a:gridCol w="39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9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4018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18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1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freeboard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01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게시판</a:t>
                      </a: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번호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게시글 제목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게시글 내용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registered_time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altLang="ko-KR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게시글을 올린 시간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hits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조회수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4B90FA7C-98A8-4832-8F96-5D895F72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20624"/>
              </p:ext>
            </p:extLst>
          </p:nvPr>
        </p:nvGraphicFramePr>
        <p:xfrm>
          <a:off x="323528" y="4076306"/>
          <a:ext cx="8449106" cy="2089000"/>
        </p:xfrm>
        <a:graphic>
          <a:graphicData uri="http://schemas.openxmlformats.org/drawingml/2006/table">
            <a:tbl>
              <a:tblPr/>
              <a:tblGrid>
                <a:gridCol w="39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9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8900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수집처리 정의서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Database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Hanium_Prj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00"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Schema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생성일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21.  .  .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0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comment_freeboard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0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게시판 댓글</a:t>
                      </a: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 #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Column Name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Data Type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Length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Default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</a:t>
                      </a: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게시물 </a:t>
                      </a: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uid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번호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created_date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altLang="ko-KR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댓글을</a:t>
                      </a: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작성한 날짜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댓글 내용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ctr" defTabSz="508000">
                        <a:buFontTx/>
                        <a:buNone/>
                        <a:defRPr/>
                      </a:pP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 marL="0" indent="0" algn="l" defTabSz="508000">
                        <a:buFontTx/>
                        <a:buNone/>
                        <a:defRPr/>
                      </a:pPr>
                      <a:r>
                        <a:rPr lang="ko-KR" altLang="en-US" sz="1000" b="1" i="0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5F8CC3">
                          <a:alpha val="100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77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360240"/>
            <a:ext cx="8670224" cy="4924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380A833-7D7C-4932-A3A5-600223B7C885}"/>
              </a:ext>
            </a:extLst>
          </p:cNvPr>
          <p:cNvSpPr txBox="1"/>
          <p:nvPr/>
        </p:nvSpPr>
        <p:spPr>
          <a:xfrm>
            <a:off x="187802" y="1360240"/>
            <a:ext cx="1493479" cy="33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테이블 구성도</a:t>
            </a:r>
          </a:p>
        </p:txBody>
      </p:sp>
      <p:graphicFrame>
        <p:nvGraphicFramePr>
          <p:cNvPr id="270" name="표 269">
            <a:extLst>
              <a:ext uri="{FF2B5EF4-FFF2-40B4-BE49-F238E27FC236}">
                <a16:creationId xmlns:a16="http://schemas.microsoft.com/office/drawing/2014/main" id="{E7E4EDA0-F936-466F-AAA4-EBA629058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6553"/>
              </p:ext>
            </p:extLst>
          </p:nvPr>
        </p:nvGraphicFramePr>
        <p:xfrm>
          <a:off x="759162" y="2591777"/>
          <a:ext cx="1176996" cy="2647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8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auth_user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first_name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/>
                        <a:t>last_name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last_login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is_suoeruser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is_staff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is_active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7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/>
                        <a:t>date_joined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640EBFAE-C0A7-488D-A3CC-98E61422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59199"/>
              </p:ext>
            </p:extLst>
          </p:nvPr>
        </p:nvGraphicFramePr>
        <p:xfrm>
          <a:off x="2398751" y="1710560"/>
          <a:ext cx="1049575" cy="8949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2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blink_data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/>
                        <a:t>b_time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2" name="표 271">
            <a:extLst>
              <a:ext uri="{FF2B5EF4-FFF2-40B4-BE49-F238E27FC236}">
                <a16:creationId xmlns:a16="http://schemas.microsoft.com/office/drawing/2014/main" id="{4AAF6CFD-A414-4A57-AF54-CC9C970B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7349"/>
              </p:ext>
            </p:extLst>
          </p:nvPr>
        </p:nvGraphicFramePr>
        <p:xfrm>
          <a:off x="2398752" y="3179004"/>
          <a:ext cx="1049574" cy="898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2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drowsiness_data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3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/>
                        <a:t>d_time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" name="표 272">
            <a:extLst>
              <a:ext uri="{FF2B5EF4-FFF2-40B4-BE49-F238E27FC236}">
                <a16:creationId xmlns:a16="http://schemas.microsoft.com/office/drawing/2014/main" id="{59C308F0-97B5-4F98-B985-27E526423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48789"/>
              </p:ext>
            </p:extLst>
          </p:nvPr>
        </p:nvGraphicFramePr>
        <p:xfrm>
          <a:off x="2398751" y="4665071"/>
          <a:ext cx="1049575" cy="1540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4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todo_list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reg_time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/>
                        <a:t>reg_date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4" name="표 273">
            <a:extLst>
              <a:ext uri="{FF2B5EF4-FFF2-40B4-BE49-F238E27FC236}">
                <a16:creationId xmlns:a16="http://schemas.microsoft.com/office/drawing/2014/main" id="{E9C18471-7A6D-4D8B-A6BE-F4B198DEC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1821"/>
              </p:ext>
            </p:extLst>
          </p:nvPr>
        </p:nvGraphicFramePr>
        <p:xfrm>
          <a:off x="3664350" y="4665071"/>
          <a:ext cx="1080120" cy="15150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67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complete_list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END_DATE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END_TIME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5" name="표 274">
            <a:extLst>
              <a:ext uri="{FF2B5EF4-FFF2-40B4-BE49-F238E27FC236}">
                <a16:creationId xmlns:a16="http://schemas.microsoft.com/office/drawing/2014/main" id="{B433680D-0B5D-41D8-9826-709FF9FF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47882"/>
              </p:ext>
            </p:extLst>
          </p:nvPr>
        </p:nvGraphicFramePr>
        <p:xfrm>
          <a:off x="5104510" y="1788026"/>
          <a:ext cx="1512168" cy="1738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2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freeboard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9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registered_time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9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6" name="표 275">
            <a:extLst>
              <a:ext uri="{FF2B5EF4-FFF2-40B4-BE49-F238E27FC236}">
                <a16:creationId xmlns:a16="http://schemas.microsoft.com/office/drawing/2014/main" id="{4D19634C-D63A-4970-93E7-CEB7FD98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96788"/>
              </p:ext>
            </p:extLst>
          </p:nvPr>
        </p:nvGraphicFramePr>
        <p:xfrm>
          <a:off x="5075261" y="4153858"/>
          <a:ext cx="1469409" cy="1735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024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questionboard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registered_time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7" name="표 276">
            <a:extLst>
              <a:ext uri="{FF2B5EF4-FFF2-40B4-BE49-F238E27FC236}">
                <a16:creationId xmlns:a16="http://schemas.microsoft.com/office/drawing/2014/main" id="{52D47BFE-1E25-4383-8376-86B817802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92150"/>
              </p:ext>
            </p:extLst>
          </p:nvPr>
        </p:nvGraphicFramePr>
        <p:xfrm>
          <a:off x="7209981" y="1790732"/>
          <a:ext cx="1250451" cy="1378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5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comment_freeboard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freeboard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created_date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8" name="표 277">
            <a:extLst>
              <a:ext uri="{FF2B5EF4-FFF2-40B4-BE49-F238E27FC236}">
                <a16:creationId xmlns:a16="http://schemas.microsoft.com/office/drawing/2014/main" id="{E1154A2F-7248-41FF-94C3-D6C8D92D2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23276"/>
              </p:ext>
            </p:extLst>
          </p:nvPr>
        </p:nvGraphicFramePr>
        <p:xfrm>
          <a:off x="7187228" y="4175550"/>
          <a:ext cx="1417220" cy="1378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5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comment_questionboard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questionboard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 err="1"/>
                        <a:t>uid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/>
                        <a:t>created_date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1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cs typeface="Times New Roman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A3A9E5B-48D9-48F0-A05C-0918E57BF674}"/>
              </a:ext>
            </a:extLst>
          </p:cNvPr>
          <p:cNvCxnSpPr>
            <a:cxnSpLocks/>
          </p:cNvCxnSpPr>
          <p:nvPr/>
        </p:nvCxnSpPr>
        <p:spPr>
          <a:xfrm>
            <a:off x="6594583" y="1877173"/>
            <a:ext cx="641713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C92CBE33-7131-4C03-B4F7-090493E4B422}"/>
              </a:ext>
            </a:extLst>
          </p:cNvPr>
          <p:cNvCxnSpPr>
            <a:cxnSpLocks/>
          </p:cNvCxnSpPr>
          <p:nvPr/>
        </p:nvCxnSpPr>
        <p:spPr>
          <a:xfrm>
            <a:off x="6455806" y="4313643"/>
            <a:ext cx="754175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C86E3812-9614-49D3-A0DF-8A302AC7CD4F}"/>
              </a:ext>
            </a:extLst>
          </p:cNvPr>
          <p:cNvCxnSpPr>
            <a:cxnSpLocks/>
          </p:cNvCxnSpPr>
          <p:nvPr/>
        </p:nvCxnSpPr>
        <p:spPr>
          <a:xfrm>
            <a:off x="3394473" y="4780430"/>
            <a:ext cx="26987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99079907-A3A6-4CB5-A9EC-06BE289CD028}"/>
              </a:ext>
            </a:extLst>
          </p:cNvPr>
          <p:cNvCxnSpPr/>
          <p:nvPr/>
        </p:nvCxnSpPr>
        <p:spPr>
          <a:xfrm rot="16200000" flipH="1">
            <a:off x="733258" y="3350560"/>
            <a:ext cx="2993598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E2EC0D1-195F-4F6A-9970-947A577A7FDB}"/>
              </a:ext>
            </a:extLst>
          </p:cNvPr>
          <p:cNvCxnSpPr/>
          <p:nvPr/>
        </p:nvCxnSpPr>
        <p:spPr>
          <a:xfrm>
            <a:off x="2231240" y="1859994"/>
            <a:ext cx="16751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725C1EB7-CC34-4290-9EDF-7C3CBA1B5E2E}"/>
              </a:ext>
            </a:extLst>
          </p:cNvPr>
          <p:cNvCxnSpPr/>
          <p:nvPr/>
        </p:nvCxnSpPr>
        <p:spPr>
          <a:xfrm rot="10800000">
            <a:off x="2231240" y="4853592"/>
            <a:ext cx="16751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4F70F194-45E4-43E0-A1E1-2E71CE11D7A2}"/>
              </a:ext>
            </a:extLst>
          </p:cNvPr>
          <p:cNvCxnSpPr/>
          <p:nvPr/>
        </p:nvCxnSpPr>
        <p:spPr>
          <a:xfrm>
            <a:off x="2231240" y="3290118"/>
            <a:ext cx="16751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72A3CC9B-7924-4A84-9906-36969D6C1091}"/>
              </a:ext>
            </a:extLst>
          </p:cNvPr>
          <p:cNvCxnSpPr>
            <a:cxnSpLocks/>
          </p:cNvCxnSpPr>
          <p:nvPr/>
        </p:nvCxnSpPr>
        <p:spPr>
          <a:xfrm>
            <a:off x="1949734" y="2739698"/>
            <a:ext cx="27445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7" name="연결선: 꺾임 286">
            <a:extLst>
              <a:ext uri="{FF2B5EF4-FFF2-40B4-BE49-F238E27FC236}">
                <a16:creationId xmlns:a16="http://schemas.microsoft.com/office/drawing/2014/main" id="{24D253D6-0675-49FD-B7B8-2700899D9D18}"/>
              </a:ext>
            </a:extLst>
          </p:cNvPr>
          <p:cNvCxnSpPr>
            <a:cxnSpLocks/>
          </p:cNvCxnSpPr>
          <p:nvPr/>
        </p:nvCxnSpPr>
        <p:spPr>
          <a:xfrm flipV="1">
            <a:off x="2234646" y="1982889"/>
            <a:ext cx="2869864" cy="883123"/>
          </a:xfrm>
          <a:prstGeom prst="bentConnector3">
            <a:avLst>
              <a:gd name="adj1" fmla="val 6511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AD713306-0239-4271-B570-F8AEA74E5183}"/>
              </a:ext>
            </a:extLst>
          </p:cNvPr>
          <p:cNvCxnSpPr>
            <a:cxnSpLocks/>
          </p:cNvCxnSpPr>
          <p:nvPr/>
        </p:nvCxnSpPr>
        <p:spPr>
          <a:xfrm flipV="1">
            <a:off x="2243428" y="4251352"/>
            <a:ext cx="2861082" cy="90969"/>
          </a:xfrm>
          <a:prstGeom prst="bentConnector3">
            <a:avLst>
              <a:gd name="adj1" fmla="val 6614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B52A15C4-C497-407D-9A96-BE5ECA450E2F}"/>
              </a:ext>
            </a:extLst>
          </p:cNvPr>
          <p:cNvSpPr txBox="1"/>
          <p:nvPr/>
        </p:nvSpPr>
        <p:spPr>
          <a:xfrm>
            <a:off x="1857453" y="2480022"/>
            <a:ext cx="2369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7BBC45D-548C-43A8-B1E2-D8557075A289}"/>
              </a:ext>
            </a:extLst>
          </p:cNvPr>
          <p:cNvSpPr txBox="1"/>
          <p:nvPr/>
        </p:nvSpPr>
        <p:spPr>
          <a:xfrm>
            <a:off x="2163706" y="1630943"/>
            <a:ext cx="237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6EE3F9E-643D-43C5-B022-5FB8D96C537C}"/>
              </a:ext>
            </a:extLst>
          </p:cNvPr>
          <p:cNvSpPr txBox="1"/>
          <p:nvPr/>
        </p:nvSpPr>
        <p:spPr>
          <a:xfrm>
            <a:off x="2171577" y="3058171"/>
            <a:ext cx="2369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7B5DD60-DC26-4F09-AAAA-E1C8CCD1C8AF}"/>
              </a:ext>
            </a:extLst>
          </p:cNvPr>
          <p:cNvSpPr txBox="1"/>
          <p:nvPr/>
        </p:nvSpPr>
        <p:spPr>
          <a:xfrm>
            <a:off x="2184065" y="4585477"/>
            <a:ext cx="237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A29DCE-7EDA-4390-A47B-F0AA4747F13D}"/>
              </a:ext>
            </a:extLst>
          </p:cNvPr>
          <p:cNvSpPr txBox="1"/>
          <p:nvPr/>
        </p:nvSpPr>
        <p:spPr>
          <a:xfrm>
            <a:off x="4839318" y="1707566"/>
            <a:ext cx="2880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N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94C47D5F-D23B-4283-9624-9146A60AA2BF}"/>
              </a:ext>
            </a:extLst>
          </p:cNvPr>
          <p:cNvSpPr txBox="1"/>
          <p:nvPr/>
        </p:nvSpPr>
        <p:spPr>
          <a:xfrm>
            <a:off x="4815010" y="3971877"/>
            <a:ext cx="2880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N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435EC73-D59B-42A5-8A7D-3BF37297BFDA}"/>
              </a:ext>
            </a:extLst>
          </p:cNvPr>
          <p:cNvSpPr txBox="1"/>
          <p:nvPr/>
        </p:nvSpPr>
        <p:spPr>
          <a:xfrm>
            <a:off x="6537159" y="1621420"/>
            <a:ext cx="237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3836FEB-B7A7-4789-BB2B-741B5DABAC1F}"/>
              </a:ext>
            </a:extLst>
          </p:cNvPr>
          <p:cNvSpPr txBox="1"/>
          <p:nvPr/>
        </p:nvSpPr>
        <p:spPr>
          <a:xfrm>
            <a:off x="6460370" y="4043794"/>
            <a:ext cx="23937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4042EF7-3843-4300-BDD9-FE77C7575459}"/>
              </a:ext>
            </a:extLst>
          </p:cNvPr>
          <p:cNvSpPr txBox="1"/>
          <p:nvPr/>
        </p:nvSpPr>
        <p:spPr>
          <a:xfrm>
            <a:off x="6968161" y="1615861"/>
            <a:ext cx="2880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N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5229C4D-310F-491D-A088-E52245A70731}"/>
              </a:ext>
            </a:extLst>
          </p:cNvPr>
          <p:cNvSpPr txBox="1"/>
          <p:nvPr/>
        </p:nvSpPr>
        <p:spPr>
          <a:xfrm>
            <a:off x="6931080" y="4049933"/>
            <a:ext cx="2880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9433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1046</Words>
  <Application>Microsoft Office PowerPoint</Application>
  <PresentationFormat>화면 슬라이드 쇼(4:3)</PresentationFormat>
  <Paragraphs>659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269</cp:revision>
  <dcterms:created xsi:type="dcterms:W3CDTF">2014-04-16T00:55:54Z</dcterms:created>
  <dcterms:modified xsi:type="dcterms:W3CDTF">2021-08-25T15:35:53Z</dcterms:modified>
</cp:coreProperties>
</file>