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3" r:id="rId2"/>
    <p:sldId id="376" r:id="rId3"/>
    <p:sldId id="377" r:id="rId4"/>
    <p:sldId id="320" r:id="rId5"/>
    <p:sldId id="323" r:id="rId6"/>
    <p:sldId id="256" r:id="rId7"/>
    <p:sldId id="367" r:id="rId8"/>
    <p:sldId id="379" r:id="rId9"/>
    <p:sldId id="383" r:id="rId10"/>
    <p:sldId id="385" r:id="rId11"/>
    <p:sldId id="386" r:id="rId12"/>
    <p:sldId id="388" r:id="rId13"/>
    <p:sldId id="257" r:id="rId14"/>
    <p:sldId id="258" r:id="rId15"/>
    <p:sldId id="389" r:id="rId16"/>
    <p:sldId id="390" r:id="rId17"/>
    <p:sldId id="391" r:id="rId18"/>
    <p:sldId id="339" r:id="rId19"/>
    <p:sldId id="378" r:id="rId20"/>
    <p:sldId id="398" r:id="rId21"/>
    <p:sldId id="393" r:id="rId22"/>
    <p:sldId id="394" r:id="rId23"/>
    <p:sldId id="397" r:id="rId24"/>
    <p:sldId id="395" r:id="rId25"/>
    <p:sldId id="396" r:id="rId26"/>
    <p:sldId id="294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63"/>
            <p14:sldId id="376"/>
            <p14:sldId id="377"/>
            <p14:sldId id="320"/>
            <p14:sldId id="323"/>
            <p14:sldId id="256"/>
            <p14:sldId id="367"/>
            <p14:sldId id="379"/>
            <p14:sldId id="383"/>
            <p14:sldId id="385"/>
            <p14:sldId id="386"/>
            <p14:sldId id="388"/>
            <p14:sldId id="257"/>
            <p14:sldId id="258"/>
            <p14:sldId id="389"/>
            <p14:sldId id="390"/>
            <p14:sldId id="391"/>
          </p14:sldIdLst>
        </p14:section>
        <p14:section name="설계단계" id="{079FB007-4044-4E60-AD09-4E9512A5438F}">
          <p14:sldIdLst>
            <p14:sldId id="339"/>
            <p14:sldId id="378"/>
            <p14:sldId id="398"/>
            <p14:sldId id="393"/>
            <p14:sldId id="394"/>
            <p14:sldId id="397"/>
            <p14:sldId id="395"/>
            <p14:sldId id="396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D6ED"/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4" autoAdjust="0"/>
    <p:restoredTop sz="94766" autoAdjust="0"/>
  </p:normalViewPr>
  <p:slideViewPr>
    <p:cSldViewPr>
      <p:cViewPr varScale="1">
        <p:scale>
          <a:sx n="81" d="100"/>
          <a:sy n="81" d="100"/>
        </p:scale>
        <p:origin x="161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550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97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258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58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886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C2C044E8-5AEA-4212-B64F-0D91299E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D4E161A3-02C4-418A-A654-127242C4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EC2E-D34C-4476-B4C7-64731BF56572}" type="datetime1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EBAB607E-5AFF-4072-BC2B-83FD278D1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FDD169C9-D49F-4E8D-BAD2-598EA30D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9889" y="3939297"/>
            <a:ext cx="738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>
                <a:solidFill>
                  <a:srgbClr val="77787B"/>
                </a:solidFill>
              </a:rPr>
              <a:t>: </a:t>
            </a:r>
            <a:r>
              <a:rPr lang="ko-KR" altLang="en-US" sz="2400" b="1" spc="-150" dirty="0">
                <a:solidFill>
                  <a:srgbClr val="77787B"/>
                </a:solidFill>
              </a:rPr>
              <a:t>딥러닝 모델을 이용한 졸음 감지 서비스</a:t>
            </a: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2021. 07. 19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팀명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최영환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오수지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이지상 이현수 정영도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박진산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10737"/>
              </p:ext>
            </p:extLst>
          </p:nvPr>
        </p:nvGraphicFramePr>
        <p:xfrm>
          <a:off x="108352" y="1241783"/>
          <a:ext cx="8958255" cy="4915206"/>
        </p:xfrm>
        <a:graphic>
          <a:graphicData uri="http://schemas.openxmlformats.org/drawingml/2006/table">
            <a:tbl>
              <a:tblPr/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6147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04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통합 기능 페이지 화면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메인 화면에서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Task Manager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실행 버튼을 통하여 이동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사용자가 이용할 수 있는 페이지로 캠화면으로 졸음을 인식하고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</a:rPr>
                        <a:t>눈깜빡임을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 측정하여 졸음 예방효과와 안구건조증 예방 효과가 나타남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부가적으로 시계와 스톱워치 일간 스케줄러를 화면에 배치함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∎졸음 감지 및 눈동자 깜빡임 측정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인공지능으로 학습된 모델을 통하여 캠화면에 사용자의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눈깜빡임을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측정하고 감지하여 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이를 통해 졸음 감지 알림이 제공되고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눈깜빡임이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부족하면 눈을 지정된 시간안에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몇번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깜빡이라는 알림이 제공됨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∎시계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스톱워치 및 일간 스케줄러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사용자가 한눈에 볼 수 있게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큰시계를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화면상에 배치하고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업무나 학업 중에 일정을 관리할 수 있는 스케줄러와 스톱워치를 부가기능으로 제공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졸음 감지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및 인식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눈깜빡임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측정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시계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스톱워치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일간 스케줄러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3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통합 기능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9EE53763-3A09-4E0B-AC5C-F06CBDDF0A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3645024"/>
            <a:ext cx="2521436" cy="208823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7A731CA-60F4-4D5B-A8F1-6FE6D1856363}"/>
              </a:ext>
            </a:extLst>
          </p:cNvPr>
          <p:cNvSpPr/>
          <p:nvPr/>
        </p:nvSpPr>
        <p:spPr>
          <a:xfrm>
            <a:off x="1619672" y="2204864"/>
            <a:ext cx="216024" cy="1440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05FE3AF-3178-40F5-8CBE-A3F9493490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785" y="1339851"/>
            <a:ext cx="2459155" cy="2002100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A39F3025-F05D-47FD-B3AD-63FDFE6B2690}"/>
              </a:ext>
            </a:extLst>
          </p:cNvPr>
          <p:cNvSpPr/>
          <p:nvPr/>
        </p:nvSpPr>
        <p:spPr>
          <a:xfrm>
            <a:off x="1604866" y="2323478"/>
            <a:ext cx="216024" cy="130498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934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8352" y="1241783"/>
          <a:ext cx="8958255" cy="4751701"/>
        </p:xfrm>
        <a:graphic>
          <a:graphicData uri="http://schemas.openxmlformats.org/drawingml/2006/table">
            <a:tbl>
              <a:tblPr/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6147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05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게시판 화면 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메인 화면에서 게시판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GO!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실행 버튼을 통하여 이동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사용자가 이용할 수 있는 페이지로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직업별로 게시판을 만들어 각 직업별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</a:rPr>
                        <a:t>사용자간의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 소통을 위한 공간이다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또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개발자들에게 건의할 수 있는 질문 및 건의 게시판도 만들 예정이다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자유게시판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 웹페이지를 가장 이용 많이 할거 같은 학생 신분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직장인 신분의 회원들로 나누어 각 회원들끼리 자유롭게 글을 게시하고 댓글을 달 수 있는 소통 게시판 마련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∎질문 및 건의 게시판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사용자들이 개발자들에게 불편한 점을 건의 하거나 질문사항이 있을 때 건의할 수 있는 게시판 마련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직업별 자유 게시판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질문 및 건의 게시판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게시판 기능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9C3A0D35-E27B-412C-9A78-D9336C54C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14" y="3408857"/>
            <a:ext cx="2441014" cy="122413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40B7743-3FA8-4081-9CEC-E89959CEC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78" y="4725144"/>
            <a:ext cx="2441014" cy="122413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61C5278-955E-44DE-8AA9-12B9550F1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071" y="3417022"/>
            <a:ext cx="971550" cy="282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8442CA-94EE-48E4-BFE3-F6AF7B36E551}"/>
              </a:ext>
            </a:extLst>
          </p:cNvPr>
          <p:cNvSpPr txBox="1"/>
          <p:nvPr/>
        </p:nvSpPr>
        <p:spPr>
          <a:xfrm>
            <a:off x="159614" y="337025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 게시판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A12989-FEF0-43B3-BE01-2355526165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4725144"/>
            <a:ext cx="971550" cy="2820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6AFD88E-CCFC-4657-89AF-0B59AA935E33}"/>
              </a:ext>
            </a:extLst>
          </p:cNvPr>
          <p:cNvSpPr txBox="1"/>
          <p:nvPr/>
        </p:nvSpPr>
        <p:spPr>
          <a:xfrm>
            <a:off x="167936" y="468148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직장인 게시판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9D635E5-27C3-4725-9AE7-5A5F3F8DC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473" y="1343097"/>
            <a:ext cx="2459155" cy="2002100"/>
          </a:xfrm>
          <a:prstGeom prst="rect">
            <a:avLst/>
          </a:prstGeom>
        </p:spPr>
      </p:pic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9A387048-5C7D-43EE-80D1-A9C3F15E3B3E}"/>
              </a:ext>
            </a:extLst>
          </p:cNvPr>
          <p:cNvSpPr/>
          <p:nvPr/>
        </p:nvSpPr>
        <p:spPr>
          <a:xfrm>
            <a:off x="1804977" y="3059029"/>
            <a:ext cx="182302" cy="659772"/>
          </a:xfrm>
          <a:prstGeom prst="downArrow">
            <a:avLst>
              <a:gd name="adj1" fmla="val 63138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91665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8352" y="1241783"/>
          <a:ext cx="8958255" cy="4621368"/>
        </p:xfrm>
        <a:graphic>
          <a:graphicData uri="http://schemas.openxmlformats.org/drawingml/2006/table">
            <a:tbl>
              <a:tblPr/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6147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06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마이페이지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최근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일간의 졸음감지 통계 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시간대별 졸음 빈도수 열람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-Drowsiness probability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최근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일동안 졸음 빈도수를 측정하여 하루간 졸음 확률을 통계 내어준다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-Drowsiness by time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하루동안 시간대별 졸음 빈도수를 측정하여 자신이 어느 시간대에 졸음에 노출 되어있는지 다이어그램을 통해 표현한다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개인별 졸음 통계 서비스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졸음 통계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461C5278-955E-44DE-8AA9-12B9550F1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71" y="3417022"/>
            <a:ext cx="971550" cy="2820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2A12989-FEF0-43B3-BE01-235552616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4725144"/>
            <a:ext cx="971550" cy="2820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C0AA74-4747-42B3-9490-C9CDEBB87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88" y="3717032"/>
            <a:ext cx="2404831" cy="16839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FC67601-E22B-43FC-ABB5-E551E231CA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785" y="1339851"/>
            <a:ext cx="2459155" cy="2002100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0BED0D89-F606-405E-A802-5E01DF0B9DE5}"/>
              </a:ext>
            </a:extLst>
          </p:cNvPr>
          <p:cNvSpPr/>
          <p:nvPr/>
        </p:nvSpPr>
        <p:spPr>
          <a:xfrm>
            <a:off x="1907704" y="1449887"/>
            <a:ext cx="144016" cy="2574292"/>
          </a:xfrm>
          <a:prstGeom prst="downArrow">
            <a:avLst>
              <a:gd name="adj1" fmla="val 63138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70400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바닥글 개체 틀 13">
            <a:extLst>
              <a:ext uri="{FF2B5EF4-FFF2-40B4-BE49-F238E27FC236}">
                <a16:creationId xmlns:a16="http://schemas.microsoft.com/office/drawing/2014/main" id="{A6813063-F51F-49EF-9EBB-43DE1D50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8768" y="6356350"/>
            <a:ext cx="3860799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111" name="Rectangle 2">
            <a:extLst>
              <a:ext uri="{FF2B5EF4-FFF2-40B4-BE49-F238E27FC236}">
                <a16:creationId xmlns:a16="http://schemas.microsoft.com/office/drawing/2014/main" id="{7805FB36-DD79-4127-8121-2DF1A4FA5351}"/>
              </a:ext>
            </a:extLst>
          </p:cNvPr>
          <p:cNvSpPr>
            <a:spLocks noChangeArrowheads="1"/>
          </p:cNvSpPr>
          <p:nvPr/>
        </p:nvSpPr>
        <p:spPr>
          <a:xfrm>
            <a:off x="-12831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93B75497-366E-4A9D-BED1-68C7E4A80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513533"/>
              </p:ext>
            </p:extLst>
          </p:nvPr>
        </p:nvGraphicFramePr>
        <p:xfrm>
          <a:off x="5770982" y="2173324"/>
          <a:ext cx="3125942" cy="1524000"/>
        </p:xfrm>
        <a:graphic>
          <a:graphicData uri="http://schemas.openxmlformats.org/drawingml/2006/table">
            <a:tbl>
              <a:tblPr firstRow="1" bandRow="1"/>
              <a:tblGrid>
                <a:gridCol w="3125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636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 err="1"/>
                        <a:t>user_id</a:t>
                      </a:r>
                      <a:r>
                        <a:rPr lang="en-US" altLang="ko-KR" sz="1100" dirty="0"/>
                        <a:t>             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144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 err="1"/>
                        <a:t>user_scheduler_id</a:t>
                      </a:r>
                      <a:r>
                        <a:rPr lang="en-US" altLang="ko-KR" sz="1100" dirty="0"/>
                        <a:t>(</a:t>
                      </a:r>
                      <a:r>
                        <a:rPr lang="en-US" altLang="ko-KR" sz="1100" b="1" dirty="0"/>
                        <a:t>FK</a:t>
                      </a:r>
                      <a:r>
                        <a:rPr lang="en-US" altLang="ko-KR" sz="1100" dirty="0"/>
                        <a:t>)        VARCHAR(30)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 err="1"/>
                        <a:t>user_drowsiness_id</a:t>
                      </a:r>
                      <a:r>
                        <a:rPr lang="en-US" altLang="ko-KR" sz="1100" dirty="0"/>
                        <a:t>(</a:t>
                      </a:r>
                      <a:r>
                        <a:rPr lang="en-US" altLang="ko-KR" sz="1100" b="1" dirty="0"/>
                        <a:t>FK</a:t>
                      </a:r>
                      <a:r>
                        <a:rPr lang="en-US" altLang="ko-KR" sz="1100" dirty="0"/>
                        <a:t>)      VARCHAR(30)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 err="1"/>
                        <a:t>user_blinking_id</a:t>
                      </a:r>
                      <a:r>
                        <a:rPr lang="en-US" altLang="ko-KR" sz="1100" dirty="0"/>
                        <a:t>(</a:t>
                      </a:r>
                      <a:r>
                        <a:rPr lang="en-US" altLang="ko-KR" sz="1100" b="1" dirty="0"/>
                        <a:t>FK</a:t>
                      </a:r>
                      <a:r>
                        <a:rPr lang="en-US" altLang="ko-KR" sz="1100" dirty="0"/>
                        <a:t>)           VARCHAR(30)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 err="1"/>
                        <a:t>user_name</a:t>
                      </a:r>
                      <a:r>
                        <a:rPr lang="en-US" altLang="ko-KR" sz="1100" dirty="0"/>
                        <a:t>                         VARCHAR(30)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 err="1"/>
                        <a:t>user_password</a:t>
                      </a:r>
                      <a:r>
                        <a:rPr lang="en-US" altLang="ko-KR" sz="1100" dirty="0"/>
                        <a:t>                   VARCHAR(20)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 err="1"/>
                        <a:t>user_email</a:t>
                      </a:r>
                      <a:r>
                        <a:rPr lang="en-US" altLang="ko-KR" sz="1100" dirty="0"/>
                        <a:t>                         VARCHAR(50)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 err="1"/>
                        <a:t>user_phone</a:t>
                      </a:r>
                      <a:r>
                        <a:rPr lang="en-US" altLang="ko-KR" sz="1100" dirty="0"/>
                        <a:t>                        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C8E651A1-193F-4C94-85B0-74A19F04A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011804"/>
              </p:ext>
            </p:extLst>
          </p:nvPr>
        </p:nvGraphicFramePr>
        <p:xfrm>
          <a:off x="2200187" y="3699229"/>
          <a:ext cx="2682286" cy="1021080"/>
        </p:xfrm>
        <a:graphic>
          <a:graphicData uri="http://schemas.openxmlformats.org/drawingml/2006/table">
            <a:tbl>
              <a:tblPr firstRow="1" bandRow="1"/>
              <a:tblGrid>
                <a:gridCol w="2682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636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/>
                        <a:t>drowsiness_id          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16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 err="1"/>
                        <a:t>drowsiness_start_time</a:t>
                      </a:r>
                      <a:r>
                        <a:rPr lang="en-US" altLang="ko-KR" sz="1100" dirty="0"/>
                        <a:t>       INT(20)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 err="1"/>
                        <a:t>drowsiness_end_time</a:t>
                      </a:r>
                      <a:r>
                        <a:rPr lang="en-US" altLang="ko-KR" sz="1100" dirty="0"/>
                        <a:t>        INT(20)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 err="1"/>
                        <a:t>drowsiness_date</a:t>
                      </a:r>
                      <a:r>
                        <a:rPr lang="en-US" altLang="ko-KR" sz="1100" dirty="0"/>
                        <a:t>                DATE</a:t>
                      </a:r>
                    </a:p>
                    <a:p>
                      <a:pPr>
                        <a:defRPr/>
                      </a:pPr>
                      <a:r>
                        <a:rPr kumimoji="0" lang="en-US" altLang="ko-KR" sz="1100" b="0" i="0" u="none" strike="noStrike" kern="1200" cap="none" spc="0" normalizeH="0" baseline="0" dirty="0" err="1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Times New Roman"/>
                        </a:rPr>
                        <a:t>drowsiness_</a:t>
                      </a:r>
                      <a:r>
                        <a:rPr lang="en-US" altLang="ko-KR" sz="1100" dirty="0" err="1"/>
                        <a:t>count</a:t>
                      </a:r>
                      <a:r>
                        <a:rPr lang="en-US" altLang="ko-KR" sz="1100" dirty="0"/>
                        <a:t>              INT(20)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2740EBE8-0721-45F4-8B3B-097001267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371787"/>
              </p:ext>
            </p:extLst>
          </p:nvPr>
        </p:nvGraphicFramePr>
        <p:xfrm>
          <a:off x="156919" y="1969704"/>
          <a:ext cx="2043267" cy="1024890"/>
        </p:xfrm>
        <a:graphic>
          <a:graphicData uri="http://schemas.openxmlformats.org/drawingml/2006/table">
            <a:tbl>
              <a:tblPr firstRow="1" bandRow="1"/>
              <a:tblGrid>
                <a:gridCol w="2043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89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/>
                        <a:t>blinking_id     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19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/>
                        <a:t>blink_start_time    INT(20)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/>
                        <a:t>blink_end_time     INT(20)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/>
                        <a:t>blink_date             DATE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/>
                        <a:t>blink_count           INT(20)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id="{03BFB48F-DA73-425D-9892-164420842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751918"/>
              </p:ext>
            </p:extLst>
          </p:nvPr>
        </p:nvGraphicFramePr>
        <p:xfrm>
          <a:off x="156920" y="5362083"/>
          <a:ext cx="2485364" cy="730949"/>
        </p:xfrm>
        <a:graphic>
          <a:graphicData uri="http://schemas.openxmlformats.org/drawingml/2006/table">
            <a:tbl>
              <a:tblPr firstRow="1" bandRow="1"/>
              <a:tblGrid>
                <a:gridCol w="2485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89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/>
                        <a:t>scheduler_id     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/>
                        <a:t>schedule_date          DATE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/>
                        <a:t>schedule_content     VARCHAR(100)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6" name="TextBox 115">
            <a:extLst>
              <a:ext uri="{FF2B5EF4-FFF2-40B4-BE49-F238E27FC236}">
                <a16:creationId xmlns:a16="http://schemas.microsoft.com/office/drawing/2014/main" id="{785478BF-FCB8-49F1-9BC1-EB225BCC7AF6}"/>
              </a:ext>
            </a:extLst>
          </p:cNvPr>
          <p:cNvSpPr txBox="1"/>
          <p:nvPr/>
        </p:nvSpPr>
        <p:spPr>
          <a:xfrm>
            <a:off x="5756934" y="1808324"/>
            <a:ext cx="1465266" cy="259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 b="1"/>
              <a:t>user_info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96F94D-FF66-4D9F-A4E6-100D777CB896}"/>
              </a:ext>
            </a:extLst>
          </p:cNvPr>
          <p:cNvSpPr txBox="1"/>
          <p:nvPr/>
        </p:nvSpPr>
        <p:spPr>
          <a:xfrm>
            <a:off x="2200187" y="3339977"/>
            <a:ext cx="1452561" cy="25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/>
              <a:t>drowsiness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9FFBAD3-CAC9-4E87-86C7-5316383C90A2}"/>
              </a:ext>
            </a:extLst>
          </p:cNvPr>
          <p:cNvSpPr txBox="1"/>
          <p:nvPr/>
        </p:nvSpPr>
        <p:spPr>
          <a:xfrm>
            <a:off x="156919" y="1713797"/>
            <a:ext cx="1184977" cy="255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/>
              <a:t>blinking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489EC34-E571-4815-A97E-33115B1F5FB5}"/>
              </a:ext>
            </a:extLst>
          </p:cNvPr>
          <p:cNvSpPr txBox="1"/>
          <p:nvPr/>
        </p:nvSpPr>
        <p:spPr>
          <a:xfrm>
            <a:off x="156919" y="5108092"/>
            <a:ext cx="1359972" cy="2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/>
              <a:t>scheduler</a:t>
            </a:r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ECCA6CC-BC6E-427E-887B-BE7BA7FB8091}"/>
              </a:ext>
            </a:extLst>
          </p:cNvPr>
          <p:cNvCxnSpPr>
            <a:stCxn id="114" idx="3"/>
          </p:cNvCxnSpPr>
          <p:nvPr/>
        </p:nvCxnSpPr>
        <p:spPr>
          <a:xfrm>
            <a:off x="2200186" y="2482149"/>
            <a:ext cx="3556748" cy="159258"/>
          </a:xfrm>
          <a:prstGeom prst="bentConnector3">
            <a:avLst>
              <a:gd name="adj1" fmla="val 50000"/>
            </a:avLst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0568AEFD-6473-4BE4-87FD-F047357C1ACD}"/>
              </a:ext>
            </a:extLst>
          </p:cNvPr>
          <p:cNvCxnSpPr>
            <a:stCxn id="113" idx="3"/>
            <a:endCxn id="112" idx="1"/>
          </p:cNvCxnSpPr>
          <p:nvPr/>
        </p:nvCxnSpPr>
        <p:spPr>
          <a:xfrm flipV="1">
            <a:off x="4882473" y="2935324"/>
            <a:ext cx="888509" cy="1274445"/>
          </a:xfrm>
          <a:prstGeom prst="bentConnector3">
            <a:avLst>
              <a:gd name="adj1" fmla="val 50000"/>
            </a:avLst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6EF321D5-53DD-4978-8E14-CF7F7FF4529C}"/>
              </a:ext>
            </a:extLst>
          </p:cNvPr>
          <p:cNvCxnSpPr>
            <a:stCxn id="115" idx="3"/>
          </p:cNvCxnSpPr>
          <p:nvPr/>
        </p:nvCxnSpPr>
        <p:spPr>
          <a:xfrm flipV="1">
            <a:off x="2642284" y="3333749"/>
            <a:ext cx="3114650" cy="2393809"/>
          </a:xfrm>
          <a:prstGeom prst="bentConnector3">
            <a:avLst>
              <a:gd name="adj1" fmla="val 91471"/>
            </a:avLst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3B991F26-F8D4-465B-BD46-1DDDE39553CA}"/>
              </a:ext>
            </a:extLst>
          </p:cNvPr>
          <p:cNvCxnSpPr/>
          <p:nvPr/>
        </p:nvCxnSpPr>
        <p:spPr>
          <a:xfrm rot="16200000" flipH="1">
            <a:off x="2217192" y="2480243"/>
            <a:ext cx="227399" cy="0"/>
          </a:xfrm>
          <a:prstGeom prst="line">
            <a:avLst/>
          </a:prstGeom>
          <a:ln w="1905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>
            <a:extLst>
              <a:ext uri="{FF2B5EF4-FFF2-40B4-BE49-F238E27FC236}">
                <a16:creationId xmlns:a16="http://schemas.microsoft.com/office/drawing/2014/main" id="{90EB5F7E-583B-434F-AA8F-89670DCFC395}"/>
              </a:ext>
            </a:extLst>
          </p:cNvPr>
          <p:cNvSpPr/>
          <p:nvPr/>
        </p:nvSpPr>
        <p:spPr>
          <a:xfrm>
            <a:off x="2769540" y="5652504"/>
            <a:ext cx="156927" cy="150107"/>
          </a:xfrm>
          <a:prstGeom prst="ellipse">
            <a:avLst/>
          </a:prstGeom>
          <a:noFill/>
          <a:ln w="2857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7EAC70E3-35E7-4B79-80B9-F8C37BF4617B}"/>
              </a:ext>
            </a:extLst>
          </p:cNvPr>
          <p:cNvCxnSpPr/>
          <p:nvPr/>
        </p:nvCxnSpPr>
        <p:spPr>
          <a:xfrm rot="16200000" flipH="1">
            <a:off x="5525604" y="3334351"/>
            <a:ext cx="227399" cy="0"/>
          </a:xfrm>
          <a:prstGeom prst="line">
            <a:avLst/>
          </a:prstGeom>
          <a:ln w="1905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56277E00-6A4D-47F7-916E-30C03545B879}"/>
              </a:ext>
            </a:extLst>
          </p:cNvPr>
          <p:cNvCxnSpPr/>
          <p:nvPr/>
        </p:nvCxnSpPr>
        <p:spPr>
          <a:xfrm rot="16200000" flipH="1">
            <a:off x="5525604" y="2962209"/>
            <a:ext cx="227399" cy="0"/>
          </a:xfrm>
          <a:prstGeom prst="line">
            <a:avLst/>
          </a:prstGeom>
          <a:ln w="1905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5BC24D54-3156-498E-84BA-4329EB0C6DE6}"/>
              </a:ext>
            </a:extLst>
          </p:cNvPr>
          <p:cNvCxnSpPr/>
          <p:nvPr/>
        </p:nvCxnSpPr>
        <p:spPr>
          <a:xfrm rot="16200000" flipH="1">
            <a:off x="5525604" y="2641407"/>
            <a:ext cx="227399" cy="0"/>
          </a:xfrm>
          <a:prstGeom prst="line">
            <a:avLst/>
          </a:prstGeom>
          <a:ln w="1905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58E5EB7-AF54-4529-876D-F5718B07D4C2}"/>
              </a:ext>
            </a:extLst>
          </p:cNvPr>
          <p:cNvCxnSpPr/>
          <p:nvPr/>
        </p:nvCxnSpPr>
        <p:spPr>
          <a:xfrm rot="16200000" flipH="1">
            <a:off x="4877523" y="4209768"/>
            <a:ext cx="227399" cy="0"/>
          </a:xfrm>
          <a:prstGeom prst="line">
            <a:avLst/>
          </a:prstGeom>
          <a:ln w="1905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DB173238-4E61-43EB-8CAB-56976933EC84}"/>
              </a:ext>
            </a:extLst>
          </p:cNvPr>
          <p:cNvCxnSpPr/>
          <p:nvPr/>
        </p:nvCxnSpPr>
        <p:spPr>
          <a:xfrm rot="5400000">
            <a:off x="2642885" y="5736482"/>
            <a:ext cx="227398" cy="0"/>
          </a:xfrm>
          <a:prstGeom prst="line">
            <a:avLst/>
          </a:prstGeom>
          <a:ln w="1905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F872F80-7CC0-4DB7-8B09-323CA2D4C61E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A220C78-932A-4312-8037-C56CD93B2EC4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9BEB5CBF-11E5-4663-8140-4FB22CC41394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3" name="제목 12">
            <a:extLst>
              <a:ext uri="{FF2B5EF4-FFF2-40B4-BE49-F238E27FC236}">
                <a16:creationId xmlns:a16="http://schemas.microsoft.com/office/drawing/2014/main" id="{DF25D154-3CB4-460D-9C4A-12EE29BE0589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엔티티관계도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– 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34" name="Picture 6">
            <a:extLst>
              <a:ext uri="{FF2B5EF4-FFF2-40B4-BE49-F238E27FC236}">
                <a16:creationId xmlns:a16="http://schemas.microsoft.com/office/drawing/2014/main" id="{51C725D6-294C-48A0-8ADE-0297D762E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Picture 2">
            <a:extLst>
              <a:ext uri="{FF2B5EF4-FFF2-40B4-BE49-F238E27FC236}">
                <a16:creationId xmlns:a16="http://schemas.microsoft.com/office/drawing/2014/main" id="{3415D2D3-29E3-4BE5-88D2-8460ABABF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6" name="막힌 원호 135">
            <a:extLst>
              <a:ext uri="{FF2B5EF4-FFF2-40B4-BE49-F238E27FC236}">
                <a16:creationId xmlns:a16="http://schemas.microsoft.com/office/drawing/2014/main" id="{2F09BCFB-2782-4B58-AD91-3A9223DB2821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109C7E12-3B16-48BF-AFB9-2A67A1C37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757040"/>
              </p:ext>
            </p:extLst>
          </p:nvPr>
        </p:nvGraphicFramePr>
        <p:xfrm>
          <a:off x="35496" y="1466627"/>
          <a:ext cx="9052934" cy="4824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2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05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4545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en-US" altLang="ko-KR" sz="1000" dirty="0"/>
                    </a:p>
                    <a:p>
                      <a:pPr latinLnBrk="1">
                        <a:defRPr/>
                      </a:pPr>
                      <a:endParaRPr lang="en-US" altLang="ko-KR" sz="1000" dirty="0"/>
                    </a:p>
                    <a:p>
                      <a:pPr latinLnBrk="1">
                        <a:defRPr/>
                      </a:pPr>
                      <a:endParaRPr lang="en-US" altLang="ko-KR" sz="1000" dirty="0"/>
                    </a:p>
                    <a:p>
                      <a:pPr latinLnBrk="1">
                        <a:defRPr/>
                      </a:pPr>
                      <a:endParaRPr lang="en-US" altLang="ko-KR" sz="1000" dirty="0"/>
                    </a:p>
                    <a:p>
                      <a:pPr latinLnBrk="1">
                        <a:defRPr/>
                      </a:pPr>
                      <a:endParaRPr lang="en-US" altLang="ko-KR" sz="1000" dirty="0"/>
                    </a:p>
                    <a:p>
                      <a:pPr latinLnBrk="1">
                        <a:defRPr/>
                      </a:pPr>
                      <a:endParaRPr lang="en-US" altLang="ko-KR" sz="1000" dirty="0"/>
                    </a:p>
                    <a:p>
                      <a:pPr latinLnBrk="1">
                        <a:defRPr/>
                      </a:pPr>
                      <a:endParaRPr lang="en-US" altLang="ko-KR" sz="1000" dirty="0"/>
                    </a:p>
                    <a:p>
                      <a:pPr latinLnBrk="1">
                        <a:defRPr/>
                      </a:pPr>
                      <a:endParaRPr lang="en-US" altLang="ko-KR" sz="1000" dirty="0"/>
                    </a:p>
                    <a:p>
                      <a:pPr latinLnBrk="1">
                        <a:defRPr/>
                      </a:pPr>
                      <a:endParaRPr lang="en-US" altLang="ko-KR" sz="1000" dirty="0"/>
                    </a:p>
                    <a:p>
                      <a:pPr latinLnBrk="1">
                        <a:defRPr/>
                      </a:pPr>
                      <a:endParaRPr lang="en-US" altLang="ko-KR" sz="1000" dirty="0"/>
                    </a:p>
                    <a:p>
                      <a:pPr latinLnBrk="1">
                        <a:defRPr/>
                      </a:pPr>
                      <a:endParaRPr lang="en-US" altLang="ko-KR" sz="1000" dirty="0"/>
                    </a:p>
                    <a:p>
                      <a:pPr latinLnBrk="1">
                        <a:defRPr/>
                      </a:pPr>
                      <a:endParaRPr lang="en-US" altLang="ko-KR" sz="1000" dirty="0"/>
                    </a:p>
                    <a:p>
                      <a:pPr latinLnBrk="1">
                        <a:defRPr/>
                      </a:pPr>
                      <a:endParaRPr lang="en-US" altLang="ko-KR" sz="1000" dirty="0"/>
                    </a:p>
                    <a:p>
                      <a:pPr latinLnBrk="1">
                        <a:defRPr/>
                      </a:pPr>
                      <a:endParaRPr lang="en-US" altLang="ko-KR" sz="900" dirty="0"/>
                    </a:p>
                    <a:p>
                      <a:pPr latinLnBrk="1">
                        <a:defRPr/>
                      </a:pPr>
                      <a:endParaRPr lang="en-US" altLang="ko-KR" sz="1000" dirty="0"/>
                    </a:p>
                    <a:p>
                      <a:pPr latinLnBrk="1">
                        <a:defRPr/>
                      </a:pPr>
                      <a:endParaRPr lang="en-US" altLang="ko-KR" sz="900" dirty="0"/>
                    </a:p>
                    <a:p>
                      <a:pPr latinLnBrk="1">
                        <a:defRPr/>
                      </a:pPr>
                      <a:endParaRPr lang="en-US" altLang="ko-KR" sz="1000" dirty="0"/>
                    </a:p>
                    <a:p>
                      <a:pPr latinLnBrk="1">
                        <a:defRPr/>
                      </a:pPr>
                      <a:endParaRPr lang="en-US" altLang="ko-KR" sz="1000" dirty="0"/>
                    </a:p>
                    <a:p>
                      <a:pPr latinLnBrk="1">
                        <a:defRPr/>
                      </a:pPr>
                      <a:endParaRPr lang="en-US" altLang="ko-KR" sz="1000" dirty="0"/>
                    </a:p>
                    <a:p>
                      <a:pPr latinLnBrk="1">
                        <a:defRPr/>
                      </a:pPr>
                      <a:endParaRPr lang="en-US" altLang="ko-KR" sz="1000" dirty="0"/>
                    </a:p>
                    <a:p>
                      <a:pPr latinLnBrk="1">
                        <a:defRPr/>
                      </a:pPr>
                      <a:endParaRPr lang="en-US" altLang="ko-KR" sz="1000" dirty="0"/>
                    </a:p>
                    <a:p>
                      <a:pPr latinLnBrk="1">
                        <a:defRPr/>
                      </a:pPr>
                      <a:endParaRPr lang="en-US" altLang="ko-KR" sz="1000" dirty="0"/>
                    </a:p>
                    <a:p>
                      <a:pPr latinLnBrk="1">
                        <a:defRPr/>
                      </a:pPr>
                      <a:endParaRPr lang="en-US" altLang="ko-KR" sz="1600" dirty="0"/>
                    </a:p>
                    <a:p>
                      <a:pPr latinLnBrk="1">
                        <a:defRPr/>
                      </a:pPr>
                      <a:endParaRPr lang="en-US" altLang="ko-KR" sz="1000" dirty="0"/>
                    </a:p>
                    <a:p>
                      <a:pPr latinLnBrk="1">
                        <a:defRPr/>
                      </a:pP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AutoShape 85">
            <a:extLst>
              <a:ext uri="{FF2B5EF4-FFF2-40B4-BE49-F238E27FC236}">
                <a16:creationId xmlns:a16="http://schemas.microsoft.com/office/drawing/2014/main" id="{E10731AE-74C8-4566-8684-582EDFCF30FB}"/>
              </a:ext>
            </a:extLst>
          </p:cNvPr>
          <p:cNvSpPr>
            <a:spLocks noChangeArrowheads="1"/>
          </p:cNvSpPr>
          <p:nvPr/>
        </p:nvSpPr>
        <p:spPr>
          <a:xfrm>
            <a:off x="531959" y="1988820"/>
            <a:ext cx="8001098" cy="3686174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</a:ln>
        </p:spPr>
        <p:txBody>
          <a:bodyPr/>
          <a:lstStyle/>
          <a:p>
            <a:pPr lvl="0">
              <a:defRPr/>
            </a:pPr>
            <a:endParaRPr lang="ko-KR" altLang="en-US" sz="1000">
              <a:ln w="1270">
                <a:solidFill>
                  <a:schemeClr val="tx1"/>
                </a:solidFill>
              </a:ln>
              <a:latin typeface="맑은 고딕"/>
              <a:ea typeface="맑은 고딕"/>
            </a:endParaRPr>
          </a:p>
        </p:txBody>
      </p:sp>
      <p:sp>
        <p:nvSpPr>
          <p:cNvPr id="45" name="Rectangle 41">
            <a:extLst>
              <a:ext uri="{FF2B5EF4-FFF2-40B4-BE49-F238E27FC236}">
                <a16:creationId xmlns:a16="http://schemas.microsoft.com/office/drawing/2014/main" id="{7B97C92F-E08C-4C66-A33B-EEF9D1BE4FE1}"/>
              </a:ext>
            </a:extLst>
          </p:cNvPr>
          <p:cNvSpPr>
            <a:spLocks noChangeArrowheads="1"/>
          </p:cNvSpPr>
          <p:nvPr/>
        </p:nvSpPr>
        <p:spPr>
          <a:xfrm>
            <a:off x="1936892" y="2681334"/>
            <a:ext cx="1223962" cy="349250"/>
          </a:xfrm>
          <a:prstGeom prst="rect">
            <a:avLst/>
          </a:prstGeom>
          <a:noFill/>
          <a:ln w="6350" algn="ctr">
            <a:solidFill>
              <a:srgbClr val="00264C"/>
            </a:solidFill>
            <a:miter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Task Manager</a:t>
            </a:r>
          </a:p>
        </p:txBody>
      </p:sp>
      <p:sp>
        <p:nvSpPr>
          <p:cNvPr id="46" name="순서도: 판단 45">
            <a:extLst>
              <a:ext uri="{FF2B5EF4-FFF2-40B4-BE49-F238E27FC236}">
                <a16:creationId xmlns:a16="http://schemas.microsoft.com/office/drawing/2014/main" id="{689F740B-9647-425D-A027-775E50DFBC6D}"/>
              </a:ext>
            </a:extLst>
          </p:cNvPr>
          <p:cNvSpPr/>
          <p:nvPr/>
        </p:nvSpPr>
        <p:spPr>
          <a:xfrm>
            <a:off x="4242611" y="2681334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졸음방지</a:t>
            </a:r>
          </a:p>
        </p:txBody>
      </p:sp>
      <p:sp>
        <p:nvSpPr>
          <p:cNvPr id="47" name="순서도: 판단 46">
            <a:extLst>
              <a:ext uri="{FF2B5EF4-FFF2-40B4-BE49-F238E27FC236}">
                <a16:creationId xmlns:a16="http://schemas.microsoft.com/office/drawing/2014/main" id="{F7F9E511-2FF7-4B17-A31A-AEAF5D71BFF8}"/>
              </a:ext>
            </a:extLst>
          </p:cNvPr>
          <p:cNvSpPr/>
          <p:nvPr/>
        </p:nvSpPr>
        <p:spPr>
          <a:xfrm>
            <a:off x="4242611" y="3198859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눈깜빡임</a:t>
            </a:r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4417CAC7-D22E-4DD3-AA3B-6BA929C3C782}"/>
              </a:ext>
            </a:extLst>
          </p:cNvPr>
          <p:cNvSpPr/>
          <p:nvPr/>
        </p:nvSpPr>
        <p:spPr>
          <a:xfrm>
            <a:off x="4242611" y="3721147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시계 및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스톱워치</a:t>
            </a:r>
          </a:p>
        </p:txBody>
      </p:sp>
      <p:sp>
        <p:nvSpPr>
          <p:cNvPr id="49" name="순서도: 판단 48">
            <a:extLst>
              <a:ext uri="{FF2B5EF4-FFF2-40B4-BE49-F238E27FC236}">
                <a16:creationId xmlns:a16="http://schemas.microsoft.com/office/drawing/2014/main" id="{F95E9EB2-C67F-4660-94A6-0EF69E1A04F4}"/>
              </a:ext>
            </a:extLst>
          </p:cNvPr>
          <p:cNvSpPr/>
          <p:nvPr/>
        </p:nvSpPr>
        <p:spPr>
          <a:xfrm>
            <a:off x="4242611" y="4254547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000" kern="0">
                <a:latin typeface="맑은 고딕"/>
                <a:ea typeface="맑은 고딕"/>
              </a:rPr>
              <a:t>스케줄러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4E2056D-28DA-4726-B472-DD4E9AB6099D}"/>
              </a:ext>
            </a:extLst>
          </p:cNvPr>
          <p:cNvCxnSpPr>
            <a:stCxn id="45" idx="3"/>
          </p:cNvCxnSpPr>
          <p:nvPr/>
        </p:nvCxnSpPr>
        <p:spPr>
          <a:xfrm>
            <a:off x="3160854" y="2855959"/>
            <a:ext cx="1080170" cy="7938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3B8BDBA-692F-4336-9665-F1C4E3336BAF}"/>
              </a:ext>
            </a:extLst>
          </p:cNvPr>
          <p:cNvCxnSpPr/>
          <p:nvPr/>
        </p:nvCxnSpPr>
        <p:spPr>
          <a:xfrm rot="16200000">
            <a:off x="3044415" y="3831907"/>
            <a:ext cx="1942369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CAACF66-EFEA-4C6C-968C-499624D9EC28}"/>
              </a:ext>
            </a:extLst>
          </p:cNvPr>
          <p:cNvCxnSpPr/>
          <p:nvPr/>
        </p:nvCxnSpPr>
        <p:spPr>
          <a:xfrm>
            <a:off x="4025124" y="3378247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1D7202A-6036-4675-8C39-92546339C0A2}"/>
              </a:ext>
            </a:extLst>
          </p:cNvPr>
          <p:cNvCxnSpPr/>
          <p:nvPr/>
        </p:nvCxnSpPr>
        <p:spPr>
          <a:xfrm>
            <a:off x="4020361" y="3906884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EF08599-355D-4BDA-AE20-7F0B7E1B7352}"/>
              </a:ext>
            </a:extLst>
          </p:cNvPr>
          <p:cNvCxnSpPr/>
          <p:nvPr/>
        </p:nvCxnSpPr>
        <p:spPr>
          <a:xfrm>
            <a:off x="4020361" y="4438697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87001BC-96FB-4BF7-B0B4-05739E9C21EA}"/>
              </a:ext>
            </a:extLst>
          </p:cNvPr>
          <p:cNvCxnSpPr/>
          <p:nvPr/>
        </p:nvCxnSpPr>
        <p:spPr>
          <a:xfrm>
            <a:off x="5680886" y="3378247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</a:ln>
          <a:effectLst/>
        </p:spPr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4AD9FB3-3649-4A3C-9F0E-E4D6DA937626}"/>
              </a:ext>
            </a:extLst>
          </p:cNvPr>
          <p:cNvCxnSpPr/>
          <p:nvPr/>
        </p:nvCxnSpPr>
        <p:spPr>
          <a:xfrm>
            <a:off x="5661836" y="3905297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</a:ln>
          <a:effectLst/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173C9BD-25BE-4D93-89AC-8C8A56D580F0}"/>
              </a:ext>
            </a:extLst>
          </p:cNvPr>
          <p:cNvCxnSpPr/>
          <p:nvPr/>
        </p:nvCxnSpPr>
        <p:spPr>
          <a:xfrm>
            <a:off x="5661836" y="4437109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</a:ln>
          <a:effectLst/>
        </p:spPr>
      </p:cxnSp>
      <p:sp>
        <p:nvSpPr>
          <p:cNvPr id="58" name="Rectangle 41">
            <a:extLst>
              <a:ext uri="{FF2B5EF4-FFF2-40B4-BE49-F238E27FC236}">
                <a16:creationId xmlns:a16="http://schemas.microsoft.com/office/drawing/2014/main" id="{11CF909D-FBC5-4FB3-8469-1DBD6F7919AA}"/>
              </a:ext>
            </a:extLst>
          </p:cNvPr>
          <p:cNvSpPr>
            <a:spLocks noChangeArrowheads="1"/>
          </p:cNvSpPr>
          <p:nvPr/>
        </p:nvSpPr>
        <p:spPr>
          <a:xfrm>
            <a:off x="5890999" y="3798467"/>
            <a:ext cx="1345952" cy="193021"/>
          </a:xfrm>
          <a:prstGeom prst="rect">
            <a:avLst/>
          </a:prstGeom>
          <a:noFill/>
          <a:ln w="6350" algn="ctr">
            <a:solidFill>
              <a:srgbClr val="00264C"/>
            </a:solidFill>
            <a:miter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시게 및 스톱워치 실행</a:t>
            </a:r>
          </a:p>
        </p:txBody>
      </p:sp>
      <p:sp>
        <p:nvSpPr>
          <p:cNvPr id="59" name="AutoShape 46">
            <a:extLst>
              <a:ext uri="{FF2B5EF4-FFF2-40B4-BE49-F238E27FC236}">
                <a16:creationId xmlns:a16="http://schemas.microsoft.com/office/drawing/2014/main" id="{2C4412C5-397E-4FC8-8956-FE4EC58151D4}"/>
              </a:ext>
            </a:extLst>
          </p:cNvPr>
          <p:cNvSpPr>
            <a:spLocks noChangeArrowheads="1"/>
          </p:cNvSpPr>
          <p:nvPr/>
        </p:nvSpPr>
        <p:spPr>
          <a:xfrm>
            <a:off x="5919561" y="2757534"/>
            <a:ext cx="1091100" cy="3365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통계 </a:t>
            </a:r>
            <a:r>
              <a:rPr kumimoji="0" lang="en-US" altLang="ko-KR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DB</a:t>
            </a:r>
          </a:p>
        </p:txBody>
      </p:sp>
      <p:sp>
        <p:nvSpPr>
          <p:cNvPr id="60" name="AutoShape 46">
            <a:extLst>
              <a:ext uri="{FF2B5EF4-FFF2-40B4-BE49-F238E27FC236}">
                <a16:creationId xmlns:a16="http://schemas.microsoft.com/office/drawing/2014/main" id="{1E40D198-082D-46C4-A1B8-E9A3CFE574D1}"/>
              </a:ext>
            </a:extLst>
          </p:cNvPr>
          <p:cNvSpPr>
            <a:spLocks noChangeArrowheads="1"/>
          </p:cNvSpPr>
          <p:nvPr/>
        </p:nvSpPr>
        <p:spPr>
          <a:xfrm>
            <a:off x="5868761" y="4264865"/>
            <a:ext cx="1091100" cy="3365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900" kern="0">
                <a:latin typeface="맑은 고딕"/>
                <a:ea typeface="맑은 고딕"/>
              </a:rPr>
              <a:t>스케줄러</a:t>
            </a:r>
            <a:r>
              <a:rPr kumimoji="0" lang="ko-KR" altLang="en-US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 </a:t>
            </a:r>
            <a:r>
              <a:rPr kumimoji="0" lang="en-US" altLang="ko-KR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DB</a:t>
            </a:r>
            <a:endParaRPr kumimoji="0" lang="en-US" altLang="ko-KR" sz="900" b="0" i="0" u="none" strike="noStrike" kern="0" cap="none" spc="0" normalizeH="0" baseline="0">
              <a:latin typeface="맑은 고딕"/>
              <a:ea typeface="맑은 고딕"/>
            </a:endParaRPr>
          </a:p>
        </p:txBody>
      </p:sp>
      <p:sp>
        <p:nvSpPr>
          <p:cNvPr id="61" name="Oval 58">
            <a:extLst>
              <a:ext uri="{FF2B5EF4-FFF2-40B4-BE49-F238E27FC236}">
                <a16:creationId xmlns:a16="http://schemas.microsoft.com/office/drawing/2014/main" id="{865F85EF-243D-455A-85D7-480B1AAD18A5}"/>
              </a:ext>
            </a:extLst>
          </p:cNvPr>
          <p:cNvSpPr>
            <a:spLocks noChangeArrowheads="1"/>
          </p:cNvSpPr>
          <p:nvPr/>
        </p:nvSpPr>
        <p:spPr>
          <a:xfrm>
            <a:off x="1063743" y="5159152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Font typeface="Wingdings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</a:rPr>
              <a:t>1</a:t>
            </a:r>
            <a:endParaRPr kumimoji="0" lang="en-US" altLang="ko-KR" sz="1000" b="0" i="0" u="none" strike="noStrike" kern="0" cap="none" spc="0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2" name="Text Box 59">
            <a:extLst>
              <a:ext uri="{FF2B5EF4-FFF2-40B4-BE49-F238E27FC236}">
                <a16:creationId xmlns:a16="http://schemas.microsoft.com/office/drawing/2014/main" id="{5F406EE7-B643-4C05-A7C1-10ECE8643C4D}"/>
              </a:ext>
            </a:extLst>
          </p:cNvPr>
          <p:cNvSpPr txBox="1">
            <a:spLocks noChangeArrowheads="1"/>
          </p:cNvSpPr>
          <p:nvPr/>
        </p:nvSpPr>
        <p:spPr>
          <a:xfrm>
            <a:off x="1332031" y="5036866"/>
            <a:ext cx="6688710" cy="44777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/>
                <a:ea typeface="HY견고딕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/>
                <a:ea typeface="HY견고딕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/>
                <a:ea typeface="HY견고딕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/>
                <a:ea typeface="HY견고딕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/>
                <a:ea typeface="HY견고딕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/>
                <a:ea typeface="HY견고딕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/>
                <a:ea typeface="HY견고딕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/>
                <a:ea typeface="HY견고딕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/>
                <a:ea typeface="HY견고딕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000" b="0">
                <a:latin typeface="맑은 고딕"/>
                <a:ea typeface="맑은 고딕"/>
              </a:rPr>
              <a:t>Task Manager</a:t>
            </a:r>
            <a:r>
              <a:rPr lang="ko-KR" altLang="en-US" sz="1000" b="0">
                <a:latin typeface="맑은 고딕"/>
                <a:ea typeface="맑은 고딕"/>
              </a:rPr>
              <a:t> 옵션을 선택</a:t>
            </a:r>
            <a:r>
              <a:rPr lang="en-US" altLang="ko-KR" sz="1000" b="0">
                <a:latin typeface="맑은 고딕"/>
                <a:ea typeface="맑은 고딕"/>
              </a:rPr>
              <a:t>,  </a:t>
            </a:r>
            <a:r>
              <a:rPr lang="ko-KR" altLang="en-US" sz="1000" b="0">
                <a:latin typeface="맑은 고딕"/>
                <a:ea typeface="맑은 고딕"/>
              </a:rPr>
              <a:t>옵션체크</a:t>
            </a:r>
            <a:r>
              <a:rPr lang="en-US" altLang="ko-KR" sz="1000" b="0">
                <a:latin typeface="맑은 고딕"/>
                <a:ea typeface="맑은 고딕"/>
              </a:rPr>
              <a:t>(</a:t>
            </a:r>
            <a:r>
              <a:rPr lang="ko-KR" altLang="en-US" sz="1000" b="0">
                <a:latin typeface="맑은 고딕"/>
                <a:ea typeface="맑은 고딕"/>
              </a:rPr>
              <a:t>졸음 방지 지능</a:t>
            </a:r>
            <a:r>
              <a:rPr lang="en-US" altLang="ko-KR" sz="1000" b="0">
                <a:latin typeface="맑은 고딕"/>
                <a:ea typeface="맑은 고딕"/>
              </a:rPr>
              <a:t>,</a:t>
            </a:r>
            <a:r>
              <a:rPr lang="ko-KR" altLang="en-US" sz="1000" b="0">
                <a:latin typeface="맑은 고딕"/>
                <a:ea typeface="맑은 고딕"/>
              </a:rPr>
              <a:t> 눈 깜빡임 측정 기능</a:t>
            </a:r>
            <a:r>
              <a:rPr lang="en-US" altLang="ko-KR" sz="1000" b="0">
                <a:latin typeface="맑은 고딕"/>
                <a:ea typeface="맑은 고딕"/>
              </a:rPr>
              <a:t>,</a:t>
            </a:r>
            <a:r>
              <a:rPr lang="ko-KR" altLang="en-US" sz="1000" b="0">
                <a:latin typeface="맑은 고딕"/>
                <a:ea typeface="맑은 고딕"/>
              </a:rPr>
              <a:t> 시계 및 스톱워치</a:t>
            </a:r>
            <a:r>
              <a:rPr lang="en-US" altLang="ko-KR" sz="1000" b="0">
                <a:latin typeface="맑은 고딕"/>
                <a:ea typeface="맑은 고딕"/>
              </a:rPr>
              <a:t>,</a:t>
            </a:r>
            <a:r>
              <a:rPr lang="ko-KR" altLang="en-US" sz="1000" b="0">
                <a:latin typeface="맑은 고딕"/>
                <a:ea typeface="맑은 고딕"/>
              </a:rPr>
              <a:t> 스케줄러</a:t>
            </a:r>
            <a:r>
              <a:rPr lang="en-US" altLang="ko-KR" sz="1000" b="0">
                <a:latin typeface="맑은 고딕"/>
                <a:ea typeface="맑은 고딕"/>
              </a:rPr>
              <a:t>)</a:t>
            </a:r>
            <a:r>
              <a:rPr lang="ko-KR" altLang="en-US" sz="1000" b="0">
                <a:latin typeface="맑은 고딕"/>
                <a:ea typeface="맑은 고딕"/>
              </a:rPr>
              <a:t>를 선택한 후 실행</a:t>
            </a:r>
          </a:p>
        </p:txBody>
      </p:sp>
      <p:sp>
        <p:nvSpPr>
          <p:cNvPr id="63" name="Rectangle 41">
            <a:extLst>
              <a:ext uri="{FF2B5EF4-FFF2-40B4-BE49-F238E27FC236}">
                <a16:creationId xmlns:a16="http://schemas.microsoft.com/office/drawing/2014/main" id="{0BC328D5-7712-4EAA-8397-AB8DD8156C80}"/>
              </a:ext>
            </a:extLst>
          </p:cNvPr>
          <p:cNvSpPr>
            <a:spLocks noChangeArrowheads="1"/>
          </p:cNvSpPr>
          <p:nvPr/>
        </p:nvSpPr>
        <p:spPr>
          <a:xfrm>
            <a:off x="5948663" y="2464575"/>
            <a:ext cx="1864359" cy="193021"/>
          </a:xfrm>
          <a:prstGeom prst="rect">
            <a:avLst/>
          </a:prstGeom>
          <a:noFill/>
          <a:ln w="6350" algn="ctr">
            <a:solidFill>
              <a:srgbClr val="00264C"/>
            </a:solidFill>
            <a:miter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음성 알림</a:t>
            </a:r>
            <a:r>
              <a:rPr kumimoji="0" lang="en-US" altLang="ko-KR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,</a:t>
            </a:r>
            <a:r>
              <a:rPr kumimoji="0" lang="ko-KR" altLang="en-US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 영상 링크</a:t>
            </a:r>
            <a:r>
              <a:rPr kumimoji="0" lang="en-US" altLang="ko-KR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,</a:t>
            </a:r>
            <a:r>
              <a:rPr kumimoji="0" lang="ko-KR" altLang="en-US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 텍스트 실행 </a:t>
            </a:r>
          </a:p>
        </p:txBody>
      </p:sp>
      <p:cxnSp>
        <p:nvCxnSpPr>
          <p:cNvPr id="64" name="직선 화살표 연결선 106">
            <a:extLst>
              <a:ext uri="{FF2B5EF4-FFF2-40B4-BE49-F238E27FC236}">
                <a16:creationId xmlns:a16="http://schemas.microsoft.com/office/drawing/2014/main" id="{53CEF0E0-9198-46D8-9FAE-75D62CEEB19E}"/>
              </a:ext>
            </a:extLst>
          </p:cNvPr>
          <p:cNvCxnSpPr>
            <a:stCxn id="46" idx="3"/>
            <a:endCxn id="63" idx="1"/>
          </p:cNvCxnSpPr>
          <p:nvPr/>
        </p:nvCxnSpPr>
        <p:spPr>
          <a:xfrm rot="5400000" flipH="1" flipV="1">
            <a:off x="5660591" y="2571856"/>
            <a:ext cx="298842" cy="277302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</a:ln>
          <a:effectLst/>
        </p:spPr>
      </p:cxnSp>
      <p:cxnSp>
        <p:nvCxnSpPr>
          <p:cNvPr id="65" name="직선 화살표 연결선 106">
            <a:extLst>
              <a:ext uri="{FF2B5EF4-FFF2-40B4-BE49-F238E27FC236}">
                <a16:creationId xmlns:a16="http://schemas.microsoft.com/office/drawing/2014/main" id="{0827F786-E286-4D8B-8DE6-920E0B9F9B37}"/>
              </a:ext>
            </a:extLst>
          </p:cNvPr>
          <p:cNvCxnSpPr>
            <a:cxnSpLocks/>
            <a:stCxn id="59" idx="2"/>
            <a:endCxn id="46" idx="3"/>
          </p:cNvCxnSpPr>
          <p:nvPr/>
        </p:nvCxnSpPr>
        <p:spPr>
          <a:xfrm flipH="1" flipV="1">
            <a:off x="5671361" y="2859928"/>
            <a:ext cx="248200" cy="65881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</a:ln>
          <a:effectLst/>
        </p:spPr>
      </p:cxnSp>
      <p:sp>
        <p:nvSpPr>
          <p:cNvPr id="66" name="Oval 58">
            <a:extLst>
              <a:ext uri="{FF2B5EF4-FFF2-40B4-BE49-F238E27FC236}">
                <a16:creationId xmlns:a16="http://schemas.microsoft.com/office/drawing/2014/main" id="{53FC4257-66EF-4CF8-B4F9-6A2EC7B9C1FA}"/>
              </a:ext>
            </a:extLst>
          </p:cNvPr>
          <p:cNvSpPr>
            <a:spLocks noChangeArrowheads="1"/>
          </p:cNvSpPr>
          <p:nvPr/>
        </p:nvSpPr>
        <p:spPr>
          <a:xfrm>
            <a:off x="3756836" y="2608907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Font typeface="Wingdings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</a:rPr>
              <a:t>1</a:t>
            </a:r>
            <a:endParaRPr kumimoji="0" lang="en-US" altLang="ko-KR" sz="1000" b="0" i="0" u="none" strike="noStrike" kern="0" cap="none" spc="0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7" name="Rectangle 41">
            <a:extLst>
              <a:ext uri="{FF2B5EF4-FFF2-40B4-BE49-F238E27FC236}">
                <a16:creationId xmlns:a16="http://schemas.microsoft.com/office/drawing/2014/main" id="{7E71C777-2552-4712-B15C-B418342B5F77}"/>
              </a:ext>
            </a:extLst>
          </p:cNvPr>
          <p:cNvSpPr>
            <a:spLocks noChangeArrowheads="1"/>
          </p:cNvSpPr>
          <p:nvPr/>
        </p:nvSpPr>
        <p:spPr>
          <a:xfrm>
            <a:off x="5919561" y="3294389"/>
            <a:ext cx="1864359" cy="193021"/>
          </a:xfrm>
          <a:prstGeom prst="rect">
            <a:avLst/>
          </a:prstGeom>
          <a:noFill/>
          <a:ln w="6350" algn="ctr">
            <a:solidFill>
              <a:srgbClr val="00264C"/>
            </a:solidFill>
            <a:miter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음성 알림</a:t>
            </a:r>
            <a:r>
              <a:rPr kumimoji="0" lang="en-US" altLang="ko-KR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,</a:t>
            </a:r>
            <a:r>
              <a:rPr kumimoji="0" lang="ko-KR" altLang="en-US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 영상 링크</a:t>
            </a:r>
            <a:r>
              <a:rPr kumimoji="0" lang="en-US" altLang="ko-KR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,</a:t>
            </a:r>
            <a:r>
              <a:rPr kumimoji="0" lang="ko-KR" altLang="en-US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 텍스트 실행 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DAC377E-CBA0-4A2C-98A2-859AE18BA013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EDCA7DC5-80C4-433A-8EB8-44B56A15A172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66D9327D-9FA5-4677-9F3B-03D7F5FF9C59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8" name="제목 12">
            <a:extLst>
              <a:ext uri="{FF2B5EF4-FFF2-40B4-BE49-F238E27FC236}">
                <a16:creationId xmlns:a16="http://schemas.microsoft.com/office/drawing/2014/main" id="{98FFE8D2-F472-4767-BA78-2AF1BD420460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처리도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39" name="Picture 6">
            <a:extLst>
              <a:ext uri="{FF2B5EF4-FFF2-40B4-BE49-F238E27FC236}">
                <a16:creationId xmlns:a16="http://schemas.microsoft.com/office/drawing/2014/main" id="{09234476-2203-4574-8968-77E87636C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Picture 2">
            <a:extLst>
              <a:ext uri="{FF2B5EF4-FFF2-40B4-BE49-F238E27FC236}">
                <a16:creationId xmlns:a16="http://schemas.microsoft.com/office/drawing/2014/main" id="{E6D2C27D-92F1-4967-BBBA-623D65468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" name="막힌 원호 140">
            <a:extLst>
              <a:ext uri="{FF2B5EF4-FFF2-40B4-BE49-F238E27FC236}">
                <a16:creationId xmlns:a16="http://schemas.microsoft.com/office/drawing/2014/main" id="{90217F40-0834-40F1-94DA-4D2F9AB2DCBC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1">
            <a:extLst>
              <a:ext uri="{FF2B5EF4-FFF2-40B4-BE49-F238E27FC236}">
                <a16:creationId xmlns:a16="http://schemas.microsoft.com/office/drawing/2014/main" id="{5E7F1EAA-642C-4CBB-8F30-6D4AFEAD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63696" y="6480845"/>
            <a:ext cx="4114800" cy="365125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BA67D0-814C-497C-A9AE-A8F59786F330}"/>
              </a:ext>
            </a:extLst>
          </p:cNvPr>
          <p:cNvSpPr/>
          <p:nvPr/>
        </p:nvSpPr>
        <p:spPr>
          <a:xfrm>
            <a:off x="145573" y="1169370"/>
            <a:ext cx="8958256" cy="29797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8392E1E-CCC2-4134-A885-CF7A27E1C465}"/>
              </a:ext>
            </a:extLst>
          </p:cNvPr>
          <p:cNvSpPr/>
          <p:nvPr/>
        </p:nvSpPr>
        <p:spPr>
          <a:xfrm>
            <a:off x="165434" y="1488656"/>
            <a:ext cx="700547" cy="38575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New frame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1570450-465D-4343-BB7E-8ABCE3AF1EAC}"/>
              </a:ext>
            </a:extLst>
          </p:cNvPr>
          <p:cNvSpPr/>
          <p:nvPr/>
        </p:nvSpPr>
        <p:spPr>
          <a:xfrm>
            <a:off x="8295732" y="1495922"/>
            <a:ext cx="733939" cy="38575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Next frame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472393-A7EA-4BDB-B942-5301A080A350}"/>
              </a:ext>
            </a:extLst>
          </p:cNvPr>
          <p:cNvSpPr/>
          <p:nvPr/>
        </p:nvSpPr>
        <p:spPr>
          <a:xfrm>
            <a:off x="1059052" y="1464545"/>
            <a:ext cx="822332" cy="4339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① </a:t>
            </a:r>
            <a:r>
              <a:rPr lang="en-US" altLang="ko-KR" sz="1000" b="1" dirty="0">
                <a:solidFill>
                  <a:schemeClr val="tx1"/>
                </a:solidFill>
              </a:rPr>
              <a:t>Detect faces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2DA433-9B02-4E56-A6B5-089CE2417063}"/>
              </a:ext>
            </a:extLst>
          </p:cNvPr>
          <p:cNvSpPr/>
          <p:nvPr/>
        </p:nvSpPr>
        <p:spPr>
          <a:xfrm>
            <a:off x="4486765" y="1409230"/>
            <a:ext cx="1084013" cy="5794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②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</a:rPr>
              <a:t>input faces frame in model1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84DA002-C2E7-45E4-BB18-B9F9D8C128DB}"/>
              </a:ext>
            </a:extLst>
          </p:cNvPr>
          <p:cNvSpPr/>
          <p:nvPr/>
        </p:nvSpPr>
        <p:spPr>
          <a:xfrm>
            <a:off x="5816921" y="1363940"/>
            <a:ext cx="1296144" cy="64971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④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</a:rPr>
              <a:t>get face landmark and eye frame points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8F925E-2F14-4FD9-BB27-F255C2066C71}"/>
              </a:ext>
            </a:extLst>
          </p:cNvPr>
          <p:cNvSpPr/>
          <p:nvPr/>
        </p:nvSpPr>
        <p:spPr>
          <a:xfrm>
            <a:off x="7257290" y="1403861"/>
            <a:ext cx="894216" cy="56987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⑥ input eye frame in model2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E768E1BB-F0C6-4838-AC2D-D69319EEDA35}"/>
              </a:ext>
            </a:extLst>
          </p:cNvPr>
          <p:cNvSpPr/>
          <p:nvPr/>
        </p:nvSpPr>
        <p:spPr>
          <a:xfrm>
            <a:off x="2074456" y="1226584"/>
            <a:ext cx="2106040" cy="924433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Use </a:t>
            </a:r>
            <a:r>
              <a:rPr lang="en-US" altLang="ko-KR" sz="1000" b="1" dirty="0" err="1">
                <a:solidFill>
                  <a:schemeClr val="tx1"/>
                </a:solidFill>
              </a:rPr>
              <a:t>dlib</a:t>
            </a:r>
            <a:r>
              <a:rPr lang="en-US" altLang="ko-KR" sz="1000" b="1" dirty="0">
                <a:solidFill>
                  <a:schemeClr val="tx1"/>
                </a:solidFill>
              </a:rPr>
              <a:t> face detection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E2673BA7-628E-48A0-A5AB-30C72DB92872}"/>
              </a:ext>
            </a:extLst>
          </p:cNvPr>
          <p:cNvSpPr/>
          <p:nvPr/>
        </p:nvSpPr>
        <p:spPr>
          <a:xfrm>
            <a:off x="5676244" y="2678859"/>
            <a:ext cx="2432747" cy="562270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-apple-system"/>
              </a:rPr>
              <a:t>If the model value for both eyes is 0.1 for more than two seconds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A1DDEEE6-30FC-4A08-8B1E-44434EBBA31C}"/>
              </a:ext>
            </a:extLst>
          </p:cNvPr>
          <p:cNvSpPr/>
          <p:nvPr/>
        </p:nvSpPr>
        <p:spPr>
          <a:xfrm>
            <a:off x="3651075" y="2270669"/>
            <a:ext cx="2725271" cy="692717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-apple-system"/>
              </a:rPr>
              <a:t>If the model's value is the corresponding value for the top of the head picture, it lasts more than 5 seconds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E9272AC-C425-4215-9501-72692C9C0E68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865980" y="1681533"/>
            <a:ext cx="19307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E3E5AC3-C323-46B8-9EBC-A209BE95ACEC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881826" y="1681532"/>
            <a:ext cx="192631" cy="7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C27AE17-7E61-4D18-AD20-C37E143D0E74}"/>
              </a:ext>
            </a:extLst>
          </p:cNvPr>
          <p:cNvCxnSpPr>
            <a:cxnSpLocks/>
          </p:cNvCxnSpPr>
          <p:nvPr/>
        </p:nvCxnSpPr>
        <p:spPr>
          <a:xfrm>
            <a:off x="4180496" y="1681531"/>
            <a:ext cx="2914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51DF661-DBD1-4BE3-AE19-5CF009315353}"/>
              </a:ext>
            </a:extLst>
          </p:cNvPr>
          <p:cNvCxnSpPr>
            <a:cxnSpLocks/>
          </p:cNvCxnSpPr>
          <p:nvPr/>
        </p:nvCxnSpPr>
        <p:spPr>
          <a:xfrm>
            <a:off x="5013710" y="1988662"/>
            <a:ext cx="0" cy="216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6211129-E818-40B8-87E6-F3DC24D33DA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113065" y="1688799"/>
            <a:ext cx="1440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8B5E6F9-391F-43C1-BCC7-B015A52D4B35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8151506" y="1688800"/>
            <a:ext cx="168182" cy="101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909BAF-B513-4C6B-AFE8-CAC2EB3E02CC}"/>
              </a:ext>
            </a:extLst>
          </p:cNvPr>
          <p:cNvSpPr txBox="1"/>
          <p:nvPr/>
        </p:nvSpPr>
        <p:spPr>
          <a:xfrm>
            <a:off x="3989520" y="1397611"/>
            <a:ext cx="482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True</a:t>
            </a:r>
            <a:endParaRPr lang="ko-KR" altLang="en-US" sz="1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BCB1AB-720C-46FC-A3D0-6B5C4130FC40}"/>
              </a:ext>
            </a:extLst>
          </p:cNvPr>
          <p:cNvSpPr txBox="1"/>
          <p:nvPr/>
        </p:nvSpPr>
        <p:spPr>
          <a:xfrm>
            <a:off x="3145071" y="2147723"/>
            <a:ext cx="556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False</a:t>
            </a:r>
            <a:endParaRPr lang="ko-KR" altLang="en-US" sz="1000" b="1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3A756E3-6B01-4BF3-ACCF-5EFAA6AE5AA8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570777" y="1698946"/>
            <a:ext cx="2461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7964FB2-123D-46F5-9C97-65092AB593B1}"/>
              </a:ext>
            </a:extLst>
          </p:cNvPr>
          <p:cNvCxnSpPr>
            <a:cxnSpLocks/>
            <a:stCxn id="19" idx="2"/>
            <a:endCxn id="13" idx="2"/>
          </p:cNvCxnSpPr>
          <p:nvPr/>
        </p:nvCxnSpPr>
        <p:spPr>
          <a:xfrm rot="5400000" flipH="1">
            <a:off x="1683289" y="706830"/>
            <a:ext cx="276606" cy="2611769"/>
          </a:xfrm>
          <a:prstGeom prst="bentConnector3">
            <a:avLst>
              <a:gd name="adj1" fmla="val -8264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D5D83FB-9A49-43DE-A805-F4DF8F727EEC}"/>
              </a:ext>
            </a:extLst>
          </p:cNvPr>
          <p:cNvCxnSpPr>
            <a:cxnSpLocks/>
          </p:cNvCxnSpPr>
          <p:nvPr/>
        </p:nvCxnSpPr>
        <p:spPr>
          <a:xfrm>
            <a:off x="5013709" y="3018375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3F3AF69-3348-4BAC-9980-B6A76ACD6AB9}"/>
              </a:ext>
            </a:extLst>
          </p:cNvPr>
          <p:cNvCxnSpPr>
            <a:cxnSpLocks/>
          </p:cNvCxnSpPr>
          <p:nvPr/>
        </p:nvCxnSpPr>
        <p:spPr>
          <a:xfrm>
            <a:off x="6892616" y="3240963"/>
            <a:ext cx="0" cy="38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5D77E19-AFEC-41EE-BFD2-ABDC0DF5214C}"/>
              </a:ext>
            </a:extLst>
          </p:cNvPr>
          <p:cNvSpPr txBox="1"/>
          <p:nvPr/>
        </p:nvSpPr>
        <p:spPr>
          <a:xfrm>
            <a:off x="5028770" y="3039282"/>
            <a:ext cx="504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True</a:t>
            </a:r>
            <a:endParaRPr lang="ko-KR" altLang="en-US" sz="1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573C05-C9B8-4581-B7B8-AC6075D651D0}"/>
              </a:ext>
            </a:extLst>
          </p:cNvPr>
          <p:cNvSpPr txBox="1"/>
          <p:nvPr/>
        </p:nvSpPr>
        <p:spPr>
          <a:xfrm>
            <a:off x="6888106" y="3294867"/>
            <a:ext cx="504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True</a:t>
            </a:r>
            <a:endParaRPr lang="ko-KR" altLang="en-US" sz="10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E8CA82D-99C6-4C4B-A0A1-105F8FA766EF}"/>
              </a:ext>
            </a:extLst>
          </p:cNvPr>
          <p:cNvSpPr/>
          <p:nvPr/>
        </p:nvSpPr>
        <p:spPr>
          <a:xfrm>
            <a:off x="4383972" y="3345593"/>
            <a:ext cx="1271098" cy="4339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③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-apple-system"/>
              </a:rPr>
              <a:t>Play Voice Notifications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52A9D88-B55D-458B-A846-3DF235D2833C}"/>
              </a:ext>
            </a:extLst>
          </p:cNvPr>
          <p:cNvSpPr/>
          <p:nvPr/>
        </p:nvSpPr>
        <p:spPr>
          <a:xfrm>
            <a:off x="6304809" y="3653292"/>
            <a:ext cx="1271098" cy="4339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⑤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-apple-system"/>
              </a:rPr>
              <a:t>Play Voice Notifications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8" name="순서도: 판단 37">
            <a:extLst>
              <a:ext uri="{FF2B5EF4-FFF2-40B4-BE49-F238E27FC236}">
                <a16:creationId xmlns:a16="http://schemas.microsoft.com/office/drawing/2014/main" id="{F2D31CF0-A81E-4022-8ED3-48F1650DABE2}"/>
              </a:ext>
            </a:extLst>
          </p:cNvPr>
          <p:cNvSpPr/>
          <p:nvPr/>
        </p:nvSpPr>
        <p:spPr>
          <a:xfrm>
            <a:off x="7182097" y="2267298"/>
            <a:ext cx="1855455" cy="578027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-apple-system"/>
              </a:rPr>
              <a:t>If you blink less than 15 times a minute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E51C05C-F8FD-47CF-AE36-347773C658B7}"/>
              </a:ext>
            </a:extLst>
          </p:cNvPr>
          <p:cNvCxnSpPr>
            <a:cxnSpLocks/>
          </p:cNvCxnSpPr>
          <p:nvPr/>
        </p:nvCxnSpPr>
        <p:spPr>
          <a:xfrm>
            <a:off x="8131566" y="2852119"/>
            <a:ext cx="9294" cy="4545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2567345-4DAA-485C-B60C-0C12261521EA}"/>
              </a:ext>
            </a:extLst>
          </p:cNvPr>
          <p:cNvSpPr txBox="1"/>
          <p:nvPr/>
        </p:nvSpPr>
        <p:spPr>
          <a:xfrm>
            <a:off x="8164958" y="2926412"/>
            <a:ext cx="504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True</a:t>
            </a:r>
            <a:endParaRPr lang="ko-KR" altLang="en-US" sz="10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6BAD5F4-83E8-4BE0-BFB9-12C64992ACE6}"/>
              </a:ext>
            </a:extLst>
          </p:cNvPr>
          <p:cNvSpPr/>
          <p:nvPr/>
        </p:nvSpPr>
        <p:spPr>
          <a:xfrm>
            <a:off x="7704319" y="3331599"/>
            <a:ext cx="1271098" cy="4339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⑦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-apple-system"/>
              </a:rPr>
              <a:t>Play Voice Notifications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703A6D26-54A6-4112-B4E2-85D3529DC55A}"/>
              </a:ext>
            </a:extLst>
          </p:cNvPr>
          <p:cNvCxnSpPr>
            <a:cxnSpLocks/>
            <a:endCxn id="20" idx="0"/>
          </p:cNvCxnSpPr>
          <p:nvPr/>
        </p:nvCxnSpPr>
        <p:spPr>
          <a:xfrm rot="10800000" flipV="1">
            <a:off x="6892617" y="2115153"/>
            <a:ext cx="867036" cy="56370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98709099-8A5A-4151-B2A3-A335C147CFFA}"/>
              </a:ext>
            </a:extLst>
          </p:cNvPr>
          <p:cNvCxnSpPr>
            <a:cxnSpLocks/>
            <a:stCxn id="18" idx="2"/>
            <a:endCxn id="38" idx="0"/>
          </p:cNvCxnSpPr>
          <p:nvPr/>
        </p:nvCxnSpPr>
        <p:spPr>
          <a:xfrm rot="16200000" flipH="1">
            <a:off x="7760331" y="1917804"/>
            <a:ext cx="293560" cy="4054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A80D73C-D12C-46E8-984B-245253FE9FBB}"/>
              </a:ext>
            </a:extLst>
          </p:cNvPr>
          <p:cNvSpPr txBox="1"/>
          <p:nvPr/>
        </p:nvSpPr>
        <p:spPr>
          <a:xfrm>
            <a:off x="137709" y="4132253"/>
            <a:ext cx="88576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알고리즘 시나리오</a:t>
            </a:r>
            <a:endParaRPr lang="en-US" altLang="ko-KR" sz="1200" b="1" dirty="0"/>
          </a:p>
          <a:p>
            <a:r>
              <a:rPr lang="en-US" altLang="ko-KR" sz="1200" dirty="0"/>
              <a:t>① </a:t>
            </a:r>
            <a:r>
              <a:rPr lang="ko-KR" altLang="en-US" sz="1200" dirty="0" err="1"/>
              <a:t>웹캠을</a:t>
            </a:r>
            <a:r>
              <a:rPr lang="ko-KR" altLang="en-US" sz="1200" dirty="0"/>
              <a:t> 통해 이미지 프레임을 가져온다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② </a:t>
            </a:r>
            <a:r>
              <a:rPr lang="en-US" altLang="ko-KR" sz="1200" dirty="0" err="1"/>
              <a:t>dlib</a:t>
            </a:r>
            <a:r>
              <a:rPr lang="en-US" altLang="ko-KR" sz="1200" dirty="0"/>
              <a:t> </a:t>
            </a:r>
            <a:r>
              <a:rPr lang="ko-KR" altLang="en-US" sz="1200" dirty="0"/>
              <a:t>모듈 </a:t>
            </a:r>
            <a:r>
              <a:rPr lang="en-US" altLang="ko-KR" sz="1200" dirty="0"/>
              <a:t>face detection</a:t>
            </a:r>
            <a:r>
              <a:rPr lang="ko-KR" altLang="en-US" sz="1200" dirty="0"/>
              <a:t>를 사용해 이미지 프레임에서 사람 얼굴을 찾는다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③ </a:t>
            </a:r>
            <a:r>
              <a:rPr lang="ko-KR" altLang="en-US" sz="1200" dirty="0"/>
              <a:t>얻은 이미지를 딥러닝 모델 </a:t>
            </a:r>
            <a:r>
              <a:rPr lang="en-US" altLang="ko-KR" sz="1200" dirty="0"/>
              <a:t>1</a:t>
            </a:r>
            <a:r>
              <a:rPr lang="ko-KR" altLang="en-US" sz="1200" dirty="0"/>
              <a:t>에 입력으로 넣어 얼굴 정면과 정수리가 보이는 얼굴을 구분한다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④ </a:t>
            </a:r>
            <a:r>
              <a:rPr lang="ko-KR" altLang="en-US" sz="1200" dirty="0"/>
              <a:t>만약 정수리가 보이는 상태가 </a:t>
            </a:r>
            <a:r>
              <a:rPr lang="en-US" altLang="ko-KR" sz="1200" dirty="0"/>
              <a:t>5</a:t>
            </a:r>
            <a:r>
              <a:rPr lang="ko-KR" altLang="en-US" sz="1200" dirty="0" err="1"/>
              <a:t>초이상</a:t>
            </a:r>
            <a:r>
              <a:rPr lang="ko-KR" altLang="en-US" sz="1200" dirty="0"/>
              <a:t> 지속되면 알림 음성을 재생한다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⑤ </a:t>
            </a:r>
            <a:r>
              <a:rPr lang="ko-KR" altLang="en-US" sz="1200" dirty="0"/>
              <a:t>프레임에서 얼굴이 발견되면 </a:t>
            </a:r>
            <a:r>
              <a:rPr lang="en-US" altLang="ko-KR" sz="1200" dirty="0" err="1"/>
              <a:t>dlib</a:t>
            </a:r>
            <a:r>
              <a:rPr lang="ko-KR" altLang="en-US" sz="1200" dirty="0"/>
              <a:t>모듈의 </a:t>
            </a:r>
            <a:r>
              <a:rPr lang="en-US" altLang="ko-KR" sz="1200" dirty="0"/>
              <a:t>face landmark</a:t>
            </a:r>
            <a:r>
              <a:rPr lang="ko-KR" altLang="en-US" sz="1200" dirty="0"/>
              <a:t>를 사용해 얼굴의 </a:t>
            </a:r>
            <a:r>
              <a:rPr lang="ko-KR" altLang="en-US" sz="1200" dirty="0">
                <a:solidFill>
                  <a:srgbClr val="000000"/>
                </a:solidFill>
                <a:latin typeface="se-nanumgothic"/>
              </a:rPr>
              <a:t>눈</a:t>
            </a:r>
            <a:r>
              <a:rPr lang="en-US" altLang="ko-KR" sz="1200" dirty="0">
                <a:solidFill>
                  <a:srgbClr val="000000"/>
                </a:solidFill>
                <a:latin typeface="se-nanumgothic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se-nanumgothic"/>
              </a:rPr>
              <a:t>코</a:t>
            </a:r>
            <a:r>
              <a:rPr lang="en-US" altLang="ko-KR" sz="1200" dirty="0">
                <a:solidFill>
                  <a:srgbClr val="000000"/>
                </a:solidFill>
                <a:latin typeface="se-nanumgothic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se-nanumgothic"/>
              </a:rPr>
              <a:t>입 등 </a:t>
            </a:r>
            <a:r>
              <a:rPr lang="en-US" altLang="ko-KR" sz="1200" dirty="0">
                <a:solidFill>
                  <a:srgbClr val="000000"/>
                </a:solidFill>
                <a:latin typeface="se-nanumgothic"/>
              </a:rPr>
              <a:t>68</a:t>
            </a:r>
            <a:r>
              <a:rPr lang="ko-KR" altLang="en-US" sz="1200" dirty="0">
                <a:solidFill>
                  <a:srgbClr val="000000"/>
                </a:solidFill>
                <a:latin typeface="se-nanumgothic"/>
              </a:rPr>
              <a:t>개의 포인트 지점을 좌표로 얻는다</a:t>
            </a:r>
            <a:r>
              <a:rPr lang="en-US" altLang="ko-KR" sz="1200" dirty="0">
                <a:solidFill>
                  <a:srgbClr val="000000"/>
                </a:solidFill>
                <a:latin typeface="se-nanumgothic"/>
              </a:rPr>
              <a:t>.</a:t>
            </a:r>
          </a:p>
          <a:p>
            <a:r>
              <a:rPr lang="en-US" altLang="ko-KR" sz="1200" dirty="0"/>
              <a:t>⑥ </a:t>
            </a:r>
            <a:r>
              <a:rPr lang="ko-KR" altLang="en-US" sz="1200" dirty="0"/>
              <a:t>랜드마크를 통해 얻은 왼쪽</a:t>
            </a:r>
            <a:r>
              <a:rPr lang="en-US" altLang="ko-KR" sz="1200" dirty="0"/>
              <a:t>, </a:t>
            </a:r>
            <a:r>
              <a:rPr lang="ko-KR" altLang="en-US" sz="1200" dirty="0"/>
              <a:t>오른쪽 눈 포인트 지점의 좌표를 통해 </a:t>
            </a:r>
            <a:r>
              <a:rPr lang="ko-KR" altLang="en-US" sz="1200" dirty="0" err="1"/>
              <a:t>전처리</a:t>
            </a:r>
            <a:r>
              <a:rPr lang="ko-KR" altLang="en-US" sz="1200" dirty="0"/>
              <a:t> 과정을 통해 눈 좌표와</a:t>
            </a:r>
            <a:r>
              <a:rPr lang="en-US" altLang="ko-KR" sz="1200" dirty="0"/>
              <a:t>, </a:t>
            </a:r>
            <a:r>
              <a:rPr lang="ko-KR" altLang="en-US" sz="1200" dirty="0"/>
              <a:t>눈 사진을 얻는다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⑦ </a:t>
            </a:r>
            <a:r>
              <a:rPr lang="ko-KR" altLang="en-US" sz="1200" dirty="0"/>
              <a:t>얻은 눈 사진을 딥러닝 모델에 넣는다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딥러닝 모델에서 </a:t>
            </a:r>
            <a:r>
              <a:rPr lang="en-US" altLang="ko-KR" sz="1200" dirty="0"/>
              <a:t>0~1 </a:t>
            </a:r>
            <a:r>
              <a:rPr lang="ko-KR" altLang="en-US" sz="1200" dirty="0"/>
              <a:t>사이의 값을 얻는데 </a:t>
            </a:r>
            <a:r>
              <a:rPr lang="en-US" altLang="ko-KR" sz="1200" dirty="0"/>
              <a:t>1</a:t>
            </a:r>
            <a:r>
              <a:rPr lang="ko-KR" altLang="en-US" sz="1200" dirty="0"/>
              <a:t>에 가까울 수록 눈이 떠진 상태를 의미한다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⑧ </a:t>
            </a:r>
            <a:r>
              <a:rPr lang="ko-KR" altLang="en-US" sz="1200" dirty="0"/>
              <a:t>만약 딥러닝 모델 값이 </a:t>
            </a:r>
            <a:r>
              <a:rPr lang="en-US" altLang="ko-KR" sz="1200" dirty="0"/>
              <a:t>0.1 </a:t>
            </a:r>
            <a:r>
              <a:rPr lang="ko-KR" altLang="en-US" sz="1200" dirty="0"/>
              <a:t>미만인 상태가 </a:t>
            </a:r>
            <a:r>
              <a:rPr lang="en-US" altLang="ko-KR" sz="1200" dirty="0"/>
              <a:t>3</a:t>
            </a:r>
            <a:r>
              <a:rPr lang="ko-KR" altLang="en-US" sz="1200" dirty="0" err="1"/>
              <a:t>초이상</a:t>
            </a:r>
            <a:r>
              <a:rPr lang="ko-KR" altLang="en-US" sz="1200" dirty="0"/>
              <a:t> 지속될 때 사용자가 졸음상태로 인식해 알림 음성을 재생한다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⑨ </a:t>
            </a:r>
            <a:r>
              <a:rPr lang="ko-KR" altLang="en-US" sz="1200" dirty="0"/>
              <a:t>딥러닝 모델을 통해 얻은 </a:t>
            </a:r>
            <a:r>
              <a:rPr lang="en-US" altLang="ko-KR" sz="1200" dirty="0"/>
              <a:t>0~1</a:t>
            </a:r>
            <a:r>
              <a:rPr lang="ko-KR" altLang="en-US" sz="1200" dirty="0"/>
              <a:t> 숫자를 통해 </a:t>
            </a:r>
            <a:r>
              <a:rPr lang="en-US" altLang="ko-KR" sz="1200" dirty="0"/>
              <a:t>0.1 </a:t>
            </a:r>
            <a:r>
              <a:rPr lang="ko-KR" altLang="en-US" sz="1200" dirty="0"/>
              <a:t>미만일 때와 그 이상일 때를 기준으로 </a:t>
            </a:r>
            <a:r>
              <a:rPr lang="ko-KR" altLang="en-US" sz="1200" dirty="0" err="1"/>
              <a:t>눈깜빡임을</a:t>
            </a:r>
            <a:r>
              <a:rPr lang="ko-KR" altLang="en-US" sz="1200" dirty="0"/>
              <a:t> 측정한다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⑩ </a:t>
            </a:r>
            <a:r>
              <a:rPr lang="ko-KR" altLang="en-US" sz="1200" dirty="0" err="1"/>
              <a:t>눈깜빡임</a:t>
            </a:r>
            <a:r>
              <a:rPr lang="ko-KR" altLang="en-US" sz="1200" dirty="0"/>
              <a:t> 횟수를 </a:t>
            </a:r>
            <a:r>
              <a:rPr lang="en-US" altLang="ko-KR" sz="1200" dirty="0"/>
              <a:t>1</a:t>
            </a:r>
            <a:r>
              <a:rPr lang="ko-KR" altLang="en-US" sz="1200" dirty="0" err="1"/>
              <a:t>분동안</a:t>
            </a:r>
            <a:r>
              <a:rPr lang="ko-KR" altLang="en-US" sz="1200" dirty="0"/>
              <a:t> 카운트해 </a:t>
            </a:r>
            <a:r>
              <a:rPr lang="en-US" altLang="ko-KR" sz="1200" dirty="0"/>
              <a:t>15</a:t>
            </a:r>
            <a:r>
              <a:rPr lang="ko-KR" altLang="en-US" sz="1200" dirty="0"/>
              <a:t>회 미만일 경우 알림 음성을 재생한다</a:t>
            </a:r>
            <a:r>
              <a:rPr lang="en-US" altLang="ko-KR" sz="1200" dirty="0"/>
              <a:t>.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433E0A2-D729-4CB6-872A-4E70DFF4A7E9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6EFA379-C82D-4E8B-85A7-E321448494D5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B0DC1A1-56AE-4316-ACA2-D13843B38147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9" name="제목 12">
            <a:extLst>
              <a:ext uri="{FF2B5EF4-FFF2-40B4-BE49-F238E27FC236}">
                <a16:creationId xmlns:a16="http://schemas.microsoft.com/office/drawing/2014/main" id="{472AD669-AB9D-4F0C-858F-3DE172C5401A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알고리즘 명세서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50" name="Picture 6">
            <a:extLst>
              <a:ext uri="{FF2B5EF4-FFF2-40B4-BE49-F238E27FC236}">
                <a16:creationId xmlns:a16="http://schemas.microsoft.com/office/drawing/2014/main" id="{974E9BA7-A788-4FE8-8B57-762DD44E9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EB0838E1-AC07-4659-A209-F21256B60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막힌 원호 51">
            <a:extLst>
              <a:ext uri="{FF2B5EF4-FFF2-40B4-BE49-F238E27FC236}">
                <a16:creationId xmlns:a16="http://schemas.microsoft.com/office/drawing/2014/main" id="{4E98EBE5-013A-4BC9-8850-56A95E3B6BE3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947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311E927-369D-49C4-A701-0173809DE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36" t="5427" r="8183" b="7753"/>
          <a:stretch/>
        </p:blipFill>
        <p:spPr>
          <a:xfrm>
            <a:off x="378123" y="4408285"/>
            <a:ext cx="1537015" cy="16453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6B22F9-D416-49A0-AF36-86C3BA426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307" y="4433396"/>
            <a:ext cx="1697533" cy="16453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5F92A1-2CDA-4FFF-8379-7134849CB828}"/>
              </a:ext>
            </a:extLst>
          </p:cNvPr>
          <p:cNvSpPr txBox="1"/>
          <p:nvPr/>
        </p:nvSpPr>
        <p:spPr>
          <a:xfrm>
            <a:off x="452789" y="1632865"/>
            <a:ext cx="83961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dlib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사람 얼굴 검출 알고리즘</a:t>
            </a:r>
            <a:endParaRPr lang="en-US" altLang="ko-KR" sz="1600" b="1" dirty="0"/>
          </a:p>
          <a:p>
            <a:r>
              <a:rPr lang="en-US" altLang="ko-KR" sz="1600" dirty="0" err="1"/>
              <a:t>dlib</a:t>
            </a:r>
            <a:r>
              <a:rPr lang="en-US" altLang="ko-KR" sz="1600" dirty="0"/>
              <a:t> </a:t>
            </a:r>
            <a:r>
              <a:rPr lang="ko-KR" altLang="en-US" sz="1600" dirty="0"/>
              <a:t>라이브러리는 </a:t>
            </a:r>
            <a:r>
              <a:rPr lang="en-US" altLang="ko-KR" sz="1600" dirty="0" err="1"/>
              <a:t>c++</a:t>
            </a:r>
            <a:r>
              <a:rPr lang="ko-KR" altLang="en-US" sz="1600" dirty="0"/>
              <a:t>로 작성된 </a:t>
            </a:r>
            <a:r>
              <a:rPr lang="ko-KR" altLang="en-US" sz="1600" dirty="0" err="1"/>
              <a:t>툴킷으로</a:t>
            </a:r>
            <a:r>
              <a:rPr lang="ko-KR" altLang="en-US" sz="1600" dirty="0"/>
              <a:t> </a:t>
            </a:r>
            <a:r>
              <a:rPr lang="en-US" altLang="ko-KR" sz="1600" dirty="0"/>
              <a:t>python </a:t>
            </a:r>
            <a:r>
              <a:rPr lang="ko-KR" altLang="en-US" sz="1600" dirty="0"/>
              <a:t>패키지로도 설치해 사용이 가능하다</a:t>
            </a:r>
            <a:r>
              <a:rPr lang="en-US" altLang="ko-KR" sz="1600" dirty="0"/>
              <a:t>. HOG(Histogram of Oriented Gradients) </a:t>
            </a:r>
            <a:r>
              <a:rPr lang="ko-KR" altLang="en-US" sz="1600" dirty="0"/>
              <a:t>특성을 사용한다</a:t>
            </a:r>
            <a:r>
              <a:rPr lang="en-US" altLang="ko-KR" sz="1600" dirty="0"/>
              <a:t>.</a:t>
            </a:r>
            <a:r>
              <a:rPr lang="ko-KR" altLang="en-US" sz="1600" dirty="0">
                <a:latin typeface="AppleSDGothicNeo"/>
              </a:rPr>
              <a:t> </a:t>
            </a:r>
            <a:r>
              <a:rPr lang="en-US" altLang="ko-KR" sz="1600" dirty="0" err="1">
                <a:latin typeface="AppleSDGothicNeo"/>
              </a:rPr>
              <a:t>dlib</a:t>
            </a:r>
            <a:r>
              <a:rPr lang="ko-KR" altLang="en-US" sz="1600" dirty="0">
                <a:latin typeface="AppleSDGothicNeo"/>
              </a:rPr>
              <a:t>의 얼굴 탐색은 기본적으로 </a:t>
            </a:r>
            <a:r>
              <a:rPr lang="en-US" altLang="ko-KR" sz="1600" dirty="0">
                <a:latin typeface="AppleSDGothicNeo"/>
              </a:rPr>
              <a:t>HOG </a:t>
            </a:r>
            <a:r>
              <a:rPr lang="ko-KR" altLang="en-US" sz="1600" dirty="0">
                <a:latin typeface="AppleSDGothicNeo"/>
              </a:rPr>
              <a:t>특성을 활용하므로 </a:t>
            </a:r>
            <a:r>
              <a:rPr lang="en-US" altLang="ko-KR" sz="1600" dirty="0" err="1">
                <a:latin typeface="AppleSDGothicNeo"/>
              </a:rPr>
              <a:t>dlib.get_frontal_face_detector</a:t>
            </a:r>
            <a:r>
              <a:rPr lang="en-US" altLang="ko-KR" sz="1600" dirty="0">
                <a:latin typeface="AppleSDGothicNeo"/>
              </a:rPr>
              <a:t>( )</a:t>
            </a:r>
            <a:r>
              <a:rPr lang="ko-KR" altLang="en-US" sz="1600" dirty="0">
                <a:latin typeface="AppleSDGothicNeo"/>
              </a:rPr>
              <a:t>를 사용하면 기본 얼굴 검출기를 쓸 수 있다</a:t>
            </a:r>
            <a:r>
              <a:rPr lang="en-US" altLang="ko-KR" sz="1600" dirty="0">
                <a:latin typeface="AppleSDGothicNeo"/>
              </a:rPr>
              <a:t>. </a:t>
            </a:r>
            <a:r>
              <a:rPr lang="ko-KR" altLang="en-US" sz="1600" dirty="0">
                <a:latin typeface="AppleSDGothicNeo"/>
              </a:rPr>
              <a:t>기본 얼굴탐색 객체는 사실 만들어진 이미지 피라미드</a:t>
            </a:r>
            <a:r>
              <a:rPr lang="en-US" altLang="ko-KR" sz="1600" dirty="0">
                <a:latin typeface="AppleSDGothicNeo"/>
              </a:rPr>
              <a:t>(image pyramid)</a:t>
            </a:r>
            <a:r>
              <a:rPr lang="ko-KR" altLang="en-US" sz="1600" dirty="0">
                <a:latin typeface="AppleSDGothicNeo"/>
              </a:rPr>
              <a:t>의 이미지들을 슬라이딩 윈도 방식</a:t>
            </a:r>
            <a:r>
              <a:rPr lang="en-US" altLang="ko-KR" sz="1600" dirty="0">
                <a:latin typeface="AppleSDGothicNeo"/>
              </a:rPr>
              <a:t>(sliding window) </a:t>
            </a:r>
            <a:r>
              <a:rPr lang="ko-KR" altLang="en-US" sz="1600" dirty="0">
                <a:latin typeface="AppleSDGothicNeo"/>
              </a:rPr>
              <a:t>방식으로 탐색할 때</a:t>
            </a:r>
            <a:r>
              <a:rPr lang="en-US" altLang="ko-KR" sz="1600" dirty="0">
                <a:latin typeface="AppleSDGothicNeo"/>
              </a:rPr>
              <a:t>, HOG</a:t>
            </a:r>
            <a:r>
              <a:rPr lang="ko-KR" altLang="en-US" sz="1600" dirty="0">
                <a:latin typeface="AppleSDGothicNeo"/>
              </a:rPr>
              <a:t>특성을 사용한 뒤 그 결과를 분류하는 선형 분류기</a:t>
            </a:r>
            <a:r>
              <a:rPr lang="en-US" altLang="ko-KR" sz="1600" dirty="0">
                <a:latin typeface="AppleSDGothicNeo"/>
              </a:rPr>
              <a:t>(linear classifier)</a:t>
            </a:r>
            <a:r>
              <a:rPr lang="ko-KR" altLang="en-US" sz="1600" dirty="0">
                <a:latin typeface="AppleSDGothicNeo"/>
              </a:rPr>
              <a:t>를 이용하는 방식으로 구현되어 있다</a:t>
            </a:r>
            <a:r>
              <a:rPr lang="en-US" altLang="ko-KR" sz="1600" dirty="0">
                <a:latin typeface="AppleSDGothicNeo"/>
              </a:rPr>
              <a:t>. </a:t>
            </a:r>
            <a:r>
              <a:rPr lang="ko-KR" altLang="en-US" sz="1600" dirty="0">
                <a:latin typeface="AppleSDGothicNeo"/>
              </a:rPr>
              <a:t>이 방식을 이용해 얼굴을 검출해 </a:t>
            </a:r>
            <a:r>
              <a:rPr lang="en-US" altLang="ko-KR" sz="1600" dirty="0" err="1">
                <a:latin typeface="AppleSDGothicNeo"/>
              </a:rPr>
              <a:t>dlib</a:t>
            </a:r>
            <a:r>
              <a:rPr lang="en-US" altLang="ko-KR" sz="1600" dirty="0">
                <a:latin typeface="AppleSDGothicNeo"/>
              </a:rPr>
              <a:t> </a:t>
            </a:r>
            <a:r>
              <a:rPr lang="ko-KR" altLang="en-US" sz="1600" dirty="0">
                <a:latin typeface="AppleSDGothicNeo"/>
              </a:rPr>
              <a:t>라이브러리를 통해 랜드마크 좌표를 얻어 양쪽 눈 이미지 프레임을 딥러닝 </a:t>
            </a:r>
            <a:r>
              <a:rPr lang="en-US" altLang="ko-KR" sz="1600" dirty="0">
                <a:latin typeface="AppleSDGothicNeo"/>
              </a:rPr>
              <a:t>CNN</a:t>
            </a:r>
            <a:r>
              <a:rPr lang="ko-KR" altLang="en-US" sz="1600" dirty="0">
                <a:latin typeface="AppleSDGothicNeo"/>
              </a:rPr>
              <a:t>모델에 입력으로 넣는다</a:t>
            </a:r>
            <a:r>
              <a:rPr lang="en-US" altLang="ko-KR" sz="1600" dirty="0">
                <a:latin typeface="AppleSDGothicNeo"/>
              </a:rPr>
              <a:t>.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4BBD44-1579-439A-897A-DCB3AFB145AD}"/>
              </a:ext>
            </a:extLst>
          </p:cNvPr>
          <p:cNvSpPr/>
          <p:nvPr/>
        </p:nvSpPr>
        <p:spPr>
          <a:xfrm>
            <a:off x="250689" y="1473902"/>
            <a:ext cx="8740117" cy="2571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330A9E-AC45-4010-A289-72131CF73EAB}"/>
              </a:ext>
            </a:extLst>
          </p:cNvPr>
          <p:cNvSpPr/>
          <p:nvPr/>
        </p:nvSpPr>
        <p:spPr>
          <a:xfrm>
            <a:off x="256711" y="4304831"/>
            <a:ext cx="8728070" cy="19036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CFAE4-371E-4FB4-949E-2C76F557B078}"/>
              </a:ext>
            </a:extLst>
          </p:cNvPr>
          <p:cNvSpPr txBox="1"/>
          <p:nvPr/>
        </p:nvSpPr>
        <p:spPr>
          <a:xfrm>
            <a:off x="3731840" y="5843563"/>
            <a:ext cx="25950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◀ </a:t>
            </a:r>
            <a:r>
              <a:rPr lang="ko-KR" altLang="en-US" sz="1050" b="1" dirty="0"/>
              <a:t>얼굴 랜드마크 좌표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0157BC-F097-4AF2-B56A-E36B33CFC263}"/>
              </a:ext>
            </a:extLst>
          </p:cNvPr>
          <p:cNvSpPr/>
          <p:nvPr/>
        </p:nvSpPr>
        <p:spPr>
          <a:xfrm>
            <a:off x="1146630" y="6356351"/>
            <a:ext cx="7272808" cy="476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19323B8-07F6-4CCD-BD82-9A4889FB5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430" y="4433396"/>
            <a:ext cx="1931540" cy="16828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15C0D7C-95A3-4BFC-A4AC-2B97BDF5C1CE}"/>
              </a:ext>
            </a:extLst>
          </p:cNvPr>
          <p:cNvSpPr txBox="1"/>
          <p:nvPr/>
        </p:nvSpPr>
        <p:spPr>
          <a:xfrm>
            <a:off x="7161529" y="5873757"/>
            <a:ext cx="25950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◀ landmark</a:t>
            </a:r>
            <a:r>
              <a:rPr lang="ko-KR" altLang="en-US" sz="1050" b="1" dirty="0"/>
              <a:t>를 통한 눈 탐지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422A0CB-7EB2-41CF-9F42-E58A4D3A0676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50F630C-3377-4546-8D64-A6AA070DF209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E9F9B3A-1870-418F-BAC0-5BB27E79ECE6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제목 12">
            <a:extLst>
              <a:ext uri="{FF2B5EF4-FFF2-40B4-BE49-F238E27FC236}">
                <a16:creationId xmlns:a16="http://schemas.microsoft.com/office/drawing/2014/main" id="{74B4CCFB-6E10-4063-9287-034275D9A774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6" name="Picture 6">
            <a:extLst>
              <a:ext uri="{FF2B5EF4-FFF2-40B4-BE49-F238E27FC236}">
                <a16:creationId xmlns:a16="http://schemas.microsoft.com/office/drawing/2014/main" id="{0E717677-0560-42B1-BE6E-BAEDDEED7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BB1EDBAB-D186-4FDA-94B6-94A60C171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막힌 원호 27">
            <a:extLst>
              <a:ext uri="{FF2B5EF4-FFF2-40B4-BE49-F238E27FC236}">
                <a16:creationId xmlns:a16="http://schemas.microsoft.com/office/drawing/2014/main" id="{0928D48D-6581-4DEC-A345-AEDAF234FFA9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420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>
            <a:extLst>
              <a:ext uri="{FF2B5EF4-FFF2-40B4-BE49-F238E27FC236}">
                <a16:creationId xmlns:a16="http://schemas.microsoft.com/office/drawing/2014/main" id="{6D4F4148-8D14-421F-9C7E-5B42556E66FF}"/>
              </a:ext>
            </a:extLst>
          </p:cNvPr>
          <p:cNvSpPr/>
          <p:nvPr/>
        </p:nvSpPr>
        <p:spPr>
          <a:xfrm>
            <a:off x="115737" y="2806759"/>
            <a:ext cx="792088" cy="3651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52A338F-56FC-433C-BF59-B3F0E35D2B37}"/>
              </a:ext>
            </a:extLst>
          </p:cNvPr>
          <p:cNvSpPr/>
          <p:nvPr/>
        </p:nvSpPr>
        <p:spPr>
          <a:xfrm>
            <a:off x="1263486" y="2806759"/>
            <a:ext cx="864096" cy="3651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실행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C539636-E86F-4EF0-95FB-D9EFC611DAAC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907825" y="2989321"/>
            <a:ext cx="3600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E0EB67BB-0671-4CB7-993D-99E72346C989}"/>
              </a:ext>
            </a:extLst>
          </p:cNvPr>
          <p:cNvSpPr/>
          <p:nvPr/>
        </p:nvSpPr>
        <p:spPr>
          <a:xfrm>
            <a:off x="2780033" y="1412453"/>
            <a:ext cx="2193474" cy="3651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졸음감지 기능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4AEB868-EA79-406F-A88E-0100A3C662DE}"/>
              </a:ext>
            </a:extLst>
          </p:cNvPr>
          <p:cNvSpPr/>
          <p:nvPr/>
        </p:nvSpPr>
        <p:spPr>
          <a:xfrm>
            <a:off x="3007540" y="3840123"/>
            <a:ext cx="1738461" cy="3804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통계 서비스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CAF578F-9D92-4AE4-A45F-08AEC5C5B254}"/>
              </a:ext>
            </a:extLst>
          </p:cNvPr>
          <p:cNvSpPr/>
          <p:nvPr/>
        </p:nvSpPr>
        <p:spPr>
          <a:xfrm>
            <a:off x="1339873" y="4658580"/>
            <a:ext cx="1512168" cy="3651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게시판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8E2C4E3-C56C-49B8-90EC-9FD55A71E3B0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123725" y="3001748"/>
            <a:ext cx="883815" cy="1028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7D3AC58-A9A0-4BA9-8C5B-F30F8689AC65}"/>
              </a:ext>
            </a:extLst>
          </p:cNvPr>
          <p:cNvCxnSpPr>
            <a:cxnSpLocks/>
          </p:cNvCxnSpPr>
          <p:nvPr/>
        </p:nvCxnSpPr>
        <p:spPr>
          <a:xfrm flipH="1">
            <a:off x="2059954" y="2989320"/>
            <a:ext cx="109018" cy="16896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DEE62BA-21D9-423D-94D8-012E97FFB38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168973" y="1595015"/>
            <a:ext cx="611061" cy="1394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7D424644-3FEB-4D4C-85C5-F3702A9DAE85}"/>
              </a:ext>
            </a:extLst>
          </p:cNvPr>
          <p:cNvSpPr/>
          <p:nvPr/>
        </p:nvSpPr>
        <p:spPr>
          <a:xfrm>
            <a:off x="5516338" y="3486766"/>
            <a:ext cx="2016223" cy="3804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졸음 횟수 통계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012F948-5ECC-4D34-9ECB-F8FBC8DFE344}"/>
              </a:ext>
            </a:extLst>
          </p:cNvPr>
          <p:cNvSpPr/>
          <p:nvPr/>
        </p:nvSpPr>
        <p:spPr>
          <a:xfrm>
            <a:off x="5552184" y="4073989"/>
            <a:ext cx="1509144" cy="6684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눈깜빡임</a:t>
            </a:r>
            <a:r>
              <a:rPr lang="ko-KR" altLang="en-US" sz="1400" b="1" dirty="0">
                <a:solidFill>
                  <a:schemeClr val="tx1"/>
                </a:solidFill>
              </a:rPr>
              <a:t> 횟수 통계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C96B33E-420E-4D56-B6A9-4FAD6CCB61BA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4746000" y="4038086"/>
            <a:ext cx="806184" cy="3701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BCD5E4A-87A6-4E9E-BE99-7D6B0CBDE1E1}"/>
              </a:ext>
            </a:extLst>
          </p:cNvPr>
          <p:cNvCxnSpPr>
            <a:cxnSpLocks/>
          </p:cNvCxnSpPr>
          <p:nvPr/>
        </p:nvCxnSpPr>
        <p:spPr>
          <a:xfrm flipV="1">
            <a:off x="4727083" y="3709373"/>
            <a:ext cx="834474" cy="315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601AE3E2-F996-4C79-8B1E-272C7287E823}"/>
              </a:ext>
            </a:extLst>
          </p:cNvPr>
          <p:cNvSpPr/>
          <p:nvPr/>
        </p:nvSpPr>
        <p:spPr>
          <a:xfrm>
            <a:off x="3279711" y="2437537"/>
            <a:ext cx="2520280" cy="3651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눈깜빡임</a:t>
            </a:r>
            <a:r>
              <a:rPr lang="ko-KR" altLang="en-US" sz="1400" b="1" dirty="0">
                <a:solidFill>
                  <a:schemeClr val="tx1"/>
                </a:solidFill>
              </a:rPr>
              <a:t> 감지 기능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151DCD7-363E-4418-92AA-7893898822DC}"/>
              </a:ext>
            </a:extLst>
          </p:cNvPr>
          <p:cNvSpPr/>
          <p:nvPr/>
        </p:nvSpPr>
        <p:spPr>
          <a:xfrm>
            <a:off x="3384462" y="4788445"/>
            <a:ext cx="2016223" cy="3804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글쓰기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C9A7EE7-CEEA-45C5-8FE8-C75522CDF90A}"/>
              </a:ext>
            </a:extLst>
          </p:cNvPr>
          <p:cNvSpPr/>
          <p:nvPr/>
        </p:nvSpPr>
        <p:spPr>
          <a:xfrm>
            <a:off x="3377658" y="5487012"/>
            <a:ext cx="2016223" cy="3804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댓글 작성하기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D2544D8-36C9-44E4-BFEF-BAFBC3B636CD}"/>
              </a:ext>
            </a:extLst>
          </p:cNvPr>
          <p:cNvCxnSpPr>
            <a:cxnSpLocks/>
            <a:stCxn id="18" idx="6"/>
            <a:endCxn id="28" idx="2"/>
          </p:cNvCxnSpPr>
          <p:nvPr/>
        </p:nvCxnSpPr>
        <p:spPr>
          <a:xfrm>
            <a:off x="2852041" y="4841143"/>
            <a:ext cx="525616" cy="8360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8836376-4464-43B1-B71A-2BAD9BF52A55}"/>
              </a:ext>
            </a:extLst>
          </p:cNvPr>
          <p:cNvCxnSpPr>
            <a:cxnSpLocks/>
            <a:stCxn id="18" idx="6"/>
            <a:endCxn id="27" idx="2"/>
          </p:cNvCxnSpPr>
          <p:nvPr/>
        </p:nvCxnSpPr>
        <p:spPr>
          <a:xfrm>
            <a:off x="2852041" y="4841142"/>
            <a:ext cx="532420" cy="137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1BC557E-7014-4C7E-AD99-4A642D6D1341}"/>
              </a:ext>
            </a:extLst>
          </p:cNvPr>
          <p:cNvCxnSpPr>
            <a:cxnSpLocks/>
          </p:cNvCxnSpPr>
          <p:nvPr/>
        </p:nvCxnSpPr>
        <p:spPr>
          <a:xfrm flipV="1">
            <a:off x="2168973" y="2627752"/>
            <a:ext cx="1110739" cy="388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414980AC-B83A-4BF1-9109-B6241752F58B}"/>
              </a:ext>
            </a:extLst>
          </p:cNvPr>
          <p:cNvCxnSpPr>
            <a:cxnSpLocks/>
            <a:stCxn id="16" idx="6"/>
            <a:endCxn id="22" idx="6"/>
          </p:cNvCxnSpPr>
          <p:nvPr/>
        </p:nvCxnSpPr>
        <p:spPr>
          <a:xfrm>
            <a:off x="4973508" y="1595015"/>
            <a:ext cx="2559053" cy="2081966"/>
          </a:xfrm>
          <a:prstGeom prst="curvedConnector3">
            <a:avLst>
              <a:gd name="adj1" fmla="val 122158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9B60D8F8-0E42-4A6F-A1ED-04BE17F55A68}"/>
              </a:ext>
            </a:extLst>
          </p:cNvPr>
          <p:cNvCxnSpPr>
            <a:cxnSpLocks/>
            <a:stCxn id="26" idx="6"/>
            <a:endCxn id="23" idx="6"/>
          </p:cNvCxnSpPr>
          <p:nvPr/>
        </p:nvCxnSpPr>
        <p:spPr>
          <a:xfrm>
            <a:off x="5799992" y="2620100"/>
            <a:ext cx="1261337" cy="1788121"/>
          </a:xfrm>
          <a:prstGeom prst="curvedConnector3">
            <a:avLst>
              <a:gd name="adj1" fmla="val 208507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C5BA45B-47E5-4B50-BBB0-8A0E985E8714}"/>
              </a:ext>
            </a:extLst>
          </p:cNvPr>
          <p:cNvSpPr txBox="1"/>
          <p:nvPr/>
        </p:nvSpPr>
        <p:spPr>
          <a:xfrm>
            <a:off x="7993465" y="2230695"/>
            <a:ext cx="578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저장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4CEF21-5236-4AC7-BD7D-CD7D081172DF}"/>
              </a:ext>
            </a:extLst>
          </p:cNvPr>
          <p:cNvSpPr txBox="1"/>
          <p:nvPr/>
        </p:nvSpPr>
        <p:spPr>
          <a:xfrm>
            <a:off x="8396657" y="3400994"/>
            <a:ext cx="578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저장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DF07B14-3EB4-4BF9-9AEB-0254736E2296}"/>
              </a:ext>
            </a:extLst>
          </p:cNvPr>
          <p:cNvSpPr/>
          <p:nvPr/>
        </p:nvSpPr>
        <p:spPr>
          <a:xfrm>
            <a:off x="1073702" y="6349277"/>
            <a:ext cx="7272808" cy="476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8" name="막힌 원호 37">
            <a:extLst>
              <a:ext uri="{FF2B5EF4-FFF2-40B4-BE49-F238E27FC236}">
                <a16:creationId xmlns:a16="http://schemas.microsoft.com/office/drawing/2014/main" id="{3833ADAA-895F-4926-B846-23AFA2976651}"/>
              </a:ext>
            </a:extLst>
          </p:cNvPr>
          <p:cNvSpPr/>
          <p:nvPr/>
        </p:nvSpPr>
        <p:spPr>
          <a:xfrm flipV="1">
            <a:off x="-510790" y="-583607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64FC1EF-3F69-4351-8625-732A6FFA986F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F9671D7-A900-4CF0-8741-84FD9BF8E7DE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1AE5CCF-3E74-4B1E-8E16-24F2489F4DEE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9" name="제목 12">
            <a:extLst>
              <a:ext uri="{FF2B5EF4-FFF2-40B4-BE49-F238E27FC236}">
                <a16:creationId xmlns:a16="http://schemas.microsoft.com/office/drawing/2014/main" id="{CC8662DE-A2C1-4F0E-99A8-B112D4D63C85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데이터 수집처리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50" name="Picture 6">
            <a:extLst>
              <a:ext uri="{FF2B5EF4-FFF2-40B4-BE49-F238E27FC236}">
                <a16:creationId xmlns:a16="http://schemas.microsoft.com/office/drawing/2014/main" id="{C019AE10-4E2F-4A0D-AAE4-DD90AD992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F23A4335-3B73-4F62-82CE-532F08E89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막힌 원호 51">
            <a:extLst>
              <a:ext uri="{FF2B5EF4-FFF2-40B4-BE49-F238E27FC236}">
                <a16:creationId xmlns:a16="http://schemas.microsoft.com/office/drawing/2014/main" id="{630D6CB7-3DB9-410A-9391-65252B6AC525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44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7AB043D-CDC3-4913-BDD2-B8CA0D590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027257"/>
              </p:ext>
            </p:extLst>
          </p:nvPr>
        </p:nvGraphicFramePr>
        <p:xfrm>
          <a:off x="107504" y="1241377"/>
          <a:ext cx="8860739" cy="4553448"/>
        </p:xfrm>
        <a:graphic>
          <a:graphicData uri="http://schemas.openxmlformats.org/drawingml/2006/table">
            <a:tbl>
              <a:tblPr/>
              <a:tblGrid>
                <a:gridCol w="1278733">
                  <a:extLst>
                    <a:ext uri="{9D8B030D-6E8A-4147-A177-3AD203B41FA5}">
                      <a16:colId xmlns:a16="http://schemas.microsoft.com/office/drawing/2014/main" val="2232542027"/>
                    </a:ext>
                  </a:extLst>
                </a:gridCol>
                <a:gridCol w="2826806">
                  <a:extLst>
                    <a:ext uri="{9D8B030D-6E8A-4147-A177-3AD203B41FA5}">
                      <a16:colId xmlns:a16="http://schemas.microsoft.com/office/drawing/2014/main" val="2396104343"/>
                    </a:ext>
                  </a:extLst>
                </a:gridCol>
                <a:gridCol w="4755200">
                  <a:extLst>
                    <a:ext uri="{9D8B030D-6E8A-4147-A177-3AD203B41FA5}">
                      <a16:colId xmlns:a16="http://schemas.microsoft.com/office/drawing/2014/main" val="401915053"/>
                    </a:ext>
                  </a:extLst>
                </a:gridCol>
              </a:tblGrid>
              <a:tr h="379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835788"/>
                  </a:ext>
                </a:extLst>
              </a:tr>
              <a:tr h="37945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졸음 감지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A-001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얼굴 인식 및 눈동자 검출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9221115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A-002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졸음 인식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8177341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A-003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감지 알림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0766067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A-004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졸음 해소 방법 제시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1116825"/>
                  </a:ext>
                </a:extLst>
              </a:tr>
              <a:tr h="37945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눈 깜빡임 감지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B-001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얼굴 인식 및 눈동자 검출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8640514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B-002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눈동자 깜빡임 횟수 측정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8658577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B-003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눈동자 깜빡임 횟수 부족 알림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2483173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B-004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안구 건조증 예방 방지법 제시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532176"/>
                  </a:ext>
                </a:extLst>
              </a:tr>
              <a:tr h="37945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통계 서비스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C-001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졸음 통계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5558205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C-002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쉬는 시간 추천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3247895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C-003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경고 횟수 통계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006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BB1C3A1-65B0-4AC3-A933-16F198079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008234"/>
              </p:ext>
            </p:extLst>
          </p:nvPr>
        </p:nvGraphicFramePr>
        <p:xfrm>
          <a:off x="107504" y="1241377"/>
          <a:ext cx="8860739" cy="4932902"/>
        </p:xfrm>
        <a:graphic>
          <a:graphicData uri="http://schemas.openxmlformats.org/drawingml/2006/table">
            <a:tbl>
              <a:tblPr/>
              <a:tblGrid>
                <a:gridCol w="1278733">
                  <a:extLst>
                    <a:ext uri="{9D8B030D-6E8A-4147-A177-3AD203B41FA5}">
                      <a16:colId xmlns:a16="http://schemas.microsoft.com/office/drawing/2014/main" val="2232542027"/>
                    </a:ext>
                  </a:extLst>
                </a:gridCol>
                <a:gridCol w="2826806">
                  <a:extLst>
                    <a:ext uri="{9D8B030D-6E8A-4147-A177-3AD203B41FA5}">
                      <a16:colId xmlns:a16="http://schemas.microsoft.com/office/drawing/2014/main" val="2396104343"/>
                    </a:ext>
                  </a:extLst>
                </a:gridCol>
                <a:gridCol w="4755200">
                  <a:extLst>
                    <a:ext uri="{9D8B030D-6E8A-4147-A177-3AD203B41FA5}">
                      <a16:colId xmlns:a16="http://schemas.microsoft.com/office/drawing/2014/main" val="401915053"/>
                    </a:ext>
                  </a:extLst>
                </a:gridCol>
              </a:tblGrid>
              <a:tr h="379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835788"/>
                  </a:ext>
                </a:extLst>
              </a:tr>
              <a:tr h="37945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스케줄러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D-001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일간 스케줄러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9221115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D-002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주간 스케줄러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8177341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D-003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월간 스케줄러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0766067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D-004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일정 알림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1116825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D-005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기타 기능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8640514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D-006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출석 체크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8658577"/>
                  </a:ext>
                </a:extLst>
              </a:tr>
              <a:tr h="37945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로그인 및 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회원가입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E-001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신규회원 </a:t>
                      </a:r>
                      <a:r>
                        <a:rPr lang="en-US" altLang="ko-KR" sz="1000" u="none" strike="noStrike" dirty="0">
                          <a:effectLst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</a:rPr>
                        <a:t>계정 연동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2483173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E-002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신규회원 </a:t>
                      </a:r>
                      <a:r>
                        <a:rPr lang="en-US" altLang="ko-KR" sz="1000" u="none" strike="noStrike" dirty="0">
                          <a:effectLst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</a:rPr>
                        <a:t>회원가입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532176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E-003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로그인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1652864"/>
                  </a:ext>
                </a:extLst>
              </a:tr>
              <a:tr h="37945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게시판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F-001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자유 게시판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5558205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F-002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질문 및 건의 게시판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3247895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F-003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주제별 게시판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006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48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63492"/>
              </p:ext>
            </p:extLst>
          </p:nvPr>
        </p:nvGraphicFramePr>
        <p:xfrm>
          <a:off x="1187625" y="1412776"/>
          <a:ext cx="6010907" cy="462836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0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단계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산출물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일반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소프트웨어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하드웨어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모바일</a:t>
                      </a:r>
                      <a:r>
                        <a:rPr lang="ko-KR" altLang="en-US" sz="700" kern="0" spc="0" dirty="0">
                          <a:effectLst/>
                        </a:rPr>
                        <a:t> </a:t>
                      </a:r>
                      <a:r>
                        <a:rPr lang="en-US" sz="700" kern="0" spc="0" dirty="0">
                          <a:effectLst/>
                        </a:rPr>
                        <a:t>APP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∙Web </a:t>
                      </a:r>
                      <a:r>
                        <a:rPr lang="ko-KR" altLang="en-US" sz="700" kern="0" spc="0" dirty="0">
                          <a:effectLst/>
                        </a:rPr>
                        <a:t>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빅데이터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∙인공지능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∙블록체인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en-US" sz="700" kern="0" spc="0" dirty="0" err="1">
                          <a:effectLst/>
                        </a:rPr>
                        <a:t>IoT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>
                          <a:effectLst/>
                        </a:rPr>
                        <a:t>로봇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드론</a:t>
                      </a:r>
                      <a:r>
                        <a:rPr lang="ko-KR" altLang="en-US" sz="700" kern="0" spc="0" dirty="0">
                          <a:effectLst/>
                        </a:rPr>
                        <a:t>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환경 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시장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기술 환경 분석서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설문조사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인터뷰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9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요구사항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요구사항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유즈케이스</a:t>
                      </a:r>
                      <a:r>
                        <a:rPr lang="ko-KR" altLang="en-US" sz="800" kern="0" spc="0" dirty="0">
                          <a:effectLst/>
                        </a:rPr>
                        <a:t>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▲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▲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▲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3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아키텍처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구성도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시스템 구성도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흐름도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데이터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UI/UX </a:t>
                      </a:r>
                      <a:r>
                        <a:rPr lang="ko-KR" altLang="en-US" sz="800" kern="0" spc="0" dirty="0">
                          <a:effectLst/>
                        </a:rPr>
                        <a:t>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센서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59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기능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메뉴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화면 설계서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엔티티</a:t>
                      </a:r>
                      <a:r>
                        <a:rPr lang="ko-KR" altLang="en-US" sz="800" kern="0" spc="0" dirty="0">
                          <a:effectLst/>
                        </a:rPr>
                        <a:t> 관계도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기능 처리도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기능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알고리즘 명세서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설명서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데이터 수집처리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 설계도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개발 </a:t>
                      </a:r>
                      <a:r>
                        <a:rPr lang="en-US" altLang="ko-KR" sz="900" kern="0" spc="0" dirty="0">
                          <a:effectLst/>
                        </a:rPr>
                        <a:t>/ </a:t>
                      </a:r>
                      <a:r>
                        <a:rPr lang="ko-KR" altLang="en-US" sz="900" kern="0" spc="0" dirty="0">
                          <a:effectLst/>
                        </a:rPr>
                        <a:t>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프로그램 목록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테이블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핵심 소스코드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187624" y="6453336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○ </a:t>
            </a:r>
            <a:r>
              <a:rPr lang="ko-KR" altLang="en-US" sz="1500" dirty="0"/>
              <a:t>필수</a:t>
            </a:r>
            <a:r>
              <a:rPr lang="en-US" altLang="ko-KR" sz="1500" dirty="0"/>
              <a:t>, △ </a:t>
            </a:r>
            <a:r>
              <a:rPr lang="ko-KR" altLang="en-US" sz="1500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1377315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6"/>
          <p:cNvSpPr/>
          <p:nvPr/>
        </p:nvSpPr>
        <p:spPr>
          <a:xfrm>
            <a:off x="80629" y="857250"/>
            <a:ext cx="2796017" cy="844002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/>
          </a:p>
        </p:txBody>
      </p:sp>
      <p:cxnSp>
        <p:nvCxnSpPr>
          <p:cNvPr id="10" name="직선 연결선 17"/>
          <p:cNvCxnSpPr/>
          <p:nvPr/>
        </p:nvCxnSpPr>
        <p:spPr>
          <a:xfrm>
            <a:off x="318267" y="1263146"/>
            <a:ext cx="194379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22"/>
          <p:cNvCxnSpPr/>
          <p:nvPr/>
        </p:nvCxnSpPr>
        <p:spPr>
          <a:xfrm flipV="1">
            <a:off x="2920936" y="1355126"/>
            <a:ext cx="5467979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제목 12"/>
          <p:cNvSpPr txBox="1"/>
          <p:nvPr/>
        </p:nvSpPr>
        <p:spPr>
          <a:xfrm>
            <a:off x="242646" y="1376773"/>
            <a:ext cx="2600946" cy="222590"/>
          </a:xfrm>
          <a:prstGeom prst="rect">
            <a:avLst/>
          </a:prstGeom>
        </p:spPr>
        <p:txBody>
          <a:bodyPr vert="horz" lIns="68580" tIns="34290" rIns="68580" bIns="3429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275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275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275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275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lang="ko-KR" altLang="en-US" sz="1275" spc="-38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915" y="941153"/>
            <a:ext cx="611639" cy="359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590113" y="1301119"/>
            <a:ext cx="361006" cy="12613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5" name="막힌 원호 29"/>
          <p:cNvSpPr/>
          <p:nvPr/>
        </p:nvSpPr>
        <p:spPr>
          <a:xfrm flipV="1">
            <a:off x="-433273" y="425250"/>
            <a:ext cx="1066493" cy="87587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6" name="바닥글 개체 틀 13"/>
          <p:cNvSpPr>
            <a:spLocks noGrp="1"/>
          </p:cNvSpPr>
          <p:nvPr>
            <p:ph type="ftr" sz="quarter" idx="11"/>
          </p:nvPr>
        </p:nvSpPr>
        <p:spPr>
          <a:xfrm>
            <a:off x="3264628" y="5639322"/>
            <a:ext cx="2614744" cy="273988"/>
          </a:xfrm>
        </p:spPr>
        <p:txBody>
          <a:bodyPr vert="horz" lIns="68580" tIns="34290" rIns="68580" bIns="34290" rtlCol="0" anchor="ctr"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>
          <a:xfrm>
            <a:off x="0" y="890291"/>
            <a:ext cx="8257088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80" tIns="34290" rIns="68580" bIns="3429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 sz="1350"/>
          </a:p>
        </p:txBody>
      </p:sp>
      <p:sp>
        <p:nvSpPr>
          <p:cNvPr id="18" name="직사각형 2"/>
          <p:cNvSpPr/>
          <p:nvPr/>
        </p:nvSpPr>
        <p:spPr>
          <a:xfrm>
            <a:off x="134634" y="1970838"/>
            <a:ext cx="4437366" cy="36684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 b="1">
              <a:solidFill>
                <a:schemeClr val="tx1"/>
              </a:solidFill>
            </a:endParaRPr>
          </a:p>
        </p:txBody>
      </p:sp>
      <p:sp>
        <p:nvSpPr>
          <p:cNvPr id="19" name="직사각형 4"/>
          <p:cNvSpPr/>
          <p:nvPr/>
        </p:nvSpPr>
        <p:spPr>
          <a:xfrm>
            <a:off x="4714717" y="1970838"/>
            <a:ext cx="4285837" cy="36684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 b="1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5502" y="2068545"/>
            <a:ext cx="1224852" cy="270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50">
                <a:solidFill>
                  <a:schemeClr val="dk1"/>
                </a:solidFill>
              </a:rPr>
              <a:t>테이블 구성도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016174" y="2691869"/>
          <a:ext cx="924924" cy="1143000"/>
        </p:xfrm>
        <a:graphic>
          <a:graphicData uri="http://schemas.openxmlformats.org/drawingml/2006/table">
            <a:tbl>
              <a:tblPr firstRow="1" bandRow="1"/>
              <a:tblGrid>
                <a:gridCol w="264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user_info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pk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userId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userPwd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userName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userEmail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userPhone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2458475" y="2187631"/>
          <a:ext cx="924924" cy="1143000"/>
        </p:xfrm>
        <a:graphic>
          <a:graphicData uri="http://schemas.openxmlformats.org/drawingml/2006/table">
            <a:tbl>
              <a:tblPr firstRow="1" bandRow="1"/>
              <a:tblGrid>
                <a:gridCol w="264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blinking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pk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userId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startTime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endTime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date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count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2458475" y="4625792"/>
          <a:ext cx="924924" cy="762000"/>
        </p:xfrm>
        <a:graphic>
          <a:graphicData uri="http://schemas.openxmlformats.org/drawingml/2006/table">
            <a:tbl>
              <a:tblPr firstRow="1" bandRow="1"/>
              <a:tblGrid>
                <a:gridCol w="253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scheduler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pk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userId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date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content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2458475" y="3413069"/>
          <a:ext cx="924924" cy="1143000"/>
        </p:xfrm>
        <a:graphic>
          <a:graphicData uri="http://schemas.openxmlformats.org/drawingml/2006/table">
            <a:tbl>
              <a:tblPr firstRow="1" bandRow="1"/>
              <a:tblGrid>
                <a:gridCol w="264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drowsiness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pk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userId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startTime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endTime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date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count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5" name="연결선: 꺾임 34"/>
          <p:cNvCxnSpPr/>
          <p:nvPr/>
        </p:nvCxnSpPr>
        <p:spPr>
          <a:xfrm flipV="1">
            <a:off x="1937562" y="2322647"/>
            <a:ext cx="517376" cy="413623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/>
          <p:cNvCxnSpPr/>
          <p:nvPr/>
        </p:nvCxnSpPr>
        <p:spPr>
          <a:xfrm rot="16200000" flipH="1">
            <a:off x="1342650" y="3593407"/>
            <a:ext cx="1972961" cy="258688"/>
          </a:xfrm>
          <a:prstGeom prst="bentConnector3">
            <a:avLst>
              <a:gd name="adj1" fmla="val 99662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10800000">
            <a:off x="2199787" y="3521083"/>
            <a:ext cx="25868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22817" y="2529459"/>
            <a:ext cx="276970" cy="265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25" b="1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96250" y="2084475"/>
            <a:ext cx="268022" cy="265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25" b="1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196250" y="3294483"/>
            <a:ext cx="268022" cy="265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25" b="1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99786" y="4472059"/>
            <a:ext cx="268022" cy="265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25" b="1"/>
              <a:t>1</a:t>
            </a:r>
            <a:endParaRPr lang="en-US" altLang="ko-KR" sz="135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>
            <a:spLocks/>
          </p:cNvSpPr>
          <p:nvPr/>
        </p:nvSpPr>
        <p:spPr>
          <a:xfrm>
            <a:off x="107315" y="0"/>
            <a:ext cx="3096895" cy="1125220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180" y="541020"/>
            <a:ext cx="2592070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965" y="548640"/>
            <a:ext cx="5328920" cy="635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99551" y="633095"/>
            <a:ext cx="3176414" cy="297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defTabSz="508000">
              <a:spcBef>
                <a:spcPct val="0"/>
              </a:spcBef>
              <a:buFontTx/>
              <a:buNone/>
              <a:defRPr/>
            </a:pPr>
            <a:r>
              <a:rPr lang="en-US" altLang="ko-KR" sz="1700" b="1" i="0" strike="noStrike" cap="none" dirty="0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맑은 고딕" charset="0"/>
              </a:rPr>
              <a:t>핵심소스코드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ea typeface="맑은 고딕" charset="0"/>
              </a:rPr>
              <a:t>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ea typeface="맑은 고딕" charset="0"/>
              </a:rPr>
              <a:t>– </a:t>
            </a:r>
            <a:r>
              <a:rPr lang="en-US" altLang="ko-KR" sz="1700" b="1" dirty="0" err="1">
                <a:solidFill>
                  <a:schemeClr val="bg1"/>
                </a:solidFill>
                <a:latin typeface="+mn-ea"/>
                <a:ea typeface="맑은 고딕" charset="0"/>
              </a:rPr>
              <a:t>get_frame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ea typeface="맑은 고딕" charset="0"/>
              </a:rPr>
              <a:t>(1)</a:t>
            </a:r>
            <a:endParaRPr lang="ko-KR" altLang="en-US" sz="1700" b="1" dirty="0">
              <a:solidFill>
                <a:schemeClr val="bg1"/>
              </a:solidFill>
              <a:latin typeface="+mn-ea"/>
              <a:ea typeface="맑은 고딕" charset="0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78105"/>
            <a:ext cx="67754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640" y="476885"/>
            <a:ext cx="45466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>
            <a:spLocks/>
          </p:cNvSpPr>
          <p:nvPr/>
        </p:nvSpPr>
        <p:spPr>
          <a:xfrm flipV="1">
            <a:off x="-577850" y="-575945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201930" y="1216660"/>
            <a:ext cx="8740775" cy="5140325"/>
          </a:xfrm>
          <a:prstGeom prst="rect">
            <a:avLst/>
          </a:prstGeom>
          <a:noFill/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3CB8E8-1A19-4E57-B49D-23E7B6E29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215" y="1276350"/>
            <a:ext cx="8497257" cy="503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32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>
            <a:spLocks/>
          </p:cNvSpPr>
          <p:nvPr/>
        </p:nvSpPr>
        <p:spPr>
          <a:xfrm>
            <a:off x="107315" y="0"/>
            <a:ext cx="3096895" cy="1125220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180" y="541020"/>
            <a:ext cx="2592070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965" y="548640"/>
            <a:ext cx="5328920" cy="635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99551" y="633095"/>
            <a:ext cx="3176414" cy="297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defTabSz="508000">
              <a:spcBef>
                <a:spcPct val="0"/>
              </a:spcBef>
              <a:buFontTx/>
              <a:buNone/>
              <a:defRPr/>
            </a:pPr>
            <a:r>
              <a:rPr lang="en-US" altLang="ko-KR" sz="1700" b="1" i="0" strike="noStrike" cap="none" dirty="0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맑은 고딕" charset="0"/>
              </a:rPr>
              <a:t>핵심소스코드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ea typeface="맑은 고딕" charset="0"/>
              </a:rPr>
              <a:t>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ea typeface="맑은 고딕" charset="0"/>
              </a:rPr>
              <a:t>– </a:t>
            </a:r>
            <a:r>
              <a:rPr lang="en-US" altLang="ko-KR" sz="1700" b="1" dirty="0" err="1">
                <a:solidFill>
                  <a:schemeClr val="bg1"/>
                </a:solidFill>
                <a:latin typeface="+mn-ea"/>
                <a:ea typeface="맑은 고딕" charset="0"/>
              </a:rPr>
              <a:t>get_frame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ea typeface="맑은 고딕" charset="0"/>
              </a:rPr>
              <a:t>(2)</a:t>
            </a:r>
            <a:endParaRPr lang="ko-KR" altLang="en-US" sz="1700" b="1" dirty="0">
              <a:solidFill>
                <a:schemeClr val="bg1"/>
              </a:solidFill>
              <a:latin typeface="+mn-ea"/>
              <a:ea typeface="맑은 고딕" charset="0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78105"/>
            <a:ext cx="67754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640" y="476885"/>
            <a:ext cx="45466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>
            <a:spLocks/>
          </p:cNvSpPr>
          <p:nvPr/>
        </p:nvSpPr>
        <p:spPr>
          <a:xfrm flipV="1">
            <a:off x="-577850" y="-575945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201930" y="1216660"/>
            <a:ext cx="8740775" cy="5140325"/>
          </a:xfrm>
          <a:prstGeom prst="rect">
            <a:avLst/>
          </a:prstGeom>
          <a:noFill/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7FD040-DCC5-4920-A300-BB8E8C4923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00" y="1276276"/>
            <a:ext cx="8619480" cy="503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21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>
            <a:spLocks/>
          </p:cNvSpPr>
          <p:nvPr/>
        </p:nvSpPr>
        <p:spPr>
          <a:xfrm>
            <a:off x="107315" y="0"/>
            <a:ext cx="3096895" cy="1125220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180" y="541020"/>
            <a:ext cx="2592070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965" y="548640"/>
            <a:ext cx="5328920" cy="635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99551" y="633095"/>
            <a:ext cx="3176414" cy="297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defTabSz="508000">
              <a:spcBef>
                <a:spcPct val="0"/>
              </a:spcBef>
              <a:buFontTx/>
              <a:buNone/>
              <a:defRPr/>
            </a:pPr>
            <a:r>
              <a:rPr lang="en-US" altLang="ko-KR" sz="1700" b="1" i="0" strike="noStrike" cap="none" dirty="0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맑은 고딕" charset="0"/>
              </a:rPr>
              <a:t>핵심소스코드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ea typeface="맑은 고딕" charset="0"/>
              </a:rPr>
              <a:t>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ea typeface="맑은 고딕" charset="0"/>
              </a:rPr>
              <a:t>–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ea typeface="맑은 고딕" charset="0"/>
              </a:rPr>
              <a:t>눈동자 검출</a:t>
            </a: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78105"/>
            <a:ext cx="67754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640" y="476885"/>
            <a:ext cx="45466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>
            <a:spLocks/>
          </p:cNvSpPr>
          <p:nvPr/>
        </p:nvSpPr>
        <p:spPr>
          <a:xfrm flipV="1">
            <a:off x="-577850" y="-575945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201930" y="1216660"/>
            <a:ext cx="8740775" cy="5140325"/>
          </a:xfrm>
          <a:prstGeom prst="rect">
            <a:avLst/>
          </a:prstGeom>
          <a:noFill/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AEFB75-58AB-4924-AC28-237D9D350B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549" y="1304130"/>
            <a:ext cx="8562901" cy="495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95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>
            <a:spLocks/>
          </p:cNvSpPr>
          <p:nvPr/>
        </p:nvSpPr>
        <p:spPr>
          <a:xfrm>
            <a:off x="107315" y="0"/>
            <a:ext cx="3096895" cy="1125220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180" y="541020"/>
            <a:ext cx="2592070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965" y="548640"/>
            <a:ext cx="5328920" cy="635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07503" y="692785"/>
            <a:ext cx="3168461" cy="297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defTabSz="508000">
              <a:spcBef>
                <a:spcPct val="0"/>
              </a:spcBef>
              <a:buFontTx/>
              <a:buNone/>
              <a:defRPr/>
            </a:pPr>
            <a:r>
              <a:rPr lang="en-US" altLang="ko-KR" sz="1700" b="1" i="0" strike="noStrike" cap="none" dirty="0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맑은 고딕" charset="0"/>
              </a:rPr>
              <a:t>핵심소스코드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ea typeface="맑은 고딕" charset="0"/>
              </a:rPr>
              <a:t>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ea typeface="맑은 고딕" charset="0"/>
              </a:rPr>
              <a:t>– </a:t>
            </a:r>
            <a:r>
              <a:rPr lang="ko-KR" altLang="en-US"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졸음 감지</a:t>
            </a:r>
            <a:endParaRPr lang="ko-KR" altLang="en-US" sz="1700" b="1" dirty="0">
              <a:solidFill>
                <a:schemeClr val="bg1"/>
              </a:solidFill>
              <a:latin typeface="맑은 고딕" charset="0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78105"/>
            <a:ext cx="67754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640" y="476885"/>
            <a:ext cx="45466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>
            <a:spLocks/>
          </p:cNvSpPr>
          <p:nvPr/>
        </p:nvSpPr>
        <p:spPr>
          <a:xfrm flipV="1">
            <a:off x="-577850" y="-575945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201930" y="1216660"/>
            <a:ext cx="8740775" cy="5140325"/>
          </a:xfrm>
          <a:prstGeom prst="rect">
            <a:avLst/>
          </a:prstGeom>
          <a:noFill/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1E9F90-8E1C-45EA-851C-3F62EF04E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969" y="1292424"/>
            <a:ext cx="8545503" cy="500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95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>
            <a:spLocks/>
          </p:cNvSpPr>
          <p:nvPr/>
        </p:nvSpPr>
        <p:spPr>
          <a:xfrm>
            <a:off x="107315" y="0"/>
            <a:ext cx="3096895" cy="1125220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180" y="541020"/>
            <a:ext cx="2592070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965" y="548640"/>
            <a:ext cx="5328920" cy="635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5496" y="590838"/>
            <a:ext cx="3240469" cy="3898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defTabSz="508000">
              <a:spcBef>
                <a:spcPct val="0"/>
              </a:spcBef>
              <a:buFontTx/>
              <a:buNone/>
              <a:defRPr/>
            </a:pPr>
            <a:r>
              <a:rPr lang="en-US" altLang="ko-KR" sz="1500" b="1" i="0" strike="noStrike" cap="none" dirty="0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| </a:t>
            </a:r>
            <a:r>
              <a:rPr lang="ko-KR" altLang="en-US" sz="1500" b="1" dirty="0" err="1">
                <a:solidFill>
                  <a:schemeClr val="bg1"/>
                </a:solidFill>
                <a:latin typeface="맑은 고딕" charset="0"/>
              </a:rPr>
              <a:t>핵심소스코드</a:t>
            </a:r>
            <a:r>
              <a:rPr lang="ko-KR" altLang="en-US" sz="1500" b="1" dirty="0">
                <a:solidFill>
                  <a:schemeClr val="bg1"/>
                </a:solidFill>
                <a:latin typeface="+mn-ea"/>
                <a:ea typeface="맑은 고딕" charset="0"/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  <a:latin typeface="+mn-ea"/>
                <a:ea typeface="맑은 고딕" charset="0"/>
              </a:rPr>
              <a:t>– </a:t>
            </a:r>
            <a:r>
              <a:rPr lang="ko-KR" altLang="en-US" sz="15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깜빡임 횟수 측정</a:t>
            </a:r>
            <a:endParaRPr lang="en-US" altLang="ko-KR" sz="150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>
              <a:spcBef>
                <a:spcPct val="0"/>
              </a:spcBef>
              <a:buFontTx/>
              <a:buNone/>
              <a:defRPr/>
            </a:pPr>
            <a:r>
              <a:rPr lang="ko-KR" altLang="en-US" sz="15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         및 알림 </a:t>
            </a:r>
            <a:endParaRPr lang="ko-KR" altLang="en-US" sz="1500" b="1" dirty="0">
              <a:solidFill>
                <a:schemeClr val="bg1"/>
              </a:solidFill>
              <a:latin typeface="맑은 고딕" charset="0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78105"/>
            <a:ext cx="67754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640" y="476885"/>
            <a:ext cx="45466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>
            <a:spLocks/>
          </p:cNvSpPr>
          <p:nvPr/>
        </p:nvSpPr>
        <p:spPr>
          <a:xfrm flipV="1">
            <a:off x="-577850" y="-575945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201930" y="1216660"/>
            <a:ext cx="8740775" cy="5140325"/>
          </a:xfrm>
          <a:prstGeom prst="rect">
            <a:avLst/>
          </a:prstGeom>
          <a:noFill/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D28D41-9C5D-4142-88B6-145B7E2C9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284604"/>
            <a:ext cx="8496944" cy="29890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4C654D-93F4-45B8-820A-9EC35826A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4298476"/>
            <a:ext cx="8496944" cy="196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63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89D57C7-B633-4452-820C-DF6CE3CE1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696774"/>
              </p:ext>
            </p:extLst>
          </p:nvPr>
        </p:nvGraphicFramePr>
        <p:xfrm>
          <a:off x="108477" y="1340768"/>
          <a:ext cx="8957285" cy="51714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1800">
                  <a:extLst>
                    <a:ext uri="{9D8B030D-6E8A-4147-A177-3AD203B41FA5}">
                      <a16:colId xmlns:a16="http://schemas.microsoft.com/office/drawing/2014/main" val="1722848505"/>
                    </a:ext>
                  </a:extLst>
                </a:gridCol>
                <a:gridCol w="1078888">
                  <a:extLst>
                    <a:ext uri="{9D8B030D-6E8A-4147-A177-3AD203B41FA5}">
                      <a16:colId xmlns:a16="http://schemas.microsoft.com/office/drawing/2014/main" val="3132745418"/>
                    </a:ext>
                  </a:extLst>
                </a:gridCol>
                <a:gridCol w="1714513">
                  <a:extLst>
                    <a:ext uri="{9D8B030D-6E8A-4147-A177-3AD203B41FA5}">
                      <a16:colId xmlns:a16="http://schemas.microsoft.com/office/drawing/2014/main" val="3863465749"/>
                    </a:ext>
                  </a:extLst>
                </a:gridCol>
                <a:gridCol w="2601042">
                  <a:extLst>
                    <a:ext uri="{9D8B030D-6E8A-4147-A177-3AD203B41FA5}">
                      <a16:colId xmlns:a16="http://schemas.microsoft.com/office/drawing/2014/main" val="3913461133"/>
                    </a:ext>
                  </a:extLst>
                </a:gridCol>
                <a:gridCol w="2601042">
                  <a:extLst>
                    <a:ext uri="{9D8B030D-6E8A-4147-A177-3AD203B41FA5}">
                      <a16:colId xmlns:a16="http://schemas.microsoft.com/office/drawing/2014/main" val="2347697667"/>
                    </a:ext>
                  </a:extLst>
                </a:gridCol>
              </a:tblGrid>
              <a:tr h="255296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요구사항</a:t>
                      </a:r>
                      <a:r>
                        <a:rPr lang="en-US" sz="1000" u="none" strike="noStrike" dirty="0">
                          <a:effectLst/>
                        </a:rPr>
                        <a:t>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요구사항명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기능</a:t>
                      </a:r>
                      <a:r>
                        <a:rPr lang="en-US" sz="1000" u="none" strike="noStrike" dirty="0">
                          <a:effectLst/>
                        </a:rPr>
                        <a:t>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 err="1">
                          <a:effectLst/>
                        </a:rPr>
                        <a:t>기능명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세부사항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583817"/>
                  </a:ext>
                </a:extLst>
              </a:tr>
              <a:tr h="17019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졸음 감지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A-001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얼굴 인식 및 눈동자 검출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* 얼굴을 인식하고 눈부분을 검출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791959"/>
                  </a:ext>
                </a:extLst>
              </a:tr>
              <a:tr h="170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A-002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졸음 인식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* 눈 감김 지속시간을 측정하여 졸음을 감지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049671"/>
                  </a:ext>
                </a:extLst>
              </a:tr>
              <a:tr h="170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A-003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감지 알림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* 졸음 감지 시 음성 </a:t>
                      </a:r>
                      <a:r>
                        <a:rPr lang="en-US" altLang="ko-KR" sz="1000" u="none" strike="noStrike">
                          <a:effectLst/>
                        </a:rPr>
                        <a:t>/ </a:t>
                      </a:r>
                      <a:r>
                        <a:rPr lang="ko-KR" altLang="en-US" sz="1000" u="none" strike="noStrike">
                          <a:effectLst/>
                        </a:rPr>
                        <a:t>경고음을 통해 알림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506517"/>
                  </a:ext>
                </a:extLst>
              </a:tr>
              <a:tr h="6079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A-004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졸음 해소 방법 제시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* 이미지 및 관련 링크를 통해 졸음 해소 스트레칭 방법 제시</a:t>
                      </a:r>
                      <a:br>
                        <a:rPr lang="ko-KR" altLang="en-US" sz="1000" u="none" strike="noStrike">
                          <a:effectLst/>
                        </a:rPr>
                      </a:br>
                      <a:r>
                        <a:rPr lang="ko-KR" altLang="en-US" sz="1000" u="none" strike="noStrike">
                          <a:effectLst/>
                        </a:rPr>
                        <a:t>  졸음 운전의 경우 가까운 졸음 쉼터 및 휴게소까지의 거리 제공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650798"/>
                  </a:ext>
                </a:extLst>
              </a:tr>
              <a:tr h="17019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눈 깜빡임 감지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B-001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얼굴 인식 및 눈동자 검출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* 얼굴을 인식하고 눈부분을 검출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0568"/>
                  </a:ext>
                </a:extLst>
              </a:tr>
              <a:tr h="170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B-002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눈동자 깜빡임 횟수 측정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* </a:t>
                      </a:r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r>
                        <a:rPr lang="ko-KR" altLang="en-US" sz="1000" u="none" strike="noStrike">
                          <a:effectLst/>
                        </a:rPr>
                        <a:t>분 동안의 눈 깜빡임 횟수를 측정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029850"/>
                  </a:ext>
                </a:extLst>
              </a:tr>
              <a:tr h="306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B-003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눈동자 깜빡임 횟수 부족 알림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* </a:t>
                      </a:r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r>
                        <a:rPr lang="ko-KR" altLang="en-US" sz="1000" u="none" strike="noStrike">
                          <a:effectLst/>
                        </a:rPr>
                        <a:t>분동안의 눈 깜빡임 횟수가 권장 기준치보다 미만이면 음성으로 알림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805858"/>
                  </a:ext>
                </a:extLst>
              </a:tr>
              <a:tr h="306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B-004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안구 건조증 예방 방지법 제시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* 영상 </a:t>
                      </a:r>
                      <a:r>
                        <a:rPr lang="en-US" altLang="ko-KR" sz="1000" u="none" strike="noStrike">
                          <a:effectLst/>
                        </a:rPr>
                        <a:t>/ </a:t>
                      </a:r>
                      <a:r>
                        <a:rPr lang="ko-KR" altLang="en-US" sz="1000" u="none" strike="noStrike">
                          <a:effectLst/>
                        </a:rPr>
                        <a:t>이미지 </a:t>
                      </a:r>
                      <a:r>
                        <a:rPr lang="en-US" altLang="ko-KR" sz="1000" u="none" strike="noStrike">
                          <a:effectLst/>
                        </a:rPr>
                        <a:t>/ </a:t>
                      </a:r>
                      <a:r>
                        <a:rPr lang="ko-KR" altLang="en-US" sz="1000" u="none" strike="noStrike">
                          <a:effectLst/>
                        </a:rPr>
                        <a:t>관련 링크를 통해 안구 건조증 예방 방법 제시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295547"/>
                  </a:ext>
                </a:extLst>
              </a:tr>
              <a:tr h="30668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통계 서비스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C-001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졸음 통계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* 일별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주별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월별로 졸음이 감지된 시간대에 대한 통계 제공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17210"/>
                  </a:ext>
                </a:extLst>
              </a:tr>
              <a:tr h="170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C-002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쉬는 시간 추천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* 졸음 통계를 기반으로 쉬는 시간 추천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192206"/>
                  </a:ext>
                </a:extLst>
              </a:tr>
              <a:tr h="170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C-003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경고 횟수 통계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* 눈 깜빡임 권장 횟수 관련 통계 제공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4486"/>
                  </a:ext>
                </a:extLst>
              </a:tr>
              <a:tr h="17019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스케줄러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D-001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일간 스케줄러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* 사용자의 일일 일정 관리 지원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490192"/>
                  </a:ext>
                </a:extLst>
              </a:tr>
              <a:tr h="170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D-002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주간 스케줄러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* 사용자의 주간 일정 관리 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941415"/>
                  </a:ext>
                </a:extLst>
              </a:tr>
              <a:tr h="170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D-003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월간 스케줄러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* 사용자의 월간 일정 관리 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142066"/>
                  </a:ext>
                </a:extLst>
              </a:tr>
              <a:tr h="170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D-004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일정 알림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* 스케줄러를 기반으로 사용자의 일정을 알림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26904"/>
                  </a:ext>
                </a:extLst>
              </a:tr>
              <a:tr h="170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D-005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기타 기능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* 스톱워치 시계 타이머 등을 제공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228197"/>
                  </a:ext>
                </a:extLst>
              </a:tr>
              <a:tr h="170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D-006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출석 체크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* 사용자들의 방문 기록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677912"/>
                  </a:ext>
                </a:extLst>
              </a:tr>
              <a:tr h="17019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로그인 및 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회원가입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E-001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신규회원 </a:t>
                      </a:r>
                      <a:r>
                        <a:rPr lang="en-US" altLang="ko-KR" sz="1000" u="none" strike="noStrike" dirty="0">
                          <a:effectLst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</a:rPr>
                        <a:t>계정 연동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* 계정 연동을 통한 회원 가입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828493"/>
                  </a:ext>
                </a:extLst>
              </a:tr>
              <a:tr h="170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E-002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신규회원 </a:t>
                      </a:r>
                      <a:r>
                        <a:rPr lang="en-US" altLang="ko-KR" sz="1000" u="none" strike="noStrike" dirty="0">
                          <a:effectLst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</a:rPr>
                        <a:t>회원가입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* 페이지 회원 가입을 통한 회원 가입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89116"/>
                  </a:ext>
                </a:extLst>
              </a:tr>
              <a:tr h="170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E-003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로그인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* 기존 회원 로그인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428989"/>
                  </a:ext>
                </a:extLst>
              </a:tr>
              <a:tr h="30668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게시판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F-001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자유 게시판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* 사용자들이 자유롭게 소통 가능한 게시판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529699"/>
                  </a:ext>
                </a:extLst>
              </a:tr>
              <a:tr h="170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F-002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질문 및 건의 게시판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* 사용자들과 개발자들의 소통 공간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550227"/>
                  </a:ext>
                </a:extLst>
              </a:tr>
              <a:tr h="170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F-003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주제별 게시판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* 주제별 사용자들이 소통할 수 있는 게시판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383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24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A3F11E-AD4D-418A-8DD1-95E597C9B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057" y="2319655"/>
            <a:ext cx="2101850" cy="488802"/>
          </a:xfrm>
          <a:prstGeom prst="rect">
            <a:avLst/>
          </a:prstGeom>
        </p:spPr>
      </p:pic>
      <p:sp>
        <p:nvSpPr>
          <p:cNvPr id="21" name="직사각형 20"/>
          <p:cNvSpPr>
            <a:spLocks/>
          </p:cNvSpPr>
          <p:nvPr/>
        </p:nvSpPr>
        <p:spPr>
          <a:xfrm>
            <a:off x="107315" y="0"/>
            <a:ext cx="3096895" cy="1125220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180" y="541020"/>
            <a:ext cx="2592070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965" y="548640"/>
            <a:ext cx="5328920" cy="635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215" y="692785"/>
            <a:ext cx="3566160" cy="2857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defTabSz="508000">
              <a:spcBef>
                <a:spcPct val="0"/>
              </a:spcBef>
              <a:buFontTx/>
              <a:buNone/>
              <a:defRPr/>
            </a:pPr>
            <a:r>
              <a:rPr lang="en-US" altLang="ko-KR" sz="17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맑은 고딕" charset="0"/>
              </a:rPr>
              <a:t>서비스</a:t>
            </a:r>
            <a:r>
              <a:rPr lang="ko-KR" altLang="en-US" sz="1700" b="1">
                <a:solidFill>
                  <a:schemeClr val="bg1"/>
                </a:solidFill>
                <a:latin typeface="+mn-ea"/>
                <a:ea typeface="맑은 고딕" charset="0"/>
              </a:rPr>
              <a:t> </a:t>
            </a:r>
            <a:r>
              <a:rPr lang="ko-KR" altLang="en-US" sz="1700" b="1">
                <a:solidFill>
                  <a:schemeClr val="bg1"/>
                </a:solidFill>
                <a:latin typeface="맑은 고딕" charset="0"/>
              </a:rPr>
              <a:t>구성도</a:t>
            </a:r>
            <a:r>
              <a:rPr lang="ko-KR" altLang="en-US" sz="1700" b="1">
                <a:solidFill>
                  <a:schemeClr val="bg1"/>
                </a:solidFill>
                <a:latin typeface="+mn-ea"/>
                <a:ea typeface="맑은 고딕" charset="0"/>
              </a:rPr>
              <a:t>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ea typeface="맑은 고딕" charset="0"/>
              </a:rPr>
              <a:t>- </a:t>
            </a:r>
            <a:r>
              <a:rPr lang="ko-KR" altLang="en-US" sz="1050" b="1">
                <a:solidFill>
                  <a:schemeClr val="bg1"/>
                </a:solidFill>
                <a:latin typeface="맑은 고딕" charset="0"/>
                <a:cs typeface="+mj-cs"/>
              </a:rPr>
              <a:t>서비스</a:t>
            </a:r>
            <a:r>
              <a:rPr lang="ko-KR" altLang="en-US" sz="1050" b="1"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 </a:t>
            </a:r>
            <a:r>
              <a:rPr lang="ko-KR" altLang="en-US" sz="1050" b="1">
                <a:solidFill>
                  <a:schemeClr val="bg1"/>
                </a:solidFill>
                <a:latin typeface="맑은 고딕" charset="0"/>
                <a:cs typeface="+mj-cs"/>
              </a:rPr>
              <a:t>시나리오</a:t>
            </a: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78105"/>
            <a:ext cx="67754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640" y="476885"/>
            <a:ext cx="45466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>
            <a:spLocks/>
          </p:cNvSpPr>
          <p:nvPr/>
        </p:nvSpPr>
        <p:spPr>
          <a:xfrm flipV="1">
            <a:off x="-577850" y="-575945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한이음 ▶ 프로그램 설계서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81F6153-BE1F-4EB4-8DD5-1409A1A3FB52}"/>
              </a:ext>
            </a:extLst>
          </p:cNvPr>
          <p:cNvGrpSpPr/>
          <p:nvPr/>
        </p:nvGrpSpPr>
        <p:grpSpPr>
          <a:xfrm>
            <a:off x="114079" y="1214906"/>
            <a:ext cx="8930136" cy="5110480"/>
            <a:chOff x="220345" y="1206500"/>
            <a:chExt cx="8930136" cy="5110480"/>
          </a:xfrm>
        </p:grpSpPr>
        <p:sp>
          <p:nvSpPr>
            <p:cNvPr id="79" name="도형 25">
              <a:extLst>
                <a:ext uri="{FF2B5EF4-FFF2-40B4-BE49-F238E27FC236}">
                  <a16:creationId xmlns:a16="http://schemas.microsoft.com/office/drawing/2014/main" id="{7F81E80D-5690-42FE-B4AF-7C8E36C3181F}"/>
                </a:ext>
              </a:extLst>
            </p:cNvPr>
            <p:cNvSpPr>
              <a:spLocks/>
            </p:cNvSpPr>
            <p:nvPr/>
          </p:nvSpPr>
          <p:spPr>
            <a:xfrm>
              <a:off x="220345" y="1206500"/>
              <a:ext cx="8640445" cy="2512060"/>
            </a:xfrm>
            <a:prstGeom prst="rect">
              <a:avLst/>
            </a:prstGeom>
            <a:noFill/>
            <a:ln w="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1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C355DA80-6644-41AC-8290-4E4F57F3AF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200" y="2124710"/>
              <a:ext cx="427355" cy="631190"/>
            </a:xfrm>
            <a:prstGeom prst="rect">
              <a:avLst/>
            </a:prstGeom>
            <a:noFill/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36AB852F-1D7E-4DB6-9906-F7F4562E5A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3483" y="2530157"/>
              <a:ext cx="829945" cy="695325"/>
            </a:xfrm>
            <a:prstGeom prst="rect">
              <a:avLst/>
            </a:prstGeom>
            <a:noFill/>
          </p:spPr>
        </p:pic>
        <p:cxnSp>
          <p:nvCxnSpPr>
            <p:cNvPr id="83" name="도형 55">
              <a:extLst>
                <a:ext uri="{FF2B5EF4-FFF2-40B4-BE49-F238E27FC236}">
                  <a16:creationId xmlns:a16="http://schemas.microsoft.com/office/drawing/2014/main" id="{C71D8963-FBA2-4275-835A-1D52A497EBD5}"/>
                </a:ext>
              </a:extLst>
            </p:cNvPr>
            <p:cNvCxnSpPr/>
            <p:nvPr/>
          </p:nvCxnSpPr>
          <p:spPr>
            <a:xfrm>
              <a:off x="1576705" y="2279650"/>
              <a:ext cx="1870710" cy="635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도형 56">
              <a:extLst>
                <a:ext uri="{FF2B5EF4-FFF2-40B4-BE49-F238E27FC236}">
                  <a16:creationId xmlns:a16="http://schemas.microsoft.com/office/drawing/2014/main" id="{F9AD0E2A-BB6E-480B-BA8C-D14657BACB39}"/>
                </a:ext>
              </a:extLst>
            </p:cNvPr>
            <p:cNvCxnSpPr/>
            <p:nvPr/>
          </p:nvCxnSpPr>
          <p:spPr>
            <a:xfrm flipH="1">
              <a:off x="1542415" y="2673350"/>
              <a:ext cx="1870075" cy="635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5" name="도형 57">
              <a:extLst>
                <a:ext uri="{FF2B5EF4-FFF2-40B4-BE49-F238E27FC236}">
                  <a16:creationId xmlns:a16="http://schemas.microsoft.com/office/drawing/2014/main" id="{CD0A523E-730B-42D9-B07D-3C3AD30DE20A}"/>
                </a:ext>
              </a:extLst>
            </p:cNvPr>
            <p:cNvCxnSpPr/>
            <p:nvPr/>
          </p:nvCxnSpPr>
          <p:spPr>
            <a:xfrm>
              <a:off x="5502910" y="2254250"/>
              <a:ext cx="1870710" cy="635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도형 58">
              <a:extLst>
                <a:ext uri="{FF2B5EF4-FFF2-40B4-BE49-F238E27FC236}">
                  <a16:creationId xmlns:a16="http://schemas.microsoft.com/office/drawing/2014/main" id="{19CDC742-75D1-4738-8956-9E177A23305C}"/>
                </a:ext>
              </a:extLst>
            </p:cNvPr>
            <p:cNvCxnSpPr/>
            <p:nvPr/>
          </p:nvCxnSpPr>
          <p:spPr>
            <a:xfrm flipH="1">
              <a:off x="5468620" y="2647315"/>
              <a:ext cx="1870075" cy="635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87" name="텍스트 상자 59">
              <a:extLst>
                <a:ext uri="{FF2B5EF4-FFF2-40B4-BE49-F238E27FC236}">
                  <a16:creationId xmlns:a16="http://schemas.microsoft.com/office/drawing/2014/main" id="{46D6A3A8-3B19-46DA-A7B1-CC06D1F6A828}"/>
                </a:ext>
              </a:extLst>
            </p:cNvPr>
            <p:cNvSpPr txBox="1">
              <a:spLocks/>
            </p:cNvSpPr>
            <p:nvPr/>
          </p:nvSpPr>
          <p:spPr>
            <a:xfrm>
              <a:off x="492125" y="2877820"/>
              <a:ext cx="901065" cy="42799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 b="1">
                  <a:latin typeface="맑은 고딕" charset="0"/>
                  <a:ea typeface="맑은 고딕" charset="0"/>
                </a:rPr>
                <a:t>사용자</a:t>
              </a:r>
              <a:endParaRPr lang="ko-KR" altLang="en-US" sz="1800" b="1">
                <a:latin typeface="맑은 고딕" charset="0"/>
                <a:ea typeface="맑은 고딕" charset="0"/>
              </a:endParaRPr>
            </a:p>
          </p:txBody>
        </p:sp>
        <p:sp>
          <p:nvSpPr>
            <p:cNvPr id="88" name="텍스트 상자 60">
              <a:extLst>
                <a:ext uri="{FF2B5EF4-FFF2-40B4-BE49-F238E27FC236}">
                  <a16:creationId xmlns:a16="http://schemas.microsoft.com/office/drawing/2014/main" id="{DE827FCA-F564-41B0-9B0D-8D76F8464F50}"/>
                </a:ext>
              </a:extLst>
            </p:cNvPr>
            <p:cNvSpPr txBox="1">
              <a:spLocks/>
            </p:cNvSpPr>
            <p:nvPr/>
          </p:nvSpPr>
          <p:spPr>
            <a:xfrm>
              <a:off x="3618239" y="2988546"/>
              <a:ext cx="1705850" cy="32444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500" b="1" dirty="0">
                  <a:latin typeface="맑은 고딕" charset="0"/>
                  <a:ea typeface="맑은 고딕" charset="0"/>
                </a:rPr>
                <a:t>Task Manager</a:t>
              </a:r>
            </a:p>
          </p:txBody>
        </p:sp>
        <p:sp>
          <p:nvSpPr>
            <p:cNvPr id="89" name="텍스트 상자 61">
              <a:extLst>
                <a:ext uri="{FF2B5EF4-FFF2-40B4-BE49-F238E27FC236}">
                  <a16:creationId xmlns:a16="http://schemas.microsoft.com/office/drawing/2014/main" id="{E6636864-5C59-4B5A-9BD8-FE445BF2D1E9}"/>
                </a:ext>
              </a:extLst>
            </p:cNvPr>
            <p:cNvSpPr txBox="1">
              <a:spLocks/>
            </p:cNvSpPr>
            <p:nvPr/>
          </p:nvSpPr>
          <p:spPr>
            <a:xfrm>
              <a:off x="6866428" y="3276546"/>
              <a:ext cx="2284053" cy="370614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800" b="1" dirty="0">
                  <a:latin typeface="맑은 고딕" charset="0"/>
                  <a:ea typeface="맑은 고딕" charset="0"/>
                </a:rPr>
                <a:t>Django, DB</a:t>
              </a:r>
              <a:endParaRPr lang="ko-KR" altLang="en-US" sz="1800" b="1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90" name="텍스트 상자 62">
              <a:extLst>
                <a:ext uri="{FF2B5EF4-FFF2-40B4-BE49-F238E27FC236}">
                  <a16:creationId xmlns:a16="http://schemas.microsoft.com/office/drawing/2014/main" id="{A593FC3B-0766-4C7D-886B-F1D436BEF78C}"/>
                </a:ext>
              </a:extLst>
            </p:cNvPr>
            <p:cNvSpPr txBox="1">
              <a:spLocks/>
            </p:cNvSpPr>
            <p:nvPr/>
          </p:nvSpPr>
          <p:spPr>
            <a:xfrm>
              <a:off x="1587185" y="1484784"/>
              <a:ext cx="1842138" cy="786113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500" b="1" dirty="0">
                  <a:latin typeface="맑은 고딕" charset="0"/>
                  <a:ea typeface="맑은 고딕" charset="0"/>
                </a:rPr>
                <a:t>사용자 영상 데이터</a:t>
              </a:r>
              <a:r>
                <a:rPr lang="en-US" altLang="ko-KR" sz="1500" b="1" dirty="0"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1500" b="1" dirty="0">
                  <a:latin typeface="맑은 고딕" charset="0"/>
                  <a:ea typeface="맑은 고딕" charset="0"/>
                </a:rPr>
                <a:t>전송</a:t>
              </a:r>
              <a:r>
                <a:rPr lang="en-US" altLang="ko-KR" sz="1500" b="1" dirty="0"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1500" b="1" dirty="0">
                  <a:latin typeface="맑은 고딕" charset="0"/>
                  <a:ea typeface="맑은 고딕" charset="0"/>
                </a:rPr>
                <a:t>및 </a:t>
              </a:r>
              <a:endParaRPr lang="en-US" altLang="ko-KR" sz="1500" b="1" dirty="0"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500" b="1" dirty="0">
                  <a:latin typeface="맑은 고딕" charset="0"/>
                  <a:ea typeface="맑은 고딕" charset="0"/>
                </a:rPr>
                <a:t>서비스 요청</a:t>
              </a:r>
            </a:p>
          </p:txBody>
        </p:sp>
        <p:sp>
          <p:nvSpPr>
            <p:cNvPr id="91" name="텍스트 상자 63">
              <a:extLst>
                <a:ext uri="{FF2B5EF4-FFF2-40B4-BE49-F238E27FC236}">
                  <a16:creationId xmlns:a16="http://schemas.microsoft.com/office/drawing/2014/main" id="{50DAB17F-40E9-4B7F-8DEF-B858A8CFA1A4}"/>
                </a:ext>
              </a:extLst>
            </p:cNvPr>
            <p:cNvSpPr txBox="1">
              <a:spLocks/>
            </p:cNvSpPr>
            <p:nvPr/>
          </p:nvSpPr>
          <p:spPr>
            <a:xfrm>
              <a:off x="1738312" y="2806060"/>
              <a:ext cx="1547495" cy="55528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500" b="1" dirty="0">
                  <a:latin typeface="맑은 고딕" charset="0"/>
                  <a:ea typeface="맑은 고딕" charset="0"/>
                </a:rPr>
                <a:t>요청된 서비스</a:t>
              </a:r>
              <a:endParaRPr lang="en-US" altLang="ko-KR" sz="1500" b="1" dirty="0"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500" b="1" dirty="0">
                  <a:latin typeface="맑은 고딕" charset="0"/>
                  <a:ea typeface="맑은 고딕" charset="0"/>
                </a:rPr>
                <a:t>제공</a:t>
              </a:r>
              <a:endParaRPr lang="en-US" altLang="ko-KR" sz="1500" b="1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92" name="텍스트 상자 64">
              <a:extLst>
                <a:ext uri="{FF2B5EF4-FFF2-40B4-BE49-F238E27FC236}">
                  <a16:creationId xmlns:a16="http://schemas.microsoft.com/office/drawing/2014/main" id="{C74934E1-6F54-4992-A3BB-077CCDF70E33}"/>
                </a:ext>
              </a:extLst>
            </p:cNvPr>
            <p:cNvSpPr txBox="1">
              <a:spLocks/>
            </p:cNvSpPr>
            <p:nvPr/>
          </p:nvSpPr>
          <p:spPr>
            <a:xfrm>
              <a:off x="5681343" y="1628800"/>
              <a:ext cx="1444625" cy="55528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500" b="1" dirty="0">
                  <a:latin typeface="맑은 고딕" charset="0"/>
                  <a:ea typeface="맑은 고딕" charset="0"/>
                </a:rPr>
                <a:t>사용자</a:t>
              </a:r>
              <a:r>
                <a:rPr sz="1500" b="1" dirty="0"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1500" b="1" dirty="0">
                  <a:latin typeface="맑은 고딕" charset="0"/>
                  <a:ea typeface="맑은 고딕" charset="0"/>
                </a:rPr>
                <a:t>정보 전송</a:t>
              </a:r>
            </a:p>
          </p:txBody>
        </p:sp>
        <p:sp>
          <p:nvSpPr>
            <p:cNvPr id="93" name="텍스트 상자 65">
              <a:extLst>
                <a:ext uri="{FF2B5EF4-FFF2-40B4-BE49-F238E27FC236}">
                  <a16:creationId xmlns:a16="http://schemas.microsoft.com/office/drawing/2014/main" id="{5C153268-216C-477D-BE35-ABC5DCAB9CA6}"/>
                </a:ext>
              </a:extLst>
            </p:cNvPr>
            <p:cNvSpPr txBox="1">
              <a:spLocks/>
            </p:cNvSpPr>
            <p:nvPr/>
          </p:nvSpPr>
          <p:spPr>
            <a:xfrm>
              <a:off x="5711146" y="2747355"/>
              <a:ext cx="1461826" cy="55528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500" b="1" dirty="0">
                  <a:latin typeface="맑은 고딕" charset="0"/>
                  <a:ea typeface="맑은 고딕" charset="0"/>
                </a:rPr>
                <a:t>서비스 데이터 전송</a:t>
              </a:r>
            </a:p>
          </p:txBody>
        </p:sp>
        <p:sp>
          <p:nvSpPr>
            <p:cNvPr id="94" name="도형 66">
              <a:extLst>
                <a:ext uri="{FF2B5EF4-FFF2-40B4-BE49-F238E27FC236}">
                  <a16:creationId xmlns:a16="http://schemas.microsoft.com/office/drawing/2014/main" id="{5140914D-6F97-42B3-BC9E-E6A56CE5EC23}"/>
                </a:ext>
              </a:extLst>
            </p:cNvPr>
            <p:cNvSpPr>
              <a:spLocks/>
            </p:cNvSpPr>
            <p:nvPr/>
          </p:nvSpPr>
          <p:spPr>
            <a:xfrm>
              <a:off x="225425" y="3804920"/>
              <a:ext cx="8638540" cy="2512060"/>
            </a:xfrm>
            <a:prstGeom prst="rect">
              <a:avLst/>
            </a:prstGeom>
            <a:noFill/>
            <a:ln w="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1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5" name="텍스트 상자 67">
              <a:extLst>
                <a:ext uri="{FF2B5EF4-FFF2-40B4-BE49-F238E27FC236}">
                  <a16:creationId xmlns:a16="http://schemas.microsoft.com/office/drawing/2014/main" id="{633ADBBD-3931-43DA-8D39-8511CE1CDCF8}"/>
                </a:ext>
              </a:extLst>
            </p:cNvPr>
            <p:cNvSpPr txBox="1">
              <a:spLocks/>
            </p:cNvSpPr>
            <p:nvPr/>
          </p:nvSpPr>
          <p:spPr>
            <a:xfrm>
              <a:off x="500380" y="3907155"/>
              <a:ext cx="8257540" cy="2309607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342900" indent="-34290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AutoNum type="arabicPeriod"/>
              </a:pPr>
              <a:r>
                <a:rPr lang="ko-KR" altLang="en-US" sz="1800" b="1" dirty="0">
                  <a:latin typeface="맑은 고딕" charset="0"/>
                  <a:ea typeface="맑은 고딕" charset="0"/>
                </a:rPr>
                <a:t>사용자 영상 데이터</a:t>
              </a:r>
              <a:r>
                <a:rPr lang="en-US" altLang="ko-KR" sz="1800" b="1" dirty="0"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1800" b="1" dirty="0">
                  <a:latin typeface="맑은 고딕" charset="0"/>
                  <a:ea typeface="맑은 고딕" charset="0"/>
                </a:rPr>
                <a:t>전송 및 서비스 요청 </a:t>
              </a:r>
              <a:r>
                <a:rPr lang="en-US" altLang="ko-KR" sz="1800" b="1" dirty="0">
                  <a:latin typeface="맑은 고딕" charset="0"/>
                  <a:ea typeface="맑은 고딕" charset="0"/>
                </a:rPr>
                <a:t>: </a:t>
              </a:r>
              <a:r>
                <a:rPr lang="ko-KR" altLang="en-US" sz="1800" b="1" dirty="0">
                  <a:latin typeface="맑은 고딕" charset="0"/>
                  <a:ea typeface="맑은 고딕" charset="0"/>
                </a:rPr>
                <a:t>카메라</a:t>
              </a:r>
              <a:r>
                <a:rPr lang="ko-KR" altLang="en-US" b="1" dirty="0">
                  <a:latin typeface="맑은 고딕" charset="0"/>
                  <a:ea typeface="맑은 고딕" charset="0"/>
                </a:rPr>
                <a:t>를 통해 사용자의 영상 데이터를 전송하고</a:t>
              </a:r>
              <a:r>
                <a:rPr lang="en-US" altLang="ko-KR" b="1" dirty="0">
                  <a:latin typeface="맑은 고딕" charset="0"/>
                  <a:ea typeface="맑은 고딕" charset="0"/>
                </a:rPr>
                <a:t>, </a:t>
              </a:r>
              <a:r>
                <a:rPr lang="ko-KR" altLang="en-US" b="1" dirty="0">
                  <a:latin typeface="맑은 고딕" charset="0"/>
                  <a:ea typeface="맑은 고딕" charset="0"/>
                </a:rPr>
                <a:t>사용자는 원하는 서비스를 요청</a:t>
              </a:r>
              <a:endParaRPr lang="en-US" altLang="ko-KR" b="1" dirty="0">
                <a:latin typeface="맑은 고딕" charset="0"/>
                <a:ea typeface="맑은 고딕" charset="0"/>
              </a:endParaRPr>
            </a:p>
            <a:p>
              <a:pPr marL="342900" indent="-34290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AutoNum type="arabicPeriod"/>
              </a:pPr>
              <a:endParaRPr lang="en-US" altLang="ko-KR" sz="1800" b="1" dirty="0">
                <a:latin typeface="맑은 고딕" charset="0"/>
                <a:ea typeface="맑은 고딕" charset="0"/>
              </a:endParaRPr>
            </a:p>
            <a:p>
              <a:pPr marL="342900" indent="-34290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AutoNum type="arabicPeriod"/>
              </a:pPr>
              <a:r>
                <a:rPr lang="ko-KR" altLang="en-US" sz="1800" b="1" dirty="0">
                  <a:latin typeface="맑은 고딕" charset="0"/>
                  <a:ea typeface="맑은 고딕" charset="0"/>
                </a:rPr>
                <a:t>요청된 서비스 제공 </a:t>
              </a:r>
              <a:r>
                <a:rPr lang="en-US" altLang="ko-KR" sz="1800" b="1" dirty="0">
                  <a:latin typeface="맑은 고딕" charset="0"/>
                  <a:ea typeface="맑은 고딕" charset="0"/>
                </a:rPr>
                <a:t>: </a:t>
              </a:r>
              <a:r>
                <a:rPr lang="ko-KR" altLang="en-US" sz="1800" b="1" dirty="0">
                  <a:latin typeface="맑은 고딕" charset="0"/>
                  <a:ea typeface="맑은 고딕" charset="0"/>
                </a:rPr>
                <a:t>사용자에게 요청된 서비스를 제공</a:t>
              </a:r>
              <a:endParaRPr lang="en-US" altLang="ko-KR" sz="1800" b="1" dirty="0">
                <a:latin typeface="맑은 고딕" charset="0"/>
                <a:ea typeface="맑은 고딕" charset="0"/>
              </a:endParaRPr>
            </a:p>
            <a:p>
              <a:pPr marL="342900" indent="-34290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AutoNum type="arabicPeriod"/>
              </a:pPr>
              <a:endParaRPr lang="en-US" altLang="ko-KR" sz="1800" b="1" dirty="0">
                <a:latin typeface="맑은 고딕" charset="0"/>
                <a:ea typeface="맑은 고딕" charset="0"/>
              </a:endParaRPr>
            </a:p>
            <a:p>
              <a:pPr marL="342900" indent="-34290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AutoNum type="arabicPeriod"/>
              </a:pPr>
              <a:r>
                <a:rPr lang="ko-KR" altLang="en-US" b="1" dirty="0">
                  <a:latin typeface="맑은 고딕" charset="0"/>
                  <a:ea typeface="맑은 고딕" charset="0"/>
                </a:rPr>
                <a:t>사용자 정보 전송 </a:t>
              </a:r>
              <a:r>
                <a:rPr lang="en-US" altLang="ko-KR" b="1" dirty="0">
                  <a:latin typeface="맑은 고딕" charset="0"/>
                  <a:ea typeface="맑은 고딕" charset="0"/>
                </a:rPr>
                <a:t>: </a:t>
              </a:r>
              <a:r>
                <a:rPr lang="ko-KR" altLang="en-US" b="1" dirty="0">
                  <a:latin typeface="맑은 고딕" charset="0"/>
                  <a:ea typeface="맑은 고딕" charset="0"/>
                </a:rPr>
                <a:t>해당 사용자의 정보를 </a:t>
              </a:r>
              <a:r>
                <a:rPr lang="en-US" altLang="ko-KR" b="1" dirty="0">
                  <a:latin typeface="맑은 고딕" charset="0"/>
                  <a:ea typeface="맑은 고딕" charset="0"/>
                </a:rPr>
                <a:t>DB</a:t>
              </a:r>
              <a:r>
                <a:rPr lang="ko-KR" altLang="en-US" b="1" dirty="0">
                  <a:latin typeface="맑은 고딕" charset="0"/>
                  <a:ea typeface="맑은 고딕" charset="0"/>
                </a:rPr>
                <a:t>에 전송 및 저장</a:t>
              </a:r>
              <a:endParaRPr lang="en-US" altLang="ko-KR" b="1" dirty="0">
                <a:latin typeface="맑은 고딕" charset="0"/>
                <a:ea typeface="맑은 고딕" charset="0"/>
              </a:endParaRPr>
            </a:p>
            <a:p>
              <a:pPr marL="342900" indent="-34290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AutoNum type="arabicPeriod"/>
              </a:pPr>
              <a:endParaRPr lang="en-US" altLang="ko-KR" b="1" dirty="0">
                <a:latin typeface="맑은 고딕" charset="0"/>
                <a:ea typeface="맑은 고딕" charset="0"/>
              </a:endParaRPr>
            </a:p>
            <a:p>
              <a:pPr marL="342900" indent="-34290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AutoNum type="arabicPeriod"/>
              </a:pPr>
              <a:r>
                <a:rPr lang="ko-KR" altLang="en-US" b="1" dirty="0">
                  <a:latin typeface="맑은 고딕" charset="0"/>
                  <a:ea typeface="맑은 고딕" charset="0"/>
                </a:rPr>
                <a:t>서비스 데이터</a:t>
              </a:r>
              <a:r>
                <a:rPr lang="en-US" altLang="ko-KR" sz="1800" b="1" dirty="0"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1800" b="1" dirty="0">
                  <a:latin typeface="맑은 고딕" charset="0"/>
                  <a:ea typeface="맑은 고딕" charset="0"/>
                </a:rPr>
                <a:t>전송 </a:t>
              </a:r>
              <a:r>
                <a:rPr lang="en-US" altLang="ko-KR" sz="1800" b="1" dirty="0">
                  <a:latin typeface="맑은 고딕" charset="0"/>
                  <a:ea typeface="맑은 고딕" charset="0"/>
                </a:rPr>
                <a:t>: </a:t>
              </a:r>
              <a:r>
                <a:rPr lang="ko-KR" altLang="en-US" b="1" dirty="0">
                  <a:latin typeface="맑은 고딕" charset="0"/>
                  <a:ea typeface="맑은 고딕" charset="0"/>
                </a:rPr>
                <a:t>해당 사용자가 요구한 서비스 데이터 전송</a:t>
              </a:r>
              <a:endParaRPr lang="ko-KR" altLang="en-US" sz="1800" b="1" dirty="0"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38" name="Picture 2">
            <a:extLst>
              <a:ext uri="{FF2B5EF4-FFF2-40B4-BE49-F238E27FC236}">
                <a16:creationId xmlns:a16="http://schemas.microsoft.com/office/drawing/2014/main" id="{20A86355-1082-4538-820E-AEA4F6A16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939" y="1841897"/>
            <a:ext cx="1197463" cy="66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18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>
            <a:spLocks/>
          </p:cNvSpPr>
          <p:nvPr/>
        </p:nvSpPr>
        <p:spPr>
          <a:xfrm>
            <a:off x="107315" y="0"/>
            <a:ext cx="3096895" cy="1125220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180" y="541020"/>
            <a:ext cx="2592070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965" y="548640"/>
            <a:ext cx="5328920" cy="635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215" y="692785"/>
            <a:ext cx="2952750" cy="2730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7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맑은 고딕" charset="0"/>
                <a:cs typeface="+mj-cs"/>
              </a:rPr>
              <a:t>서비스</a:t>
            </a:r>
            <a:r>
              <a:rPr lang="ko-KR" altLang="en-US" sz="1700" b="1"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 </a:t>
            </a:r>
            <a:r>
              <a:rPr lang="ko-KR" altLang="en-US" sz="1700" b="1">
                <a:solidFill>
                  <a:schemeClr val="bg1"/>
                </a:solidFill>
                <a:latin typeface="맑은 고딕" charset="0"/>
                <a:cs typeface="+mj-cs"/>
              </a:rPr>
              <a:t>흐름도</a:t>
            </a: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78105"/>
            <a:ext cx="67754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640" y="476885"/>
            <a:ext cx="45466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>
            <a:spLocks/>
          </p:cNvSpPr>
          <p:nvPr/>
        </p:nvSpPr>
        <p:spPr>
          <a:xfrm flipV="1">
            <a:off x="-577850" y="-575945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27" name="직사각형 26"/>
          <p:cNvSpPr>
            <a:spLocks/>
          </p:cNvSpPr>
          <p:nvPr/>
        </p:nvSpPr>
        <p:spPr>
          <a:xfrm>
            <a:off x="4572000" y="1473835"/>
            <a:ext cx="4292600" cy="4387216"/>
          </a:xfrm>
          <a:prstGeom prst="rect">
            <a:avLst/>
          </a:prstGeom>
          <a:noFill/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0AB324C-4001-455B-A902-056EA2A7A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657" y="1584134"/>
            <a:ext cx="4104456" cy="13107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B91ADBF-DF50-48A2-BF8E-BAB7F1AC2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72" y="1507904"/>
            <a:ext cx="4347041" cy="43531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2104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7FFEB086-E6A5-402D-8E1D-6CF9DEFE76CB}"/>
              </a:ext>
            </a:extLst>
          </p:cNvPr>
          <p:cNvSpPr/>
          <p:nvPr/>
        </p:nvSpPr>
        <p:spPr>
          <a:xfrm>
            <a:off x="12196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B6B82EE-CCBA-4F6D-BC69-0333420011DE}"/>
              </a:ext>
            </a:extLst>
          </p:cNvPr>
          <p:cNvCxnSpPr/>
          <p:nvPr/>
        </p:nvCxnSpPr>
        <p:spPr>
          <a:xfrm>
            <a:off x="43881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AF5192B1-A01F-468B-B446-A9E59276D234}"/>
              </a:ext>
            </a:extLst>
          </p:cNvPr>
          <p:cNvCxnSpPr/>
          <p:nvPr/>
        </p:nvCxnSpPr>
        <p:spPr>
          <a:xfrm>
            <a:off x="329031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0" name="제목 12">
            <a:extLst>
              <a:ext uri="{FF2B5EF4-FFF2-40B4-BE49-F238E27FC236}">
                <a16:creationId xmlns:a16="http://schemas.microsoft.com/office/drawing/2014/main" id="{3229B650-10C5-4C61-B594-DF21F02EBABA}"/>
              </a:ext>
            </a:extLst>
          </p:cNvPr>
          <p:cNvSpPr txBox="1"/>
          <p:nvPr/>
        </p:nvSpPr>
        <p:spPr>
          <a:xfrm>
            <a:off x="33798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dirty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91" name="Picture 6">
            <a:extLst>
              <a:ext uri="{FF2B5EF4-FFF2-40B4-BE49-F238E27FC236}">
                <a16:creationId xmlns:a16="http://schemas.microsoft.com/office/drawing/2014/main" id="{B965EA52-E323-432B-89AA-CA1D7BD2E8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40288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Picture 2">
            <a:extLst>
              <a:ext uri="{FF2B5EF4-FFF2-40B4-BE49-F238E27FC236}">
                <a16:creationId xmlns:a16="http://schemas.microsoft.com/office/drawing/2014/main" id="{11C43F21-F5B4-4875-8187-12DD813306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9091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93" name="막힌 원호 92">
            <a:extLst>
              <a:ext uri="{FF2B5EF4-FFF2-40B4-BE49-F238E27FC236}">
                <a16:creationId xmlns:a16="http://schemas.microsoft.com/office/drawing/2014/main" id="{085FD002-AFEB-46D9-9B2B-5186C3E7C834}"/>
              </a:ext>
            </a:extLst>
          </p:cNvPr>
          <p:cNvSpPr/>
          <p:nvPr/>
        </p:nvSpPr>
        <p:spPr>
          <a:xfrm flipV="1">
            <a:off x="-569487" y="-579619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CEEBC1E-A13A-4C2A-91A5-E1B0D0FE0CC3}"/>
              </a:ext>
            </a:extLst>
          </p:cNvPr>
          <p:cNvSpPr txBox="1"/>
          <p:nvPr/>
        </p:nvSpPr>
        <p:spPr>
          <a:xfrm>
            <a:off x="186508" y="1198519"/>
            <a:ext cx="30963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· 메뉴 구성도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9328294-82AD-498B-A0D8-9D55CD1F0340}"/>
              </a:ext>
            </a:extLst>
          </p:cNvPr>
          <p:cNvSpPr/>
          <p:nvPr/>
        </p:nvSpPr>
        <p:spPr>
          <a:xfrm>
            <a:off x="617810" y="1714912"/>
            <a:ext cx="816519" cy="2571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로그인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86EA2A4-8CB2-46FF-ADB4-3F1B4E27FB3D}"/>
              </a:ext>
            </a:extLst>
          </p:cNvPr>
          <p:cNvSpPr/>
          <p:nvPr/>
        </p:nvSpPr>
        <p:spPr>
          <a:xfrm>
            <a:off x="617810" y="2290985"/>
            <a:ext cx="816519" cy="2571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dk1"/>
                </a:solidFill>
              </a:rPr>
              <a:t>회원가입</a:t>
            </a:r>
          </a:p>
        </p:txBody>
      </p: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3C3025D0-3AE7-40BC-85D3-5444BAB3F212}"/>
              </a:ext>
            </a:extLst>
          </p:cNvPr>
          <p:cNvCxnSpPr>
            <a:stCxn id="95" idx="1"/>
            <a:endCxn id="96" idx="1"/>
          </p:cNvCxnSpPr>
          <p:nvPr/>
        </p:nvCxnSpPr>
        <p:spPr>
          <a:xfrm>
            <a:off x="617810" y="1843500"/>
            <a:ext cx="1588" cy="576072"/>
          </a:xfrm>
          <a:prstGeom prst="bentConnector3">
            <a:avLst>
              <a:gd name="adj1" fmla="val -8338803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B1018F3-0A08-452F-9DD2-52FB0367CBEA}"/>
              </a:ext>
            </a:extLst>
          </p:cNvPr>
          <p:cNvSpPr/>
          <p:nvPr/>
        </p:nvSpPr>
        <p:spPr>
          <a:xfrm>
            <a:off x="1913674" y="1714912"/>
            <a:ext cx="816519" cy="2571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메인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E8F6086-4495-4BF9-96B3-54E689FE4352}"/>
              </a:ext>
            </a:extLst>
          </p:cNvPr>
          <p:cNvSpPr/>
          <p:nvPr/>
        </p:nvSpPr>
        <p:spPr>
          <a:xfrm>
            <a:off x="3112381" y="1714912"/>
            <a:ext cx="1011481" cy="2571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dk1"/>
                </a:solidFill>
              </a:rPr>
              <a:t>마이페이지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73714E8-BBA4-4938-B2CC-0B19129A57CE}"/>
              </a:ext>
            </a:extLst>
          </p:cNvPr>
          <p:cNvSpPr/>
          <p:nvPr/>
        </p:nvSpPr>
        <p:spPr>
          <a:xfrm>
            <a:off x="4765454" y="1286669"/>
            <a:ext cx="972126" cy="2571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사용자 정보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A973BE3-E8BE-4222-B33C-F70753682562}"/>
              </a:ext>
            </a:extLst>
          </p:cNvPr>
          <p:cNvSpPr/>
          <p:nvPr/>
        </p:nvSpPr>
        <p:spPr>
          <a:xfrm>
            <a:off x="4765454" y="1714912"/>
            <a:ext cx="972126" cy="2571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통계 서비스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59641091-65E5-4532-A2CC-3025979819D4}"/>
              </a:ext>
            </a:extLst>
          </p:cNvPr>
          <p:cNvCxnSpPr>
            <a:stCxn id="95" idx="3"/>
            <a:endCxn id="98" idx="1"/>
          </p:cNvCxnSpPr>
          <p:nvPr/>
        </p:nvCxnSpPr>
        <p:spPr>
          <a:xfrm>
            <a:off x="1434329" y="1843500"/>
            <a:ext cx="47934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3D849AA6-E3B8-4957-8EDF-42394E4B1677}"/>
              </a:ext>
            </a:extLst>
          </p:cNvPr>
          <p:cNvCxnSpPr>
            <a:cxnSpLocks/>
            <a:stCxn id="98" idx="3"/>
          </p:cNvCxnSpPr>
          <p:nvPr/>
        </p:nvCxnSpPr>
        <p:spPr>
          <a:xfrm>
            <a:off x="2730193" y="1843500"/>
            <a:ext cx="34954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4B935A8-B1D6-40FE-9E95-061EA094D604}"/>
              </a:ext>
            </a:extLst>
          </p:cNvPr>
          <p:cNvCxnSpPr>
            <a:cxnSpLocks/>
          </p:cNvCxnSpPr>
          <p:nvPr/>
        </p:nvCxnSpPr>
        <p:spPr>
          <a:xfrm>
            <a:off x="4441338" y="1833988"/>
            <a:ext cx="3241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C05FA140-9D61-45FB-930B-C08D3FDD5CF4}"/>
              </a:ext>
            </a:extLst>
          </p:cNvPr>
          <p:cNvCxnSpPr>
            <a:stCxn id="99" idx="3"/>
            <a:endCxn id="100" idx="1"/>
          </p:cNvCxnSpPr>
          <p:nvPr/>
        </p:nvCxnSpPr>
        <p:spPr>
          <a:xfrm flipV="1">
            <a:off x="4123862" y="1415256"/>
            <a:ext cx="641591" cy="428243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361BB87-AF43-4134-A8A8-BD9F3B818931}"/>
              </a:ext>
            </a:extLst>
          </p:cNvPr>
          <p:cNvSpPr/>
          <p:nvPr/>
        </p:nvSpPr>
        <p:spPr>
          <a:xfrm>
            <a:off x="3112381" y="2162397"/>
            <a:ext cx="1166685" cy="2571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dk1"/>
                </a:solidFill>
              </a:rPr>
              <a:t>Task Manager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CB08A5A-2B9A-4298-8B75-028ECFE9B5EA}"/>
              </a:ext>
            </a:extLst>
          </p:cNvPr>
          <p:cNvSpPr/>
          <p:nvPr/>
        </p:nvSpPr>
        <p:spPr>
          <a:xfrm>
            <a:off x="4635650" y="2170113"/>
            <a:ext cx="1490611" cy="2571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졸음 방지 기능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9276EED-E8F9-4A87-A1D4-2AA00E94FF4A}"/>
              </a:ext>
            </a:extLst>
          </p:cNvPr>
          <p:cNvSpPr/>
          <p:nvPr/>
        </p:nvSpPr>
        <p:spPr>
          <a:xfrm>
            <a:off x="4635650" y="2501868"/>
            <a:ext cx="1490611" cy="2571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dk1"/>
                </a:solidFill>
              </a:rPr>
              <a:t>눈 깜빡임 측정 기능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F567DB9-C031-43EA-B96C-81DDE14745D0}"/>
              </a:ext>
            </a:extLst>
          </p:cNvPr>
          <p:cNvSpPr/>
          <p:nvPr/>
        </p:nvSpPr>
        <p:spPr>
          <a:xfrm>
            <a:off x="4635650" y="2846482"/>
            <a:ext cx="1490611" cy="2571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시계 및 스톱워치 기능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5CDAC876-367D-4CBB-9862-13EB4F7C599F}"/>
              </a:ext>
            </a:extLst>
          </p:cNvPr>
          <p:cNvSpPr/>
          <p:nvPr/>
        </p:nvSpPr>
        <p:spPr>
          <a:xfrm>
            <a:off x="4635650" y="3196241"/>
            <a:ext cx="1490611" cy="2571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스케줄러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89253955-1BA3-423F-A20B-296BF12301BB}"/>
              </a:ext>
            </a:extLst>
          </p:cNvPr>
          <p:cNvSpPr/>
          <p:nvPr/>
        </p:nvSpPr>
        <p:spPr>
          <a:xfrm>
            <a:off x="6673665" y="1887220"/>
            <a:ext cx="1296233" cy="18002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dk1"/>
                </a:solidFill>
              </a:rPr>
              <a:t>영상 링크</a:t>
            </a:r>
            <a:r>
              <a:rPr lang="en-US" altLang="ko-KR" sz="1000" dirty="0">
                <a:solidFill>
                  <a:schemeClr val="dk1"/>
                </a:solidFill>
              </a:rPr>
              <a:t>,</a:t>
            </a:r>
            <a:r>
              <a:rPr lang="ko-KR" altLang="en-US" sz="1000" dirty="0">
                <a:solidFill>
                  <a:schemeClr val="dk1"/>
                </a:solidFill>
              </a:rPr>
              <a:t> 텍스트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C394421-B43C-48CA-A760-1D70C244CF48}"/>
              </a:ext>
            </a:extLst>
          </p:cNvPr>
          <p:cNvSpPr/>
          <p:nvPr/>
        </p:nvSpPr>
        <p:spPr>
          <a:xfrm>
            <a:off x="6673665" y="2200974"/>
            <a:ext cx="1296233" cy="18002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음성 알림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DC5D4B7-5637-418D-9432-4BF84C856757}"/>
              </a:ext>
            </a:extLst>
          </p:cNvPr>
          <p:cNvSpPr/>
          <p:nvPr/>
        </p:nvSpPr>
        <p:spPr>
          <a:xfrm>
            <a:off x="6673666" y="2540444"/>
            <a:ext cx="1296233" cy="18002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영상 링크</a:t>
            </a:r>
            <a:r>
              <a:rPr lang="en-US" altLang="ko-KR" sz="1000">
                <a:solidFill>
                  <a:schemeClr val="dk1"/>
                </a:solidFill>
              </a:rPr>
              <a:t>,</a:t>
            </a:r>
            <a:r>
              <a:rPr lang="ko-KR" altLang="en-US" sz="1000">
                <a:solidFill>
                  <a:schemeClr val="dk1"/>
                </a:solidFill>
              </a:rPr>
              <a:t> 텍스트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31B0E89-CE82-433A-B73D-E4F1370B340F}"/>
              </a:ext>
            </a:extLst>
          </p:cNvPr>
          <p:cNvSpPr/>
          <p:nvPr/>
        </p:nvSpPr>
        <p:spPr>
          <a:xfrm>
            <a:off x="6673664" y="2840053"/>
            <a:ext cx="1296233" cy="18002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음성 알림</a:t>
            </a:r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E12DC00B-8BDB-44D7-A232-40769692851B}"/>
              </a:ext>
            </a:extLst>
          </p:cNvPr>
          <p:cNvCxnSpPr>
            <a:stCxn id="112" idx="3"/>
            <a:endCxn id="113" idx="1"/>
          </p:cNvCxnSpPr>
          <p:nvPr/>
        </p:nvCxnSpPr>
        <p:spPr>
          <a:xfrm>
            <a:off x="4279067" y="2290984"/>
            <a:ext cx="356582" cy="771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5A8367CA-6737-4BA2-976A-55A3E945D739}"/>
              </a:ext>
            </a:extLst>
          </p:cNvPr>
          <p:cNvCxnSpPr/>
          <p:nvPr/>
        </p:nvCxnSpPr>
        <p:spPr>
          <a:xfrm rot="16200000" flipH="1">
            <a:off x="2758835" y="1970086"/>
            <a:ext cx="447484" cy="19431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235A684F-4F27-4118-91C8-2D19CB4D3627}"/>
              </a:ext>
            </a:extLst>
          </p:cNvPr>
          <p:cNvCxnSpPr>
            <a:stCxn id="112" idx="3"/>
            <a:endCxn id="115" idx="1"/>
          </p:cNvCxnSpPr>
          <p:nvPr/>
        </p:nvCxnSpPr>
        <p:spPr>
          <a:xfrm>
            <a:off x="4279067" y="2290984"/>
            <a:ext cx="356582" cy="339471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837BD1A3-2E32-4129-9368-75FF0BA4433D}"/>
              </a:ext>
            </a:extLst>
          </p:cNvPr>
          <p:cNvCxnSpPr>
            <a:endCxn id="117" idx="1"/>
          </p:cNvCxnSpPr>
          <p:nvPr/>
        </p:nvCxnSpPr>
        <p:spPr>
          <a:xfrm rot="16200000" flipH="1">
            <a:off x="4600441" y="2938271"/>
            <a:ext cx="72008" cy="158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E966AF75-198E-4616-8A17-39B7EE489608}"/>
              </a:ext>
            </a:extLst>
          </p:cNvPr>
          <p:cNvCxnSpPr>
            <a:stCxn id="113" idx="3"/>
            <a:endCxn id="121" idx="1"/>
          </p:cNvCxnSpPr>
          <p:nvPr/>
        </p:nvCxnSpPr>
        <p:spPr>
          <a:xfrm flipV="1">
            <a:off x="6126261" y="1977231"/>
            <a:ext cx="547404" cy="321468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9091EB9C-73BC-4217-9734-3D4CB0E32CFA}"/>
              </a:ext>
            </a:extLst>
          </p:cNvPr>
          <p:cNvCxnSpPr>
            <a:endCxn id="122" idx="1"/>
          </p:cNvCxnSpPr>
          <p:nvPr/>
        </p:nvCxnSpPr>
        <p:spPr>
          <a:xfrm>
            <a:off x="6399963" y="2290985"/>
            <a:ext cx="27370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C965EDF1-7A11-479A-8253-70735D58BF95}"/>
              </a:ext>
            </a:extLst>
          </p:cNvPr>
          <p:cNvCxnSpPr>
            <a:stCxn id="115" idx="3"/>
            <a:endCxn id="142" idx="1"/>
          </p:cNvCxnSpPr>
          <p:nvPr/>
        </p:nvCxnSpPr>
        <p:spPr>
          <a:xfrm>
            <a:off x="6126261" y="2630456"/>
            <a:ext cx="54740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BDFBDE91-E56D-464E-88CC-A41DF398516C}"/>
              </a:ext>
            </a:extLst>
          </p:cNvPr>
          <p:cNvCxnSpPr>
            <a:endCxn id="143" idx="1"/>
          </p:cNvCxnSpPr>
          <p:nvPr/>
        </p:nvCxnSpPr>
        <p:spPr>
          <a:xfrm rot="5400000" flipH="1" flipV="1">
            <a:off x="6615953" y="2987778"/>
            <a:ext cx="117014" cy="158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AFA80D78-BD61-4CC9-A000-71DF08021FA9}"/>
              </a:ext>
            </a:extLst>
          </p:cNvPr>
          <p:cNvCxnSpPr>
            <a:endCxn id="143" idx="1"/>
          </p:cNvCxnSpPr>
          <p:nvPr/>
        </p:nvCxnSpPr>
        <p:spPr>
          <a:xfrm rot="16200000" flipH="1">
            <a:off x="6387009" y="2643409"/>
            <a:ext cx="299608" cy="273701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75A05293-2546-40B9-8EAB-D5F256B2C97E}"/>
              </a:ext>
            </a:extLst>
          </p:cNvPr>
          <p:cNvSpPr/>
          <p:nvPr/>
        </p:nvSpPr>
        <p:spPr>
          <a:xfrm>
            <a:off x="3113972" y="3638581"/>
            <a:ext cx="1166685" cy="2571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졸음 감지 시스템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376EE1D9-B902-4790-BE9E-AC01302B304F}"/>
              </a:ext>
            </a:extLst>
          </p:cNvPr>
          <p:cNvSpPr/>
          <p:nvPr/>
        </p:nvSpPr>
        <p:spPr>
          <a:xfrm>
            <a:off x="4637240" y="3646297"/>
            <a:ext cx="1490611" cy="2571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졸음 방지 기능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2A9735D2-0594-4188-B673-4EAB1E89B63C}"/>
              </a:ext>
            </a:extLst>
          </p:cNvPr>
          <p:cNvSpPr/>
          <p:nvPr/>
        </p:nvSpPr>
        <p:spPr>
          <a:xfrm>
            <a:off x="4634085" y="3978052"/>
            <a:ext cx="1490611" cy="2571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시계 및 스톱워치 기능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9DC8F4B8-CEDA-49D2-9263-1970E0D3CDAF}"/>
              </a:ext>
            </a:extLst>
          </p:cNvPr>
          <p:cNvSpPr/>
          <p:nvPr/>
        </p:nvSpPr>
        <p:spPr>
          <a:xfrm>
            <a:off x="4634085" y="4313903"/>
            <a:ext cx="1490611" cy="2571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스케줄러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14BBE5F3-1CC6-4051-9CA0-791D0DB5122A}"/>
              </a:ext>
            </a:extLst>
          </p:cNvPr>
          <p:cNvSpPr/>
          <p:nvPr/>
        </p:nvSpPr>
        <p:spPr>
          <a:xfrm>
            <a:off x="6675256" y="3363404"/>
            <a:ext cx="1296233" cy="18002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영상 링크</a:t>
            </a:r>
            <a:r>
              <a:rPr lang="en-US" altLang="ko-KR" sz="1000">
                <a:solidFill>
                  <a:schemeClr val="dk1"/>
                </a:solidFill>
              </a:rPr>
              <a:t>,</a:t>
            </a:r>
            <a:r>
              <a:rPr lang="ko-KR" altLang="en-US" sz="1000">
                <a:solidFill>
                  <a:schemeClr val="dk1"/>
                </a:solidFill>
              </a:rPr>
              <a:t> 텍스트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56F0EFF-CE6D-4ECF-814B-10EAC7089A7B}"/>
              </a:ext>
            </a:extLst>
          </p:cNvPr>
          <p:cNvSpPr/>
          <p:nvPr/>
        </p:nvSpPr>
        <p:spPr>
          <a:xfrm>
            <a:off x="6675256" y="3677158"/>
            <a:ext cx="1296233" cy="18002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음성 알림</a:t>
            </a:r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FB0D44EE-A460-4C20-B5A7-9E68715A5F5C}"/>
              </a:ext>
            </a:extLst>
          </p:cNvPr>
          <p:cNvCxnSpPr/>
          <p:nvPr/>
        </p:nvCxnSpPr>
        <p:spPr>
          <a:xfrm>
            <a:off x="4280658" y="3767169"/>
            <a:ext cx="356582" cy="771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06C98AD7-E923-4D27-A548-1AE4EF5CB685}"/>
              </a:ext>
            </a:extLst>
          </p:cNvPr>
          <p:cNvCxnSpPr/>
          <p:nvPr/>
        </p:nvCxnSpPr>
        <p:spPr>
          <a:xfrm rot="16200000" flipH="1">
            <a:off x="4602032" y="4414456"/>
            <a:ext cx="72008" cy="158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E7486AE2-3C74-4736-BEDA-D302AF38BCA1}"/>
              </a:ext>
            </a:extLst>
          </p:cNvPr>
          <p:cNvCxnSpPr/>
          <p:nvPr/>
        </p:nvCxnSpPr>
        <p:spPr>
          <a:xfrm flipV="1">
            <a:off x="6127851" y="3453416"/>
            <a:ext cx="547404" cy="321468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9CBA8568-41B5-48F9-B3B6-D44724C4C9A0}"/>
              </a:ext>
            </a:extLst>
          </p:cNvPr>
          <p:cNvCxnSpPr/>
          <p:nvPr/>
        </p:nvCxnSpPr>
        <p:spPr>
          <a:xfrm>
            <a:off x="6401554" y="3774884"/>
            <a:ext cx="27370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41C00CEC-D143-4D2D-9677-60E17A1FE3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7797" y="2739684"/>
            <a:ext cx="335851" cy="176725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BCCE15B-F961-408A-8D5D-F9AEF5EAA42F}"/>
              </a:ext>
            </a:extLst>
          </p:cNvPr>
          <p:cNvSpPr/>
          <p:nvPr/>
        </p:nvSpPr>
        <p:spPr>
          <a:xfrm>
            <a:off x="3154709" y="4726431"/>
            <a:ext cx="1166685" cy="33947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눈깜빡임 측정 </a:t>
            </a:r>
          </a:p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시스템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86E0D6D9-E743-46F2-AFA1-BB5DFE703007}"/>
              </a:ext>
            </a:extLst>
          </p:cNvPr>
          <p:cNvSpPr/>
          <p:nvPr/>
        </p:nvSpPr>
        <p:spPr>
          <a:xfrm>
            <a:off x="4677977" y="4734147"/>
            <a:ext cx="1490611" cy="2571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눈 깜빡임 측정 기능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6D083AE5-F95F-4B65-9988-6AB8D6598D27}"/>
              </a:ext>
            </a:extLst>
          </p:cNvPr>
          <p:cNvSpPr/>
          <p:nvPr/>
        </p:nvSpPr>
        <p:spPr>
          <a:xfrm>
            <a:off x="4674822" y="5065902"/>
            <a:ext cx="1490611" cy="2571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시계 및 스톱워치 기능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C6243E53-7DDA-4C91-BC03-4B3002131279}"/>
              </a:ext>
            </a:extLst>
          </p:cNvPr>
          <p:cNvSpPr/>
          <p:nvPr/>
        </p:nvSpPr>
        <p:spPr>
          <a:xfrm>
            <a:off x="4674822" y="5401753"/>
            <a:ext cx="1490611" cy="2571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스케줄러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2C9766B-0A55-490C-B84A-CD2764D24115}"/>
              </a:ext>
            </a:extLst>
          </p:cNvPr>
          <p:cNvSpPr/>
          <p:nvPr/>
        </p:nvSpPr>
        <p:spPr>
          <a:xfrm>
            <a:off x="6715993" y="4451254"/>
            <a:ext cx="1296233" cy="18002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영상 링크</a:t>
            </a:r>
            <a:r>
              <a:rPr lang="en-US" altLang="ko-KR" sz="1000">
                <a:solidFill>
                  <a:schemeClr val="dk1"/>
                </a:solidFill>
              </a:rPr>
              <a:t>,</a:t>
            </a:r>
            <a:r>
              <a:rPr lang="ko-KR" altLang="en-US" sz="1000">
                <a:solidFill>
                  <a:schemeClr val="dk1"/>
                </a:solidFill>
              </a:rPr>
              <a:t> 텍스트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4650CB97-7DEE-4074-8EED-5394B2355E0A}"/>
              </a:ext>
            </a:extLst>
          </p:cNvPr>
          <p:cNvSpPr/>
          <p:nvPr/>
        </p:nvSpPr>
        <p:spPr>
          <a:xfrm>
            <a:off x="6715993" y="4765008"/>
            <a:ext cx="1296233" cy="18002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음성 알림</a:t>
            </a:r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C95B3AFB-2081-42EA-B273-BC60FC53CAC0}"/>
              </a:ext>
            </a:extLst>
          </p:cNvPr>
          <p:cNvCxnSpPr/>
          <p:nvPr/>
        </p:nvCxnSpPr>
        <p:spPr>
          <a:xfrm>
            <a:off x="4321395" y="4855019"/>
            <a:ext cx="356582" cy="771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AEB1C19B-9D05-465C-B0E3-15318DF0DC44}"/>
              </a:ext>
            </a:extLst>
          </p:cNvPr>
          <p:cNvCxnSpPr/>
          <p:nvPr/>
        </p:nvCxnSpPr>
        <p:spPr>
          <a:xfrm>
            <a:off x="4321395" y="4855019"/>
            <a:ext cx="356582" cy="339471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EFB04E2D-2359-4197-A9D0-8735B320F4F8}"/>
              </a:ext>
            </a:extLst>
          </p:cNvPr>
          <p:cNvCxnSpPr/>
          <p:nvPr/>
        </p:nvCxnSpPr>
        <p:spPr>
          <a:xfrm rot="16200000" flipH="1">
            <a:off x="4642769" y="5502306"/>
            <a:ext cx="72008" cy="158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14609F60-DD64-42BB-B8B8-756404D50D80}"/>
              </a:ext>
            </a:extLst>
          </p:cNvPr>
          <p:cNvCxnSpPr/>
          <p:nvPr/>
        </p:nvCxnSpPr>
        <p:spPr>
          <a:xfrm flipV="1">
            <a:off x="6168588" y="4541266"/>
            <a:ext cx="547404" cy="321468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9AB473D8-567F-4BD4-B13C-3B51F78124A5}"/>
              </a:ext>
            </a:extLst>
          </p:cNvPr>
          <p:cNvCxnSpPr/>
          <p:nvPr/>
        </p:nvCxnSpPr>
        <p:spPr>
          <a:xfrm>
            <a:off x="6442290" y="4862734"/>
            <a:ext cx="27370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74">
            <a:extLst>
              <a:ext uri="{FF2B5EF4-FFF2-40B4-BE49-F238E27FC236}">
                <a16:creationId xmlns:a16="http://schemas.microsoft.com/office/drawing/2014/main" id="{B9F77E38-F0E7-4E61-9D15-C9A91A83B537}"/>
              </a:ext>
            </a:extLst>
          </p:cNvPr>
          <p:cNvCxnSpPr/>
          <p:nvPr/>
        </p:nvCxnSpPr>
        <p:spPr>
          <a:xfrm rot="16200000" flipH="1">
            <a:off x="4415379" y="5274053"/>
            <a:ext cx="335851" cy="176725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D4C5B757-E43E-49FC-A7E5-0F6A1930804C}"/>
              </a:ext>
            </a:extLst>
          </p:cNvPr>
          <p:cNvSpPr/>
          <p:nvPr/>
        </p:nvSpPr>
        <p:spPr>
          <a:xfrm>
            <a:off x="3154709" y="5967222"/>
            <a:ext cx="1166685" cy="2571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게시판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844D8906-6E80-4EAE-8BA5-876FB87E3131}"/>
              </a:ext>
            </a:extLst>
          </p:cNvPr>
          <p:cNvSpPr/>
          <p:nvPr/>
        </p:nvSpPr>
        <p:spPr>
          <a:xfrm>
            <a:off x="3154710" y="6430137"/>
            <a:ext cx="1166685" cy="2571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dk1"/>
                </a:solidFill>
              </a:rPr>
              <a:t>About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5E7CEC86-4B83-48A3-80E4-C8EB12F50551}"/>
              </a:ext>
            </a:extLst>
          </p:cNvPr>
          <p:cNvCxnSpPr>
            <a:endCxn id="153" idx="1"/>
          </p:cNvCxnSpPr>
          <p:nvPr/>
        </p:nvCxnSpPr>
        <p:spPr>
          <a:xfrm rot="16200000" flipH="1">
            <a:off x="2261604" y="2914801"/>
            <a:ext cx="1476183" cy="228551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D4BC7823-8928-44E8-931C-D91C855903B4}"/>
              </a:ext>
            </a:extLst>
          </p:cNvPr>
          <p:cNvCxnSpPr>
            <a:endCxn id="164" idx="1"/>
          </p:cNvCxnSpPr>
          <p:nvPr/>
        </p:nvCxnSpPr>
        <p:spPr>
          <a:xfrm rot="16200000" flipH="1">
            <a:off x="2459425" y="4200882"/>
            <a:ext cx="1121283" cy="269285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0BB39CED-A2E2-40C2-83BD-ED248ECDB676}"/>
              </a:ext>
            </a:extLst>
          </p:cNvPr>
          <p:cNvCxnSpPr>
            <a:endCxn id="177" idx="1"/>
          </p:cNvCxnSpPr>
          <p:nvPr/>
        </p:nvCxnSpPr>
        <p:spPr>
          <a:xfrm rot="16200000" flipH="1">
            <a:off x="2188788" y="5592803"/>
            <a:ext cx="1662558" cy="26928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932FB293-F91C-4E49-B356-BAB0E1AB79AA}"/>
              </a:ext>
            </a:extLst>
          </p:cNvPr>
          <p:cNvCxnSpPr>
            <a:stCxn id="176" idx="1"/>
          </p:cNvCxnSpPr>
          <p:nvPr/>
        </p:nvCxnSpPr>
        <p:spPr>
          <a:xfrm rot="10800000">
            <a:off x="2885420" y="6095809"/>
            <a:ext cx="26929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50B392DC-641C-4BC5-9F81-20277DC5B37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62877" y="3100702"/>
            <a:ext cx="335851" cy="176725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846D06B3-19EC-4DFB-96E2-33BBB9E8761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7797" y="3891844"/>
            <a:ext cx="335851" cy="176725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연결선: 꺾임 183">
            <a:extLst>
              <a:ext uri="{FF2B5EF4-FFF2-40B4-BE49-F238E27FC236}">
                <a16:creationId xmlns:a16="http://schemas.microsoft.com/office/drawing/2014/main" id="{92169E56-D996-4E03-9297-C4756AF2FD1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84575" y="4229521"/>
            <a:ext cx="335851" cy="176725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314C35C-B273-48CE-AE03-583FDFFF49A0}"/>
              </a:ext>
            </a:extLst>
          </p:cNvPr>
          <p:cNvSpPr/>
          <p:nvPr/>
        </p:nvSpPr>
        <p:spPr>
          <a:xfrm>
            <a:off x="4494942" y="6420488"/>
            <a:ext cx="1166685" cy="2571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dk1"/>
                </a:solidFill>
              </a:rPr>
              <a:t>About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8240" y="73264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39552" y="1340768"/>
          <a:ext cx="7992888" cy="4748128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804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/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회원가입 화면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28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웹사이트의 첫 화면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기존회원은 자신이 회원가입 했던 계정으로 로그인을 할 수 있고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연동하고 싶은 계정으로 로그인할 수 있음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신규 회원은 회원가입을 할 수 있음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3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∎기존회원의 로그인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-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회원가입 했던 계정으로 로그인을 할 수 있고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연동하고 싶은 계정으로 로그인 할 수 있음</a:t>
                      </a:r>
                      <a:b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∎신규 회원의 회원가입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회원가입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눌러 신규 회원의 회원가입 창으로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넘어감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-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연동하고 싶은 계정의 아이콘을 누르면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각각의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API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따라 회원 가입 창으로 이동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4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계정 연동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계정연동 및 로그인 및 회원가입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FDD5D788-7F39-46F5-BF2D-454F23FF3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73" y="1356146"/>
            <a:ext cx="2169829" cy="22168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F7BFEE6-3D51-41A9-9805-12076A48C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3092260"/>
            <a:ext cx="1193542" cy="3021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C0F6B8D-9536-40D0-BF64-04F3F6C1F9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393776" y="6165304"/>
            <a:ext cx="7895169" cy="6518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300198-FF0D-4EF8-968F-B00666E6C9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572" y="3552566"/>
            <a:ext cx="2169829" cy="251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6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8352" y="1241783"/>
          <a:ext cx="8958255" cy="4751701"/>
        </p:xfrm>
        <a:graphic>
          <a:graphicData uri="http://schemas.openxmlformats.org/drawingml/2006/table">
            <a:tbl>
              <a:tblPr/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6147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02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메인 화면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 한 후 웹사이트의 첫 화면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으로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웹사이트 상단바에 있는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Home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 또는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Task Manager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이용해 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어느 페이지에서나 메인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홈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화면으로 이동 가능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실행 버튼을 이용하여 통합 관리 페이지와 핵심기능 페이지로 이동 기능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상단바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-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로그인한 자신의 사용자명 확인 가능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후에 </a:t>
                      </a:r>
                      <a:r>
                        <a:rPr lang="en-US" altLang="ko-KR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Mypage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에서 통계서비스 구현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-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이번 프로젝트의 개요 개발정보가 담긴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About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 이동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-Logout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버튼으로 로그아웃 가능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∎핵심 기능 및 통합 관리시스템 이동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현재 임시로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</a:rPr>
                        <a:t>만들어놓은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 파란색 버튼을 통해 해당 기능 페이지로 이동함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눈깜빡임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측정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졸음 인식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게시판 등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메인 화면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AC6BF11-1442-4F44-85D8-9059394A4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08" y="1786940"/>
            <a:ext cx="2459155" cy="319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93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8352" y="1241783"/>
          <a:ext cx="8958255" cy="4621368"/>
        </p:xfrm>
        <a:graphic>
          <a:graphicData uri="http://schemas.openxmlformats.org/drawingml/2006/table">
            <a:tbl>
              <a:tblPr/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6147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03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About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화면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(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프로젝트 아웃라인 및 개발 및 개발자 정보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웹사이트 상단바에 있는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About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이용해 이동 가능하며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이번 프로젝트의 개요 개발정보가 담김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∎프로젝트에 대한 설명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이번 프로젝트의 개요 개발 목적을 기술하고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개발자 팀원들의 이름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개발 기간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프로젝트를 구성한 핵심 기술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사용언어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 프레임워크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기대효과 등 전반적인 이번 프로젝트에 대한 설명이 담겨 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About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화면 기능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6C6A8045-62AC-4021-A32E-9D3DA6687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64" y="2060848"/>
            <a:ext cx="2483768" cy="290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6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1892</TotalTime>
  <Words>2203</Words>
  <Application>Microsoft Office PowerPoint</Application>
  <PresentationFormat>화면 슬라이드 쇼(4:3)</PresentationFormat>
  <Paragraphs>601</Paragraphs>
  <Slides>26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AppleSDGothicNeo</vt:lpstr>
      <vt:lpstr>-apple-system</vt:lpstr>
      <vt:lpstr>se-nanumgothic</vt:lpstr>
      <vt:lpstr>돋움</vt:lpstr>
      <vt:lpstr>맑은 고딕</vt:lpstr>
      <vt:lpstr>함초롬돋움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최 영환</cp:lastModifiedBy>
  <cp:revision>290</cp:revision>
  <dcterms:created xsi:type="dcterms:W3CDTF">2014-04-16T00:55:54Z</dcterms:created>
  <dcterms:modified xsi:type="dcterms:W3CDTF">2021-08-26T01:13:14Z</dcterms:modified>
</cp:coreProperties>
</file>