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323" r:id="rId3"/>
    <p:sldId id="335" r:id="rId4"/>
    <p:sldId id="353" r:id="rId5"/>
    <p:sldId id="336" r:id="rId6"/>
    <p:sldId id="332" r:id="rId7"/>
    <p:sldId id="339" r:id="rId8"/>
    <p:sldId id="358" r:id="rId9"/>
    <p:sldId id="374" r:id="rId10"/>
    <p:sldId id="29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23"/>
            <p14:sldId id="335"/>
          </p14:sldIdLst>
        </p14:section>
        <p14:section name="설계단계" id="{079FB007-4044-4E60-AD09-4E9512A5438F}">
          <p14:sldIdLst>
            <p14:sldId id="353"/>
            <p14:sldId id="336"/>
            <p14:sldId id="332"/>
            <p14:sldId id="339"/>
            <p14:sldId id="358"/>
            <p14:sldId id="37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107" d="100"/>
          <a:sy n="107" d="100"/>
        </p:scale>
        <p:origin x="9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23628" y="857250"/>
            <a:ext cx="2322258" cy="84355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2" name="직선 연결선 21"/>
          <p:cNvCxnSpPr/>
          <p:nvPr/>
        </p:nvCxnSpPr>
        <p:spPr>
          <a:xfrm>
            <a:off x="1461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99892" y="1268760"/>
            <a:ext cx="3996444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385646" y="1376773"/>
            <a:ext cx="2214246" cy="20435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75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lang="ko-KR" altLang="en-US" sz="1275" spc="-38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318" y="915782"/>
            <a:ext cx="508002" cy="29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0342" y="1214754"/>
            <a:ext cx="341220" cy="1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309692" y="1962676"/>
            <a:ext cx="3714192" cy="3289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5167423" y="1962676"/>
            <a:ext cx="2623322" cy="3289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A244E-42F0-4834-9745-427E6F1C72FA}"/>
              </a:ext>
            </a:extLst>
          </p:cNvPr>
          <p:cNvSpPr txBox="1"/>
          <p:nvPr/>
        </p:nvSpPr>
        <p:spPr>
          <a:xfrm>
            <a:off x="5167424" y="2522682"/>
            <a:ext cx="261664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&lt;</a:t>
            </a:r>
            <a:r>
              <a:rPr lang="ko-KR" altLang="en-US" sz="1050" b="1" dirty="0" err="1"/>
              <a:t>자동살균</a:t>
            </a:r>
            <a:r>
              <a:rPr lang="en-US" altLang="ko-KR" sz="1050" b="1" dirty="0"/>
              <a:t>&gt;</a:t>
            </a:r>
          </a:p>
          <a:p>
            <a:pPr marL="257175" indent="-257175">
              <a:buAutoNum type="arabicParenR"/>
            </a:pPr>
            <a:r>
              <a:rPr lang="ko-KR" altLang="en-US" sz="1050" dirty="0" err="1"/>
              <a:t>라즈베리파이</a:t>
            </a:r>
            <a:r>
              <a:rPr lang="ko-KR" altLang="en-US" sz="1050" dirty="0"/>
              <a:t> 카메라를 통해 사람을 인식해 서버로 관련 데이터를 전송한다</a:t>
            </a:r>
            <a:r>
              <a:rPr lang="en-US" altLang="ko-KR" sz="1050" dirty="0"/>
              <a:t>. </a:t>
            </a:r>
          </a:p>
          <a:p>
            <a:pPr marL="257175" indent="-257175">
              <a:buAutoNum type="arabicParenR"/>
            </a:pPr>
            <a:r>
              <a:rPr lang="ko-KR" altLang="en-US" sz="1050" dirty="0"/>
              <a:t>서버에서 딥러닝 모델로 사람 패턴을 분석</a:t>
            </a:r>
            <a:r>
              <a:rPr lang="en-US" altLang="ko-KR" sz="1050" dirty="0"/>
              <a:t>, </a:t>
            </a:r>
            <a:r>
              <a:rPr lang="ko-KR" altLang="en-US" sz="1050" dirty="0"/>
              <a:t>예측한다</a:t>
            </a:r>
            <a:r>
              <a:rPr lang="en-US" altLang="ko-KR" sz="1050" dirty="0"/>
              <a:t>.</a:t>
            </a:r>
          </a:p>
          <a:p>
            <a:pPr marL="257175" indent="-257175">
              <a:buAutoNum type="arabicParenR"/>
            </a:pPr>
            <a:r>
              <a:rPr lang="ko-KR" altLang="en-US" sz="1050" dirty="0"/>
              <a:t>딥러닝 모델 결과를 기반으로 자동으로 살균을 진행한다</a:t>
            </a:r>
            <a:r>
              <a:rPr lang="en-US" altLang="ko-KR" sz="1050" dirty="0"/>
              <a:t>.</a:t>
            </a:r>
          </a:p>
          <a:p>
            <a:pPr marL="214313" indent="-214313">
              <a:buFontTx/>
              <a:buChar char="-"/>
            </a:pPr>
            <a:endParaRPr lang="en-US" altLang="ko-KR" sz="1050" dirty="0"/>
          </a:p>
          <a:p>
            <a:r>
              <a:rPr lang="en-US" altLang="ko-KR" sz="1050" b="1" dirty="0"/>
              <a:t>&lt;</a:t>
            </a:r>
            <a:r>
              <a:rPr lang="ko-KR" altLang="en-US" sz="1050" b="1" dirty="0"/>
              <a:t>앱을 통한 살균과 주변환경 정보 제공</a:t>
            </a:r>
            <a:r>
              <a:rPr lang="en-US" altLang="ko-KR" sz="1050" b="1" dirty="0"/>
              <a:t>&gt;</a:t>
            </a:r>
          </a:p>
          <a:p>
            <a:pPr marL="257175" indent="-257175">
              <a:buAutoNum type="arabicParenR"/>
            </a:pPr>
            <a:r>
              <a:rPr lang="ko-KR" altLang="en-US" sz="1050" dirty="0"/>
              <a:t>서버에서 앱으로 </a:t>
            </a:r>
            <a:r>
              <a:rPr lang="ko-KR" altLang="en-US" sz="1050" dirty="0" err="1"/>
              <a:t>온습도</a:t>
            </a:r>
            <a:r>
              <a:rPr lang="ko-KR" altLang="en-US" sz="1050" dirty="0"/>
              <a:t> 정보를 제공한다</a:t>
            </a:r>
            <a:r>
              <a:rPr lang="en-US" altLang="ko-KR" sz="1050" dirty="0"/>
              <a:t>.</a:t>
            </a:r>
          </a:p>
          <a:p>
            <a:pPr marL="257175" indent="-257175">
              <a:buAutoNum type="arabicParenR"/>
            </a:pPr>
            <a:r>
              <a:rPr lang="ko-KR" altLang="en-US" sz="1050" dirty="0"/>
              <a:t>앱에서 바로 살균 기능을 제공한다</a:t>
            </a:r>
            <a:r>
              <a:rPr lang="en-US" altLang="ko-KR" sz="105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DA308-D8E5-49E1-A437-856D07167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939" y="2275043"/>
            <a:ext cx="3675945" cy="27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23628" y="857250"/>
            <a:ext cx="2322258" cy="84355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2" name="직선 연결선 21"/>
          <p:cNvCxnSpPr/>
          <p:nvPr/>
        </p:nvCxnSpPr>
        <p:spPr>
          <a:xfrm>
            <a:off x="1461267" y="1263146"/>
            <a:ext cx="194379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99892" y="1268760"/>
            <a:ext cx="3996444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385646" y="1376774"/>
            <a:ext cx="2214246" cy="14590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275" b="1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275" b="1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275" b="1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lang="ko-KR" altLang="en-US" sz="1275" spc="-38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318" y="915782"/>
            <a:ext cx="508002" cy="29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0342" y="1214754"/>
            <a:ext cx="341220" cy="1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406883" y="1453115"/>
          <a:ext cx="2479818" cy="1955550"/>
        </p:xfrm>
        <a:graphic>
          <a:graphicData uri="http://schemas.openxmlformats.org/drawingml/2006/table">
            <a:tbl>
              <a:tblPr/>
              <a:tblGrid>
                <a:gridCol w="49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33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스텝모터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(pin 2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(pin 6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12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16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3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20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3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21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313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(pin 4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3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(pin 14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3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0271D4B5-03A8-4D81-A632-B1584A7B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727" y="3528079"/>
            <a:ext cx="2504092" cy="21817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3EF126-29DE-4A55-AAF5-33E9D8E1B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46" y="2268690"/>
            <a:ext cx="3892809" cy="25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BA6C1B-F9B7-45BC-BEB7-2D1E9D4B888F}"/>
              </a:ext>
            </a:extLst>
          </p:cNvPr>
          <p:cNvSpPr/>
          <p:nvPr/>
        </p:nvSpPr>
        <p:spPr>
          <a:xfrm>
            <a:off x="323528" y="1196753"/>
            <a:ext cx="8458103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1A77F-E9A4-475B-92ED-78D716A1992A}"/>
              </a:ext>
            </a:extLst>
          </p:cNvPr>
          <p:cNvSpPr txBox="1"/>
          <p:nvPr/>
        </p:nvSpPr>
        <p:spPr>
          <a:xfrm>
            <a:off x="717981" y="1605946"/>
            <a:ext cx="12961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A6385-A1E4-46A3-8D1B-C93ACDF67C3F}"/>
              </a:ext>
            </a:extLst>
          </p:cNvPr>
          <p:cNvSpPr txBox="1"/>
          <p:nvPr/>
        </p:nvSpPr>
        <p:spPr>
          <a:xfrm>
            <a:off x="3114602" y="1611267"/>
            <a:ext cx="6637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81732-DFCA-4AAE-8D06-84E7B3460484}"/>
              </a:ext>
            </a:extLst>
          </p:cNvPr>
          <p:cNvSpPr txBox="1"/>
          <p:nvPr/>
        </p:nvSpPr>
        <p:spPr>
          <a:xfrm>
            <a:off x="4891722" y="1605946"/>
            <a:ext cx="78081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살균기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61A555-FF38-427E-B130-0BF8E6528AFC}"/>
              </a:ext>
            </a:extLst>
          </p:cNvPr>
          <p:cNvCxnSpPr>
            <a:stCxn id="14" idx="2"/>
          </p:cNvCxnSpPr>
          <p:nvPr/>
        </p:nvCxnSpPr>
        <p:spPr>
          <a:xfrm>
            <a:off x="1366053" y="1913723"/>
            <a:ext cx="0" cy="37506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378B65-94F9-4339-A145-A4B4447BDB27}"/>
              </a:ext>
            </a:extLst>
          </p:cNvPr>
          <p:cNvCxnSpPr/>
          <p:nvPr/>
        </p:nvCxnSpPr>
        <p:spPr>
          <a:xfrm>
            <a:off x="5282127" y="1977324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5F559A-FF19-4E0D-90BD-3599C3274A7C}"/>
              </a:ext>
            </a:extLst>
          </p:cNvPr>
          <p:cNvCxnSpPr/>
          <p:nvPr/>
        </p:nvCxnSpPr>
        <p:spPr>
          <a:xfrm>
            <a:off x="3406673" y="1982343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7AD6DE-44B1-4903-AD38-316145B38756}"/>
              </a:ext>
            </a:extLst>
          </p:cNvPr>
          <p:cNvSpPr/>
          <p:nvPr/>
        </p:nvSpPr>
        <p:spPr>
          <a:xfrm>
            <a:off x="3300025" y="2698529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B46A56-3D11-41D5-A4CC-572BE7A9812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63597" y="2943121"/>
            <a:ext cx="1936428" cy="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6CCF90-D85C-4DC9-8755-01528B6341F1}"/>
              </a:ext>
            </a:extLst>
          </p:cNvPr>
          <p:cNvSpPr/>
          <p:nvPr/>
        </p:nvSpPr>
        <p:spPr>
          <a:xfrm>
            <a:off x="3312656" y="3450352"/>
            <a:ext cx="288032" cy="13227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DC602-AECC-4887-9C3B-875BDE575B92}"/>
              </a:ext>
            </a:extLst>
          </p:cNvPr>
          <p:cNvSpPr txBox="1"/>
          <p:nvPr/>
        </p:nvSpPr>
        <p:spPr>
          <a:xfrm>
            <a:off x="5442825" y="2542669"/>
            <a:ext cx="18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확인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23BFDC-9042-4414-B6A2-C74374F42F16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600688" y="4323875"/>
            <a:ext cx="1525846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15FF52-D183-40CC-B552-D336892F7177}"/>
              </a:ext>
            </a:extLst>
          </p:cNvPr>
          <p:cNvSpPr/>
          <p:nvPr/>
        </p:nvSpPr>
        <p:spPr>
          <a:xfrm>
            <a:off x="5099244" y="2795140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538955-349B-42BE-89C3-5BF60EA495C1}"/>
              </a:ext>
            </a:extLst>
          </p:cNvPr>
          <p:cNvCxnSpPr>
            <a:cxnSpLocks/>
          </p:cNvCxnSpPr>
          <p:nvPr/>
        </p:nvCxnSpPr>
        <p:spPr>
          <a:xfrm flipH="1">
            <a:off x="5387276" y="2845198"/>
            <a:ext cx="174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4B29E-5F51-403C-9A02-67712D613F6F}"/>
              </a:ext>
            </a:extLst>
          </p:cNvPr>
          <p:cNvSpPr txBox="1"/>
          <p:nvPr/>
        </p:nvSpPr>
        <p:spPr>
          <a:xfrm>
            <a:off x="1387283" y="2641250"/>
            <a:ext cx="1824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사람 좌표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위치 정보 전달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8EE5E4-3AD6-4BF8-A2A4-2EB2F55B8652}"/>
              </a:ext>
            </a:extLst>
          </p:cNvPr>
          <p:cNvSpPr txBox="1"/>
          <p:nvPr/>
        </p:nvSpPr>
        <p:spPr>
          <a:xfrm>
            <a:off x="5378283" y="3168391"/>
            <a:ext cx="1868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정보 앱에 전달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9EE68C-C0D4-4C54-A9D1-A8B9B853D9C3}"/>
              </a:ext>
            </a:extLst>
          </p:cNvPr>
          <p:cNvSpPr txBox="1"/>
          <p:nvPr/>
        </p:nvSpPr>
        <p:spPr>
          <a:xfrm>
            <a:off x="3524523" y="2455579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</a:t>
            </a:r>
            <a:r>
              <a:rPr lang="en-US" altLang="ko-KR" sz="1100" b="1" dirty="0"/>
              <a:t>DB </a:t>
            </a:r>
            <a:r>
              <a:rPr lang="ko-KR" altLang="en-US" sz="1100" b="1" dirty="0"/>
              <a:t>저장</a:t>
            </a: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8C927F91-6AFA-4294-940A-9127CEBE9683}"/>
              </a:ext>
            </a:extLst>
          </p:cNvPr>
          <p:cNvSpPr/>
          <p:nvPr/>
        </p:nvSpPr>
        <p:spPr>
          <a:xfrm>
            <a:off x="3569325" y="2707569"/>
            <a:ext cx="288028" cy="42104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화살표: 원형 37">
            <a:extLst>
              <a:ext uri="{FF2B5EF4-FFF2-40B4-BE49-F238E27FC236}">
                <a16:creationId xmlns:a16="http://schemas.microsoft.com/office/drawing/2014/main" id="{5A7F9CCF-D4A1-4328-9678-F8C8BD369AB4}"/>
              </a:ext>
            </a:extLst>
          </p:cNvPr>
          <p:cNvSpPr/>
          <p:nvPr/>
        </p:nvSpPr>
        <p:spPr>
          <a:xfrm rot="5400000">
            <a:off x="3205590" y="3105656"/>
            <a:ext cx="790196" cy="767272"/>
          </a:xfrm>
          <a:prstGeom prst="circularArrow">
            <a:avLst>
              <a:gd name="adj1" fmla="val 7025"/>
              <a:gd name="adj2" fmla="val 1142319"/>
              <a:gd name="adj3" fmla="val 20512197"/>
              <a:gd name="adj4" fmla="val 10868127"/>
              <a:gd name="adj5" fmla="val 12466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0CC83-392F-418F-A550-BEEB97631804}"/>
              </a:ext>
            </a:extLst>
          </p:cNvPr>
          <p:cNvSpPr txBox="1"/>
          <p:nvPr/>
        </p:nvSpPr>
        <p:spPr>
          <a:xfrm>
            <a:off x="3823278" y="3368473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딥러닝 학습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13314B-4EC9-4CF3-8EBE-32F8B2DDD71B}"/>
              </a:ext>
            </a:extLst>
          </p:cNvPr>
          <p:cNvSpPr txBox="1"/>
          <p:nvPr/>
        </p:nvSpPr>
        <p:spPr>
          <a:xfrm>
            <a:off x="6689181" y="1605343"/>
            <a:ext cx="10801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안드로이드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2AD249-38F5-4F35-951A-E184E694B8D8}"/>
              </a:ext>
            </a:extLst>
          </p:cNvPr>
          <p:cNvCxnSpPr/>
          <p:nvPr/>
        </p:nvCxnSpPr>
        <p:spPr>
          <a:xfrm>
            <a:off x="7265245" y="1975278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F868A7-5F85-45D2-8C23-29A16BD17FE8}"/>
              </a:ext>
            </a:extLst>
          </p:cNvPr>
          <p:cNvSpPr txBox="1"/>
          <p:nvPr/>
        </p:nvSpPr>
        <p:spPr>
          <a:xfrm>
            <a:off x="3875105" y="4048133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살균 명령 전송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3C4E30-EE54-4386-82EF-FCFEC0AF8B2E}"/>
              </a:ext>
            </a:extLst>
          </p:cNvPr>
          <p:cNvSpPr/>
          <p:nvPr/>
        </p:nvSpPr>
        <p:spPr>
          <a:xfrm>
            <a:off x="7121229" y="2572602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0DE9BF-1FAE-4D53-AE11-47E450674A4E}"/>
              </a:ext>
            </a:extLst>
          </p:cNvPr>
          <p:cNvCxnSpPr>
            <a:cxnSpLocks/>
          </p:cNvCxnSpPr>
          <p:nvPr/>
        </p:nvCxnSpPr>
        <p:spPr>
          <a:xfrm>
            <a:off x="5378283" y="3499278"/>
            <a:ext cx="1886962" cy="6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533577-A973-4947-B831-7566BB964930}"/>
              </a:ext>
            </a:extLst>
          </p:cNvPr>
          <p:cNvSpPr/>
          <p:nvPr/>
        </p:nvSpPr>
        <p:spPr>
          <a:xfrm>
            <a:off x="7147301" y="4041225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413A9D-9514-4484-AD41-3DFD812EF84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5414566" y="4323875"/>
            <a:ext cx="1704754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9874ED-12D1-4DDD-96E9-5A66A9C68DC1}"/>
              </a:ext>
            </a:extLst>
          </p:cNvPr>
          <p:cNvSpPr/>
          <p:nvPr/>
        </p:nvSpPr>
        <p:spPr>
          <a:xfrm>
            <a:off x="5126534" y="3978660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DAEA3C-0559-4571-972D-ED25C1109F97}"/>
              </a:ext>
            </a:extLst>
          </p:cNvPr>
          <p:cNvSpPr txBox="1"/>
          <p:nvPr/>
        </p:nvSpPr>
        <p:spPr>
          <a:xfrm>
            <a:off x="5706250" y="4031643"/>
            <a:ext cx="1257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즉각 살균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351905" y="1189490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383234"/>
            <a:ext cx="4291660" cy="4854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383234"/>
            <a:ext cx="4291660" cy="4854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7B781B-44F2-4E79-806B-18F4E6E055A4}"/>
              </a:ext>
            </a:extLst>
          </p:cNvPr>
          <p:cNvSpPr/>
          <p:nvPr/>
        </p:nvSpPr>
        <p:spPr>
          <a:xfrm>
            <a:off x="1811404" y="2083414"/>
            <a:ext cx="700547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New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C187A0-3E53-4321-85FB-AC037D65E289}"/>
              </a:ext>
            </a:extLst>
          </p:cNvPr>
          <p:cNvSpPr/>
          <p:nvPr/>
        </p:nvSpPr>
        <p:spPr>
          <a:xfrm>
            <a:off x="1828797" y="5175260"/>
            <a:ext cx="733939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Next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EF8EF9-9A58-49A0-9181-7A2695053D77}"/>
              </a:ext>
            </a:extLst>
          </p:cNvPr>
          <p:cNvSpPr/>
          <p:nvPr/>
        </p:nvSpPr>
        <p:spPr>
          <a:xfrm>
            <a:off x="1565150" y="2650519"/>
            <a:ext cx="1192129" cy="3857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②</a:t>
            </a:r>
            <a:r>
              <a:rPr lang="ko-KR" altLang="en-US" sz="1000" b="1" dirty="0">
                <a:solidFill>
                  <a:schemeClr val="tx1"/>
                </a:solidFill>
              </a:rPr>
              <a:t> 사람탐지 시도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C90817DF-E421-4AAA-A2B0-C8DBA9DDD627}"/>
              </a:ext>
            </a:extLst>
          </p:cNvPr>
          <p:cNvSpPr/>
          <p:nvPr/>
        </p:nvSpPr>
        <p:spPr>
          <a:xfrm>
            <a:off x="1241558" y="3177296"/>
            <a:ext cx="1872208" cy="707076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Yolo v3 tiny</a:t>
            </a:r>
            <a:r>
              <a:rPr lang="ko-KR" altLang="en-US" sz="1000" b="1" dirty="0">
                <a:solidFill>
                  <a:schemeClr val="tx1"/>
                </a:solidFill>
              </a:rPr>
              <a:t>를 사용해  사람이 탐지된다면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73D0D9-4978-4F71-8FAE-658D4B9AC651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>
            <a:off x="2195767" y="4850859"/>
            <a:ext cx="0" cy="32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3E41FB-EA49-41CB-BC8D-84002860EA27}"/>
              </a:ext>
            </a:extLst>
          </p:cNvPr>
          <p:cNvCxnSpPr>
            <a:cxnSpLocks/>
          </p:cNvCxnSpPr>
          <p:nvPr/>
        </p:nvCxnSpPr>
        <p:spPr>
          <a:xfrm>
            <a:off x="2161678" y="1822987"/>
            <a:ext cx="0" cy="237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749A5C-4CCB-4B8A-B500-27ED902FBB21}"/>
              </a:ext>
            </a:extLst>
          </p:cNvPr>
          <p:cNvSpPr txBox="1"/>
          <p:nvPr/>
        </p:nvSpPr>
        <p:spPr>
          <a:xfrm>
            <a:off x="2204729" y="3895911"/>
            <a:ext cx="48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2348E8-C34F-45FD-9992-4965D53848BF}"/>
              </a:ext>
            </a:extLst>
          </p:cNvPr>
          <p:cNvSpPr txBox="1"/>
          <p:nvPr/>
        </p:nvSpPr>
        <p:spPr>
          <a:xfrm>
            <a:off x="3032794" y="3271150"/>
            <a:ext cx="55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False</a:t>
            </a:r>
            <a:endParaRPr lang="ko-KR" altLang="en-US" sz="1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A97225-DF6B-4706-9C5B-AA73B53E15C2}"/>
              </a:ext>
            </a:extLst>
          </p:cNvPr>
          <p:cNvCxnSpPr>
            <a:cxnSpLocks/>
          </p:cNvCxnSpPr>
          <p:nvPr/>
        </p:nvCxnSpPr>
        <p:spPr>
          <a:xfrm>
            <a:off x="2172681" y="3884372"/>
            <a:ext cx="0" cy="31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801148B-7382-4E8B-834D-77F1616DCC15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2562736" y="3530834"/>
            <a:ext cx="551030" cy="1837304"/>
          </a:xfrm>
          <a:prstGeom prst="bentConnector3">
            <a:avLst>
              <a:gd name="adj1" fmla="val -414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0F98B7-682C-4AB4-8A0C-5165941F6E7F}"/>
              </a:ext>
            </a:extLst>
          </p:cNvPr>
          <p:cNvSpPr/>
          <p:nvPr/>
        </p:nvSpPr>
        <p:spPr>
          <a:xfrm>
            <a:off x="1459480" y="4208773"/>
            <a:ext cx="1472574" cy="6420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③</a:t>
            </a:r>
            <a:r>
              <a:rPr lang="ko-KR" altLang="en-US" sz="1000" b="1" dirty="0">
                <a:solidFill>
                  <a:schemeClr val="tx1"/>
                </a:solidFill>
              </a:rPr>
              <a:t> 사람 </a:t>
            </a:r>
            <a:r>
              <a:rPr lang="ko-KR" altLang="en-US" sz="1000" b="1" dirty="0">
                <a:solidFill>
                  <a:schemeClr val="tx1"/>
                </a:solidFill>
                <a:latin typeface="-apple-system"/>
              </a:rPr>
              <a:t>데이터 서버에 전송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3D32152-05EB-414D-B30B-3D56B338EB68}"/>
              </a:ext>
            </a:extLst>
          </p:cNvPr>
          <p:cNvSpPr/>
          <p:nvPr/>
        </p:nvSpPr>
        <p:spPr>
          <a:xfrm>
            <a:off x="1784602" y="1446752"/>
            <a:ext cx="822332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Program 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DF305E-BF07-4721-834F-90988793299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161215" y="2469169"/>
            <a:ext cx="463" cy="181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DC68FC-BF93-4ECA-9DC7-034DB321F2FB}"/>
              </a:ext>
            </a:extLst>
          </p:cNvPr>
          <p:cNvCxnSpPr>
            <a:cxnSpLocks/>
          </p:cNvCxnSpPr>
          <p:nvPr/>
        </p:nvCxnSpPr>
        <p:spPr>
          <a:xfrm>
            <a:off x="2186267" y="3004057"/>
            <a:ext cx="463" cy="18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2AE7CC-ABC1-43DF-9A0E-17147C07383A}"/>
              </a:ext>
            </a:extLst>
          </p:cNvPr>
          <p:cNvSpPr txBox="1"/>
          <p:nvPr/>
        </p:nvSpPr>
        <p:spPr>
          <a:xfrm>
            <a:off x="4715517" y="1780803"/>
            <a:ext cx="4144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O </a:t>
            </a:r>
            <a:r>
              <a:rPr lang="ko-KR" altLang="en-US" sz="1400" b="1" dirty="0"/>
              <a:t>사람 탐지 알고리즘 시나리오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카메라로부터 프레임을 받는다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Yolo v3 tiny</a:t>
            </a:r>
            <a:r>
              <a:rPr lang="ko-KR" altLang="en-US" sz="1400" dirty="0"/>
              <a:t>를 사용해 사람 객체를 탐지한다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사람이 탐지되지 않으면 다음 프레임으로 넘어                                                 </a:t>
            </a:r>
            <a:r>
              <a:rPr lang="en-US" altLang="ko-KR" sz="1400" dirty="0"/>
              <a:t>     </a:t>
            </a:r>
            <a:r>
              <a:rPr lang="ko-KR" altLang="en-US" sz="1400" dirty="0"/>
              <a:t>가 판단한다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사람이 탐지되면 데이터를 서버에 전달한다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149080"/>
            <a:ext cx="8728070" cy="2037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3B5CA-698F-4793-92A2-D09033AC23CA}"/>
              </a:ext>
            </a:extLst>
          </p:cNvPr>
          <p:cNvSpPr txBox="1"/>
          <p:nvPr/>
        </p:nvSpPr>
        <p:spPr>
          <a:xfrm>
            <a:off x="323528" y="1609923"/>
            <a:ext cx="85804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 </a:t>
            </a:r>
            <a:r>
              <a:rPr lang="ko-KR" altLang="en-US" b="1" dirty="0"/>
              <a:t>사람 탐지 </a:t>
            </a:r>
            <a:r>
              <a:rPr lang="en-US" altLang="ko-KR" b="1" dirty="0"/>
              <a:t>– YOLO v3 Tiny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sz="1400" dirty="0" err="1"/>
              <a:t>입력이미지를</a:t>
            </a:r>
            <a:r>
              <a:rPr lang="ko-KR" altLang="en-US" sz="1400" dirty="0"/>
              <a:t> </a:t>
            </a:r>
            <a:r>
              <a:rPr lang="en-US" altLang="ko-KR" sz="1400" dirty="0"/>
              <a:t>S x S</a:t>
            </a:r>
            <a:r>
              <a:rPr lang="ko-KR" altLang="en-US" sz="1400" dirty="0"/>
              <a:t>의 </a:t>
            </a:r>
            <a:r>
              <a:rPr lang="en-US" altLang="ko-KR" sz="1400" dirty="0"/>
              <a:t>Grid cells</a:t>
            </a:r>
            <a:r>
              <a:rPr lang="ko-KR" altLang="en-US" sz="1400" dirty="0"/>
              <a:t>로 나눈다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28600" indent="-228600">
              <a:buFontTx/>
              <a:buAutoNum type="arabicPeriod"/>
            </a:pPr>
            <a:r>
              <a:rPr lang="ko-KR" altLang="en-US" sz="1400" dirty="0"/>
              <a:t>미리 설정된 개수의 </a:t>
            </a:r>
            <a:r>
              <a:rPr lang="en-US" altLang="ko-KR" sz="1400" dirty="0"/>
              <a:t>boundary boxes</a:t>
            </a:r>
            <a:r>
              <a:rPr lang="ko-KR" altLang="en-US" sz="1400" dirty="0"/>
              <a:t>를 예측한다</a:t>
            </a:r>
            <a:r>
              <a:rPr lang="en-US" altLang="ko-KR" sz="1400" dirty="0"/>
              <a:t>. 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400" dirty="0"/>
              <a:t>Conditional class probabilities</a:t>
            </a:r>
            <a:r>
              <a:rPr lang="ko-KR" altLang="en-US" sz="1400" dirty="0"/>
              <a:t>를 예측한다</a:t>
            </a:r>
            <a:r>
              <a:rPr lang="en-US" altLang="ko-KR" sz="14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400" dirty="0" err="1"/>
              <a:t>임계값</a:t>
            </a:r>
            <a:r>
              <a:rPr lang="ko-KR" altLang="en-US" sz="1400" dirty="0"/>
              <a:t> 이상의 박스만 표기한다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Yolo Tiny </a:t>
            </a:r>
            <a:r>
              <a:rPr lang="ko-KR" altLang="en-US" sz="1400" dirty="0"/>
              <a:t>버전의 경우 </a:t>
            </a:r>
            <a:r>
              <a:rPr lang="en-US" altLang="ko-KR" sz="1400" dirty="0"/>
              <a:t>Yolo</a:t>
            </a:r>
            <a:r>
              <a:rPr lang="ko-KR" altLang="en-US" sz="1400" dirty="0"/>
              <a:t>보다 정확도가 낮지만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같은 임베디드 시스템에서는 속도 개선의 효과를 볼 수 있어 </a:t>
            </a:r>
            <a:r>
              <a:rPr lang="en-US" altLang="ko-KR" sz="1400" dirty="0"/>
              <a:t>Yolo Tiny </a:t>
            </a:r>
            <a:r>
              <a:rPr lang="ko-KR" altLang="en-US" sz="1400" dirty="0"/>
              <a:t>버전을 사용했다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EB675-AD52-47BB-A52D-EEFF5F2D1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80" y="4205459"/>
            <a:ext cx="6277115" cy="18987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22291"/>
              </p:ext>
            </p:extLst>
          </p:nvPr>
        </p:nvGraphicFramePr>
        <p:xfrm>
          <a:off x="317701" y="1328332"/>
          <a:ext cx="8547580" cy="3041685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(login)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인증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(command)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즉각 살균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confirmation)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온도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습도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활동 패턴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_04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카메라 영상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601F12-0AFF-48B8-85AC-C256B309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3" y="1633474"/>
            <a:ext cx="7464335" cy="4459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B8DA27-4D7E-4371-B6E9-9EDCABD7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285877"/>
            <a:ext cx="4911618" cy="4933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383A23-8B3F-4807-BCE5-CB7D12E33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29171"/>
              </p:ext>
            </p:extLst>
          </p:nvPr>
        </p:nvGraphicFramePr>
        <p:xfrm>
          <a:off x="5458742" y="1288735"/>
          <a:ext cx="3433425" cy="4931090"/>
        </p:xfrm>
        <a:graphic>
          <a:graphicData uri="http://schemas.openxmlformats.org/drawingml/2006/table">
            <a:tbl>
              <a:tblPr/>
              <a:tblGrid>
                <a:gridCol w="3433425">
                  <a:extLst>
                    <a:ext uri="{9D8B030D-6E8A-4147-A177-3AD203B41FA5}">
                      <a16:colId xmlns:a16="http://schemas.microsoft.com/office/drawing/2014/main" val="3660794493"/>
                    </a:ext>
                  </a:extLst>
                </a:gridCol>
              </a:tblGrid>
              <a:tr h="4931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서버에서 데이터 처리 소스코드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카메라용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라즈베리파이에서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사람이 인식되면 그 사람의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좌표값과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값을 소켓통신을 통해 서버로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서버에서는 데이터를 받아 데이터베이스에 저장할 수 있는 형태로 데이터를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③ 현재 시간을 문자열 </a:t>
                      </a:r>
                      <a:r>
                        <a:rPr lang="ko-KR" altLang="en-US" sz="1000" dirty="0" err="1"/>
                        <a:t>포맷팅</a:t>
                      </a:r>
                      <a:r>
                        <a:rPr lang="ko-KR" altLang="en-US" sz="1000" dirty="0"/>
                        <a:t>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④ 전처리한 데이터와 현재 시간을 데이터베이스에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68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499</Words>
  <Application>Microsoft Office PowerPoint</Application>
  <PresentationFormat>화면 슬라이드 쇼(4:3)</PresentationFormat>
  <Paragraphs>123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이현수</cp:lastModifiedBy>
  <cp:revision>273</cp:revision>
  <dcterms:created xsi:type="dcterms:W3CDTF">2014-04-16T00:55:54Z</dcterms:created>
  <dcterms:modified xsi:type="dcterms:W3CDTF">2021-07-16T14:32:41Z</dcterms:modified>
</cp:coreProperties>
</file>