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376" r:id="rId3"/>
    <p:sldId id="353" r:id="rId4"/>
    <p:sldId id="378" r:id="rId5"/>
    <p:sldId id="336" r:id="rId6"/>
    <p:sldId id="377" r:id="rId7"/>
    <p:sldId id="332" r:id="rId8"/>
    <p:sldId id="339" r:id="rId9"/>
    <p:sldId id="358" r:id="rId10"/>
    <p:sldId id="374" r:id="rId11"/>
    <p:sldId id="287" r:id="rId12"/>
    <p:sldId id="294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76"/>
          </p14:sldIdLst>
        </p14:section>
        <p14:section name="설계단계" id="{079FB007-4044-4E60-AD09-4E9512A5438F}">
          <p14:sldIdLst>
            <p14:sldId id="353"/>
            <p14:sldId id="378"/>
            <p14:sldId id="336"/>
            <p14:sldId id="377"/>
            <p14:sldId id="332"/>
            <p14:sldId id="339"/>
            <p14:sldId id="358"/>
            <p14:sldId id="374"/>
            <p14:sldId id="287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8" autoAdjust="0"/>
    <p:restoredTop sz="94766" autoAdjust="0"/>
  </p:normalViewPr>
  <p:slideViewPr>
    <p:cSldViewPr>
      <p:cViewPr varScale="1">
        <p:scale>
          <a:sx n="107" d="100"/>
          <a:sy n="107" d="100"/>
        </p:scale>
        <p:origin x="976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3688" y="3933056"/>
            <a:ext cx="638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</a:t>
            </a:r>
            <a:endParaRPr lang="ko-KR" altLang="en-US" sz="2400" b="1" spc="-150" dirty="0">
              <a:solidFill>
                <a:srgbClr val="77787B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0000. 00. 00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팀명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팀원성명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>
                <a:solidFill>
                  <a:schemeClr val="bg1"/>
                </a:solidFill>
                <a:latin typeface="+mn-ea"/>
                <a:cs typeface="+mj-cs"/>
              </a:rPr>
              <a:t>(2)</a:t>
            </a:r>
            <a:endParaRPr lang="ko-KR" altLang="en-US" sz="1700" spc="-5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B8DA27-4D7E-4371-B6E9-9EDCABD72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285877"/>
            <a:ext cx="4911618" cy="49339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5383A23-8B3F-4807-BCE5-CB7D12E33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929171"/>
              </p:ext>
            </p:extLst>
          </p:nvPr>
        </p:nvGraphicFramePr>
        <p:xfrm>
          <a:off x="5458742" y="1288735"/>
          <a:ext cx="3433425" cy="4931090"/>
        </p:xfrm>
        <a:graphic>
          <a:graphicData uri="http://schemas.openxmlformats.org/drawingml/2006/table">
            <a:tbl>
              <a:tblPr/>
              <a:tblGrid>
                <a:gridCol w="3433425">
                  <a:extLst>
                    <a:ext uri="{9D8B030D-6E8A-4147-A177-3AD203B41FA5}">
                      <a16:colId xmlns:a16="http://schemas.microsoft.com/office/drawing/2014/main" val="3660794493"/>
                    </a:ext>
                  </a:extLst>
                </a:gridCol>
              </a:tblGrid>
              <a:tr h="49310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서버에서 데이터 처리 소스코드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카메라용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라즈베리파이에서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사람이 인식되면 그 사람의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좌표값과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위치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라벨링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값을 소켓통신을 통해 서버로 전송한다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서버에서는 데이터를 받아 데이터베이스에 저장할 수 있는 형태로 데이터를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전처리한다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/>
                        <a:t>③ 현재 시간을 문자열 </a:t>
                      </a:r>
                      <a:r>
                        <a:rPr lang="ko-KR" altLang="en-US" sz="1000" dirty="0" err="1"/>
                        <a:t>포맷팅</a:t>
                      </a:r>
                      <a:r>
                        <a:rPr lang="ko-KR" altLang="en-US" sz="1000" dirty="0"/>
                        <a:t> 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/>
                        <a:t>④ 전처리한 데이터와 현재 시간을 데이터베이스에 저장한다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688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참조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8A84CEB-6AD5-4A98-AB57-FDCC05026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266534"/>
              </p:ext>
            </p:extLst>
          </p:nvPr>
        </p:nvGraphicFramePr>
        <p:xfrm>
          <a:off x="484856" y="1167267"/>
          <a:ext cx="8242236" cy="5339140"/>
        </p:xfrm>
        <a:graphic>
          <a:graphicData uri="http://schemas.openxmlformats.org/drawingml/2006/table">
            <a:tbl>
              <a:tblPr/>
              <a:tblGrid>
                <a:gridCol w="82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2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81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스마트폰 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App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개발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Android Studio (3.4.2)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Android application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프로그램 개발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안드로이드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OS(10.0)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스마트폰 운영체제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AWS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서버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PHP(5.6.40)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알림 기록 조회를 위한 모듈 작성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MySQL(5.7.31)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알림 기록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유저 정보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영상 정보를 저장 및 관리하는 데이터베이스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Apache(2.4.29)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알림 기록 조회 웹 페이지를 구동하는 웹 서버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6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서버 운영체제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Ubuntu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18.04 LTS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Putty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클라우드 서버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Ubuntu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원격 접속용 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6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딥러닝 학습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서버 운영체제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Ubuntu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18.04 LTS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8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Putty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클라우드 서버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Ubuntu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원격 접속용 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881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 장비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</a:t>
                      </a:r>
                      <a:b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사용자에게 서비스를 직접적으로 제공하는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End Device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9175181"/>
                  </a:ext>
                </a:extLst>
              </a:tr>
              <a:tr h="2438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 파이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캡쳐된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프레임을 딥러닝 연산 서버로 전송하는 라즈베리 파이 서버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4887215"/>
                  </a:ext>
                </a:extLst>
              </a:tr>
              <a:tr h="2438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 파이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카메라 모듈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 파이에 연결되어 프레임을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캡쳐하고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실시간 스트리밍을 위해 사용하는 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카메라 모듈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6944310"/>
                  </a:ext>
                </a:extLst>
              </a:tr>
              <a:tr h="2438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무선 랜 어댑터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스마트폰과 웹서버 통신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0103374"/>
                  </a:ext>
                </a:extLst>
              </a:tr>
              <a:tr h="2438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딥러닝 서버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 및 객체 인식 알고리즘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얼굴 인식 알고리즘 연산을 위한 서버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444303"/>
                  </a:ext>
                </a:extLst>
              </a:tr>
              <a:tr h="243881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그래픽 카드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GTX 1660 SUPER 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전송받은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프레임을 병렬적으로 계산하기 위해 사용하는 그래픽 카드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8456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926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255382"/>
              </p:ext>
            </p:extLst>
          </p:nvPr>
        </p:nvGraphicFramePr>
        <p:xfrm>
          <a:off x="1187625" y="1412776"/>
          <a:ext cx="6010907" cy="46283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▲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▲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▲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effectLst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3697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BA6C1B-F9B7-45BC-BEB7-2D1E9D4B888F}"/>
              </a:ext>
            </a:extLst>
          </p:cNvPr>
          <p:cNvSpPr/>
          <p:nvPr/>
        </p:nvSpPr>
        <p:spPr>
          <a:xfrm>
            <a:off x="323528" y="1196753"/>
            <a:ext cx="8458103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31A77F-E9A4-475B-92ED-78D716A1992A}"/>
              </a:ext>
            </a:extLst>
          </p:cNvPr>
          <p:cNvSpPr txBox="1"/>
          <p:nvPr/>
        </p:nvSpPr>
        <p:spPr>
          <a:xfrm>
            <a:off x="717981" y="1605946"/>
            <a:ext cx="129614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라즈베리파이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3A6385-A1E4-46A3-8D1B-C93ACDF67C3F}"/>
              </a:ext>
            </a:extLst>
          </p:cNvPr>
          <p:cNvSpPr txBox="1"/>
          <p:nvPr/>
        </p:nvSpPr>
        <p:spPr>
          <a:xfrm>
            <a:off x="3114602" y="1611267"/>
            <a:ext cx="66379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481732-DFCA-4AAE-8D06-84E7B3460484}"/>
              </a:ext>
            </a:extLst>
          </p:cNvPr>
          <p:cNvSpPr txBox="1"/>
          <p:nvPr/>
        </p:nvSpPr>
        <p:spPr>
          <a:xfrm>
            <a:off x="4891722" y="1605946"/>
            <a:ext cx="78081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살균기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E61A555-FF38-427E-B130-0BF8E6528AFC}"/>
              </a:ext>
            </a:extLst>
          </p:cNvPr>
          <p:cNvCxnSpPr>
            <a:stCxn id="14" idx="2"/>
          </p:cNvCxnSpPr>
          <p:nvPr/>
        </p:nvCxnSpPr>
        <p:spPr>
          <a:xfrm>
            <a:off x="1366053" y="1913723"/>
            <a:ext cx="0" cy="375063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F378B65-94F9-4339-A145-A4B4447BDB27}"/>
              </a:ext>
            </a:extLst>
          </p:cNvPr>
          <p:cNvCxnSpPr/>
          <p:nvPr/>
        </p:nvCxnSpPr>
        <p:spPr>
          <a:xfrm>
            <a:off x="5282127" y="1977324"/>
            <a:ext cx="0" cy="36890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15F559A-FF19-4E0D-90BD-3599C3274A7C}"/>
              </a:ext>
            </a:extLst>
          </p:cNvPr>
          <p:cNvCxnSpPr/>
          <p:nvPr/>
        </p:nvCxnSpPr>
        <p:spPr>
          <a:xfrm>
            <a:off x="3406673" y="1982343"/>
            <a:ext cx="0" cy="36890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7AD6DE-44B1-4903-AD38-316145B38756}"/>
              </a:ext>
            </a:extLst>
          </p:cNvPr>
          <p:cNvSpPr/>
          <p:nvPr/>
        </p:nvSpPr>
        <p:spPr>
          <a:xfrm>
            <a:off x="3300025" y="2698529"/>
            <a:ext cx="288032" cy="5040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B46A56-3D11-41D5-A4CC-572BE7A9812D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363597" y="2943121"/>
            <a:ext cx="1936428" cy="7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6CCF90-D85C-4DC9-8755-01528B6341F1}"/>
              </a:ext>
            </a:extLst>
          </p:cNvPr>
          <p:cNvSpPr/>
          <p:nvPr/>
        </p:nvSpPr>
        <p:spPr>
          <a:xfrm>
            <a:off x="3312656" y="3450352"/>
            <a:ext cx="288032" cy="13227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4DC602-AECC-4887-9C3B-875BDE575B92}"/>
              </a:ext>
            </a:extLst>
          </p:cNvPr>
          <p:cNvSpPr txBox="1"/>
          <p:nvPr/>
        </p:nvSpPr>
        <p:spPr>
          <a:xfrm>
            <a:off x="5442825" y="2542669"/>
            <a:ext cx="1805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“</a:t>
            </a:r>
            <a:r>
              <a:rPr lang="ko-KR" altLang="en-US" sz="1100" b="1" dirty="0"/>
              <a:t>온도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습도 확인</a:t>
            </a:r>
            <a:r>
              <a:rPr lang="en-US" altLang="ko-KR" sz="1100" b="1" dirty="0"/>
              <a:t>”</a:t>
            </a:r>
            <a:r>
              <a:rPr lang="ko-KR" altLang="en-US" sz="1100" b="1" dirty="0"/>
              <a:t>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123BFDC-9042-4414-B6A2-C74374F42F16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3600688" y="4323875"/>
            <a:ext cx="1525846" cy="102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15FF52-D183-40CC-B552-D336892F7177}"/>
              </a:ext>
            </a:extLst>
          </p:cNvPr>
          <p:cNvSpPr/>
          <p:nvPr/>
        </p:nvSpPr>
        <p:spPr>
          <a:xfrm>
            <a:off x="5099244" y="2795140"/>
            <a:ext cx="288032" cy="7110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9538955-349B-42BE-89C3-5BF60EA495C1}"/>
              </a:ext>
            </a:extLst>
          </p:cNvPr>
          <p:cNvCxnSpPr>
            <a:cxnSpLocks/>
          </p:cNvCxnSpPr>
          <p:nvPr/>
        </p:nvCxnSpPr>
        <p:spPr>
          <a:xfrm flipH="1">
            <a:off x="5387276" y="2845198"/>
            <a:ext cx="17410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014B29E-5F51-403C-9A02-67712D613F6F}"/>
              </a:ext>
            </a:extLst>
          </p:cNvPr>
          <p:cNvSpPr txBox="1"/>
          <p:nvPr/>
        </p:nvSpPr>
        <p:spPr>
          <a:xfrm>
            <a:off x="1387283" y="2641250"/>
            <a:ext cx="1824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사람 좌표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위치 정보 전달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8EE5E4-3AD6-4BF8-A2A4-2EB2F55B8652}"/>
              </a:ext>
            </a:extLst>
          </p:cNvPr>
          <p:cNvSpPr txBox="1"/>
          <p:nvPr/>
        </p:nvSpPr>
        <p:spPr>
          <a:xfrm>
            <a:off x="5378283" y="3168391"/>
            <a:ext cx="1868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온도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습도 정보 앱에 전달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9EE68C-C0D4-4C54-A9D1-A8B9B853D9C3}"/>
              </a:ext>
            </a:extLst>
          </p:cNvPr>
          <p:cNvSpPr txBox="1"/>
          <p:nvPr/>
        </p:nvSpPr>
        <p:spPr>
          <a:xfrm>
            <a:off x="3524523" y="2455579"/>
            <a:ext cx="1184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데이터 </a:t>
            </a:r>
            <a:r>
              <a:rPr lang="en-US" altLang="ko-KR" sz="1100" b="1" dirty="0"/>
              <a:t>DB </a:t>
            </a:r>
            <a:r>
              <a:rPr lang="ko-KR" altLang="en-US" sz="1100" b="1" dirty="0"/>
              <a:t>저장</a:t>
            </a:r>
          </a:p>
        </p:txBody>
      </p:sp>
      <p:sp>
        <p:nvSpPr>
          <p:cNvPr id="37" name="화살표: 왼쪽으로 구부러짐 36">
            <a:extLst>
              <a:ext uri="{FF2B5EF4-FFF2-40B4-BE49-F238E27FC236}">
                <a16:creationId xmlns:a16="http://schemas.microsoft.com/office/drawing/2014/main" id="{8C927F91-6AFA-4294-940A-9127CEBE9683}"/>
              </a:ext>
            </a:extLst>
          </p:cNvPr>
          <p:cNvSpPr/>
          <p:nvPr/>
        </p:nvSpPr>
        <p:spPr>
          <a:xfrm>
            <a:off x="3569325" y="2707569"/>
            <a:ext cx="288028" cy="421049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화살표: 원형 37">
            <a:extLst>
              <a:ext uri="{FF2B5EF4-FFF2-40B4-BE49-F238E27FC236}">
                <a16:creationId xmlns:a16="http://schemas.microsoft.com/office/drawing/2014/main" id="{5A7F9CCF-D4A1-4328-9678-F8C8BD369AB4}"/>
              </a:ext>
            </a:extLst>
          </p:cNvPr>
          <p:cNvSpPr/>
          <p:nvPr/>
        </p:nvSpPr>
        <p:spPr>
          <a:xfrm rot="5400000">
            <a:off x="3205590" y="3105656"/>
            <a:ext cx="790196" cy="767272"/>
          </a:xfrm>
          <a:prstGeom prst="circularArrow">
            <a:avLst>
              <a:gd name="adj1" fmla="val 7025"/>
              <a:gd name="adj2" fmla="val 1142319"/>
              <a:gd name="adj3" fmla="val 20512197"/>
              <a:gd name="adj4" fmla="val 10868127"/>
              <a:gd name="adj5" fmla="val 12466"/>
            </a:avLst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F0CC83-392F-418F-A550-BEEB97631804}"/>
              </a:ext>
            </a:extLst>
          </p:cNvPr>
          <p:cNvSpPr txBox="1"/>
          <p:nvPr/>
        </p:nvSpPr>
        <p:spPr>
          <a:xfrm>
            <a:off x="3823278" y="3368473"/>
            <a:ext cx="1184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딥러닝 학습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13314B-4EC9-4CF3-8EBE-32F8B2DDD71B}"/>
              </a:ext>
            </a:extLst>
          </p:cNvPr>
          <p:cNvSpPr txBox="1"/>
          <p:nvPr/>
        </p:nvSpPr>
        <p:spPr>
          <a:xfrm>
            <a:off x="6689181" y="1605343"/>
            <a:ext cx="10801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/>
              <a:t>안드로이드</a:t>
            </a:r>
            <a:endParaRPr lang="ko-KR" altLang="en-US" sz="14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2AD249-38F5-4F35-951A-E184E694B8D8}"/>
              </a:ext>
            </a:extLst>
          </p:cNvPr>
          <p:cNvCxnSpPr/>
          <p:nvPr/>
        </p:nvCxnSpPr>
        <p:spPr>
          <a:xfrm>
            <a:off x="7265245" y="1975278"/>
            <a:ext cx="0" cy="36890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3F868A7-5F85-45D2-8C23-29A16BD17FE8}"/>
              </a:ext>
            </a:extLst>
          </p:cNvPr>
          <p:cNvSpPr txBox="1"/>
          <p:nvPr/>
        </p:nvSpPr>
        <p:spPr>
          <a:xfrm>
            <a:off x="3875105" y="4048133"/>
            <a:ext cx="1184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살균 명령 전송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E3C4E30-EE54-4386-82EF-FCFEC0AF8B2E}"/>
              </a:ext>
            </a:extLst>
          </p:cNvPr>
          <p:cNvSpPr/>
          <p:nvPr/>
        </p:nvSpPr>
        <p:spPr>
          <a:xfrm>
            <a:off x="7121229" y="2572602"/>
            <a:ext cx="288032" cy="5040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30DE9BF-1FAE-4D53-AE11-47E450674A4E}"/>
              </a:ext>
            </a:extLst>
          </p:cNvPr>
          <p:cNvCxnSpPr>
            <a:cxnSpLocks/>
          </p:cNvCxnSpPr>
          <p:nvPr/>
        </p:nvCxnSpPr>
        <p:spPr>
          <a:xfrm>
            <a:off x="5378283" y="3499278"/>
            <a:ext cx="1886962" cy="6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7533577-A973-4947-B831-7566BB964930}"/>
              </a:ext>
            </a:extLst>
          </p:cNvPr>
          <p:cNvSpPr/>
          <p:nvPr/>
        </p:nvSpPr>
        <p:spPr>
          <a:xfrm>
            <a:off x="7147301" y="4041225"/>
            <a:ext cx="288032" cy="5040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413A9D-9514-4484-AD41-3DFD812EF846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5414566" y="4323875"/>
            <a:ext cx="1704754" cy="102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F9874ED-12D1-4DDD-96E9-5A66A9C68DC1}"/>
              </a:ext>
            </a:extLst>
          </p:cNvPr>
          <p:cNvSpPr/>
          <p:nvPr/>
        </p:nvSpPr>
        <p:spPr>
          <a:xfrm>
            <a:off x="5126534" y="3978660"/>
            <a:ext cx="288032" cy="7110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DAEA3C-0559-4571-972D-ED25C1109F97}"/>
              </a:ext>
            </a:extLst>
          </p:cNvPr>
          <p:cNvSpPr txBox="1"/>
          <p:nvPr/>
        </p:nvSpPr>
        <p:spPr>
          <a:xfrm>
            <a:off x="5706250" y="4031643"/>
            <a:ext cx="1257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“</a:t>
            </a:r>
            <a:r>
              <a:rPr lang="ko-KR" altLang="en-US" sz="1100" b="1" dirty="0"/>
              <a:t>즉각 살균</a:t>
            </a:r>
            <a:r>
              <a:rPr lang="en-US" altLang="ko-KR" sz="1100" b="1" dirty="0"/>
              <a:t>”</a:t>
            </a:r>
            <a:r>
              <a:rPr lang="ko-KR" altLang="en-US" sz="1100" b="1" dirty="0"/>
              <a:t> 선택</a:t>
            </a:r>
          </a:p>
        </p:txBody>
      </p:sp>
    </p:spTree>
    <p:extLst>
      <p:ext uri="{BB962C8B-B14F-4D97-AF65-F5344CB8AC3E}">
        <p14:creationId xmlns:p14="http://schemas.microsoft.com/office/powerpoint/2010/main" val="196150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9D1E03-8D89-48E0-A705-097350FEA1E6}"/>
              </a:ext>
            </a:extLst>
          </p:cNvPr>
          <p:cNvSpPr/>
          <p:nvPr/>
        </p:nvSpPr>
        <p:spPr>
          <a:xfrm>
            <a:off x="107504" y="805934"/>
            <a:ext cx="8458103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0565993-C798-4F56-BF9F-765EC581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97697" y="6382316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8C0A4-724D-4B87-A392-9D08D05608BF}"/>
              </a:ext>
            </a:extLst>
          </p:cNvPr>
          <p:cNvSpPr txBox="1"/>
          <p:nvPr/>
        </p:nvSpPr>
        <p:spPr>
          <a:xfrm>
            <a:off x="501957" y="1215127"/>
            <a:ext cx="129614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라즈베리파이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E0E6D-645F-4E60-93F7-2B3C1B5E2628}"/>
              </a:ext>
            </a:extLst>
          </p:cNvPr>
          <p:cNvSpPr txBox="1"/>
          <p:nvPr/>
        </p:nvSpPr>
        <p:spPr>
          <a:xfrm>
            <a:off x="2898578" y="1220448"/>
            <a:ext cx="66379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A88894-B132-458A-B6D5-F1178E13701F}"/>
              </a:ext>
            </a:extLst>
          </p:cNvPr>
          <p:cNvSpPr txBox="1"/>
          <p:nvPr/>
        </p:nvSpPr>
        <p:spPr>
          <a:xfrm>
            <a:off x="4675698" y="1215127"/>
            <a:ext cx="78081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살균기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DD8C98-78E1-48B6-8DCA-413619EC02BB}"/>
              </a:ext>
            </a:extLst>
          </p:cNvPr>
          <p:cNvCxnSpPr>
            <a:stCxn id="3" idx="2"/>
          </p:cNvCxnSpPr>
          <p:nvPr/>
        </p:nvCxnSpPr>
        <p:spPr>
          <a:xfrm>
            <a:off x="1150029" y="1522904"/>
            <a:ext cx="0" cy="375063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9C9B499-0BC4-426B-9EAE-225D3673494C}"/>
              </a:ext>
            </a:extLst>
          </p:cNvPr>
          <p:cNvCxnSpPr/>
          <p:nvPr/>
        </p:nvCxnSpPr>
        <p:spPr>
          <a:xfrm>
            <a:off x="5066103" y="1586505"/>
            <a:ext cx="0" cy="36890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88ACABE-9356-4480-8DA5-66DB08C4B80D}"/>
              </a:ext>
            </a:extLst>
          </p:cNvPr>
          <p:cNvCxnSpPr/>
          <p:nvPr/>
        </p:nvCxnSpPr>
        <p:spPr>
          <a:xfrm>
            <a:off x="3190649" y="1591524"/>
            <a:ext cx="0" cy="36890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72322E-D7D2-4F89-A523-BB498A7593B9}"/>
              </a:ext>
            </a:extLst>
          </p:cNvPr>
          <p:cNvSpPr/>
          <p:nvPr/>
        </p:nvSpPr>
        <p:spPr>
          <a:xfrm>
            <a:off x="3084001" y="2307710"/>
            <a:ext cx="288032" cy="5040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9F25E89-3CA2-4291-9A52-B55C1A645A8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47573" y="2552302"/>
            <a:ext cx="1936428" cy="7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F7987B-91F9-4AE9-9DDF-A2F71E4EEA19}"/>
              </a:ext>
            </a:extLst>
          </p:cNvPr>
          <p:cNvSpPr/>
          <p:nvPr/>
        </p:nvSpPr>
        <p:spPr>
          <a:xfrm>
            <a:off x="3096632" y="3059533"/>
            <a:ext cx="288032" cy="13227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9C9577-BDAC-482E-9AEA-0D3110D256AD}"/>
              </a:ext>
            </a:extLst>
          </p:cNvPr>
          <p:cNvSpPr txBox="1"/>
          <p:nvPr/>
        </p:nvSpPr>
        <p:spPr>
          <a:xfrm>
            <a:off x="5226801" y="2151850"/>
            <a:ext cx="1805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“</a:t>
            </a:r>
            <a:r>
              <a:rPr lang="ko-KR" altLang="en-US" sz="1100" b="1" dirty="0"/>
              <a:t>온도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습도 확인</a:t>
            </a:r>
            <a:r>
              <a:rPr lang="en-US" altLang="ko-KR" sz="1100" b="1" dirty="0"/>
              <a:t>”</a:t>
            </a:r>
            <a:r>
              <a:rPr lang="ko-KR" altLang="en-US" sz="1100" b="1" dirty="0"/>
              <a:t> 선택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C1514B9-F8D8-4C81-B55B-6150842D1C69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3384664" y="3933056"/>
            <a:ext cx="1525846" cy="102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9D3BF6-2BAC-41E7-A8EA-E0600F1B6646}"/>
              </a:ext>
            </a:extLst>
          </p:cNvPr>
          <p:cNvSpPr/>
          <p:nvPr/>
        </p:nvSpPr>
        <p:spPr>
          <a:xfrm>
            <a:off x="4883220" y="2404321"/>
            <a:ext cx="288032" cy="7110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330D2FA-3ECE-4B9A-AC59-46B3D91DBF40}"/>
              </a:ext>
            </a:extLst>
          </p:cNvPr>
          <p:cNvCxnSpPr>
            <a:cxnSpLocks/>
          </p:cNvCxnSpPr>
          <p:nvPr/>
        </p:nvCxnSpPr>
        <p:spPr>
          <a:xfrm flipH="1">
            <a:off x="5171252" y="2454379"/>
            <a:ext cx="17410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16F372A-3430-4DC3-841E-D2EC5B12A5C9}"/>
              </a:ext>
            </a:extLst>
          </p:cNvPr>
          <p:cNvSpPr txBox="1"/>
          <p:nvPr/>
        </p:nvSpPr>
        <p:spPr>
          <a:xfrm>
            <a:off x="1171259" y="2250431"/>
            <a:ext cx="1824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사람 좌표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위치 정보 전달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410DC3-9FD8-47D8-9408-9FBBAE2ECE7A}"/>
              </a:ext>
            </a:extLst>
          </p:cNvPr>
          <p:cNvSpPr txBox="1"/>
          <p:nvPr/>
        </p:nvSpPr>
        <p:spPr>
          <a:xfrm>
            <a:off x="5162259" y="2777572"/>
            <a:ext cx="1868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온도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습도 정보 앱에 전달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61691F-A437-494A-9178-5791877A0A23}"/>
              </a:ext>
            </a:extLst>
          </p:cNvPr>
          <p:cNvSpPr txBox="1"/>
          <p:nvPr/>
        </p:nvSpPr>
        <p:spPr>
          <a:xfrm>
            <a:off x="3308499" y="2064760"/>
            <a:ext cx="1184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데이터 </a:t>
            </a:r>
            <a:r>
              <a:rPr lang="en-US" altLang="ko-KR" sz="1100" b="1" dirty="0"/>
              <a:t>DB </a:t>
            </a:r>
            <a:r>
              <a:rPr lang="ko-KR" altLang="en-US" sz="1100" b="1" dirty="0"/>
              <a:t>저장</a:t>
            </a:r>
          </a:p>
        </p:txBody>
      </p:sp>
      <p:sp>
        <p:nvSpPr>
          <p:cNvPr id="33" name="화살표: 왼쪽으로 구부러짐 32">
            <a:extLst>
              <a:ext uri="{FF2B5EF4-FFF2-40B4-BE49-F238E27FC236}">
                <a16:creationId xmlns:a16="http://schemas.microsoft.com/office/drawing/2014/main" id="{0081457B-C6EB-4E6A-B294-14C17D2585F3}"/>
              </a:ext>
            </a:extLst>
          </p:cNvPr>
          <p:cNvSpPr/>
          <p:nvPr/>
        </p:nvSpPr>
        <p:spPr>
          <a:xfrm>
            <a:off x="3353301" y="2316750"/>
            <a:ext cx="288028" cy="421049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화살표: 원형 17">
            <a:extLst>
              <a:ext uri="{FF2B5EF4-FFF2-40B4-BE49-F238E27FC236}">
                <a16:creationId xmlns:a16="http://schemas.microsoft.com/office/drawing/2014/main" id="{EFF679EC-86BF-4508-9539-A98EF2FCE92C}"/>
              </a:ext>
            </a:extLst>
          </p:cNvPr>
          <p:cNvSpPr/>
          <p:nvPr/>
        </p:nvSpPr>
        <p:spPr>
          <a:xfrm rot="5400000">
            <a:off x="2989566" y="2714837"/>
            <a:ext cx="790196" cy="767272"/>
          </a:xfrm>
          <a:prstGeom prst="circularArrow">
            <a:avLst>
              <a:gd name="adj1" fmla="val 7025"/>
              <a:gd name="adj2" fmla="val 1142319"/>
              <a:gd name="adj3" fmla="val 20512197"/>
              <a:gd name="adj4" fmla="val 10868127"/>
              <a:gd name="adj5" fmla="val 12466"/>
            </a:avLst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07E27A-B95F-4BBE-AC24-9CB5AE209F37}"/>
              </a:ext>
            </a:extLst>
          </p:cNvPr>
          <p:cNvSpPr txBox="1"/>
          <p:nvPr/>
        </p:nvSpPr>
        <p:spPr>
          <a:xfrm>
            <a:off x="3607254" y="2977654"/>
            <a:ext cx="1184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딥러닝 학습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3EA1C7-4B5E-49CC-9D5A-F94F1C9C1C37}"/>
              </a:ext>
            </a:extLst>
          </p:cNvPr>
          <p:cNvSpPr txBox="1"/>
          <p:nvPr/>
        </p:nvSpPr>
        <p:spPr>
          <a:xfrm>
            <a:off x="6473157" y="1214524"/>
            <a:ext cx="10801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/>
              <a:t>안드로이드</a:t>
            </a:r>
            <a:endParaRPr lang="ko-KR" altLang="en-US" sz="1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945558E-07C8-4696-8877-1D2CCBB21F7D}"/>
              </a:ext>
            </a:extLst>
          </p:cNvPr>
          <p:cNvCxnSpPr/>
          <p:nvPr/>
        </p:nvCxnSpPr>
        <p:spPr>
          <a:xfrm>
            <a:off x="7049221" y="1584459"/>
            <a:ext cx="0" cy="36890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36EE2A-7665-4037-8970-C4FFA006E143}"/>
              </a:ext>
            </a:extLst>
          </p:cNvPr>
          <p:cNvSpPr txBox="1"/>
          <p:nvPr/>
        </p:nvSpPr>
        <p:spPr>
          <a:xfrm>
            <a:off x="3659081" y="3657314"/>
            <a:ext cx="1184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살균 명령 전송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EFF36E-C515-4258-B678-936D70EDCE4E}"/>
              </a:ext>
            </a:extLst>
          </p:cNvPr>
          <p:cNvSpPr/>
          <p:nvPr/>
        </p:nvSpPr>
        <p:spPr>
          <a:xfrm>
            <a:off x="6905205" y="2181783"/>
            <a:ext cx="288032" cy="5040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16EF48B-3EA7-469C-BEB9-4A69EB8CA056}"/>
              </a:ext>
            </a:extLst>
          </p:cNvPr>
          <p:cNvCxnSpPr>
            <a:cxnSpLocks/>
          </p:cNvCxnSpPr>
          <p:nvPr/>
        </p:nvCxnSpPr>
        <p:spPr>
          <a:xfrm>
            <a:off x="5162259" y="3108459"/>
            <a:ext cx="1886962" cy="6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5CC2D64-BEA2-495C-8A4D-68004DDC9E3E}"/>
              </a:ext>
            </a:extLst>
          </p:cNvPr>
          <p:cNvSpPr/>
          <p:nvPr/>
        </p:nvSpPr>
        <p:spPr>
          <a:xfrm>
            <a:off x="6931277" y="3650406"/>
            <a:ext cx="288032" cy="5040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0946317-1D78-4082-8B91-CDA870FC6AB2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5198542" y="3933056"/>
            <a:ext cx="1704754" cy="102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4518FA7-818A-4A3C-B9EA-6A158FD7C5ED}"/>
              </a:ext>
            </a:extLst>
          </p:cNvPr>
          <p:cNvSpPr/>
          <p:nvPr/>
        </p:nvSpPr>
        <p:spPr>
          <a:xfrm>
            <a:off x="4910510" y="3587841"/>
            <a:ext cx="288032" cy="7110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A64DF6-DF19-43A9-A552-CDBD311B4209}"/>
              </a:ext>
            </a:extLst>
          </p:cNvPr>
          <p:cNvSpPr txBox="1"/>
          <p:nvPr/>
        </p:nvSpPr>
        <p:spPr>
          <a:xfrm>
            <a:off x="5490226" y="3640824"/>
            <a:ext cx="1257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“</a:t>
            </a:r>
            <a:r>
              <a:rPr lang="ko-KR" altLang="en-US" sz="1100" b="1" dirty="0"/>
              <a:t>즉각 살균</a:t>
            </a:r>
            <a:r>
              <a:rPr lang="en-US" altLang="ko-KR" sz="1100" b="1" dirty="0"/>
              <a:t>”</a:t>
            </a:r>
            <a:r>
              <a:rPr lang="ko-KR" altLang="en-US" sz="1100" b="1" dirty="0"/>
              <a:t> 선택</a:t>
            </a:r>
          </a:p>
        </p:txBody>
      </p:sp>
    </p:spTree>
    <p:extLst>
      <p:ext uri="{BB962C8B-B14F-4D97-AF65-F5344CB8AC3E}">
        <p14:creationId xmlns:p14="http://schemas.microsoft.com/office/powerpoint/2010/main" val="366951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351905" y="1189490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383234"/>
            <a:ext cx="4291660" cy="48540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383234"/>
            <a:ext cx="4291660" cy="48540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27B781B-44F2-4E79-806B-18F4E6E055A4}"/>
              </a:ext>
            </a:extLst>
          </p:cNvPr>
          <p:cNvSpPr/>
          <p:nvPr/>
        </p:nvSpPr>
        <p:spPr>
          <a:xfrm>
            <a:off x="1811404" y="2629875"/>
            <a:ext cx="700547" cy="38575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New frame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EC187A0-3E53-4321-85FB-AC037D65E289}"/>
              </a:ext>
            </a:extLst>
          </p:cNvPr>
          <p:cNvSpPr/>
          <p:nvPr/>
        </p:nvSpPr>
        <p:spPr>
          <a:xfrm>
            <a:off x="1828797" y="5721721"/>
            <a:ext cx="733939" cy="38575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Next frame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98A68B-99B9-4A74-A9BF-5E28A368955C}"/>
              </a:ext>
            </a:extLst>
          </p:cNvPr>
          <p:cNvSpPr/>
          <p:nvPr/>
        </p:nvSpPr>
        <p:spPr>
          <a:xfrm>
            <a:off x="1619672" y="2060923"/>
            <a:ext cx="1084012" cy="38575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① 살균기 탐지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EF8EF9-9A58-49A0-9181-7A2695053D77}"/>
              </a:ext>
            </a:extLst>
          </p:cNvPr>
          <p:cNvSpPr/>
          <p:nvPr/>
        </p:nvSpPr>
        <p:spPr>
          <a:xfrm>
            <a:off x="1565150" y="3196980"/>
            <a:ext cx="1192129" cy="38575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②</a:t>
            </a:r>
            <a:r>
              <a:rPr lang="ko-KR" altLang="en-US" sz="1000" b="1" dirty="0">
                <a:solidFill>
                  <a:schemeClr val="tx1"/>
                </a:solidFill>
              </a:rPr>
              <a:t> 사람탐지 시도</a:t>
            </a:r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C90817DF-E421-4AAA-A2B0-C8DBA9DDD627}"/>
              </a:ext>
            </a:extLst>
          </p:cNvPr>
          <p:cNvSpPr/>
          <p:nvPr/>
        </p:nvSpPr>
        <p:spPr>
          <a:xfrm>
            <a:off x="1241558" y="3723757"/>
            <a:ext cx="1872208" cy="707076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Yolo v3 tiny</a:t>
            </a:r>
            <a:r>
              <a:rPr lang="ko-KR" altLang="en-US" sz="1000" b="1" dirty="0">
                <a:solidFill>
                  <a:schemeClr val="tx1"/>
                </a:solidFill>
              </a:rPr>
              <a:t>를 사용해  사람이 탐지된다면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173D0D9-4978-4F71-8FAE-658D4B9AC651}"/>
              </a:ext>
            </a:extLst>
          </p:cNvPr>
          <p:cNvCxnSpPr>
            <a:cxnSpLocks/>
            <a:stCxn id="37" idx="2"/>
            <a:endCxn id="16" idx="0"/>
          </p:cNvCxnSpPr>
          <p:nvPr/>
        </p:nvCxnSpPr>
        <p:spPr>
          <a:xfrm>
            <a:off x="2195767" y="5397320"/>
            <a:ext cx="0" cy="32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93E41FB-EA49-41CB-BC8D-84002860EA2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161678" y="1822987"/>
            <a:ext cx="0" cy="2379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B749A5C-4CCB-4B8A-B500-27ED902FBB21}"/>
              </a:ext>
            </a:extLst>
          </p:cNvPr>
          <p:cNvSpPr txBox="1"/>
          <p:nvPr/>
        </p:nvSpPr>
        <p:spPr>
          <a:xfrm>
            <a:off x="2204729" y="4442372"/>
            <a:ext cx="482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True</a:t>
            </a:r>
            <a:endParaRPr lang="ko-KR" altLang="en-US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2348E8-C34F-45FD-9992-4965D53848BF}"/>
              </a:ext>
            </a:extLst>
          </p:cNvPr>
          <p:cNvSpPr txBox="1"/>
          <p:nvPr/>
        </p:nvSpPr>
        <p:spPr>
          <a:xfrm>
            <a:off x="3032794" y="3817611"/>
            <a:ext cx="556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False</a:t>
            </a:r>
            <a:endParaRPr lang="ko-KR" altLang="en-US" sz="1000" b="1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4A97225-DF6B-4706-9C5B-AA73B53E15C2}"/>
              </a:ext>
            </a:extLst>
          </p:cNvPr>
          <p:cNvCxnSpPr>
            <a:cxnSpLocks/>
          </p:cNvCxnSpPr>
          <p:nvPr/>
        </p:nvCxnSpPr>
        <p:spPr>
          <a:xfrm>
            <a:off x="2172681" y="4430833"/>
            <a:ext cx="0" cy="31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801148B-7382-4E8B-834D-77F1616DCC15}"/>
              </a:ext>
            </a:extLst>
          </p:cNvPr>
          <p:cNvCxnSpPr>
            <a:cxnSpLocks/>
            <a:stCxn id="19" idx="3"/>
            <a:endCxn id="16" idx="3"/>
          </p:cNvCxnSpPr>
          <p:nvPr/>
        </p:nvCxnSpPr>
        <p:spPr>
          <a:xfrm flipH="1">
            <a:off x="2562736" y="4077295"/>
            <a:ext cx="551030" cy="1837304"/>
          </a:xfrm>
          <a:prstGeom prst="bentConnector3">
            <a:avLst>
              <a:gd name="adj1" fmla="val -414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80F98B7-682C-4AB4-8A0C-5165941F6E7F}"/>
              </a:ext>
            </a:extLst>
          </p:cNvPr>
          <p:cNvSpPr/>
          <p:nvPr/>
        </p:nvSpPr>
        <p:spPr>
          <a:xfrm>
            <a:off x="1459480" y="4755234"/>
            <a:ext cx="1472574" cy="6420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③</a:t>
            </a:r>
            <a:r>
              <a:rPr lang="ko-KR" altLang="en-US" sz="1000" b="1" dirty="0">
                <a:solidFill>
                  <a:schemeClr val="tx1"/>
                </a:solidFill>
              </a:rPr>
              <a:t> 살균기 위치 기반 사람 위치 </a:t>
            </a:r>
            <a:r>
              <a:rPr lang="ko-KR" altLang="en-US" sz="1000" b="1" dirty="0" err="1">
                <a:solidFill>
                  <a:schemeClr val="tx1"/>
                </a:solidFill>
              </a:rPr>
              <a:t>라벨링</a:t>
            </a:r>
            <a:r>
              <a:rPr lang="ko-KR" altLang="en-US" sz="1000" b="1" dirty="0">
                <a:solidFill>
                  <a:schemeClr val="tx1"/>
                </a:solidFill>
              </a:rPr>
              <a:t> 계산 후</a:t>
            </a:r>
            <a:r>
              <a:rPr lang="ko-KR" altLang="en-US" sz="1000" b="1" dirty="0">
                <a:solidFill>
                  <a:schemeClr val="tx1"/>
                </a:solidFill>
                <a:latin typeface="-apple-system"/>
              </a:rPr>
              <a:t> 데이터 서버에 전송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3D32152-05EB-414D-B30B-3D56B338EB68}"/>
              </a:ext>
            </a:extLst>
          </p:cNvPr>
          <p:cNvSpPr/>
          <p:nvPr/>
        </p:nvSpPr>
        <p:spPr>
          <a:xfrm>
            <a:off x="1784602" y="1446752"/>
            <a:ext cx="822332" cy="38575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Program start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4A08ADC-2ADF-42B9-BAB4-AFE032F3AD6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161215" y="2446678"/>
            <a:ext cx="463" cy="1831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CDF305E-BF07-4721-834F-909887932992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161215" y="3015630"/>
            <a:ext cx="463" cy="181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8DC68FC-BF93-4ECA-9DC7-034DB321F2FB}"/>
              </a:ext>
            </a:extLst>
          </p:cNvPr>
          <p:cNvCxnSpPr>
            <a:cxnSpLocks/>
          </p:cNvCxnSpPr>
          <p:nvPr/>
        </p:nvCxnSpPr>
        <p:spPr>
          <a:xfrm>
            <a:off x="2186267" y="3550518"/>
            <a:ext cx="463" cy="1831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A2AE7CC-ABC1-43DF-9A0E-17147C07383A}"/>
              </a:ext>
            </a:extLst>
          </p:cNvPr>
          <p:cNvSpPr txBox="1"/>
          <p:nvPr/>
        </p:nvSpPr>
        <p:spPr>
          <a:xfrm>
            <a:off x="4715517" y="1780803"/>
            <a:ext cx="41443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O </a:t>
            </a:r>
            <a:r>
              <a:rPr lang="ko-KR" altLang="en-US" sz="1400" b="1" dirty="0"/>
              <a:t>사람 탐지 알고리즘 시나리오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dirty="0"/>
              <a:t>1. </a:t>
            </a:r>
            <a:r>
              <a:rPr lang="ko-KR" altLang="en-US" sz="1400" dirty="0"/>
              <a:t>프로그램이 실행되면 </a:t>
            </a:r>
            <a:r>
              <a:rPr lang="ko-KR" altLang="en-US" sz="1400" dirty="0" err="1"/>
              <a:t>라즈베리파이</a:t>
            </a:r>
            <a:r>
              <a:rPr lang="ko-KR" altLang="en-US" sz="1400" dirty="0"/>
              <a:t> 카메라를 통해 살균기를 탐지한다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이때 </a:t>
            </a:r>
            <a:r>
              <a:rPr lang="en-US" altLang="ko-KR" sz="1400" dirty="0"/>
              <a:t>yolo-custom </a:t>
            </a:r>
            <a:r>
              <a:rPr lang="ko-KR" altLang="en-US" sz="1400" dirty="0"/>
              <a:t>모델을 사용해 탐지한다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 err="1"/>
              <a:t>라즈베리파이</a:t>
            </a:r>
            <a:r>
              <a:rPr lang="ko-KR" altLang="en-US" sz="1400" dirty="0"/>
              <a:t> 카메라로부터 프레임을 받는다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3. Yolo v3 tiny</a:t>
            </a:r>
            <a:r>
              <a:rPr lang="ko-KR" altLang="en-US" sz="1400" dirty="0"/>
              <a:t>를 사용해 사람 객체를 탐지한다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4. </a:t>
            </a:r>
            <a:r>
              <a:rPr lang="ko-KR" altLang="en-US" sz="1400" dirty="0"/>
              <a:t>사람이 탐지되지 않으면 다음 프레임으로 넘어                                                 </a:t>
            </a:r>
            <a:r>
              <a:rPr lang="en-US" altLang="ko-KR" sz="1400" dirty="0"/>
              <a:t>     </a:t>
            </a:r>
            <a:r>
              <a:rPr lang="ko-KR" altLang="en-US" sz="1400" dirty="0"/>
              <a:t>가 판단한다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5. </a:t>
            </a:r>
            <a:r>
              <a:rPr lang="ko-KR" altLang="en-US" sz="1400" dirty="0"/>
              <a:t>사람이 탐지되면 살균기 위치를 기반으로 사람 객체 위치 라벨링을 계산해 사람이 탐지된 </a:t>
            </a:r>
            <a:r>
              <a:rPr lang="ko-KR" altLang="en-US" sz="1400" dirty="0" err="1"/>
              <a:t>좌표값과</a:t>
            </a:r>
            <a:r>
              <a:rPr lang="ko-KR" altLang="en-US" sz="1400" dirty="0"/>
              <a:t> 위치 </a:t>
            </a:r>
            <a:r>
              <a:rPr lang="ko-KR" altLang="en-US" sz="1400" dirty="0" err="1"/>
              <a:t>라벨링</a:t>
            </a:r>
            <a:r>
              <a:rPr lang="ko-KR" altLang="en-US" sz="1400" dirty="0"/>
              <a:t> 값을 서버로 전송한다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519A5D8-030B-4094-B571-89804985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11E15F7-EFC3-4F84-BBE0-C048CA8FCBD8}"/>
              </a:ext>
            </a:extLst>
          </p:cNvPr>
          <p:cNvSpPr/>
          <p:nvPr/>
        </p:nvSpPr>
        <p:spPr>
          <a:xfrm>
            <a:off x="883855" y="1981580"/>
            <a:ext cx="700547" cy="38575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New frame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6013D0C-80B0-422F-A824-3B33CBD2B004}"/>
              </a:ext>
            </a:extLst>
          </p:cNvPr>
          <p:cNvSpPr/>
          <p:nvPr/>
        </p:nvSpPr>
        <p:spPr>
          <a:xfrm>
            <a:off x="901248" y="5073426"/>
            <a:ext cx="733939" cy="38575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Next frame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68B087-EE12-4C7D-8FF4-08EA514F898D}"/>
              </a:ext>
            </a:extLst>
          </p:cNvPr>
          <p:cNvSpPr/>
          <p:nvPr/>
        </p:nvSpPr>
        <p:spPr>
          <a:xfrm>
            <a:off x="692123" y="1412628"/>
            <a:ext cx="1084012" cy="38575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① 살균기 탐지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08406C-D003-4924-9C7C-4E5FBC2496BA}"/>
              </a:ext>
            </a:extLst>
          </p:cNvPr>
          <p:cNvSpPr/>
          <p:nvPr/>
        </p:nvSpPr>
        <p:spPr>
          <a:xfrm>
            <a:off x="637601" y="2548685"/>
            <a:ext cx="1192129" cy="38575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②</a:t>
            </a:r>
            <a:r>
              <a:rPr lang="ko-KR" altLang="en-US" sz="1000" b="1" dirty="0">
                <a:solidFill>
                  <a:schemeClr val="tx1"/>
                </a:solidFill>
              </a:rPr>
              <a:t> 사람탐지 시도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02BE0A-45B4-4C78-B4DB-ECF3723A592E}"/>
              </a:ext>
            </a:extLst>
          </p:cNvPr>
          <p:cNvSpPr/>
          <p:nvPr/>
        </p:nvSpPr>
        <p:spPr>
          <a:xfrm>
            <a:off x="6560845" y="3990729"/>
            <a:ext cx="1296144" cy="64971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④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get face landmark and eye frame points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2C43EA-12FF-4692-963E-842DF9777B14}"/>
              </a:ext>
            </a:extLst>
          </p:cNvPr>
          <p:cNvSpPr/>
          <p:nvPr/>
        </p:nvSpPr>
        <p:spPr>
          <a:xfrm>
            <a:off x="3779912" y="1525042"/>
            <a:ext cx="894216" cy="5698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⑥ input eye frame in model2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D06E557E-35BC-43D7-A5B5-9B26E185CA41}"/>
              </a:ext>
            </a:extLst>
          </p:cNvPr>
          <p:cNvSpPr/>
          <p:nvPr/>
        </p:nvSpPr>
        <p:spPr>
          <a:xfrm>
            <a:off x="314009" y="3075462"/>
            <a:ext cx="1872208" cy="707076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Yolo v3 tiny</a:t>
            </a:r>
            <a:r>
              <a:rPr lang="ko-KR" altLang="en-US" sz="1000" b="1" dirty="0">
                <a:solidFill>
                  <a:schemeClr val="tx1"/>
                </a:solidFill>
              </a:rPr>
              <a:t>를 사용해  사람이 탐지된다면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A381BC80-7F23-4A5B-AF56-67FD25398215}"/>
              </a:ext>
            </a:extLst>
          </p:cNvPr>
          <p:cNvSpPr/>
          <p:nvPr/>
        </p:nvSpPr>
        <p:spPr>
          <a:xfrm>
            <a:off x="6420168" y="5305648"/>
            <a:ext cx="2432747" cy="562270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-apple-system"/>
              </a:rPr>
              <a:t>If the model value for both eyes is 0.1 for more than two seconds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962BA578-FF29-4FBF-B2A8-809C030C9B34}"/>
              </a:ext>
            </a:extLst>
          </p:cNvPr>
          <p:cNvSpPr/>
          <p:nvPr/>
        </p:nvSpPr>
        <p:spPr>
          <a:xfrm>
            <a:off x="4394999" y="4897458"/>
            <a:ext cx="2725271" cy="692717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-apple-system"/>
              </a:rPr>
              <a:t>If the model's value is the corresponding value for the top of the head picture, it lasts more than 5 seconds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648DF0A-0481-4F7B-91B5-C828C8655627}"/>
              </a:ext>
            </a:extLst>
          </p:cNvPr>
          <p:cNvCxnSpPr>
            <a:cxnSpLocks/>
            <a:stCxn id="26" idx="2"/>
            <a:endCxn id="4" idx="0"/>
          </p:cNvCxnSpPr>
          <p:nvPr/>
        </p:nvCxnSpPr>
        <p:spPr>
          <a:xfrm>
            <a:off x="1268218" y="4749025"/>
            <a:ext cx="0" cy="32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FC2375B-9EF7-48B7-953E-6DDC815DDBF5}"/>
              </a:ext>
            </a:extLst>
          </p:cNvPr>
          <p:cNvCxnSpPr>
            <a:cxnSpLocks/>
          </p:cNvCxnSpPr>
          <p:nvPr/>
        </p:nvCxnSpPr>
        <p:spPr>
          <a:xfrm>
            <a:off x="2980184" y="4604132"/>
            <a:ext cx="192631" cy="7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D9CDBB7-D44D-47DD-8316-CAE7FA40611D}"/>
              </a:ext>
            </a:extLst>
          </p:cNvPr>
          <p:cNvCxnSpPr>
            <a:cxnSpLocks/>
          </p:cNvCxnSpPr>
          <p:nvPr/>
        </p:nvCxnSpPr>
        <p:spPr>
          <a:xfrm>
            <a:off x="4924420" y="4308320"/>
            <a:ext cx="2914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C5287CF-14AF-4E4C-9AC5-48A62777CC32}"/>
              </a:ext>
            </a:extLst>
          </p:cNvPr>
          <p:cNvCxnSpPr>
            <a:cxnSpLocks/>
          </p:cNvCxnSpPr>
          <p:nvPr/>
        </p:nvCxnSpPr>
        <p:spPr>
          <a:xfrm>
            <a:off x="5757634" y="4615451"/>
            <a:ext cx="0" cy="21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DE3942-D554-4FAF-A73E-E973B499546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856989" y="4315588"/>
            <a:ext cx="1440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01D82EB-1771-4184-83C9-C3E5F618527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234129" y="1174692"/>
            <a:ext cx="0" cy="2379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1801D3-5E98-450D-BB9D-6A1FE1C1A657}"/>
              </a:ext>
            </a:extLst>
          </p:cNvPr>
          <p:cNvSpPr txBox="1"/>
          <p:nvPr/>
        </p:nvSpPr>
        <p:spPr>
          <a:xfrm>
            <a:off x="1277180" y="3794077"/>
            <a:ext cx="482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True</a:t>
            </a:r>
            <a:endParaRPr lang="ko-KR" altLang="en-US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557E38-0C7B-45FA-B858-86C00E3C3361}"/>
              </a:ext>
            </a:extLst>
          </p:cNvPr>
          <p:cNvSpPr txBox="1"/>
          <p:nvPr/>
        </p:nvSpPr>
        <p:spPr>
          <a:xfrm>
            <a:off x="2105245" y="3169316"/>
            <a:ext cx="556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False</a:t>
            </a:r>
            <a:endParaRPr lang="ko-KR" altLang="en-US" sz="1000" b="1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6B283E0-93CA-424A-A701-DAB30E761D38}"/>
              </a:ext>
            </a:extLst>
          </p:cNvPr>
          <p:cNvCxnSpPr>
            <a:cxnSpLocks/>
          </p:cNvCxnSpPr>
          <p:nvPr/>
        </p:nvCxnSpPr>
        <p:spPr>
          <a:xfrm>
            <a:off x="1245132" y="3782538"/>
            <a:ext cx="0" cy="31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814F756-4DCB-46FA-8207-6070EC337898}"/>
              </a:ext>
            </a:extLst>
          </p:cNvPr>
          <p:cNvCxnSpPr>
            <a:cxnSpLocks/>
            <a:stCxn id="9" idx="3"/>
            <a:endCxn id="4" idx="3"/>
          </p:cNvCxnSpPr>
          <p:nvPr/>
        </p:nvCxnSpPr>
        <p:spPr>
          <a:xfrm flipH="1">
            <a:off x="1635187" y="3429000"/>
            <a:ext cx="551030" cy="1837304"/>
          </a:xfrm>
          <a:prstGeom prst="bentConnector3">
            <a:avLst>
              <a:gd name="adj1" fmla="val -414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073909F-27B4-40C3-B10E-CC80B234ABF2}"/>
              </a:ext>
            </a:extLst>
          </p:cNvPr>
          <p:cNvCxnSpPr>
            <a:cxnSpLocks/>
          </p:cNvCxnSpPr>
          <p:nvPr/>
        </p:nvCxnSpPr>
        <p:spPr>
          <a:xfrm>
            <a:off x="5757633" y="5645164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5976B7D-E20A-45E9-AEDF-418944DC4746}"/>
              </a:ext>
            </a:extLst>
          </p:cNvPr>
          <p:cNvCxnSpPr>
            <a:cxnSpLocks/>
          </p:cNvCxnSpPr>
          <p:nvPr/>
        </p:nvCxnSpPr>
        <p:spPr>
          <a:xfrm>
            <a:off x="7636540" y="5867752"/>
            <a:ext cx="0" cy="386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A4DE71-FB03-4E40-BD35-5CCCFD5367BD}"/>
              </a:ext>
            </a:extLst>
          </p:cNvPr>
          <p:cNvSpPr txBox="1"/>
          <p:nvPr/>
        </p:nvSpPr>
        <p:spPr>
          <a:xfrm>
            <a:off x="5772694" y="5666071"/>
            <a:ext cx="504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True</a:t>
            </a:r>
            <a:endParaRPr lang="ko-KR" alt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99D4CC-809A-4A48-A8C3-B1D7CE406388}"/>
              </a:ext>
            </a:extLst>
          </p:cNvPr>
          <p:cNvSpPr txBox="1"/>
          <p:nvPr/>
        </p:nvSpPr>
        <p:spPr>
          <a:xfrm>
            <a:off x="7632030" y="5921656"/>
            <a:ext cx="504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True</a:t>
            </a:r>
            <a:endParaRPr lang="ko-KR" altLang="en-US" sz="10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A7F30B9-CEBB-4627-9725-E8DEF47E635B}"/>
              </a:ext>
            </a:extLst>
          </p:cNvPr>
          <p:cNvSpPr/>
          <p:nvPr/>
        </p:nvSpPr>
        <p:spPr>
          <a:xfrm>
            <a:off x="531931" y="4106939"/>
            <a:ext cx="1472574" cy="6420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③</a:t>
            </a:r>
            <a:r>
              <a:rPr lang="ko-KR" altLang="en-US" sz="1000" b="1" dirty="0">
                <a:solidFill>
                  <a:schemeClr val="tx1"/>
                </a:solidFill>
              </a:rPr>
              <a:t> 살균기 위치 기반 사람 위치 </a:t>
            </a:r>
            <a:r>
              <a:rPr lang="ko-KR" altLang="en-US" sz="1000" b="1" dirty="0" err="1">
                <a:solidFill>
                  <a:schemeClr val="tx1"/>
                </a:solidFill>
              </a:rPr>
              <a:t>라벨링</a:t>
            </a:r>
            <a:r>
              <a:rPr lang="ko-KR" altLang="en-US" sz="1000" b="1" dirty="0">
                <a:solidFill>
                  <a:schemeClr val="tx1"/>
                </a:solidFill>
              </a:rPr>
              <a:t> 계산 후</a:t>
            </a:r>
            <a:r>
              <a:rPr lang="ko-KR" altLang="en-US" sz="1000" b="1" dirty="0">
                <a:solidFill>
                  <a:schemeClr val="tx1"/>
                </a:solidFill>
                <a:latin typeface="-apple-system"/>
              </a:rPr>
              <a:t> 데이터 서버에 전송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3D6ED46-C787-4204-891B-8C0AA603EC7E}"/>
              </a:ext>
            </a:extLst>
          </p:cNvPr>
          <p:cNvSpPr/>
          <p:nvPr/>
        </p:nvSpPr>
        <p:spPr>
          <a:xfrm>
            <a:off x="7048733" y="6280081"/>
            <a:ext cx="1271098" cy="4339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⑤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-apple-system"/>
              </a:rPr>
              <a:t>Play Voice Notifications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6BA9CA9A-FF53-4563-9784-08EC15FE31DD}"/>
              </a:ext>
            </a:extLst>
          </p:cNvPr>
          <p:cNvSpPr/>
          <p:nvPr/>
        </p:nvSpPr>
        <p:spPr>
          <a:xfrm>
            <a:off x="7926021" y="4894087"/>
            <a:ext cx="1855455" cy="578027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-apple-system"/>
              </a:rPr>
              <a:t>If you blink less than 15 times a minute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027053F-4683-47D9-8F50-220DBC542182}"/>
              </a:ext>
            </a:extLst>
          </p:cNvPr>
          <p:cNvCxnSpPr>
            <a:cxnSpLocks/>
          </p:cNvCxnSpPr>
          <p:nvPr/>
        </p:nvCxnSpPr>
        <p:spPr>
          <a:xfrm>
            <a:off x="8875490" y="5478908"/>
            <a:ext cx="9294" cy="4545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96B1099-B3AA-46EF-828E-DFE58C6A26C1}"/>
              </a:ext>
            </a:extLst>
          </p:cNvPr>
          <p:cNvSpPr txBox="1"/>
          <p:nvPr/>
        </p:nvSpPr>
        <p:spPr>
          <a:xfrm>
            <a:off x="8908882" y="5553201"/>
            <a:ext cx="504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True</a:t>
            </a:r>
            <a:endParaRPr lang="ko-KR" altLang="en-US" sz="1000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058ED6-7B32-478B-98F0-13D5AF25AAE0}"/>
              </a:ext>
            </a:extLst>
          </p:cNvPr>
          <p:cNvSpPr/>
          <p:nvPr/>
        </p:nvSpPr>
        <p:spPr>
          <a:xfrm>
            <a:off x="8448243" y="5958388"/>
            <a:ext cx="1271098" cy="4339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⑦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-apple-system"/>
              </a:rPr>
              <a:t>Play Voice Notifications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658BD38D-9DF5-4123-B559-6E8BDF5E16EF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 flipV="1">
            <a:off x="7636541" y="4741942"/>
            <a:ext cx="867036" cy="5637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60DF57C-1B05-48F9-982A-750442B7996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26553" y="-342126"/>
            <a:ext cx="3590726" cy="779543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E31DA53-92D3-4A7B-B0C4-F0F735834B01}"/>
              </a:ext>
            </a:extLst>
          </p:cNvPr>
          <p:cNvSpPr/>
          <p:nvPr/>
        </p:nvSpPr>
        <p:spPr>
          <a:xfrm>
            <a:off x="857053" y="798457"/>
            <a:ext cx="822332" cy="38575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Program start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643A66A-A6F8-4FC1-B3E6-421262CE607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233666" y="1798383"/>
            <a:ext cx="463" cy="1831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ADCE582-54E8-4315-B853-13D1DEF47FB2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1233666" y="2367335"/>
            <a:ext cx="463" cy="181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A2BAA36-C8D9-4D84-AD36-FA9893E10BDD}"/>
              </a:ext>
            </a:extLst>
          </p:cNvPr>
          <p:cNvCxnSpPr>
            <a:cxnSpLocks/>
          </p:cNvCxnSpPr>
          <p:nvPr/>
        </p:nvCxnSpPr>
        <p:spPr>
          <a:xfrm>
            <a:off x="1258718" y="2902223"/>
            <a:ext cx="463" cy="1831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9C21457-829C-4B69-BC03-2E36205FB171}"/>
              </a:ext>
            </a:extLst>
          </p:cNvPr>
          <p:cNvSpPr txBox="1"/>
          <p:nvPr/>
        </p:nvSpPr>
        <p:spPr>
          <a:xfrm>
            <a:off x="4067944" y="53087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 </a:t>
            </a:r>
            <a:r>
              <a:rPr lang="ko-KR" altLang="en-US" b="1" dirty="0"/>
              <a:t>사람 탐지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79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2571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4149080"/>
            <a:ext cx="8728070" cy="20379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3B5CA-698F-4793-92A2-D09033AC23CA}"/>
              </a:ext>
            </a:extLst>
          </p:cNvPr>
          <p:cNvSpPr txBox="1"/>
          <p:nvPr/>
        </p:nvSpPr>
        <p:spPr>
          <a:xfrm>
            <a:off x="323528" y="1609923"/>
            <a:ext cx="858040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 </a:t>
            </a:r>
            <a:r>
              <a:rPr lang="ko-KR" altLang="en-US" b="1" dirty="0"/>
              <a:t>사람 탐지 </a:t>
            </a:r>
            <a:r>
              <a:rPr lang="en-US" altLang="ko-KR" b="1" dirty="0"/>
              <a:t>– YOLO v3 Tiny </a:t>
            </a:r>
            <a:r>
              <a:rPr lang="ko-KR" altLang="en-US" b="1" dirty="0"/>
              <a:t>알고리즘</a:t>
            </a:r>
            <a:endParaRPr lang="en-US" altLang="ko-KR" b="1" dirty="0"/>
          </a:p>
          <a:p>
            <a:endParaRPr lang="en-US" altLang="ko-KR" b="1" dirty="0"/>
          </a:p>
          <a:p>
            <a:pPr marL="228600" indent="-228600">
              <a:buAutoNum type="arabicPeriod"/>
            </a:pPr>
            <a:r>
              <a:rPr lang="ko-KR" altLang="en-US" sz="1400" dirty="0" err="1"/>
              <a:t>입력이미지를</a:t>
            </a:r>
            <a:r>
              <a:rPr lang="ko-KR" altLang="en-US" sz="1400" dirty="0"/>
              <a:t> </a:t>
            </a:r>
            <a:r>
              <a:rPr lang="en-US" altLang="ko-KR" sz="1400" dirty="0"/>
              <a:t>S x S</a:t>
            </a:r>
            <a:r>
              <a:rPr lang="ko-KR" altLang="en-US" sz="1400" dirty="0"/>
              <a:t>의 </a:t>
            </a:r>
            <a:r>
              <a:rPr lang="en-US" altLang="ko-KR" sz="1400" dirty="0"/>
              <a:t>Grid cells</a:t>
            </a:r>
            <a:r>
              <a:rPr lang="ko-KR" altLang="en-US" sz="1400" dirty="0"/>
              <a:t>로 나눈다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228600" indent="-228600">
              <a:buFontTx/>
              <a:buAutoNum type="arabicPeriod"/>
            </a:pPr>
            <a:r>
              <a:rPr lang="ko-KR" altLang="en-US" sz="1400" dirty="0"/>
              <a:t>미리 설정된 개수의 </a:t>
            </a:r>
            <a:r>
              <a:rPr lang="en-US" altLang="ko-KR" sz="1400" dirty="0"/>
              <a:t>boundary boxes</a:t>
            </a:r>
            <a:r>
              <a:rPr lang="ko-KR" altLang="en-US" sz="1400" dirty="0"/>
              <a:t>를 예측한다</a:t>
            </a:r>
            <a:r>
              <a:rPr lang="en-US" altLang="ko-KR" sz="1400" dirty="0"/>
              <a:t>. </a:t>
            </a:r>
          </a:p>
          <a:p>
            <a:pPr marL="228600" indent="-228600">
              <a:buFontTx/>
              <a:buAutoNum type="arabicPeriod"/>
            </a:pPr>
            <a:r>
              <a:rPr lang="en-US" altLang="ko-KR" sz="1400" dirty="0"/>
              <a:t>Conditional class probabilities</a:t>
            </a:r>
            <a:r>
              <a:rPr lang="ko-KR" altLang="en-US" sz="1400" dirty="0"/>
              <a:t>를 예측한다</a:t>
            </a:r>
            <a:r>
              <a:rPr lang="en-US" altLang="ko-KR" sz="14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400" dirty="0" err="1"/>
              <a:t>임계값</a:t>
            </a:r>
            <a:r>
              <a:rPr lang="ko-KR" altLang="en-US" sz="1400" dirty="0"/>
              <a:t> 이상의 박스만 표기한다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Yolo Tiny </a:t>
            </a:r>
            <a:r>
              <a:rPr lang="ko-KR" altLang="en-US" sz="1400" dirty="0"/>
              <a:t>버전의 경우 </a:t>
            </a:r>
            <a:r>
              <a:rPr lang="en-US" altLang="ko-KR" sz="1400" dirty="0"/>
              <a:t>Yolo</a:t>
            </a:r>
            <a:r>
              <a:rPr lang="ko-KR" altLang="en-US" sz="1400" dirty="0"/>
              <a:t>보다 정확도가 낮지만 </a:t>
            </a:r>
            <a:r>
              <a:rPr lang="ko-KR" altLang="en-US" sz="1400" dirty="0" err="1"/>
              <a:t>라즈베리파이</a:t>
            </a:r>
            <a:r>
              <a:rPr lang="ko-KR" altLang="en-US" sz="1400" dirty="0"/>
              <a:t> 같은 임베디드 시스템에서는 속도 개선의 효과를 볼 수 있어 </a:t>
            </a:r>
            <a:r>
              <a:rPr lang="en-US" altLang="ko-KR" sz="1400" dirty="0"/>
              <a:t>Yolo Tiny </a:t>
            </a:r>
            <a:r>
              <a:rPr lang="ko-KR" altLang="en-US" sz="1400" dirty="0"/>
              <a:t>버전을 사용했다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6EB675-AD52-47BB-A52D-EEFF5F2D1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880" y="4205459"/>
            <a:ext cx="6277115" cy="18987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622291"/>
              </p:ext>
            </p:extLst>
          </p:nvPr>
        </p:nvGraphicFramePr>
        <p:xfrm>
          <a:off x="317701" y="1328332"/>
          <a:ext cx="8547580" cy="3041685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8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(login)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인증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(command)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즉각 살균 기능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5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confirmation)</a:t>
                      </a:r>
                      <a:endParaRPr lang="en-US" altLang="ko-KR" sz="1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온도 확인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습도 확인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활동 패턴 확인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5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_04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카메라 영상 확인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601F12-0AFF-48B8-85AC-C256B309D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3" y="1633474"/>
            <a:ext cx="7464335" cy="44598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898</Words>
  <Application>Microsoft Office PowerPoint</Application>
  <PresentationFormat>화면 슬라이드 쇼(4:3)</PresentationFormat>
  <Paragraphs>273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-apple-system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이현수</cp:lastModifiedBy>
  <cp:revision>270</cp:revision>
  <dcterms:created xsi:type="dcterms:W3CDTF">2014-04-16T00:55:54Z</dcterms:created>
  <dcterms:modified xsi:type="dcterms:W3CDTF">2021-07-16T11:28:37Z</dcterms:modified>
</cp:coreProperties>
</file>