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 Haque, Ehsan" userId="26f11fd9-b221-419c-bcdb-0e99e653d4ce" providerId="ADAL" clId="{47282573-D6F6-498C-BA49-E8019C159FC8}"/>
    <pc:docChg chg="undo redo custSel delSld modSld">
      <pc:chgData name="Ul Haque, Ehsan" userId="26f11fd9-b221-419c-bcdb-0e99e653d4ce" providerId="ADAL" clId="{47282573-D6F6-498C-BA49-E8019C159FC8}" dt="2024-10-17T04:15:58.551" v="56" actId="47"/>
      <pc:docMkLst>
        <pc:docMk/>
      </pc:docMkLst>
      <pc:sldChg chg="modSp mod">
        <pc:chgData name="Ul Haque, Ehsan" userId="26f11fd9-b221-419c-bcdb-0e99e653d4ce" providerId="ADAL" clId="{47282573-D6F6-498C-BA49-E8019C159FC8}" dt="2024-10-17T04:15:14.918" v="54" actId="20577"/>
        <pc:sldMkLst>
          <pc:docMk/>
          <pc:sldMk cId="819742013" sldId="256"/>
        </pc:sldMkLst>
        <pc:spChg chg="mod">
          <ac:chgData name="Ul Haque, Ehsan" userId="26f11fd9-b221-419c-bcdb-0e99e653d4ce" providerId="ADAL" clId="{47282573-D6F6-498C-BA49-E8019C159FC8}" dt="2024-10-17T04:14:19.672" v="4" actId="20577"/>
          <ac:spMkLst>
            <pc:docMk/>
            <pc:sldMk cId="819742013" sldId="256"/>
            <ac:spMk id="2" creationId="{7CEC3615-E26D-4E84-A1DE-422B05268A4A}"/>
          </ac:spMkLst>
        </pc:spChg>
        <pc:spChg chg="mod">
          <ac:chgData name="Ul Haque, Ehsan" userId="26f11fd9-b221-419c-bcdb-0e99e653d4ce" providerId="ADAL" clId="{47282573-D6F6-498C-BA49-E8019C159FC8}" dt="2024-10-17T04:15:14.918" v="54" actId="20577"/>
          <ac:spMkLst>
            <pc:docMk/>
            <pc:sldMk cId="819742013" sldId="256"/>
            <ac:spMk id="3" creationId="{C002688E-68D0-4F8E-9772-14A1B46CF6D9}"/>
          </ac:spMkLst>
        </pc:spChg>
      </pc:sldChg>
      <pc:sldChg chg="modSp mod">
        <pc:chgData name="Ul Haque, Ehsan" userId="26f11fd9-b221-419c-bcdb-0e99e653d4ce" providerId="ADAL" clId="{47282573-D6F6-498C-BA49-E8019C159FC8}" dt="2024-10-17T04:15:33.111" v="55" actId="20577"/>
        <pc:sldMkLst>
          <pc:docMk/>
          <pc:sldMk cId="3916980518" sldId="259"/>
        </pc:sldMkLst>
        <pc:spChg chg="mod">
          <ac:chgData name="Ul Haque, Ehsan" userId="26f11fd9-b221-419c-bcdb-0e99e653d4ce" providerId="ADAL" clId="{47282573-D6F6-498C-BA49-E8019C159FC8}" dt="2024-10-17T04:15:33.111" v="55" actId="20577"/>
          <ac:spMkLst>
            <pc:docMk/>
            <pc:sldMk cId="3916980518" sldId="259"/>
            <ac:spMk id="3" creationId="{AAEEAC85-BA1A-4DC0-A0C0-772D507D58AE}"/>
          </ac:spMkLst>
        </pc:spChg>
      </pc:sldChg>
      <pc:sldChg chg="modSp del mod">
        <pc:chgData name="Ul Haque, Ehsan" userId="26f11fd9-b221-419c-bcdb-0e99e653d4ce" providerId="ADAL" clId="{47282573-D6F6-498C-BA49-E8019C159FC8}" dt="2024-10-17T04:15:58.551" v="56" actId="47"/>
        <pc:sldMkLst>
          <pc:docMk/>
          <pc:sldMk cId="3084451653" sldId="264"/>
        </pc:sldMkLst>
        <pc:picChg chg="mod">
          <ac:chgData name="Ul Haque, Ehsan" userId="26f11fd9-b221-419c-bcdb-0e99e653d4ce" providerId="ADAL" clId="{47282573-D6F6-498C-BA49-E8019C159FC8}" dt="2024-10-16T01:07:30.210" v="1" actId="1076"/>
          <ac:picMkLst>
            <pc:docMk/>
            <pc:sldMk cId="3084451653" sldId="264"/>
            <ac:picMk id="4" creationId="{CEDA5A9E-5B0D-4616-876F-C251D736A0F5}"/>
          </ac:picMkLst>
        </pc:picChg>
      </pc:sldChg>
      <pc:sldChg chg="modSp mod">
        <pc:chgData name="Ul Haque, Ehsan" userId="26f11fd9-b221-419c-bcdb-0e99e653d4ce" providerId="ADAL" clId="{47282573-D6F6-498C-BA49-E8019C159FC8}" dt="2024-10-16T03:04:45.209" v="3" actId="121"/>
        <pc:sldMkLst>
          <pc:docMk/>
          <pc:sldMk cId="3158857515" sldId="267"/>
        </pc:sldMkLst>
        <pc:spChg chg="mod">
          <ac:chgData name="Ul Haque, Ehsan" userId="26f11fd9-b221-419c-bcdb-0e99e653d4ce" providerId="ADAL" clId="{47282573-D6F6-498C-BA49-E8019C159FC8}" dt="2024-10-16T03:04:45.209" v="3" actId="121"/>
          <ac:spMkLst>
            <pc:docMk/>
            <pc:sldMk cId="3158857515" sldId="267"/>
            <ac:spMk id="3" creationId="{D7C0927C-A255-4EEE-8A5A-4226049FB5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5F735-E9DE-4568-B898-BF1EC895E05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57F9B-5333-48D1-B608-D6E3414B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5B92-4FB0-45C0-8FA9-281C0101C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DC4B1-5046-496C-9EB7-7C5CC24D5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FCAF-D8E2-488F-ABCE-57B2C889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E9B2-E298-43CF-A9E6-CA2477153585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D01D-91AC-40B6-89B2-15F58CF9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8430-7DD5-4922-8BD4-587D2446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0864-9423-49A9-A907-BC5B4E72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AFF35-C357-4039-8828-EFFF2C4A7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F3F0-6F8E-4D94-89A9-8734C967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8019-82FA-43E9-AF9E-1823ABD7D4F7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DC51-6114-41B8-BD35-D0862AAB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388F-D724-4BC8-B310-96A599EE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01B5D-C0DC-4F46-95E9-742A13EB9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69E87-C0F4-418D-BF36-682F9738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4CF8-3023-4342-AC09-D43B662C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2223-C878-4E6F-A103-3D9B5A13B9DF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323B2-8365-4996-BF15-858BB47C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A863A-9562-46B6-8147-7B44FD0C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7FF2-70E1-42DF-8BA2-5421BB92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7F19-C71A-4DE7-8BA8-B8441F00C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39E0-101F-437D-8712-B212B41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2119-E236-4A35-A0C3-C00DF79A0771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B059-55D7-4822-B59F-A83B9048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4C64B-91D8-40B4-966F-A1315A55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7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68C-A24D-49FE-8F86-4BFDB1B0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F1467-F18B-4688-90C4-B0D794A8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E1B3-F4AC-436C-BB59-0C3157DA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5FF4-16DD-4E29-8159-3A0C5E1222FD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45F6-A7F9-4A22-B4A2-DC0C0E1A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9E7A-235C-4065-851A-1584F564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C084-8858-45DE-B5CF-76787DB9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1FE8-B2C0-4698-B9ED-D5DDAD90D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5363A-190B-4D06-89B7-7D3E17F4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B8AE-5943-4A9B-8D32-4CF74D6D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EE71-DDB2-4E3A-B7D7-B45A27FE4030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E58ED-77D7-4DB8-A36D-EA7D8AA0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81F0E-5820-4AA9-94C6-676873E4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189B-1653-4AC0-8AA0-EECA2536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A64B-BBE2-4206-9F92-6AFFDEB8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A68DA-28F5-480A-B982-D47EF283D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9D180-DF27-4B68-84C1-5C6473E0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7780E-E7BA-4894-9F47-8548C0FF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A054-4FCD-407A-A404-0CB09FC8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8C2A-153B-4D63-8C78-1CD1CAEE028A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1E1F6-B040-4B51-878C-41F0F809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307F7-4354-45FD-82D5-7CABBBDF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4EE6-7F2C-4FF2-B6A4-9C7B6A77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D0098-47BC-4D73-A35C-6999EC4E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D382-2370-45ED-B945-C55DACE3F7F0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32340-FAC3-4BAD-9CE5-436A0137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2D70-F3EB-41FF-8EBA-78D65DE8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0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D5573-125D-4B83-87D3-2027FD4C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C86-4A33-42B7-AB07-D221E115AE3D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0E27F-6E9B-433E-83DA-2DBF1519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538F7-1C6B-4AEA-9D27-F104CD49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7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5149-81B8-4538-9FF2-C2BBDA60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8AF3-0776-4E91-A2CE-4E076250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2EA09-8668-426F-BAB5-A6E9E6E2D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5FC9-ED56-47C8-94C3-09EA2E50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C9-6A76-4556-BDB5-6DD505982DCF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D17C3-4082-476F-A18D-E15CB258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0B5CF-860E-419F-8C31-A007D665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A443-4FCD-4873-ACEF-EAF78D12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88290-A48C-46B2-BD13-F80DF7BE3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8C3CB-F4B9-4371-B50D-0D2A5A41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A164-06A7-4EC0-BB4D-56967C08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4FD0-3B73-43D8-813F-30A28E306065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8EE39-6166-4237-B854-49BAB465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2F1CA-FA3E-4E84-982E-BD3E7A3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3919C-8D5B-463B-AB89-9C7BCBC8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1FABF-BBBF-4A7B-A199-A79B2917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6D12-2745-48EF-93A5-19357AA85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D31A-96D7-4483-B290-7CD05E812829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A985-7FBC-4C79-AAAA-952A7A59F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36E6B-5CAC-469E-B0A9-338C2FC10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A2C3-2CC6-426E-96C8-54E951FF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3615-E26D-4E84-A1DE-422B05268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and Comparison of Missing Value Imputation (MVI)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2688E-68D0-4F8E-9772-14A1B46CF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0233"/>
            <a:ext cx="9144000" cy="1655762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Ehsan Ul Haque</a:t>
            </a:r>
          </a:p>
          <a:p>
            <a:pPr algn="l"/>
            <a:r>
              <a:rPr lang="en-US" sz="2000" dirty="0"/>
              <a:t>CSE 5717 – Big Data Analytics</a:t>
            </a:r>
          </a:p>
          <a:p>
            <a:pPr algn="l"/>
            <a:r>
              <a:rPr lang="en-US" sz="2000" dirty="0"/>
              <a:t>Advisor: Dr. </a:t>
            </a:r>
            <a:r>
              <a:rPr lang="en-US" sz="2000" dirty="0" err="1"/>
              <a:t>Sanguthevar</a:t>
            </a:r>
            <a:r>
              <a:rPr lang="en-US" sz="2000" dirty="0"/>
              <a:t> </a:t>
            </a:r>
            <a:r>
              <a:rPr lang="en-US" sz="2000" dirty="0" err="1"/>
              <a:t>Rajasekaran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89BB-9E79-43DF-A4F9-28F632C6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DDC7-D723-4B61-AC10-FD661EDA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A289-4A4E-4EEC-8ADD-44556C8A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the ratio of missing value compared to the observed data</a:t>
            </a:r>
          </a:p>
          <a:p>
            <a:endParaRPr lang="en-US" dirty="0"/>
          </a:p>
          <a:p>
            <a:r>
              <a:rPr lang="en-US" dirty="0"/>
              <a:t>Helps identify the appropriate strategy in dealing with missing values</a:t>
            </a:r>
          </a:p>
          <a:p>
            <a:endParaRPr lang="en-US" dirty="0"/>
          </a:p>
          <a:p>
            <a:r>
              <a:rPr lang="en-US" dirty="0"/>
              <a:t>If low (5 – 10%), discarding often does not significantly affect the accuracy of mining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4FB93-1BDF-4F1E-8713-09DAF0E7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5610-A037-4EE3-813F-F57FFFC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927C-A255-4EEE-8A5A-4226049F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Technique 1: Constant Value Imputation</a:t>
            </a:r>
          </a:p>
          <a:p>
            <a:pPr lvl="1"/>
            <a:r>
              <a:rPr lang="en-US" dirty="0"/>
              <a:t> Replace missing values with some constant (e.g., global missing flag etc.)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comparatively better for categorical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Disadvantage: Does not consider variability in the data (not “smart”)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AA006-F9EA-4522-8990-1C2081E2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5610-A037-4EE3-813F-F57FFFC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927C-A255-4EEE-8A5A-4226049F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Technique 2: Mean Imputation</a:t>
            </a:r>
          </a:p>
          <a:p>
            <a:pPr lvl="1"/>
            <a:r>
              <a:rPr lang="en-US" dirty="0"/>
              <a:t> Replaces the missing values with sample mean of the observed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better with continuous data that are approximately normally distributed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Disadvantage: Does not consider correlations across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9D6E0-B5E6-4DE0-AA3D-ADDC4E88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5610-A037-4EE3-813F-F57FFFC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927C-A255-4EEE-8A5A-4226049F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Technique 3: Median Imputation</a:t>
            </a:r>
          </a:p>
          <a:p>
            <a:pPr lvl="1"/>
            <a:r>
              <a:rPr lang="en-US" dirty="0"/>
              <a:t> Replaces the missing values with sample median of the observed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better when distribution of the missing variable is skewed in nature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Disadvantage: Same! Does not consider correlations across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7FB9D-04B1-46E2-97C6-A28166BF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5610-A037-4EE3-813F-F57FFFC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927C-A255-4EEE-8A5A-4226049F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Technique 4: Expectation Maximization (EM) Imputation</a:t>
            </a:r>
          </a:p>
          <a:p>
            <a:pPr lvl="1"/>
            <a:r>
              <a:rPr lang="en-US" dirty="0"/>
              <a:t>An iterative approach; calculates the likelihood estimates for the incomplete data</a:t>
            </a:r>
          </a:p>
          <a:p>
            <a:pPr lvl="1"/>
            <a:r>
              <a:rPr lang="en-US" dirty="0"/>
              <a:t>Two steps –</a:t>
            </a:r>
          </a:p>
          <a:p>
            <a:pPr lvl="2"/>
            <a:r>
              <a:rPr lang="en-US" u="sng" dirty="0"/>
              <a:t>E-Step:</a:t>
            </a:r>
            <a:r>
              <a:rPr lang="en-US" dirty="0"/>
              <a:t> Attempts to estimate the missing data in the variables</a:t>
            </a:r>
          </a:p>
          <a:p>
            <a:pPr lvl="2"/>
            <a:r>
              <a:rPr lang="en-US" u="sng" dirty="0"/>
              <a:t>M-Step:</a:t>
            </a:r>
            <a:r>
              <a:rPr lang="en-US" dirty="0"/>
              <a:t> Attempts to optimize the parameters to best explain the data</a:t>
            </a:r>
            <a:endParaRPr lang="en-US" u="sng" dirty="0"/>
          </a:p>
          <a:p>
            <a:pPr lvl="1"/>
            <a:endParaRPr lang="en-US" dirty="0"/>
          </a:p>
          <a:p>
            <a:pPr lvl="1"/>
            <a:r>
              <a:rPr lang="en-US" dirty="0"/>
              <a:t>Iteratively alternate between the steps until parameter estimates converge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A337E-494A-44D1-B47A-671D91F6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5610-A037-4EE3-813F-F57FFFC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927C-A255-4EEE-8A5A-4226049F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Technique 5: </a:t>
            </a:r>
            <a:r>
              <a:rPr lang="en-US" b="1" i="1" dirty="0"/>
              <a:t>k-</a:t>
            </a:r>
            <a:r>
              <a:rPr lang="en-US" b="1" dirty="0"/>
              <a:t>NN Imputation</a:t>
            </a:r>
          </a:p>
          <a:p>
            <a:pPr lvl="1"/>
            <a:r>
              <a:rPr lang="en-US" dirty="0"/>
              <a:t>Uses the </a:t>
            </a:r>
            <a:r>
              <a:rPr lang="en-US" i="1" dirty="0"/>
              <a:t>k-</a:t>
            </a:r>
            <a:r>
              <a:rPr lang="en-US" dirty="0"/>
              <a:t>Nearest Neighbor algorithm to predict the missing data</a:t>
            </a:r>
          </a:p>
          <a:p>
            <a:pPr lvl="1"/>
            <a:r>
              <a:rPr lang="en-US" dirty="0"/>
              <a:t>Pseudocode:</a:t>
            </a:r>
          </a:p>
          <a:p>
            <a:pPr lvl="2"/>
            <a:r>
              <a:rPr lang="en-US" dirty="0"/>
              <a:t>Start with a suitable value for k – number of nearest neighbors</a:t>
            </a:r>
          </a:p>
          <a:p>
            <a:pPr lvl="2"/>
            <a:r>
              <a:rPr lang="en-US" dirty="0"/>
              <a:t>Compute the similarity of observed data with the missing data using distance functions, e.g., Euclidian distance</a:t>
            </a:r>
          </a:p>
          <a:p>
            <a:pPr lvl="2"/>
            <a:r>
              <a:rPr lang="en-US" dirty="0"/>
              <a:t>Choose the k smallest distance rows as the k nearest neighbor of the missing record</a:t>
            </a:r>
          </a:p>
          <a:p>
            <a:pPr lvl="2"/>
            <a:r>
              <a:rPr lang="en-US" dirty="0"/>
              <a:t>Calculate the weights of the k-nearest values and estimate the missing value as the weighted average of k nearest neighbor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Disadvantage: Time consuming when the size of the data grows. </a:t>
            </a:r>
          </a:p>
          <a:p>
            <a:pPr lvl="1"/>
            <a:r>
              <a:rPr lang="en-US" dirty="0"/>
              <a:t>Disadvantage: Finding the optimal k value is often difficult []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467E7-245B-400B-8FB9-DC241736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4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5610-A037-4EE3-813F-F57FFFC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927C-A255-4EEE-8A5A-4226049F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Technique 6: </a:t>
            </a:r>
            <a:r>
              <a:rPr lang="en-US" b="1" i="1" dirty="0"/>
              <a:t>Multiple Imputation using Chained Equation (MICE)</a:t>
            </a:r>
          </a:p>
          <a:p>
            <a:pPr lvl="1"/>
            <a:r>
              <a:rPr lang="en-US" dirty="0"/>
              <a:t>Uses many imputed values to substitute a missing value instead of single imputation</a:t>
            </a:r>
          </a:p>
          <a:p>
            <a:pPr lvl="1"/>
            <a:r>
              <a:rPr lang="en-US" dirty="0"/>
              <a:t>3 steps:</a:t>
            </a:r>
          </a:p>
          <a:p>
            <a:pPr lvl="2"/>
            <a:r>
              <a:rPr lang="en-US" u="sng" dirty="0"/>
              <a:t>Generation:</a:t>
            </a:r>
            <a:r>
              <a:rPr lang="en-US" dirty="0"/>
              <a:t> In an iterative approach, a total of </a:t>
            </a:r>
            <a:r>
              <a:rPr lang="en-US" i="1" dirty="0"/>
              <a:t>m </a:t>
            </a:r>
            <a:r>
              <a:rPr lang="en-US" dirty="0"/>
              <a:t>imputed datasets are created </a:t>
            </a:r>
          </a:p>
          <a:p>
            <a:pPr lvl="2"/>
            <a:r>
              <a:rPr lang="en-US" u="sng" dirty="0"/>
              <a:t>Analyze: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datasets are examined, and parameter of interest is estimated</a:t>
            </a:r>
          </a:p>
          <a:p>
            <a:pPr lvl="2"/>
            <a:r>
              <a:rPr lang="en-US" u="sng" dirty="0"/>
              <a:t>Combination:</a:t>
            </a:r>
            <a:r>
              <a:rPr lang="en-US" dirty="0"/>
              <a:t> the best result is obtained by combining the </a:t>
            </a:r>
            <a:r>
              <a:rPr lang="en-US" i="1" dirty="0"/>
              <a:t>m </a:t>
            </a:r>
            <a:r>
              <a:rPr lang="en-US" dirty="0"/>
              <a:t>datasets</a:t>
            </a:r>
            <a:endParaRPr lang="en-US" u="sng" dirty="0"/>
          </a:p>
          <a:p>
            <a:pPr lvl="2"/>
            <a:endParaRPr lang="en-US" u="sng" dirty="0"/>
          </a:p>
          <a:p>
            <a:pPr lvl="1"/>
            <a:r>
              <a:rPr lang="en-US" dirty="0"/>
              <a:t>Advantage: More unbiased compared to other methods</a:t>
            </a:r>
          </a:p>
          <a:p>
            <a:pPr lvl="1"/>
            <a:r>
              <a:rPr lang="en-US" dirty="0"/>
              <a:t>Disadvantage: Can be time consuming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1965C-806D-4733-A6AD-C05491C2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BDCA-E9A4-4733-BE5D-F48BF8B4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19D6-6356-4EBB-B9BF-6C08D397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Comparing 5 different MVI approaches:</a:t>
            </a:r>
          </a:p>
          <a:p>
            <a:pPr lvl="1"/>
            <a:r>
              <a:rPr lang="en-US" dirty="0"/>
              <a:t>Mean Imputation</a:t>
            </a:r>
          </a:p>
          <a:p>
            <a:pPr lvl="1"/>
            <a:r>
              <a:rPr lang="en-US" dirty="0"/>
              <a:t>Median Imputation</a:t>
            </a:r>
          </a:p>
          <a:p>
            <a:pPr lvl="1"/>
            <a:r>
              <a:rPr lang="en-US" dirty="0"/>
              <a:t>EM Imputation</a:t>
            </a:r>
          </a:p>
          <a:p>
            <a:pPr lvl="1"/>
            <a:r>
              <a:rPr lang="en-US" i="1" dirty="0"/>
              <a:t>K-</a:t>
            </a:r>
            <a:r>
              <a:rPr lang="en-US" dirty="0"/>
              <a:t>NN Imputation</a:t>
            </a:r>
          </a:p>
          <a:p>
            <a:pPr lvl="1"/>
            <a:r>
              <a:rPr lang="en-US" dirty="0"/>
              <a:t>MICE Imputation</a:t>
            </a:r>
          </a:p>
          <a:p>
            <a:pPr lvl="1"/>
            <a:endParaRPr lang="en-US" dirty="0"/>
          </a:p>
          <a:p>
            <a:r>
              <a:rPr lang="en-US" dirty="0"/>
              <a:t>Multivariate missing data</a:t>
            </a:r>
          </a:p>
          <a:p>
            <a:r>
              <a:rPr lang="en-US" dirty="0"/>
              <a:t>2 level of Missing Rate: 5% and 55%</a:t>
            </a:r>
          </a:p>
          <a:p>
            <a:r>
              <a:rPr lang="en-US" dirty="0"/>
              <a:t>Performance on 3 different UCI Machine Learning numeric datasets</a:t>
            </a:r>
          </a:p>
          <a:p>
            <a:r>
              <a:rPr lang="en-US" dirty="0"/>
              <a:t>Analysis using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E396C-9BBD-4067-B08C-AC0BDDE7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AEAE-737A-4D38-BA09-FF58E7BA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FD7D-4EE4-490C-831F-34CA3345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 Error (RMSE)</a:t>
            </a:r>
          </a:p>
          <a:p>
            <a:endParaRPr lang="en-US" dirty="0"/>
          </a:p>
          <a:p>
            <a:r>
              <a:rPr lang="en-US" dirty="0"/>
              <a:t>Mean of the RMSE of missing variables are computed</a:t>
            </a:r>
          </a:p>
          <a:p>
            <a:endParaRPr lang="en-US" dirty="0"/>
          </a:p>
          <a:p>
            <a:r>
              <a:rPr lang="en-US" dirty="0"/>
              <a:t>Smaller mean RMSE indicates better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2DFB4-8463-4C1C-ACD3-2EA9C45F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1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DD70-8AC7-489A-B980-3DA2741C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Dataset: Wine Data (N=178, M=12)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03D6D-E7BA-48E0-8E05-3091F94D3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670137"/>
              </p:ext>
            </p:extLst>
          </p:nvPr>
        </p:nvGraphicFramePr>
        <p:xfrm>
          <a:off x="838200" y="1825624"/>
          <a:ext cx="10515600" cy="408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451">
                  <a:extLst>
                    <a:ext uri="{9D8B030D-6E8A-4147-A177-3AD203B41FA5}">
                      <a16:colId xmlns:a16="http://schemas.microsoft.com/office/drawing/2014/main" val="731825532"/>
                    </a:ext>
                  </a:extLst>
                </a:gridCol>
                <a:gridCol w="3063949">
                  <a:extLst>
                    <a:ext uri="{9D8B030D-6E8A-4147-A177-3AD203B41FA5}">
                      <a16:colId xmlns:a16="http://schemas.microsoft.com/office/drawing/2014/main" val="21571436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49135677"/>
                    </a:ext>
                  </a:extLst>
                </a:gridCol>
              </a:tblGrid>
              <a:tr h="67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5%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55%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17932"/>
                  </a:ext>
                </a:extLst>
              </a:tr>
              <a:tr h="675477">
                <a:tc>
                  <a:txBody>
                    <a:bodyPr/>
                    <a:lstStyle/>
                    <a:p>
                      <a:r>
                        <a:rPr lang="en-US" sz="2000" dirty="0"/>
                        <a:t>Mean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0.570407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48030"/>
                  </a:ext>
                </a:extLst>
              </a:tr>
              <a:tr h="675477">
                <a:tc>
                  <a:txBody>
                    <a:bodyPr/>
                    <a:lstStyle/>
                    <a:p>
                      <a:r>
                        <a:rPr lang="en-US" sz="2000" dirty="0"/>
                        <a:t>Median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1.516291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23542"/>
                  </a:ext>
                </a:extLst>
              </a:tr>
              <a:tr h="675477">
                <a:tc>
                  <a:txBody>
                    <a:bodyPr/>
                    <a:lstStyle/>
                    <a:p>
                      <a:r>
                        <a:rPr lang="en-US" sz="2000" dirty="0"/>
                        <a:t>EM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0.5537835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1.457162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29380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r>
                        <a:rPr lang="en-US" sz="2000" dirty="0"/>
                        <a:t>KNN Imputation (best of k =2, 5,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0.4261469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1.573839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2315"/>
                  </a:ext>
                </a:extLst>
              </a:tr>
              <a:tr h="675477">
                <a:tc>
                  <a:txBody>
                    <a:bodyPr/>
                    <a:lstStyle/>
                    <a:p>
                      <a:r>
                        <a:rPr lang="en-US" sz="2000" dirty="0"/>
                        <a:t>MICE (</a:t>
                      </a:r>
                      <a:r>
                        <a:rPr lang="en-US" sz="2000" dirty="0" err="1"/>
                        <a:t>pmm</a:t>
                      </a:r>
                      <a:r>
                        <a:rPr lang="en-US" sz="2000" dirty="0"/>
                        <a:t>)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0.4760224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1.936227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76845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B73A2-7C3B-4B36-88EE-EA5A9CA0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B838-7AE2-4250-B17B-147A16F6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7E02-60A6-4B9F-8251-D0C76648C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everywhere: millions of bytes of data are flowing through the internet every day</a:t>
            </a:r>
          </a:p>
          <a:p>
            <a:r>
              <a:rPr lang="en-US" dirty="0"/>
              <a:t>However, the availability of data does not directly correlate the information it contains -  thus requiring some mining or big data analytics activities</a:t>
            </a:r>
          </a:p>
          <a:p>
            <a:r>
              <a:rPr lang="en-US" dirty="0"/>
              <a:t>A fundamental challenge for any big data analytics or data mining tasks is to ensure data quality</a:t>
            </a:r>
          </a:p>
          <a:p>
            <a:r>
              <a:rPr lang="en-US" dirty="0"/>
              <a:t>raw data must be processed and shaped into quality data – requiring preprocessing and cleanup, a crucial step of data mining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CA93A-C70D-4740-AF1B-1F875EBC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DD70-8AC7-489A-B980-3DA2741C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Dataset: Glass Data (N=214, M=11)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03D6D-E7BA-48E0-8E05-3091F94D3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872686"/>
              </p:ext>
            </p:extLst>
          </p:nvPr>
        </p:nvGraphicFramePr>
        <p:xfrm>
          <a:off x="838200" y="1825624"/>
          <a:ext cx="10515600" cy="408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451">
                  <a:extLst>
                    <a:ext uri="{9D8B030D-6E8A-4147-A177-3AD203B41FA5}">
                      <a16:colId xmlns:a16="http://schemas.microsoft.com/office/drawing/2014/main" val="731825532"/>
                    </a:ext>
                  </a:extLst>
                </a:gridCol>
                <a:gridCol w="3063949">
                  <a:extLst>
                    <a:ext uri="{9D8B030D-6E8A-4147-A177-3AD203B41FA5}">
                      <a16:colId xmlns:a16="http://schemas.microsoft.com/office/drawing/2014/main" val="21571436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49135677"/>
                    </a:ext>
                  </a:extLst>
                </a:gridCol>
              </a:tblGrid>
              <a:tr h="67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5%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55%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17932"/>
                  </a:ext>
                </a:extLst>
              </a:tr>
              <a:tr h="675477">
                <a:tc>
                  <a:txBody>
                    <a:bodyPr/>
                    <a:lstStyle/>
                    <a:p>
                      <a:r>
                        <a:rPr lang="en-US" sz="2000" dirty="0"/>
                        <a:t>Mean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0.4886721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48030"/>
                  </a:ext>
                </a:extLst>
              </a:tr>
              <a:tr h="675477">
                <a:tc>
                  <a:txBody>
                    <a:bodyPr/>
                    <a:lstStyle/>
                    <a:p>
                      <a:r>
                        <a:rPr lang="en-US" sz="2000" dirty="0"/>
                        <a:t>Median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0.1294382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0.5141306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23542"/>
                  </a:ext>
                </a:extLst>
              </a:tr>
              <a:tr h="675477">
                <a:tc>
                  <a:txBody>
                    <a:bodyPr/>
                    <a:lstStyle/>
                    <a:p>
                      <a:r>
                        <a:rPr lang="en-US" sz="2000" dirty="0"/>
                        <a:t>EM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0.123807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0.5213542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29380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r>
                        <a:rPr lang="en-US" sz="2000" dirty="0"/>
                        <a:t>KNN Imputation (best of k =2, 5,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0.090786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0.5137899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2315"/>
                  </a:ext>
                </a:extLst>
              </a:tr>
              <a:tr h="675477">
                <a:tc>
                  <a:txBody>
                    <a:bodyPr/>
                    <a:lstStyle/>
                    <a:p>
                      <a:r>
                        <a:rPr lang="en-US" sz="2000" dirty="0"/>
                        <a:t>MICE (</a:t>
                      </a:r>
                      <a:r>
                        <a:rPr lang="en-US" sz="2000" dirty="0" err="1"/>
                        <a:t>pmm</a:t>
                      </a:r>
                      <a:r>
                        <a:rPr lang="en-US" sz="2000" dirty="0"/>
                        <a:t>)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0.04209586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0.5362384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76845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3039A-3F74-44AA-9EEC-7DAF8E61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9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DD70-8AC7-489A-B980-3DA2741C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Dataset: Liver Patient Data (N=583, M=10)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03D6D-E7BA-48E0-8E05-3091F94D3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147313"/>
              </p:ext>
            </p:extLst>
          </p:nvPr>
        </p:nvGraphicFramePr>
        <p:xfrm>
          <a:off x="838200" y="1825624"/>
          <a:ext cx="10515600" cy="4263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451">
                  <a:extLst>
                    <a:ext uri="{9D8B030D-6E8A-4147-A177-3AD203B41FA5}">
                      <a16:colId xmlns:a16="http://schemas.microsoft.com/office/drawing/2014/main" val="731825532"/>
                    </a:ext>
                  </a:extLst>
                </a:gridCol>
                <a:gridCol w="3063949">
                  <a:extLst>
                    <a:ext uri="{9D8B030D-6E8A-4147-A177-3AD203B41FA5}">
                      <a16:colId xmlns:a16="http://schemas.microsoft.com/office/drawing/2014/main" val="21571436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49135677"/>
                    </a:ext>
                  </a:extLst>
                </a:gridCol>
              </a:tblGrid>
              <a:tr h="67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5%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55%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17932"/>
                  </a:ext>
                </a:extLst>
              </a:tr>
              <a:tr h="675477">
                <a:tc>
                  <a:txBody>
                    <a:bodyPr/>
                    <a:lstStyle/>
                    <a:p>
                      <a:r>
                        <a:rPr lang="en-US" sz="2000" dirty="0"/>
                        <a:t>Mean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9.784007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74.09288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48030"/>
                  </a:ext>
                </a:extLst>
              </a:tr>
              <a:tr h="675477">
                <a:tc>
                  <a:txBody>
                    <a:bodyPr/>
                    <a:lstStyle/>
                    <a:p>
                      <a:r>
                        <a:rPr lang="en-US" sz="2000" dirty="0"/>
                        <a:t>Median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9.829642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76.50923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23542"/>
                  </a:ext>
                </a:extLst>
              </a:tr>
              <a:tr h="858168">
                <a:tc>
                  <a:txBody>
                    <a:bodyPr/>
                    <a:lstStyle/>
                    <a:p>
                      <a:r>
                        <a:rPr lang="en-US" sz="2000" dirty="0"/>
                        <a:t>EM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13.26972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73.09774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29380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r>
                        <a:rPr lang="en-US" sz="2000" dirty="0"/>
                        <a:t>KNN Imputation (best of k =2, 5,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8.472461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76.44595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2315"/>
                  </a:ext>
                </a:extLst>
              </a:tr>
              <a:tr h="675477">
                <a:tc>
                  <a:txBody>
                    <a:bodyPr/>
                    <a:lstStyle/>
                    <a:p>
                      <a:r>
                        <a:rPr lang="en-US" sz="2000" dirty="0"/>
                        <a:t>MICE (</a:t>
                      </a:r>
                      <a:r>
                        <a:rPr lang="en-US" sz="2000" dirty="0" err="1"/>
                        <a:t>pmm</a:t>
                      </a:r>
                      <a:r>
                        <a:rPr lang="en-US" sz="2000" dirty="0"/>
                        <a:t>)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10.13289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77.24802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76845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F104-AC71-4B81-9311-C9974CB4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5337-6AE5-43CB-B0AF-43C6C4B4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F69CE-1437-4FA0-97CC-D649270F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686E-F85C-4626-9571-42351DC5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Cleanup?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13F5-4AC2-49EB-8C6E-4020554D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Raw data is often incomplete, inconsistent, and inaccurate - combined with:</a:t>
            </a:r>
          </a:p>
          <a:p>
            <a:pPr lvl="1"/>
            <a:r>
              <a:rPr lang="en-US" dirty="0"/>
              <a:t>Noise</a:t>
            </a:r>
          </a:p>
          <a:p>
            <a:pPr lvl="1"/>
            <a:r>
              <a:rPr lang="en-US" dirty="0"/>
              <a:t>Outliers</a:t>
            </a:r>
          </a:p>
          <a:p>
            <a:pPr lvl="1"/>
            <a:r>
              <a:rPr lang="en-US" dirty="0"/>
              <a:t>Inconsistencies</a:t>
            </a:r>
          </a:p>
          <a:p>
            <a:pPr lvl="1"/>
            <a:r>
              <a:rPr lang="en-US" dirty="0"/>
              <a:t>Missing values</a:t>
            </a:r>
          </a:p>
          <a:p>
            <a:r>
              <a:rPr lang="en-US" dirty="0"/>
              <a:t>Several reasons for noisy and incomplete data:</a:t>
            </a:r>
          </a:p>
          <a:p>
            <a:pPr lvl="1"/>
            <a:r>
              <a:rPr lang="en-US" dirty="0"/>
              <a:t>Human or mechanical error in the data collection or data entry phase</a:t>
            </a:r>
          </a:p>
          <a:p>
            <a:pPr lvl="1"/>
            <a:r>
              <a:rPr lang="en-US" dirty="0"/>
              <a:t>Limitations of the instruments</a:t>
            </a:r>
          </a:p>
          <a:p>
            <a:pPr lvl="1"/>
            <a:r>
              <a:rPr lang="en-US" dirty="0"/>
              <a:t>Transmission errors over networks</a:t>
            </a:r>
          </a:p>
          <a:p>
            <a:pPr lvl="1"/>
            <a:r>
              <a:rPr lang="en-US" dirty="0"/>
              <a:t>Refused by the source to provide</a:t>
            </a:r>
          </a:p>
          <a:p>
            <a:pPr lvl="1"/>
            <a:r>
              <a:rPr lang="en-US" dirty="0"/>
              <a:t>Inconsistency across different 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C5A51-3459-4BA8-9638-BD9B06D3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0C28-5FE9-47D3-8A85-262B4E0F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AC85-BA1A-4DC0-A0C0-772D507D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Converting raw data into quality data:</a:t>
            </a:r>
          </a:p>
          <a:p>
            <a:pPr lvl="1"/>
            <a:r>
              <a:rPr lang="en-US" dirty="0"/>
              <a:t>Reduce data noise</a:t>
            </a:r>
          </a:p>
          <a:p>
            <a:pPr lvl="1"/>
            <a:r>
              <a:rPr lang="en-US" dirty="0"/>
              <a:t>Detect and smooth outliers</a:t>
            </a:r>
          </a:p>
          <a:p>
            <a:pPr lvl="1"/>
            <a:r>
              <a:rPr lang="en-US" dirty="0"/>
              <a:t>Remove inconsistencies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endParaRPr lang="en-US" dirty="0"/>
          </a:p>
          <a:p>
            <a:r>
              <a:rPr lang="en-US" dirty="0"/>
              <a:t>Quality data increases accuracy and precision of mining tasks and understandability of the extracted knowledge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9C867-15E5-48A2-901F-E3CB7A35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D835-BC3E-4D2C-AA35-234CEB30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(MV)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BE3B-4BF7-4566-94E3-F9875785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Introduces incompleteness in the raw data</a:t>
            </a:r>
          </a:p>
          <a:p>
            <a:r>
              <a:rPr lang="en-US" dirty="0"/>
              <a:t>Different from empty data</a:t>
            </a:r>
          </a:p>
          <a:p>
            <a:pPr lvl="1"/>
            <a:r>
              <a:rPr lang="en-US" dirty="0"/>
              <a:t>Empty: no value that can be assigned</a:t>
            </a:r>
          </a:p>
          <a:p>
            <a:pPr lvl="1"/>
            <a:r>
              <a:rPr lang="en-US" dirty="0"/>
              <a:t>Missing: available values exists but missing in the data</a:t>
            </a:r>
          </a:p>
          <a:p>
            <a:r>
              <a:rPr lang="en-US" dirty="0"/>
              <a:t>Concerning for the data scientists[]:</a:t>
            </a:r>
          </a:p>
          <a:p>
            <a:pPr lvl="1"/>
            <a:r>
              <a:rPr lang="en-US" dirty="0"/>
              <a:t>Many statistical techniques are not robust in analyzing with missing data</a:t>
            </a:r>
          </a:p>
          <a:p>
            <a:pPr lvl="1"/>
            <a:r>
              <a:rPr lang="en-US" dirty="0"/>
              <a:t>Often gets challenging to identify the root cause of missingness and produce appropriate actions </a:t>
            </a:r>
          </a:p>
          <a:p>
            <a:r>
              <a:rPr lang="en-US" dirty="0"/>
              <a:t>A key part of data cleanup and data preprocessing before starting the mining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93C9-7FB6-4B48-8DF4-C9873102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1655-8084-48F4-AF2E-1DCF1019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11FD-EAB7-47F0-A19F-4EA8104A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Strategy 1: Ignoring Missing values</a:t>
            </a:r>
          </a:p>
          <a:p>
            <a:pPr lvl="1"/>
            <a:r>
              <a:rPr lang="en-US" dirty="0"/>
              <a:t>Delete data with missing values before mining</a:t>
            </a:r>
          </a:p>
          <a:p>
            <a:pPr lvl="1"/>
            <a:r>
              <a:rPr lang="en-US" dirty="0"/>
              <a:t>Two strategies of deletion: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u="sng" dirty="0"/>
              <a:t>Listwise deletion</a:t>
            </a:r>
            <a:r>
              <a:rPr lang="en-US" dirty="0"/>
              <a:t>: a record is deleted if any of the attribute has missing data in it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u="sng" dirty="0"/>
              <a:t>Pairwise deletion</a:t>
            </a:r>
            <a:r>
              <a:rPr lang="en-US" dirty="0"/>
              <a:t>: deletion based on variable of interest</a:t>
            </a:r>
          </a:p>
          <a:p>
            <a:pPr lvl="1"/>
            <a:r>
              <a:rPr lang="en-US" dirty="0"/>
              <a:t>Several limitations:</a:t>
            </a:r>
          </a:p>
          <a:p>
            <a:pPr lvl="2"/>
            <a:r>
              <a:rPr lang="en-US" dirty="0"/>
              <a:t>If missing rate is high, significantly reduces size of the data</a:t>
            </a:r>
          </a:p>
          <a:p>
            <a:pPr lvl="2"/>
            <a:r>
              <a:rPr lang="en-US" dirty="0"/>
              <a:t>May affect model strength and lead to inaccurate conclusion</a:t>
            </a:r>
          </a:p>
          <a:p>
            <a:pPr lvl="2"/>
            <a:r>
              <a:rPr lang="en-US" dirty="0"/>
              <a:t>Even the rate is small, often small amount of data contribute to valuable information.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84FB9-593E-4F43-B62B-89756FB0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4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F543-E0CA-4331-87EF-D0C3550C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C2AF-9709-4B09-8389-EA5C5855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Strategy 2: Missing Value Imputation</a:t>
            </a:r>
          </a:p>
          <a:p>
            <a:pPr lvl="1"/>
            <a:r>
              <a:rPr lang="en-US" dirty="0"/>
              <a:t>Calculates plausible values based on different strategies and impute missing value with calculated values</a:t>
            </a:r>
          </a:p>
          <a:p>
            <a:pPr lvl="1"/>
            <a:r>
              <a:rPr lang="en-US" dirty="0"/>
              <a:t>When missing rate is high, deletion is often not a feasible solution</a:t>
            </a:r>
          </a:p>
          <a:p>
            <a:pPr lvl="1"/>
            <a:r>
              <a:rPr lang="en-US" dirty="0"/>
              <a:t>Leverages information in the observed portion and variability in the data to deal with missing values</a:t>
            </a:r>
          </a:p>
          <a:p>
            <a:pPr lvl="1"/>
            <a:r>
              <a:rPr lang="en-US" dirty="0"/>
              <a:t>A powerful tool to ensure data quality for mining tasks</a:t>
            </a:r>
          </a:p>
          <a:p>
            <a:pPr lvl="1"/>
            <a:r>
              <a:rPr lang="en-US" dirty="0"/>
              <a:t>However, can get challenging to select the best possible approach of imputations as several factors are required to be considered</a:t>
            </a:r>
          </a:p>
          <a:p>
            <a:pPr lvl="2"/>
            <a:r>
              <a:rPr lang="en-US" dirty="0"/>
              <a:t>Wrong imputation approach can mislead and distort mining results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7F5F-AA22-4625-896A-D3D8AFF3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2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FB92-0071-46A4-8B6D-92B8EBF0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556C-ED5C-4D70-9EC2-20F66DB9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Why missingness occurred in the dataset?</a:t>
            </a:r>
          </a:p>
          <a:p>
            <a:r>
              <a:rPr lang="en-US" dirty="0"/>
              <a:t>Three mechanisms to explain missingness in the 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Missing Completely At Random (MCAR)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Missing At Random (MAR)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Missing Not At Random (MNAR)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Helps planning for proper methods and tools to tackle missing value</a:t>
            </a:r>
          </a:p>
          <a:p>
            <a:r>
              <a:rPr lang="en-US" dirty="0"/>
              <a:t>Help identifying whether deleting missing data is a viable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47F3-F8D8-490B-B200-E6471E0A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DF88-3448-40D4-8420-7B080AC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D02F-BA6C-442C-85FC-1B15DFA5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MCAR</a:t>
            </a:r>
            <a:r>
              <a:rPr lang="en-US" dirty="0"/>
              <a:t>: Assumes that the pattern of missingness is completely at random and does not depend on the observed or unobserved portion of data. </a:t>
            </a:r>
          </a:p>
          <a:p>
            <a:pPr lvl="1"/>
            <a:r>
              <a:rPr lang="en-US" dirty="0"/>
              <a:t>Most favorable but not always practical</a:t>
            </a:r>
          </a:p>
          <a:p>
            <a:r>
              <a:rPr lang="en-US" b="1" dirty="0"/>
              <a:t>MAR: </a:t>
            </a:r>
            <a:r>
              <a:rPr lang="en-US" dirty="0"/>
              <a:t>Assumes that the pattern of missingness depends on the observed portion of the data and not on the unobserved part of the data. </a:t>
            </a:r>
          </a:p>
          <a:p>
            <a:pPr lvl="1"/>
            <a:r>
              <a:rPr lang="en-US" dirty="0"/>
              <a:t>observed information can help generating plausible value for missing data</a:t>
            </a:r>
          </a:p>
          <a:p>
            <a:pPr lvl="1"/>
            <a:r>
              <a:rPr lang="en-US" dirty="0"/>
              <a:t>Less favorable than MCAR, but still better!</a:t>
            </a:r>
          </a:p>
          <a:p>
            <a:r>
              <a:rPr lang="en-US" b="1" dirty="0"/>
              <a:t>NMAR:</a:t>
            </a:r>
            <a:r>
              <a:rPr lang="en-US" dirty="0"/>
              <a:t> Assumes that probability of missing value depends on unobserved data and external factors that was not considered</a:t>
            </a:r>
          </a:p>
          <a:p>
            <a:pPr lvl="1"/>
            <a:r>
              <a:rPr lang="en-US" dirty="0"/>
              <a:t>Least favorable, hard to identify the true cause of missingness</a:t>
            </a:r>
          </a:p>
          <a:p>
            <a:pPr lvl="1"/>
            <a:r>
              <a:rPr lang="en-US" dirty="0"/>
              <a:t>Often only option is to gather more data to identify the cause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AA001-20F6-4C66-884F-EA725472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A2C3-2CC6-426E-96C8-54E951FF9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1317</Words>
  <Application>Microsoft Office PowerPoint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Analysis and Comparison of Missing Value Imputation (MVI) Techniques</vt:lpstr>
      <vt:lpstr>Introduction</vt:lpstr>
      <vt:lpstr>Why Cleanup?</vt:lpstr>
      <vt:lpstr>Goal of Data Cleanup</vt:lpstr>
      <vt:lpstr>Missing Values (MV)</vt:lpstr>
      <vt:lpstr>Dealing with Missing Value</vt:lpstr>
      <vt:lpstr>Dealing with Missing Value</vt:lpstr>
      <vt:lpstr>Missingness Mechanism</vt:lpstr>
      <vt:lpstr>Missingness Mechanism</vt:lpstr>
      <vt:lpstr>Missing Rate</vt:lpstr>
      <vt:lpstr>MVI Techniques</vt:lpstr>
      <vt:lpstr>MVI Techniques</vt:lpstr>
      <vt:lpstr>MVI Techniques</vt:lpstr>
      <vt:lpstr>MVI Techniques</vt:lpstr>
      <vt:lpstr>MVI Techniques</vt:lpstr>
      <vt:lpstr>MVI Techniques</vt:lpstr>
      <vt:lpstr>Study Setup</vt:lpstr>
      <vt:lpstr>Evaluation Metric</vt:lpstr>
      <vt:lpstr>Results: Dataset: Wine Data (N=178, M=12)</vt:lpstr>
      <vt:lpstr>Results: Dataset: Glass Data (N=214, M=11)</vt:lpstr>
      <vt:lpstr>Results: Dataset: Liver Patient Data (N=583, M=10)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Comparison on multivriable Missing Value Imputation (MVI) techniques </dc:title>
  <dc:creator>Ul Haque, Ehsan</dc:creator>
  <cp:lastModifiedBy>Ul Haque, Ehsan</cp:lastModifiedBy>
  <cp:revision>254</cp:revision>
  <dcterms:created xsi:type="dcterms:W3CDTF">2021-12-08T11:17:27Z</dcterms:created>
  <dcterms:modified xsi:type="dcterms:W3CDTF">2024-10-17T04:16:07Z</dcterms:modified>
</cp:coreProperties>
</file>