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Quicksa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2251E-5AB4-4EC7-98A2-75E375282BF1}">
  <a:tblStyle styleId="{B772251E-5AB4-4EC7-98A2-75E375282BF1}"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AD20A6F-C52D-4E8A-B5D2-C926CC71C1E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DDAB845-2F3B-4522-A885-F5CBDA7CE9EB}"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34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 Haque, Ehsan" userId="26f11fd9-b221-419c-bcdb-0e99e653d4ce" providerId="ADAL" clId="{6E77FEE2-1166-4E27-B6BF-559687F637F5}"/>
    <pc:docChg chg="undo custSel delSld modSld">
      <pc:chgData name="Ul Haque, Ehsan" userId="26f11fd9-b221-419c-bcdb-0e99e653d4ce" providerId="ADAL" clId="{6E77FEE2-1166-4E27-B6BF-559687F637F5}" dt="2024-10-17T03:53:01.231" v="132"/>
      <pc:docMkLst>
        <pc:docMk/>
      </pc:docMkLst>
      <pc:sldChg chg="modSp mod">
        <pc:chgData name="Ul Haque, Ehsan" userId="26f11fd9-b221-419c-bcdb-0e99e653d4ce" providerId="ADAL" clId="{6E77FEE2-1166-4E27-B6BF-559687F637F5}" dt="2024-10-17T03:06:19.938" v="112" actId="403"/>
        <pc:sldMkLst>
          <pc:docMk/>
          <pc:sldMk cId="0" sldId="256"/>
        </pc:sldMkLst>
        <pc:spChg chg="mod">
          <ac:chgData name="Ul Haque, Ehsan" userId="26f11fd9-b221-419c-bcdb-0e99e653d4ce" providerId="ADAL" clId="{6E77FEE2-1166-4E27-B6BF-559687F637F5}" dt="2024-10-17T03:05:51.506" v="102" actId="20577"/>
          <ac:spMkLst>
            <pc:docMk/>
            <pc:sldMk cId="0" sldId="256"/>
            <ac:spMk id="97" creationId="{00000000-0000-0000-0000-000000000000}"/>
          </ac:spMkLst>
        </pc:spChg>
        <pc:spChg chg="mod">
          <ac:chgData name="Ul Haque, Ehsan" userId="26f11fd9-b221-419c-bcdb-0e99e653d4ce" providerId="ADAL" clId="{6E77FEE2-1166-4E27-B6BF-559687F637F5}" dt="2024-10-17T03:06:19.938" v="112" actId="403"/>
          <ac:spMkLst>
            <pc:docMk/>
            <pc:sldMk cId="0" sldId="256"/>
            <ac:spMk id="98" creationId="{00000000-0000-0000-0000-000000000000}"/>
          </ac:spMkLst>
        </pc:spChg>
      </pc:sldChg>
      <pc:sldChg chg="delSp mod">
        <pc:chgData name="Ul Haque, Ehsan" userId="26f11fd9-b221-419c-bcdb-0e99e653d4ce" providerId="ADAL" clId="{6E77FEE2-1166-4E27-B6BF-559687F637F5}" dt="2024-10-17T03:06:29.977" v="113" actId="478"/>
        <pc:sldMkLst>
          <pc:docMk/>
          <pc:sldMk cId="0" sldId="257"/>
        </pc:sldMkLst>
        <pc:spChg chg="del">
          <ac:chgData name="Ul Haque, Ehsan" userId="26f11fd9-b221-419c-bcdb-0e99e653d4ce" providerId="ADAL" clId="{6E77FEE2-1166-4E27-B6BF-559687F637F5}" dt="2024-10-17T03:06:29.977" v="113" actId="478"/>
          <ac:spMkLst>
            <pc:docMk/>
            <pc:sldMk cId="0" sldId="257"/>
            <ac:spMk id="108" creationId="{00000000-0000-0000-0000-000000000000}"/>
          </ac:spMkLst>
        </pc:spChg>
      </pc:sldChg>
      <pc:sldChg chg="delSp mod">
        <pc:chgData name="Ul Haque, Ehsan" userId="26f11fd9-b221-419c-bcdb-0e99e653d4ce" providerId="ADAL" clId="{6E77FEE2-1166-4E27-B6BF-559687F637F5}" dt="2024-10-17T03:06:33.984" v="114" actId="478"/>
        <pc:sldMkLst>
          <pc:docMk/>
          <pc:sldMk cId="0" sldId="258"/>
        </pc:sldMkLst>
        <pc:spChg chg="del">
          <ac:chgData name="Ul Haque, Ehsan" userId="26f11fd9-b221-419c-bcdb-0e99e653d4ce" providerId="ADAL" clId="{6E77FEE2-1166-4E27-B6BF-559687F637F5}" dt="2024-10-17T03:06:33.984" v="114" actId="478"/>
          <ac:spMkLst>
            <pc:docMk/>
            <pc:sldMk cId="0" sldId="258"/>
            <ac:spMk id="117" creationId="{00000000-0000-0000-0000-000000000000}"/>
          </ac:spMkLst>
        </pc:spChg>
      </pc:sldChg>
      <pc:sldChg chg="delSp modSp mod">
        <pc:chgData name="Ul Haque, Ehsan" userId="26f11fd9-b221-419c-bcdb-0e99e653d4ce" providerId="ADAL" clId="{6E77FEE2-1166-4E27-B6BF-559687F637F5}" dt="2024-10-17T03:53:01.231" v="132"/>
        <pc:sldMkLst>
          <pc:docMk/>
          <pc:sldMk cId="0" sldId="259"/>
        </pc:sldMkLst>
        <pc:spChg chg="mod">
          <ac:chgData name="Ul Haque, Ehsan" userId="26f11fd9-b221-419c-bcdb-0e99e653d4ce" providerId="ADAL" clId="{6E77FEE2-1166-4E27-B6BF-559687F637F5}" dt="2024-10-17T03:53:01.231" v="132"/>
          <ac:spMkLst>
            <pc:docMk/>
            <pc:sldMk cId="0" sldId="259"/>
            <ac:spMk id="123" creationId="{00000000-0000-0000-0000-000000000000}"/>
          </ac:spMkLst>
        </pc:spChg>
        <pc:spChg chg="del">
          <ac:chgData name="Ul Haque, Ehsan" userId="26f11fd9-b221-419c-bcdb-0e99e653d4ce" providerId="ADAL" clId="{6E77FEE2-1166-4E27-B6BF-559687F637F5}" dt="2024-10-17T03:06:37.280" v="115" actId="478"/>
          <ac:spMkLst>
            <pc:docMk/>
            <pc:sldMk cId="0" sldId="259"/>
            <ac:spMk id="125" creationId="{00000000-0000-0000-0000-000000000000}"/>
          </ac:spMkLst>
        </pc:spChg>
      </pc:sldChg>
      <pc:sldChg chg="delSp mod">
        <pc:chgData name="Ul Haque, Ehsan" userId="26f11fd9-b221-419c-bcdb-0e99e653d4ce" providerId="ADAL" clId="{6E77FEE2-1166-4E27-B6BF-559687F637F5}" dt="2024-10-17T03:06:43.377" v="116" actId="478"/>
        <pc:sldMkLst>
          <pc:docMk/>
          <pc:sldMk cId="0" sldId="260"/>
        </pc:sldMkLst>
        <pc:spChg chg="del">
          <ac:chgData name="Ul Haque, Ehsan" userId="26f11fd9-b221-419c-bcdb-0e99e653d4ce" providerId="ADAL" clId="{6E77FEE2-1166-4E27-B6BF-559687F637F5}" dt="2024-10-17T03:06:43.377" v="116" actId="478"/>
          <ac:spMkLst>
            <pc:docMk/>
            <pc:sldMk cId="0" sldId="260"/>
            <ac:spMk id="134" creationId="{00000000-0000-0000-0000-000000000000}"/>
          </ac:spMkLst>
        </pc:spChg>
      </pc:sldChg>
      <pc:sldChg chg="delSp mod">
        <pc:chgData name="Ul Haque, Ehsan" userId="26f11fd9-b221-419c-bcdb-0e99e653d4ce" providerId="ADAL" clId="{6E77FEE2-1166-4E27-B6BF-559687F637F5}" dt="2024-10-17T03:06:48.018" v="117" actId="478"/>
        <pc:sldMkLst>
          <pc:docMk/>
          <pc:sldMk cId="0" sldId="261"/>
        </pc:sldMkLst>
        <pc:spChg chg="del">
          <ac:chgData name="Ul Haque, Ehsan" userId="26f11fd9-b221-419c-bcdb-0e99e653d4ce" providerId="ADAL" clId="{6E77FEE2-1166-4E27-B6BF-559687F637F5}" dt="2024-10-17T03:06:48.018" v="117" actId="478"/>
          <ac:spMkLst>
            <pc:docMk/>
            <pc:sldMk cId="0" sldId="261"/>
            <ac:spMk id="143" creationId="{00000000-0000-0000-0000-000000000000}"/>
          </ac:spMkLst>
        </pc:spChg>
      </pc:sldChg>
      <pc:sldChg chg="delSp mod">
        <pc:chgData name="Ul Haque, Ehsan" userId="26f11fd9-b221-419c-bcdb-0e99e653d4ce" providerId="ADAL" clId="{6E77FEE2-1166-4E27-B6BF-559687F637F5}" dt="2024-10-17T03:06:50.881" v="118" actId="478"/>
        <pc:sldMkLst>
          <pc:docMk/>
          <pc:sldMk cId="0" sldId="262"/>
        </pc:sldMkLst>
        <pc:spChg chg="del">
          <ac:chgData name="Ul Haque, Ehsan" userId="26f11fd9-b221-419c-bcdb-0e99e653d4ce" providerId="ADAL" clId="{6E77FEE2-1166-4E27-B6BF-559687F637F5}" dt="2024-10-17T03:06:50.881" v="118" actId="478"/>
          <ac:spMkLst>
            <pc:docMk/>
            <pc:sldMk cId="0" sldId="262"/>
            <ac:spMk id="152" creationId="{00000000-0000-0000-0000-000000000000}"/>
          </ac:spMkLst>
        </pc:spChg>
      </pc:sldChg>
      <pc:sldChg chg="delSp mod">
        <pc:chgData name="Ul Haque, Ehsan" userId="26f11fd9-b221-419c-bcdb-0e99e653d4ce" providerId="ADAL" clId="{6E77FEE2-1166-4E27-B6BF-559687F637F5}" dt="2024-10-17T03:06:56.002" v="119" actId="478"/>
        <pc:sldMkLst>
          <pc:docMk/>
          <pc:sldMk cId="0" sldId="263"/>
        </pc:sldMkLst>
        <pc:spChg chg="del">
          <ac:chgData name="Ul Haque, Ehsan" userId="26f11fd9-b221-419c-bcdb-0e99e653d4ce" providerId="ADAL" clId="{6E77FEE2-1166-4E27-B6BF-559687F637F5}" dt="2024-10-17T03:06:56.002" v="119" actId="478"/>
          <ac:spMkLst>
            <pc:docMk/>
            <pc:sldMk cId="0" sldId="263"/>
            <ac:spMk id="161" creationId="{00000000-0000-0000-0000-000000000000}"/>
          </ac:spMkLst>
        </pc:spChg>
      </pc:sldChg>
      <pc:sldChg chg="delSp mod">
        <pc:chgData name="Ul Haque, Ehsan" userId="26f11fd9-b221-419c-bcdb-0e99e653d4ce" providerId="ADAL" clId="{6E77FEE2-1166-4E27-B6BF-559687F637F5}" dt="2024-10-17T03:06:58.449" v="120" actId="478"/>
        <pc:sldMkLst>
          <pc:docMk/>
          <pc:sldMk cId="0" sldId="264"/>
        </pc:sldMkLst>
        <pc:spChg chg="del">
          <ac:chgData name="Ul Haque, Ehsan" userId="26f11fd9-b221-419c-bcdb-0e99e653d4ce" providerId="ADAL" clId="{6E77FEE2-1166-4E27-B6BF-559687F637F5}" dt="2024-10-17T03:06:58.449" v="120" actId="478"/>
          <ac:spMkLst>
            <pc:docMk/>
            <pc:sldMk cId="0" sldId="264"/>
            <ac:spMk id="170" creationId="{00000000-0000-0000-0000-000000000000}"/>
          </ac:spMkLst>
        </pc:spChg>
      </pc:sldChg>
      <pc:sldChg chg="delSp mod">
        <pc:chgData name="Ul Haque, Ehsan" userId="26f11fd9-b221-419c-bcdb-0e99e653d4ce" providerId="ADAL" clId="{6E77FEE2-1166-4E27-B6BF-559687F637F5}" dt="2024-10-17T03:07:03.697" v="121" actId="478"/>
        <pc:sldMkLst>
          <pc:docMk/>
          <pc:sldMk cId="0" sldId="265"/>
        </pc:sldMkLst>
        <pc:spChg chg="del">
          <ac:chgData name="Ul Haque, Ehsan" userId="26f11fd9-b221-419c-bcdb-0e99e653d4ce" providerId="ADAL" clId="{6E77FEE2-1166-4E27-B6BF-559687F637F5}" dt="2024-10-17T03:07:03.697" v="121" actId="478"/>
          <ac:spMkLst>
            <pc:docMk/>
            <pc:sldMk cId="0" sldId="265"/>
            <ac:spMk id="178" creationId="{00000000-0000-0000-0000-000000000000}"/>
          </ac:spMkLst>
        </pc:spChg>
      </pc:sldChg>
      <pc:sldChg chg="delSp mod">
        <pc:chgData name="Ul Haque, Ehsan" userId="26f11fd9-b221-419c-bcdb-0e99e653d4ce" providerId="ADAL" clId="{6E77FEE2-1166-4E27-B6BF-559687F637F5}" dt="2024-10-17T03:07:08.224" v="122" actId="478"/>
        <pc:sldMkLst>
          <pc:docMk/>
          <pc:sldMk cId="0" sldId="266"/>
        </pc:sldMkLst>
        <pc:spChg chg="del">
          <ac:chgData name="Ul Haque, Ehsan" userId="26f11fd9-b221-419c-bcdb-0e99e653d4ce" providerId="ADAL" clId="{6E77FEE2-1166-4E27-B6BF-559687F637F5}" dt="2024-10-17T03:07:08.224" v="122" actId="478"/>
          <ac:spMkLst>
            <pc:docMk/>
            <pc:sldMk cId="0" sldId="266"/>
            <ac:spMk id="186" creationId="{00000000-0000-0000-0000-000000000000}"/>
          </ac:spMkLst>
        </pc:spChg>
      </pc:sldChg>
      <pc:sldChg chg="delSp mod">
        <pc:chgData name="Ul Haque, Ehsan" userId="26f11fd9-b221-419c-bcdb-0e99e653d4ce" providerId="ADAL" clId="{6E77FEE2-1166-4E27-B6BF-559687F637F5}" dt="2024-10-17T03:07:12.416" v="123" actId="478"/>
        <pc:sldMkLst>
          <pc:docMk/>
          <pc:sldMk cId="0" sldId="267"/>
        </pc:sldMkLst>
        <pc:spChg chg="del">
          <ac:chgData name="Ul Haque, Ehsan" userId="26f11fd9-b221-419c-bcdb-0e99e653d4ce" providerId="ADAL" clId="{6E77FEE2-1166-4E27-B6BF-559687F637F5}" dt="2024-10-17T03:07:12.416" v="123" actId="478"/>
          <ac:spMkLst>
            <pc:docMk/>
            <pc:sldMk cId="0" sldId="267"/>
            <ac:spMk id="194" creationId="{00000000-0000-0000-0000-000000000000}"/>
          </ac:spMkLst>
        </pc:spChg>
      </pc:sldChg>
      <pc:sldChg chg="delSp mod">
        <pc:chgData name="Ul Haque, Ehsan" userId="26f11fd9-b221-419c-bcdb-0e99e653d4ce" providerId="ADAL" clId="{6E77FEE2-1166-4E27-B6BF-559687F637F5}" dt="2024-10-17T03:07:14.945" v="124" actId="478"/>
        <pc:sldMkLst>
          <pc:docMk/>
          <pc:sldMk cId="0" sldId="268"/>
        </pc:sldMkLst>
        <pc:spChg chg="del">
          <ac:chgData name="Ul Haque, Ehsan" userId="26f11fd9-b221-419c-bcdb-0e99e653d4ce" providerId="ADAL" clId="{6E77FEE2-1166-4E27-B6BF-559687F637F5}" dt="2024-10-17T03:07:14.945" v="124" actId="478"/>
          <ac:spMkLst>
            <pc:docMk/>
            <pc:sldMk cId="0" sldId="268"/>
            <ac:spMk id="202" creationId="{00000000-0000-0000-0000-000000000000}"/>
          </ac:spMkLst>
        </pc:spChg>
      </pc:sldChg>
      <pc:sldChg chg="delSp mod">
        <pc:chgData name="Ul Haque, Ehsan" userId="26f11fd9-b221-419c-bcdb-0e99e653d4ce" providerId="ADAL" clId="{6E77FEE2-1166-4E27-B6BF-559687F637F5}" dt="2024-10-17T03:07:17.552" v="125" actId="478"/>
        <pc:sldMkLst>
          <pc:docMk/>
          <pc:sldMk cId="0" sldId="269"/>
        </pc:sldMkLst>
        <pc:spChg chg="del">
          <ac:chgData name="Ul Haque, Ehsan" userId="26f11fd9-b221-419c-bcdb-0e99e653d4ce" providerId="ADAL" clId="{6E77FEE2-1166-4E27-B6BF-559687F637F5}" dt="2024-10-17T03:07:17.552" v="125" actId="478"/>
          <ac:spMkLst>
            <pc:docMk/>
            <pc:sldMk cId="0" sldId="269"/>
            <ac:spMk id="210" creationId="{00000000-0000-0000-0000-000000000000}"/>
          </ac:spMkLst>
        </pc:spChg>
      </pc:sldChg>
      <pc:sldChg chg="delSp mod">
        <pc:chgData name="Ul Haque, Ehsan" userId="26f11fd9-b221-419c-bcdb-0e99e653d4ce" providerId="ADAL" clId="{6E77FEE2-1166-4E27-B6BF-559687F637F5}" dt="2024-10-17T03:07:21.984" v="126" actId="478"/>
        <pc:sldMkLst>
          <pc:docMk/>
          <pc:sldMk cId="0" sldId="270"/>
        </pc:sldMkLst>
        <pc:spChg chg="del">
          <ac:chgData name="Ul Haque, Ehsan" userId="26f11fd9-b221-419c-bcdb-0e99e653d4ce" providerId="ADAL" clId="{6E77FEE2-1166-4E27-B6BF-559687F637F5}" dt="2024-10-17T03:07:21.984" v="126" actId="478"/>
          <ac:spMkLst>
            <pc:docMk/>
            <pc:sldMk cId="0" sldId="270"/>
            <ac:spMk id="218" creationId="{00000000-0000-0000-0000-000000000000}"/>
          </ac:spMkLst>
        </pc:spChg>
      </pc:sldChg>
      <pc:sldChg chg="del">
        <pc:chgData name="Ul Haque, Ehsan" userId="26f11fd9-b221-419c-bcdb-0e99e653d4ce" providerId="ADAL" clId="{6E77FEE2-1166-4E27-B6BF-559687F637F5}" dt="2024-10-17T03:07:41.373" v="127" actId="47"/>
        <pc:sldMkLst>
          <pc:docMk/>
          <pc:sldMk cId="0" sldId="271"/>
        </pc:sldMkLst>
      </pc:sldChg>
      <pc:sldChg chg="del">
        <pc:chgData name="Ul Haque, Ehsan" userId="26f11fd9-b221-419c-bcdb-0e99e653d4ce" providerId="ADAL" clId="{6E77FEE2-1166-4E27-B6BF-559687F637F5}" dt="2024-10-17T03:07:41.373" v="127" actId="47"/>
        <pc:sldMkLst>
          <pc:docMk/>
          <pc:sldMk cId="0" sldId="272"/>
        </pc:sldMkLst>
      </pc:sldChg>
      <pc:sldChg chg="del">
        <pc:chgData name="Ul Haque, Ehsan" userId="26f11fd9-b221-419c-bcdb-0e99e653d4ce" providerId="ADAL" clId="{6E77FEE2-1166-4E27-B6BF-559687F637F5}" dt="2024-10-17T03:07:41.373" v="127" actId="47"/>
        <pc:sldMkLst>
          <pc:docMk/>
          <pc:sldMk cId="0" sldId="273"/>
        </pc:sldMkLst>
      </pc:sldChg>
      <pc:sldChg chg="del">
        <pc:chgData name="Ul Haque, Ehsan" userId="26f11fd9-b221-419c-bcdb-0e99e653d4ce" providerId="ADAL" clId="{6E77FEE2-1166-4E27-B6BF-559687F637F5}" dt="2024-10-17T03:07:41.373" v="127" actId="47"/>
        <pc:sldMkLst>
          <pc:docMk/>
          <pc:sldMk cId="0" sldId="274"/>
        </pc:sldMkLst>
      </pc:sldChg>
      <pc:sldChg chg="del">
        <pc:chgData name="Ul Haque, Ehsan" userId="26f11fd9-b221-419c-bcdb-0e99e653d4ce" providerId="ADAL" clId="{6E77FEE2-1166-4E27-B6BF-559687F637F5}" dt="2024-10-17T03:07:41.373" v="127" actId="47"/>
        <pc:sldMkLst>
          <pc:docMk/>
          <pc:sldMk cId="0" sldId="275"/>
        </pc:sldMkLst>
      </pc:sldChg>
      <pc:sldChg chg="del">
        <pc:chgData name="Ul Haque, Ehsan" userId="26f11fd9-b221-419c-bcdb-0e99e653d4ce" providerId="ADAL" clId="{6E77FEE2-1166-4E27-B6BF-559687F637F5}" dt="2024-10-17T03:07:41.373" v="127" actId="47"/>
        <pc:sldMkLst>
          <pc:docMk/>
          <pc:sldMk cId="0" sldId="276"/>
        </pc:sldMkLst>
      </pc:sldChg>
      <pc:sldChg chg="del">
        <pc:chgData name="Ul Haque, Ehsan" userId="26f11fd9-b221-419c-bcdb-0e99e653d4ce" providerId="ADAL" clId="{6E77FEE2-1166-4E27-B6BF-559687F637F5}" dt="2024-10-17T03:07:41.373" v="127" actId="47"/>
        <pc:sldMkLst>
          <pc:docMk/>
          <pc:sldMk cId="0" sldId="277"/>
        </pc:sldMkLst>
      </pc:sldChg>
      <pc:sldChg chg="del">
        <pc:chgData name="Ul Haque, Ehsan" userId="26f11fd9-b221-419c-bcdb-0e99e653d4ce" providerId="ADAL" clId="{6E77FEE2-1166-4E27-B6BF-559687F637F5}" dt="2024-10-17T03:07:41.373" v="127" actId="47"/>
        <pc:sldMkLst>
          <pc:docMk/>
          <pc:sldMk cId="0" sldId="278"/>
        </pc:sldMkLst>
      </pc:sldChg>
      <pc:sldChg chg="del">
        <pc:chgData name="Ul Haque, Ehsan" userId="26f11fd9-b221-419c-bcdb-0e99e653d4ce" providerId="ADAL" clId="{6E77FEE2-1166-4E27-B6BF-559687F637F5}" dt="2024-10-17T03:07:41.373" v="127" actId="47"/>
        <pc:sldMkLst>
          <pc:docMk/>
          <pc:sldMk cId="0" sldId="279"/>
        </pc:sldMkLst>
      </pc:sldChg>
      <pc:sldChg chg="del">
        <pc:chgData name="Ul Haque, Ehsan" userId="26f11fd9-b221-419c-bcdb-0e99e653d4ce" providerId="ADAL" clId="{6E77FEE2-1166-4E27-B6BF-559687F637F5}" dt="2024-10-17T03:07:41.373" v="127" actId="47"/>
        <pc:sldMkLst>
          <pc:docMk/>
          <pc:sldMk cId="0" sldId="280"/>
        </pc:sldMkLst>
      </pc:sldChg>
      <pc:sldChg chg="del">
        <pc:chgData name="Ul Haque, Ehsan" userId="26f11fd9-b221-419c-bcdb-0e99e653d4ce" providerId="ADAL" clId="{6E77FEE2-1166-4E27-B6BF-559687F637F5}" dt="2024-10-17T03:07:41.373" v="127" actId="47"/>
        <pc:sldMkLst>
          <pc:docMk/>
          <pc:sldMk cId="0" sldId="281"/>
        </pc:sldMkLst>
      </pc:sldChg>
      <pc:sldChg chg="del">
        <pc:chgData name="Ul Haque, Ehsan" userId="26f11fd9-b221-419c-bcdb-0e99e653d4ce" providerId="ADAL" clId="{6E77FEE2-1166-4E27-B6BF-559687F637F5}" dt="2024-10-17T03:07:41.373" v="127" actId="47"/>
        <pc:sldMkLst>
          <pc:docMk/>
          <pc:sldMk cId="0" sldId="282"/>
        </pc:sldMkLst>
      </pc:sldChg>
      <pc:sldChg chg="del">
        <pc:chgData name="Ul Haque, Ehsan" userId="26f11fd9-b221-419c-bcdb-0e99e653d4ce" providerId="ADAL" clId="{6E77FEE2-1166-4E27-B6BF-559687F637F5}" dt="2024-10-17T03:07:41.373" v="127" actId="47"/>
        <pc:sldMkLst>
          <pc:docMk/>
          <pc:sldMk cId="0" sldId="283"/>
        </pc:sldMkLst>
      </pc:sldChg>
      <pc:sldChg chg="del">
        <pc:chgData name="Ul Haque, Ehsan" userId="26f11fd9-b221-419c-bcdb-0e99e653d4ce" providerId="ADAL" clId="{6E77FEE2-1166-4E27-B6BF-559687F637F5}" dt="2024-10-17T03:07:41.373" v="127" actId="47"/>
        <pc:sldMkLst>
          <pc:docMk/>
          <pc:sldMk cId="0" sldId="284"/>
        </pc:sldMkLst>
      </pc:sldChg>
      <pc:sldChg chg="del">
        <pc:chgData name="Ul Haque, Ehsan" userId="26f11fd9-b221-419c-bcdb-0e99e653d4ce" providerId="ADAL" clId="{6E77FEE2-1166-4E27-B6BF-559687F637F5}" dt="2024-10-17T03:07:41.373" v="127" actId="47"/>
        <pc:sldMkLst>
          <pc:docMk/>
          <pc:sldMk cId="0" sldId="285"/>
        </pc:sldMkLst>
      </pc:sldChg>
      <pc:sldChg chg="del">
        <pc:chgData name="Ul Haque, Ehsan" userId="26f11fd9-b221-419c-bcdb-0e99e653d4ce" providerId="ADAL" clId="{6E77FEE2-1166-4E27-B6BF-559687F637F5}" dt="2024-10-17T03:07:41.373" v="127" actId="47"/>
        <pc:sldMkLst>
          <pc:docMk/>
          <pc:sldMk cId="0" sldId="286"/>
        </pc:sldMkLst>
      </pc:sldChg>
      <pc:sldChg chg="del">
        <pc:chgData name="Ul Haque, Ehsan" userId="26f11fd9-b221-419c-bcdb-0e99e653d4ce" providerId="ADAL" clId="{6E77FEE2-1166-4E27-B6BF-559687F637F5}" dt="2024-10-17T03:07:41.373" v="127" actId="47"/>
        <pc:sldMkLst>
          <pc:docMk/>
          <pc:sldMk cId="0" sldId="287"/>
        </pc:sldMkLst>
      </pc:sldChg>
      <pc:sldChg chg="del">
        <pc:chgData name="Ul Haque, Ehsan" userId="26f11fd9-b221-419c-bcdb-0e99e653d4ce" providerId="ADAL" clId="{6E77FEE2-1166-4E27-B6BF-559687F637F5}" dt="2024-10-17T03:07:41.373" v="127" actId="47"/>
        <pc:sldMkLst>
          <pc:docMk/>
          <pc:sldMk cId="0" sldId="288"/>
        </pc:sldMkLst>
      </pc:sldChg>
      <pc:sldChg chg="del">
        <pc:chgData name="Ul Haque, Ehsan" userId="26f11fd9-b221-419c-bcdb-0e99e653d4ce" providerId="ADAL" clId="{6E77FEE2-1166-4E27-B6BF-559687F637F5}" dt="2024-10-17T03:07:41.373" v="127" actId="47"/>
        <pc:sldMkLst>
          <pc:docMk/>
          <pc:sldMk cId="0" sldId="289"/>
        </pc:sldMkLst>
      </pc:sldChg>
      <pc:sldChg chg="del">
        <pc:chgData name="Ul Haque, Ehsan" userId="26f11fd9-b221-419c-bcdb-0e99e653d4ce" providerId="ADAL" clId="{6E77FEE2-1166-4E27-B6BF-559687F637F5}" dt="2024-10-17T03:07:41.373" v="127" actId="47"/>
        <pc:sldMkLst>
          <pc:docMk/>
          <pc:sldMk cId="0" sldId="290"/>
        </pc:sldMkLst>
      </pc:sldChg>
      <pc:sldChg chg="del">
        <pc:chgData name="Ul Haque, Ehsan" userId="26f11fd9-b221-419c-bcdb-0e99e653d4ce" providerId="ADAL" clId="{6E77FEE2-1166-4E27-B6BF-559687F637F5}" dt="2024-10-17T03:07:41.373" v="127" actId="47"/>
        <pc:sldMkLst>
          <pc:docMk/>
          <pc:sldMk cId="0" sldId="291"/>
        </pc:sldMkLst>
      </pc:sldChg>
      <pc:sldChg chg="del">
        <pc:chgData name="Ul Haque, Ehsan" userId="26f11fd9-b221-419c-bcdb-0e99e653d4ce" providerId="ADAL" clId="{6E77FEE2-1166-4E27-B6BF-559687F637F5}" dt="2024-10-17T03:07:41.373" v="127" actId="47"/>
        <pc:sldMkLst>
          <pc:docMk/>
          <pc:sldMk cId="0" sldId="292"/>
        </pc:sldMkLst>
      </pc:sldChg>
      <pc:sldChg chg="del">
        <pc:chgData name="Ul Haque, Ehsan" userId="26f11fd9-b221-419c-bcdb-0e99e653d4ce" providerId="ADAL" clId="{6E77FEE2-1166-4E27-B6BF-559687F637F5}" dt="2024-10-17T03:07:41.373" v="127" actId="47"/>
        <pc:sldMkLst>
          <pc:docMk/>
          <pc:sldMk cId="0" sldId="293"/>
        </pc:sldMkLst>
      </pc:sldChg>
      <pc:sldChg chg="del">
        <pc:chgData name="Ul Haque, Ehsan" userId="26f11fd9-b221-419c-bcdb-0e99e653d4ce" providerId="ADAL" clId="{6E77FEE2-1166-4E27-B6BF-559687F637F5}" dt="2024-10-17T03:07:41.373" v="127" actId="47"/>
        <pc:sldMkLst>
          <pc:docMk/>
          <pc:sldMk cId="0" sldId="294"/>
        </pc:sldMkLst>
      </pc:sldChg>
      <pc:sldChg chg="del">
        <pc:chgData name="Ul Haque, Ehsan" userId="26f11fd9-b221-419c-bcdb-0e99e653d4ce" providerId="ADAL" clId="{6E77FEE2-1166-4E27-B6BF-559687F637F5}" dt="2024-10-17T03:07:41.373" v="127" actId="47"/>
        <pc:sldMkLst>
          <pc:docMk/>
          <pc:sldMk cId="0" sldId="295"/>
        </pc:sldMkLst>
      </pc:sldChg>
      <pc:sldChg chg="del">
        <pc:chgData name="Ul Haque, Ehsan" userId="26f11fd9-b221-419c-bcdb-0e99e653d4ce" providerId="ADAL" clId="{6E77FEE2-1166-4E27-B6BF-559687F637F5}" dt="2024-10-17T03:07:41.373" v="127" actId="47"/>
        <pc:sldMkLst>
          <pc:docMk/>
          <pc:sldMk cId="0" sldId="296"/>
        </pc:sldMkLst>
      </pc:sldChg>
      <pc:sldChg chg="del">
        <pc:chgData name="Ul Haque, Ehsan" userId="26f11fd9-b221-419c-bcdb-0e99e653d4ce" providerId="ADAL" clId="{6E77FEE2-1166-4E27-B6BF-559687F637F5}" dt="2024-10-17T03:07:41.373" v="127" actId="47"/>
        <pc:sldMkLst>
          <pc:docMk/>
          <pc:sldMk cId="0" sldId="297"/>
        </pc:sldMkLst>
      </pc:sldChg>
      <pc:sldChg chg="del">
        <pc:chgData name="Ul Haque, Ehsan" userId="26f11fd9-b221-419c-bcdb-0e99e653d4ce" providerId="ADAL" clId="{6E77FEE2-1166-4E27-B6BF-559687F637F5}" dt="2024-10-17T03:07:41.373" v="127" actId="47"/>
        <pc:sldMkLst>
          <pc:docMk/>
          <pc:sldMk cId="0" sldId="298"/>
        </pc:sldMkLst>
      </pc:sldChg>
      <pc:sldChg chg="del">
        <pc:chgData name="Ul Haque, Ehsan" userId="26f11fd9-b221-419c-bcdb-0e99e653d4ce" providerId="ADAL" clId="{6E77FEE2-1166-4E27-B6BF-559687F637F5}" dt="2024-10-17T03:08:16.302" v="128" actId="47"/>
        <pc:sldMkLst>
          <pc:docMk/>
          <pc:sldMk cId="0" sldId="299"/>
        </pc:sldMkLst>
      </pc:sldChg>
      <pc:sldChg chg="modSp del mod">
        <pc:chgData name="Ul Haque, Ehsan" userId="26f11fd9-b221-419c-bcdb-0e99e653d4ce" providerId="ADAL" clId="{6E77FEE2-1166-4E27-B6BF-559687F637F5}" dt="2024-10-17T03:08:32.041" v="130" actId="47"/>
        <pc:sldMkLst>
          <pc:docMk/>
          <pc:sldMk cId="0" sldId="300"/>
        </pc:sldMkLst>
        <pc:spChg chg="mod">
          <ac:chgData name="Ul Haque, Ehsan" userId="26f11fd9-b221-419c-bcdb-0e99e653d4ce" providerId="ADAL" clId="{6E77FEE2-1166-4E27-B6BF-559687F637F5}" dt="2024-10-17T03:08:21.208" v="129" actId="20577"/>
          <ac:spMkLst>
            <pc:docMk/>
            <pc:sldMk cId="0" sldId="300"/>
            <ac:spMk id="484" creationId="{00000000-0000-0000-0000-000000000000}"/>
          </ac:spMkLst>
        </pc:spChg>
      </pc:sldChg>
      <pc:sldMasterChg chg="delSldLayout">
        <pc:chgData name="Ul Haque, Ehsan" userId="26f11fd9-b221-419c-bcdb-0e99e653d4ce" providerId="ADAL" clId="{6E77FEE2-1166-4E27-B6BF-559687F637F5}" dt="2024-10-17T03:08:32.041" v="130" actId="47"/>
        <pc:sldMasterMkLst>
          <pc:docMk/>
          <pc:sldMasterMk cId="0" sldId="2147483666"/>
        </pc:sldMasterMkLst>
        <pc:sldLayoutChg chg="del">
          <pc:chgData name="Ul Haque, Ehsan" userId="26f11fd9-b221-419c-bcdb-0e99e653d4ce" providerId="ADAL" clId="{6E77FEE2-1166-4E27-B6BF-559687F637F5}" dt="2024-10-17T03:07:41.373" v="127" actId="47"/>
          <pc:sldLayoutMkLst>
            <pc:docMk/>
            <pc:sldMasterMk cId="0" sldId="2147483666"/>
            <pc:sldLayoutMk cId="0" sldId="2147483662"/>
          </pc:sldLayoutMkLst>
        </pc:sldLayoutChg>
        <pc:sldLayoutChg chg="del">
          <pc:chgData name="Ul Haque, Ehsan" userId="26f11fd9-b221-419c-bcdb-0e99e653d4ce" providerId="ADAL" clId="{6E77FEE2-1166-4E27-B6BF-559687F637F5}" dt="2024-10-17T03:07:41.373" v="127" actId="47"/>
          <pc:sldLayoutMkLst>
            <pc:docMk/>
            <pc:sldMasterMk cId="0" sldId="2147483666"/>
            <pc:sldLayoutMk cId="0" sldId="2147483663"/>
          </pc:sldLayoutMkLst>
        </pc:sldLayoutChg>
        <pc:sldLayoutChg chg="del">
          <pc:chgData name="Ul Haque, Ehsan" userId="26f11fd9-b221-419c-bcdb-0e99e653d4ce" providerId="ADAL" clId="{6E77FEE2-1166-4E27-B6BF-559687F637F5}" dt="2024-10-17T03:08:32.041" v="130" actId="47"/>
          <pc:sldLayoutMkLst>
            <pc:docMk/>
            <pc:sldMasterMk cId="0" sldId="2147483666"/>
            <pc:sldLayoutMk cId="0"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6d6637603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d6d6637603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6d6637603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d6d6637603_2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6e9d21e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d6e9d21e5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6e9d21e5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d6e9d21e5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6e9d21e5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d6e9d21e5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6e9d21e5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d6e9d21e5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6e9d21e5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d6e9d21e5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6d6637603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d6d6637603_2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6d6637603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d6d6637603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6d6637603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d6d6637603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6d6637603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d6d6637603_2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6d6637603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d6d6637603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6d6637603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d6d6637603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d6637603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d6d6637603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6d6637603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d6d6637603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1319175" y="2233519"/>
            <a:ext cx="66804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cxnSp>
        <p:nvCxnSpPr>
          <p:cNvPr id="56" name="Google Shape;56;p14"/>
          <p:cNvCxnSpPr>
            <a:stCxn id="57" idx="4"/>
          </p:cNvCxnSpPr>
          <p:nvPr/>
        </p:nvCxnSpPr>
        <p:spPr>
          <a:xfrm>
            <a:off x="939750" y="2832475"/>
            <a:ext cx="0" cy="2310900"/>
          </a:xfrm>
          <a:prstGeom prst="straightConnector1">
            <a:avLst/>
          </a:prstGeom>
          <a:noFill/>
          <a:ln w="9525" cap="flat" cmpd="sng">
            <a:solidFill>
              <a:schemeClr val="accent5"/>
            </a:solidFill>
            <a:prstDash val="solid"/>
            <a:round/>
            <a:headEnd type="none" w="sm" len="sm"/>
            <a:tailEnd type="none" w="sm" len="sm"/>
          </a:ln>
        </p:spPr>
      </p:cxnSp>
      <p:sp>
        <p:nvSpPr>
          <p:cNvPr id="57" name="Google Shape;57;p14"/>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0" name="Google Shape;60;p15"/>
          <p:cNvSpPr txBox="1">
            <a:spLocks noGrp="1"/>
          </p:cNvSpPr>
          <p:nvPr>
            <p:ph type="body" idx="1"/>
          </p:nvPr>
        </p:nvSpPr>
        <p:spPr>
          <a:xfrm>
            <a:off x="1165475" y="1174117"/>
            <a:ext cx="33069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1" name="Google Shape;61;p15"/>
          <p:cNvSpPr txBox="1">
            <a:spLocks noGrp="1"/>
          </p:cNvSpPr>
          <p:nvPr>
            <p:ph type="body" idx="2"/>
          </p:nvPr>
        </p:nvSpPr>
        <p:spPr>
          <a:xfrm>
            <a:off x="4671570" y="1174117"/>
            <a:ext cx="33069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2" name="Google Shape;62;p15"/>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cxnSp>
        <p:nvCxnSpPr>
          <p:cNvPr id="63" name="Google Shape;63;p15"/>
          <p:cNvCxnSpPr/>
          <p:nvPr/>
        </p:nvCxnSpPr>
        <p:spPr>
          <a:xfrm>
            <a:off x="945638" y="0"/>
            <a:ext cx="0" cy="5143500"/>
          </a:xfrm>
          <a:prstGeom prst="straightConnector1">
            <a:avLst/>
          </a:prstGeom>
          <a:noFill/>
          <a:ln w="9525" cap="flat" cmpd="sng">
            <a:solidFill>
              <a:schemeClr val="accent5"/>
            </a:solidFill>
            <a:prstDash val="solid"/>
            <a:round/>
            <a:headEnd type="none" w="sm" len="sm"/>
            <a:tailEnd type="none" w="sm" len="sm"/>
          </a:ln>
        </p:spPr>
      </p:cxnSp>
      <p:sp>
        <p:nvSpPr>
          <p:cNvPr id="64" name="Google Shape;64;p1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Quicksand"/>
              <a:buNone/>
              <a:defRPr sz="1800">
                <a:latin typeface="Quicksand"/>
                <a:ea typeface="Quicksand"/>
                <a:cs typeface="Quicksand"/>
                <a:sym typeface="Quicksand"/>
              </a:defRPr>
            </a:lvl1pPr>
            <a:lvl2pPr lvl="1" algn="l">
              <a:lnSpc>
                <a:spcPct val="100000"/>
              </a:lnSpc>
              <a:spcBef>
                <a:spcPts val="0"/>
              </a:spcBef>
              <a:spcAft>
                <a:spcPts val="0"/>
              </a:spcAft>
              <a:buSzPts val="1800"/>
              <a:buFont typeface="Quicksand"/>
              <a:buNone/>
              <a:defRPr sz="1800">
                <a:latin typeface="Quicksand"/>
                <a:ea typeface="Quicksand"/>
                <a:cs typeface="Quicksand"/>
                <a:sym typeface="Quicksand"/>
              </a:defRPr>
            </a:lvl2pPr>
            <a:lvl3pPr lvl="2" algn="l">
              <a:lnSpc>
                <a:spcPct val="100000"/>
              </a:lnSpc>
              <a:spcBef>
                <a:spcPts val="0"/>
              </a:spcBef>
              <a:spcAft>
                <a:spcPts val="0"/>
              </a:spcAft>
              <a:buSzPts val="1800"/>
              <a:buFont typeface="Quicksand"/>
              <a:buNone/>
              <a:defRPr sz="1800">
                <a:latin typeface="Quicksand"/>
                <a:ea typeface="Quicksand"/>
                <a:cs typeface="Quicksand"/>
                <a:sym typeface="Quicksand"/>
              </a:defRPr>
            </a:lvl3pPr>
            <a:lvl4pPr lvl="3" algn="l">
              <a:lnSpc>
                <a:spcPct val="100000"/>
              </a:lnSpc>
              <a:spcBef>
                <a:spcPts val="0"/>
              </a:spcBef>
              <a:spcAft>
                <a:spcPts val="0"/>
              </a:spcAft>
              <a:buSzPts val="1800"/>
              <a:buFont typeface="Quicksand"/>
              <a:buNone/>
              <a:defRPr sz="1800">
                <a:latin typeface="Quicksand"/>
                <a:ea typeface="Quicksand"/>
                <a:cs typeface="Quicksand"/>
                <a:sym typeface="Quicksand"/>
              </a:defRPr>
            </a:lvl4pPr>
            <a:lvl5pPr lvl="4" algn="l">
              <a:lnSpc>
                <a:spcPct val="100000"/>
              </a:lnSpc>
              <a:spcBef>
                <a:spcPts val="0"/>
              </a:spcBef>
              <a:spcAft>
                <a:spcPts val="0"/>
              </a:spcAft>
              <a:buSzPts val="1800"/>
              <a:buFont typeface="Quicksand"/>
              <a:buNone/>
              <a:defRPr sz="1800">
                <a:latin typeface="Quicksand"/>
                <a:ea typeface="Quicksand"/>
                <a:cs typeface="Quicksand"/>
                <a:sym typeface="Quicksand"/>
              </a:defRPr>
            </a:lvl5pPr>
            <a:lvl6pPr lvl="5" algn="l">
              <a:lnSpc>
                <a:spcPct val="100000"/>
              </a:lnSpc>
              <a:spcBef>
                <a:spcPts val="0"/>
              </a:spcBef>
              <a:spcAft>
                <a:spcPts val="0"/>
              </a:spcAft>
              <a:buSzPts val="1800"/>
              <a:buFont typeface="Quicksand"/>
              <a:buNone/>
              <a:defRPr sz="1800">
                <a:latin typeface="Quicksand"/>
                <a:ea typeface="Quicksand"/>
                <a:cs typeface="Quicksand"/>
                <a:sym typeface="Quicksand"/>
              </a:defRPr>
            </a:lvl6pPr>
            <a:lvl7pPr lvl="6" algn="l">
              <a:lnSpc>
                <a:spcPct val="100000"/>
              </a:lnSpc>
              <a:spcBef>
                <a:spcPts val="0"/>
              </a:spcBef>
              <a:spcAft>
                <a:spcPts val="0"/>
              </a:spcAft>
              <a:buSzPts val="1800"/>
              <a:buFont typeface="Quicksand"/>
              <a:buNone/>
              <a:defRPr sz="1800">
                <a:latin typeface="Quicksand"/>
                <a:ea typeface="Quicksand"/>
                <a:cs typeface="Quicksand"/>
                <a:sym typeface="Quicksand"/>
              </a:defRPr>
            </a:lvl7pPr>
            <a:lvl8pPr lvl="7" algn="l">
              <a:lnSpc>
                <a:spcPct val="100000"/>
              </a:lnSpc>
              <a:spcBef>
                <a:spcPts val="0"/>
              </a:spcBef>
              <a:spcAft>
                <a:spcPts val="0"/>
              </a:spcAft>
              <a:buSzPts val="1800"/>
              <a:buFont typeface="Quicksand"/>
              <a:buNone/>
              <a:defRPr sz="1800">
                <a:latin typeface="Quicksand"/>
                <a:ea typeface="Quicksand"/>
                <a:cs typeface="Quicksand"/>
                <a:sym typeface="Quicksand"/>
              </a:defRPr>
            </a:lvl8pPr>
            <a:lvl9pPr lvl="8" algn="l">
              <a:lnSpc>
                <a:spcPct val="100000"/>
              </a:lnSpc>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68" name="Google Shape;68;p16"/>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69" name="Google Shape;69;p16"/>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cxnSp>
        <p:nvCxnSpPr>
          <p:cNvPr id="70" name="Google Shape;70;p16"/>
          <p:cNvCxnSpPr/>
          <p:nvPr/>
        </p:nvCxnSpPr>
        <p:spPr>
          <a:xfrm>
            <a:off x="945638" y="0"/>
            <a:ext cx="0" cy="5143500"/>
          </a:xfrm>
          <a:prstGeom prst="straightConnector1">
            <a:avLst/>
          </a:prstGeom>
          <a:noFill/>
          <a:ln w="9525" cap="flat" cmpd="sng">
            <a:solidFill>
              <a:schemeClr val="accent5"/>
            </a:solidFill>
            <a:prstDash val="solid"/>
            <a:round/>
            <a:headEnd type="none" w="sm" len="sm"/>
            <a:tailEnd type="none" w="sm" len="sm"/>
          </a:ln>
        </p:spPr>
      </p:cxnSp>
      <p:sp>
        <p:nvSpPr>
          <p:cNvPr id="71" name="Google Shape;71;p1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endParaRPr/>
          </a:p>
        </p:txBody>
      </p:sp>
      <p:sp>
        <p:nvSpPr>
          <p:cNvPr id="52" name="Google Shape;52;p13"/>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endParaRPr/>
          </a:p>
        </p:txBody>
      </p:sp>
      <p:sp>
        <p:nvSpPr>
          <p:cNvPr id="53" name="Google Shape;53;p13"/>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geo/query/acc.cgi?acc=GSE112264"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1231800" y="1641848"/>
            <a:ext cx="66804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000"/>
              <a:buNone/>
            </a:pPr>
            <a:r>
              <a:rPr lang="en" sz="4400" dirty="0"/>
              <a:t>mRNA-based Prostate Cancer Classification</a:t>
            </a:r>
            <a:endParaRPr sz="4400" dirty="0"/>
          </a:p>
        </p:txBody>
      </p:sp>
      <p:sp>
        <p:nvSpPr>
          <p:cNvPr id="98" name="Google Shape;98;p20"/>
          <p:cNvSpPr txBox="1"/>
          <p:nvPr/>
        </p:nvSpPr>
        <p:spPr>
          <a:xfrm>
            <a:off x="1231800" y="3733866"/>
            <a:ext cx="7521300" cy="6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200"/>
              <a:buFont typeface="Arial"/>
              <a:buNone/>
            </a:pPr>
            <a:r>
              <a:rPr lang="en" sz="1800" b="1" i="0" u="none" strike="noStrike" cap="none" dirty="0">
                <a:solidFill>
                  <a:srgbClr val="FFFFFF"/>
                </a:solidFill>
                <a:latin typeface="Quicksand"/>
                <a:ea typeface="Quicksand"/>
                <a:cs typeface="Quicksand"/>
                <a:sym typeface="Quicksand"/>
              </a:rPr>
              <a:t>Ehsan Ul Haque</a:t>
            </a:r>
            <a:endParaRPr sz="1800" b="0" i="0" u="none" strike="noStrike" cap="none" dirty="0">
              <a:solidFill>
                <a:srgbClr val="FFFFFF"/>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Expectations</a:t>
            </a:r>
            <a:endParaRPr sz="2400">
              <a:solidFill>
                <a:srgbClr val="39C0BA"/>
              </a:solidFill>
            </a:endParaRPr>
          </a:p>
        </p:txBody>
      </p:sp>
      <p:sp>
        <p:nvSpPr>
          <p:cNvPr id="176" name="Google Shape;176;p29"/>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tSNE </a:t>
            </a:r>
            <a:r>
              <a:rPr lang="en" sz="1400"/>
              <a:t>shows support for divergences in features among prostate cancer, NPB, and control patients. </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Kmeans </a:t>
            </a:r>
            <a:r>
              <a:rPr lang="en" sz="1400"/>
              <a:t>clustering results show that miRNA serums are clustered distinctively for NPB and control data. </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a:t>From the results, we expect good performance from a classifier trained on the data containing prostate cancer, control and NPB.</a:t>
            </a:r>
            <a:endParaRPr/>
          </a:p>
          <a:p>
            <a:pPr marL="457200" lvl="0" indent="-228600" algn="l" rtl="0">
              <a:lnSpc>
                <a:spcPct val="100000"/>
              </a:lnSpc>
              <a:spcBef>
                <a:spcPts val="600"/>
              </a:spcBef>
              <a:spcAft>
                <a:spcPts val="0"/>
              </a:spcAft>
              <a:buClr>
                <a:schemeClr val="accent1"/>
              </a:buClr>
              <a:buSzPts val="2400"/>
              <a:buNone/>
            </a:pPr>
            <a:endParaRPr sz="1400"/>
          </a:p>
        </p:txBody>
      </p:sp>
      <p:sp>
        <p:nvSpPr>
          <p:cNvPr id="177" name="Google Shape;177;p29"/>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Classification</a:t>
            </a:r>
            <a:endParaRPr sz="2400">
              <a:solidFill>
                <a:srgbClr val="39C0BA"/>
              </a:solidFill>
            </a:endParaRPr>
          </a:p>
        </p:txBody>
      </p:sp>
      <p:sp>
        <p:nvSpPr>
          <p:cNvPr id="184" name="Google Shape;184;p30"/>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a:t>3 binary classifiers for the below sets - </a:t>
            </a:r>
            <a:endParaRPr sz="1400"/>
          </a:p>
          <a:p>
            <a:pPr marL="457200" lvl="0" indent="-317500" algn="l" rtl="0">
              <a:lnSpc>
                <a:spcPct val="100000"/>
              </a:lnSpc>
              <a:spcBef>
                <a:spcPts val="600"/>
              </a:spcBef>
              <a:spcAft>
                <a:spcPts val="0"/>
              </a:spcAft>
              <a:buSzPts val="1400"/>
              <a:buAutoNum type="arabicPeriod"/>
            </a:pPr>
            <a:r>
              <a:rPr lang="en" sz="1400"/>
              <a:t>Prostate Cancer Vs Control</a:t>
            </a:r>
            <a:endParaRPr sz="1400"/>
          </a:p>
          <a:p>
            <a:pPr marL="457200" lvl="0" indent="-317500" algn="l" rtl="0">
              <a:lnSpc>
                <a:spcPct val="100000"/>
              </a:lnSpc>
              <a:spcBef>
                <a:spcPts val="0"/>
              </a:spcBef>
              <a:spcAft>
                <a:spcPts val="0"/>
              </a:spcAft>
              <a:buSzPts val="1400"/>
              <a:buAutoNum type="arabicPeriod"/>
            </a:pPr>
            <a:r>
              <a:rPr lang="en" sz="1400"/>
              <a:t>Prostate Cancer Vs Negative Biopsies</a:t>
            </a:r>
            <a:endParaRPr sz="1400"/>
          </a:p>
          <a:p>
            <a:pPr marL="457200" lvl="0" indent="-317500" algn="l" rtl="0">
              <a:lnSpc>
                <a:spcPct val="100000"/>
              </a:lnSpc>
              <a:spcBef>
                <a:spcPts val="0"/>
              </a:spcBef>
              <a:spcAft>
                <a:spcPts val="0"/>
              </a:spcAft>
              <a:buSzPts val="1400"/>
              <a:buAutoNum type="arabicPeriod"/>
            </a:pPr>
            <a:r>
              <a:rPr lang="en" sz="1400"/>
              <a:t>Negative Biopsies Vs control</a:t>
            </a:r>
            <a:endParaRPr sz="1400"/>
          </a:p>
          <a:p>
            <a:pPr marL="0" lvl="0" indent="0" algn="l" rtl="0">
              <a:lnSpc>
                <a:spcPct val="100000"/>
              </a:lnSpc>
              <a:spcBef>
                <a:spcPts val="600"/>
              </a:spcBef>
              <a:spcAft>
                <a:spcPts val="0"/>
              </a:spcAft>
              <a:buNone/>
            </a:pPr>
            <a:endParaRPr sz="1400"/>
          </a:p>
          <a:p>
            <a:pPr marL="0" lvl="0" indent="0" algn="l" rtl="0">
              <a:lnSpc>
                <a:spcPct val="100000"/>
              </a:lnSpc>
              <a:spcBef>
                <a:spcPts val="600"/>
              </a:spcBef>
              <a:spcAft>
                <a:spcPts val="0"/>
              </a:spcAft>
              <a:buNone/>
            </a:pPr>
            <a:r>
              <a:rPr lang="en" sz="1400" b="1"/>
              <a:t>Algorithm:</a:t>
            </a:r>
            <a:endParaRPr sz="1400" b="1"/>
          </a:p>
          <a:p>
            <a:pPr marL="457200" lvl="0" indent="-317500" algn="l" rtl="0">
              <a:lnSpc>
                <a:spcPct val="100000"/>
              </a:lnSpc>
              <a:spcBef>
                <a:spcPts val="600"/>
              </a:spcBef>
              <a:spcAft>
                <a:spcPts val="0"/>
              </a:spcAft>
              <a:buSzPts val="1400"/>
              <a:buAutoNum type="arabicPeriod"/>
            </a:pPr>
            <a:r>
              <a:rPr lang="en" sz="1400"/>
              <a:t>KNN</a:t>
            </a:r>
            <a:endParaRPr sz="1400"/>
          </a:p>
          <a:p>
            <a:pPr marL="457200" lvl="0" indent="-317500" algn="l" rtl="0">
              <a:lnSpc>
                <a:spcPct val="100000"/>
              </a:lnSpc>
              <a:spcBef>
                <a:spcPts val="0"/>
              </a:spcBef>
              <a:spcAft>
                <a:spcPts val="0"/>
              </a:spcAft>
              <a:buSzPts val="1400"/>
              <a:buAutoNum type="arabicPeriod"/>
            </a:pPr>
            <a:r>
              <a:rPr lang="en" sz="1400"/>
              <a:t>Random Forest </a:t>
            </a:r>
            <a:endParaRPr sz="1400"/>
          </a:p>
          <a:p>
            <a:pPr marL="0" lvl="0" indent="0" algn="l" rtl="0">
              <a:lnSpc>
                <a:spcPct val="100000"/>
              </a:lnSpc>
              <a:spcBef>
                <a:spcPts val="600"/>
              </a:spcBef>
              <a:spcAft>
                <a:spcPts val="0"/>
              </a:spcAft>
              <a:buNone/>
            </a:pPr>
            <a:endParaRPr sz="1400" b="1"/>
          </a:p>
          <a:p>
            <a:pPr marL="0" lvl="0" indent="0" algn="l" rtl="0">
              <a:lnSpc>
                <a:spcPct val="100000"/>
              </a:lnSpc>
              <a:spcBef>
                <a:spcPts val="600"/>
              </a:spcBef>
              <a:spcAft>
                <a:spcPts val="0"/>
              </a:spcAft>
              <a:buNone/>
            </a:pPr>
            <a:r>
              <a:rPr lang="en" sz="1400" b="1"/>
              <a:t>Evaluation Metric: Accuracy</a:t>
            </a:r>
            <a:endParaRPr sz="1400" b="1"/>
          </a:p>
          <a:p>
            <a:pPr marL="457200" lvl="0" indent="-317500" algn="l" rtl="0">
              <a:lnSpc>
                <a:spcPct val="100000"/>
              </a:lnSpc>
              <a:spcBef>
                <a:spcPts val="600"/>
              </a:spcBef>
              <a:spcAft>
                <a:spcPts val="0"/>
              </a:spcAft>
              <a:buSzPts val="1400"/>
              <a:buAutoNum type="arabicPeriod"/>
            </a:pPr>
            <a:r>
              <a:rPr lang="en" sz="1400"/>
              <a:t>Repeated cross validation - 10 fold 10 repeats each</a:t>
            </a:r>
            <a:endParaRPr sz="1400"/>
          </a:p>
          <a:p>
            <a:pPr marL="457200" lvl="0" indent="-317500" algn="l" rtl="0">
              <a:lnSpc>
                <a:spcPct val="100000"/>
              </a:lnSpc>
              <a:spcBef>
                <a:spcPts val="0"/>
              </a:spcBef>
              <a:spcAft>
                <a:spcPts val="0"/>
              </a:spcAft>
              <a:buSzPts val="1400"/>
              <a:buAutoNum type="arabicPeriod"/>
            </a:pPr>
            <a:r>
              <a:rPr lang="en" sz="1400"/>
              <a:t>Train/test split - 75%/25%</a:t>
            </a:r>
            <a:endParaRPr sz="1400"/>
          </a:p>
          <a:p>
            <a:pPr marL="0" lvl="0" indent="0" algn="l" rtl="0">
              <a:lnSpc>
                <a:spcPct val="100000"/>
              </a:lnSpc>
              <a:spcBef>
                <a:spcPts val="600"/>
              </a:spcBef>
              <a:spcAft>
                <a:spcPts val="0"/>
              </a:spcAft>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85" name="Google Shape;185;p30"/>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Classification Results</a:t>
            </a:r>
            <a:endParaRPr sz="2400">
              <a:solidFill>
                <a:srgbClr val="39C0BA"/>
              </a:solidFill>
            </a:endParaRPr>
          </a:p>
        </p:txBody>
      </p:sp>
      <p:sp>
        <p:nvSpPr>
          <p:cNvPr id="192" name="Google Shape;192;p31"/>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Prostate Cancer (N = 809) Vs Control (N = 41)</a:t>
            </a:r>
            <a:endParaRPr sz="1400" b="1"/>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Imbalance resolution</a:t>
            </a:r>
            <a:r>
              <a:rPr lang="en" sz="1400"/>
              <a:t>: Up samling of the data</a:t>
            </a:r>
            <a:endParaRPr sz="1400"/>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KNN: </a:t>
            </a:r>
            <a:r>
              <a:rPr lang="en" sz="1400"/>
              <a:t>Best model for k = 4 </a:t>
            </a:r>
            <a:endParaRPr sz="1400"/>
          </a:p>
          <a:p>
            <a:pPr marL="457200" lvl="0" indent="-317500" algn="l" rtl="0">
              <a:lnSpc>
                <a:spcPct val="100000"/>
              </a:lnSpc>
              <a:spcBef>
                <a:spcPts val="600"/>
              </a:spcBef>
              <a:spcAft>
                <a:spcPts val="0"/>
              </a:spcAft>
              <a:buSzPts val="1400"/>
              <a:buChar char="●"/>
            </a:pPr>
            <a:r>
              <a:rPr lang="en" sz="1400"/>
              <a:t>Train Accuracy: 99.8% (cross validation)</a:t>
            </a:r>
            <a:endParaRPr sz="1400"/>
          </a:p>
          <a:p>
            <a:pPr marL="457200" lvl="0" indent="-317500" algn="l" rtl="0">
              <a:lnSpc>
                <a:spcPct val="100000"/>
              </a:lnSpc>
              <a:spcBef>
                <a:spcPts val="0"/>
              </a:spcBef>
              <a:spcAft>
                <a:spcPts val="0"/>
              </a:spcAft>
              <a:buSzPts val="1400"/>
              <a:buChar char="●"/>
            </a:pPr>
            <a:r>
              <a:rPr lang="en" sz="1400"/>
              <a:t>Prediction Accuracy: 99.53% </a:t>
            </a:r>
            <a:endParaRPr sz="1400"/>
          </a:p>
          <a:p>
            <a:pPr marL="0" lvl="0" indent="0" algn="l" rtl="0">
              <a:lnSpc>
                <a:spcPct val="100000"/>
              </a:lnSpc>
              <a:spcBef>
                <a:spcPts val="600"/>
              </a:spcBef>
              <a:spcAft>
                <a:spcPts val="0"/>
              </a:spcAft>
              <a:buNone/>
            </a:pPr>
            <a:endParaRPr sz="1400"/>
          </a:p>
          <a:p>
            <a:pPr marL="0" lvl="0" indent="0" algn="l" rtl="0">
              <a:lnSpc>
                <a:spcPct val="100000"/>
              </a:lnSpc>
              <a:spcBef>
                <a:spcPts val="600"/>
              </a:spcBef>
              <a:spcAft>
                <a:spcPts val="0"/>
              </a:spcAft>
              <a:buNone/>
            </a:pPr>
            <a:r>
              <a:rPr lang="en" sz="1400" b="1"/>
              <a:t>Random Forest: </a:t>
            </a:r>
            <a:r>
              <a:rPr lang="en" sz="1400">
                <a:solidFill>
                  <a:schemeClr val="lt2"/>
                </a:solidFill>
              </a:rPr>
              <a:t>Best model for mtry = 7</a:t>
            </a:r>
            <a:endParaRPr sz="1400" b="1"/>
          </a:p>
          <a:p>
            <a:pPr marL="457200" lvl="0" indent="-317500" algn="l" rtl="0">
              <a:lnSpc>
                <a:spcPct val="100000"/>
              </a:lnSpc>
              <a:spcBef>
                <a:spcPts val="600"/>
              </a:spcBef>
              <a:spcAft>
                <a:spcPts val="0"/>
              </a:spcAft>
              <a:buClr>
                <a:schemeClr val="lt2"/>
              </a:buClr>
              <a:buSzPts val="1400"/>
              <a:buChar char="●"/>
            </a:pPr>
            <a:r>
              <a:rPr lang="en" sz="1400">
                <a:solidFill>
                  <a:schemeClr val="lt2"/>
                </a:solidFill>
              </a:rPr>
              <a:t>Train Accuracy: 99.8% (cross validation)</a:t>
            </a:r>
            <a:endParaRPr sz="1400">
              <a:solidFill>
                <a:schemeClr val="lt2"/>
              </a:solidFill>
            </a:endParaRPr>
          </a:p>
          <a:p>
            <a:pPr marL="457200" lvl="0" indent="-317500" algn="l" rtl="0">
              <a:spcBef>
                <a:spcPts val="0"/>
              </a:spcBef>
              <a:spcAft>
                <a:spcPts val="0"/>
              </a:spcAft>
              <a:buClr>
                <a:schemeClr val="lt2"/>
              </a:buClr>
              <a:buSzPts val="1400"/>
              <a:buChar char="●"/>
            </a:pPr>
            <a:r>
              <a:rPr lang="en" sz="1400">
                <a:solidFill>
                  <a:schemeClr val="lt2"/>
                </a:solidFill>
              </a:rPr>
              <a:t>Prediction Accuracy: 98.58% </a:t>
            </a:r>
            <a:endParaRPr sz="1400"/>
          </a:p>
          <a:p>
            <a:pPr marL="0" lvl="0" indent="0" algn="l" rtl="0">
              <a:lnSpc>
                <a:spcPct val="100000"/>
              </a:lnSpc>
              <a:spcBef>
                <a:spcPts val="600"/>
              </a:spcBef>
              <a:spcAft>
                <a:spcPts val="0"/>
              </a:spcAft>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93" name="Google Shape;193;p3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Classification Results</a:t>
            </a:r>
            <a:endParaRPr sz="2400">
              <a:solidFill>
                <a:srgbClr val="39C0BA"/>
              </a:solidFill>
            </a:endParaRPr>
          </a:p>
        </p:txBody>
      </p:sp>
      <p:sp>
        <p:nvSpPr>
          <p:cNvPr id="200" name="Google Shape;200;p32"/>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Prostate Cancer (N = 809) Vs Negative Biopsy (N = 241)</a:t>
            </a:r>
            <a:endParaRPr sz="1400" b="1"/>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Imbalance resolution</a:t>
            </a:r>
            <a:r>
              <a:rPr lang="en" sz="1400"/>
              <a:t>: Both Up and Down sampling of the data</a:t>
            </a:r>
            <a:endParaRPr sz="1400"/>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KNN (Up sampled): </a:t>
            </a:r>
            <a:r>
              <a:rPr lang="en" sz="1400"/>
              <a:t>Best model for k = 1</a:t>
            </a:r>
            <a:endParaRPr sz="1400"/>
          </a:p>
          <a:p>
            <a:pPr marL="457200" lvl="0" indent="-317500" algn="l" rtl="0">
              <a:lnSpc>
                <a:spcPct val="100000"/>
              </a:lnSpc>
              <a:spcBef>
                <a:spcPts val="600"/>
              </a:spcBef>
              <a:spcAft>
                <a:spcPts val="0"/>
              </a:spcAft>
              <a:buSzPts val="1400"/>
              <a:buChar char="●"/>
            </a:pPr>
            <a:r>
              <a:rPr lang="en" sz="1400"/>
              <a:t>Train Accuracy: 69.5% (cross validation)</a:t>
            </a:r>
            <a:endParaRPr sz="1400"/>
          </a:p>
          <a:p>
            <a:pPr marL="457200" lvl="0" indent="-317500" algn="l" rtl="0">
              <a:lnSpc>
                <a:spcPct val="100000"/>
              </a:lnSpc>
              <a:spcBef>
                <a:spcPts val="0"/>
              </a:spcBef>
              <a:spcAft>
                <a:spcPts val="0"/>
              </a:spcAft>
              <a:buSzPts val="1400"/>
              <a:buChar char="●"/>
            </a:pPr>
            <a:r>
              <a:rPr lang="en" sz="1400"/>
              <a:t>Prediction Accuracy: 73.2% </a:t>
            </a:r>
            <a:endParaRPr sz="1400"/>
          </a:p>
          <a:p>
            <a:pPr marL="0" lvl="0" indent="0" algn="l" rtl="0">
              <a:lnSpc>
                <a:spcPct val="100000"/>
              </a:lnSpc>
              <a:spcBef>
                <a:spcPts val="600"/>
              </a:spcBef>
              <a:spcAft>
                <a:spcPts val="0"/>
              </a:spcAft>
              <a:buNone/>
            </a:pPr>
            <a:r>
              <a:rPr lang="en" sz="1400" b="1"/>
              <a:t>Random Forest (Up sampled): </a:t>
            </a:r>
            <a:r>
              <a:rPr lang="en" sz="1400">
                <a:solidFill>
                  <a:schemeClr val="lt2"/>
                </a:solidFill>
              </a:rPr>
              <a:t>Best model for mtry = 10</a:t>
            </a:r>
            <a:endParaRPr sz="1400" b="1"/>
          </a:p>
          <a:p>
            <a:pPr marL="457200" lvl="0" indent="-317500" algn="l" rtl="0">
              <a:lnSpc>
                <a:spcPct val="100000"/>
              </a:lnSpc>
              <a:spcBef>
                <a:spcPts val="600"/>
              </a:spcBef>
              <a:spcAft>
                <a:spcPts val="0"/>
              </a:spcAft>
              <a:buClr>
                <a:schemeClr val="lt2"/>
              </a:buClr>
              <a:buSzPts val="1400"/>
              <a:buChar char="●"/>
            </a:pPr>
            <a:r>
              <a:rPr lang="en" sz="1400">
                <a:solidFill>
                  <a:schemeClr val="lt2"/>
                </a:solidFill>
              </a:rPr>
              <a:t>Train Accuracy: 95.3% (cross validation)</a:t>
            </a:r>
            <a:endParaRPr sz="1400">
              <a:solidFill>
                <a:schemeClr val="lt2"/>
              </a:solidFill>
            </a:endParaRPr>
          </a:p>
          <a:p>
            <a:pPr marL="457200" lvl="0" indent="-317500" algn="l" rtl="0">
              <a:spcBef>
                <a:spcPts val="0"/>
              </a:spcBef>
              <a:spcAft>
                <a:spcPts val="0"/>
              </a:spcAft>
              <a:buClr>
                <a:schemeClr val="lt2"/>
              </a:buClr>
              <a:buSzPts val="1400"/>
              <a:buChar char="●"/>
            </a:pPr>
            <a:r>
              <a:rPr lang="en" sz="1400">
                <a:solidFill>
                  <a:schemeClr val="lt2"/>
                </a:solidFill>
              </a:rPr>
              <a:t>Prediction Accuracy: 94.27% </a:t>
            </a:r>
            <a:endParaRPr sz="1400"/>
          </a:p>
          <a:p>
            <a:pPr marL="0" lvl="0" indent="0" algn="l" rtl="0">
              <a:spcBef>
                <a:spcPts val="600"/>
              </a:spcBef>
              <a:spcAft>
                <a:spcPts val="0"/>
              </a:spcAft>
              <a:buNone/>
            </a:pPr>
            <a:r>
              <a:rPr lang="en" sz="1400" b="1">
                <a:solidFill>
                  <a:schemeClr val="lt2"/>
                </a:solidFill>
              </a:rPr>
              <a:t>Random Forest (Down sampled): </a:t>
            </a:r>
            <a:r>
              <a:rPr lang="en" sz="1400">
                <a:solidFill>
                  <a:schemeClr val="lt2"/>
                </a:solidFill>
              </a:rPr>
              <a:t>Best model for mtry = 10</a:t>
            </a:r>
            <a:endParaRPr sz="1400" b="1">
              <a:solidFill>
                <a:schemeClr val="lt2"/>
              </a:solidFill>
            </a:endParaRPr>
          </a:p>
          <a:p>
            <a:pPr marL="457200" lvl="0" indent="-317500" algn="l" rtl="0">
              <a:spcBef>
                <a:spcPts val="600"/>
              </a:spcBef>
              <a:spcAft>
                <a:spcPts val="0"/>
              </a:spcAft>
              <a:buClr>
                <a:schemeClr val="lt2"/>
              </a:buClr>
              <a:buSzPts val="1400"/>
              <a:buChar char="●"/>
            </a:pPr>
            <a:r>
              <a:rPr lang="en" sz="1400">
                <a:solidFill>
                  <a:schemeClr val="lt2"/>
                </a:solidFill>
              </a:rPr>
              <a:t>Train Accuracy: 98.3% (cross validation)</a:t>
            </a:r>
            <a:endParaRPr sz="1400">
              <a:solidFill>
                <a:schemeClr val="lt2"/>
              </a:solidFill>
            </a:endParaRPr>
          </a:p>
          <a:p>
            <a:pPr marL="457200" lvl="0" indent="-317500" algn="l" rtl="0">
              <a:spcBef>
                <a:spcPts val="0"/>
              </a:spcBef>
              <a:spcAft>
                <a:spcPts val="0"/>
              </a:spcAft>
              <a:buClr>
                <a:schemeClr val="lt2"/>
              </a:buClr>
              <a:buSzPts val="1400"/>
              <a:buChar char="●"/>
            </a:pPr>
            <a:r>
              <a:rPr lang="en" sz="1400">
                <a:solidFill>
                  <a:schemeClr val="lt2"/>
                </a:solidFill>
              </a:rPr>
              <a:t>Prediction Accuracy: 98% </a:t>
            </a: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201" name="Google Shape;201;p32"/>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Classification Results</a:t>
            </a:r>
            <a:endParaRPr sz="2400">
              <a:solidFill>
                <a:srgbClr val="39C0BA"/>
              </a:solidFill>
            </a:endParaRPr>
          </a:p>
        </p:txBody>
      </p:sp>
      <p:sp>
        <p:nvSpPr>
          <p:cNvPr id="208" name="Google Shape;208;p33"/>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Negative Biopsy (N = 241) Vs Control (N = 41)</a:t>
            </a:r>
            <a:endParaRPr sz="1400" b="1"/>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Imbalance resolution</a:t>
            </a:r>
            <a:r>
              <a:rPr lang="en" sz="1400"/>
              <a:t>: Up sampling of the data</a:t>
            </a:r>
            <a:endParaRPr sz="1400"/>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KNN (Up sampled): </a:t>
            </a:r>
            <a:r>
              <a:rPr lang="en" sz="1400"/>
              <a:t>Best model for k = 2</a:t>
            </a:r>
            <a:endParaRPr sz="1400"/>
          </a:p>
          <a:p>
            <a:pPr marL="457200" lvl="0" indent="-317500" algn="l" rtl="0">
              <a:lnSpc>
                <a:spcPct val="100000"/>
              </a:lnSpc>
              <a:spcBef>
                <a:spcPts val="600"/>
              </a:spcBef>
              <a:spcAft>
                <a:spcPts val="0"/>
              </a:spcAft>
              <a:buSzPts val="1400"/>
              <a:buChar char="●"/>
            </a:pPr>
            <a:r>
              <a:rPr lang="en" sz="1400"/>
              <a:t>Train Accuracy: 98.9% (cross validation)</a:t>
            </a:r>
            <a:endParaRPr sz="1400"/>
          </a:p>
          <a:p>
            <a:pPr marL="457200" lvl="0" indent="-317500" algn="l" rtl="0">
              <a:lnSpc>
                <a:spcPct val="100000"/>
              </a:lnSpc>
              <a:spcBef>
                <a:spcPts val="0"/>
              </a:spcBef>
              <a:spcAft>
                <a:spcPts val="0"/>
              </a:spcAft>
              <a:buSzPts val="1400"/>
              <a:buChar char="●"/>
            </a:pPr>
            <a:r>
              <a:rPr lang="en" sz="1400"/>
              <a:t>Prediction Accuracy: 98.6% </a:t>
            </a:r>
            <a:endParaRPr sz="1400"/>
          </a:p>
          <a:p>
            <a:pPr marL="457200" lvl="0" indent="-317500" algn="l" rtl="0">
              <a:lnSpc>
                <a:spcPct val="100000"/>
              </a:lnSpc>
              <a:spcBef>
                <a:spcPts val="0"/>
              </a:spcBef>
              <a:spcAft>
                <a:spcPts val="0"/>
              </a:spcAft>
              <a:buSzPts val="1400"/>
              <a:buChar char="●"/>
            </a:pPr>
            <a:endParaRPr sz="1400"/>
          </a:p>
          <a:p>
            <a:pPr marL="0" lvl="0" indent="0" algn="l" rtl="0">
              <a:lnSpc>
                <a:spcPct val="100000"/>
              </a:lnSpc>
              <a:spcBef>
                <a:spcPts val="600"/>
              </a:spcBef>
              <a:spcAft>
                <a:spcPts val="0"/>
              </a:spcAft>
              <a:buNone/>
            </a:pPr>
            <a:r>
              <a:rPr lang="en" sz="1400" b="1"/>
              <a:t>Random Forest (Up sampled): </a:t>
            </a:r>
            <a:r>
              <a:rPr lang="en" sz="1400">
                <a:solidFill>
                  <a:schemeClr val="lt2"/>
                </a:solidFill>
              </a:rPr>
              <a:t>Best model for mtry = 2</a:t>
            </a:r>
            <a:endParaRPr sz="1400" b="1"/>
          </a:p>
          <a:p>
            <a:pPr marL="457200" lvl="0" indent="-317500" algn="l" rtl="0">
              <a:lnSpc>
                <a:spcPct val="100000"/>
              </a:lnSpc>
              <a:spcBef>
                <a:spcPts val="600"/>
              </a:spcBef>
              <a:spcAft>
                <a:spcPts val="0"/>
              </a:spcAft>
              <a:buClr>
                <a:schemeClr val="lt2"/>
              </a:buClr>
              <a:buSzPts val="1400"/>
              <a:buChar char="●"/>
            </a:pPr>
            <a:r>
              <a:rPr lang="en" sz="1400">
                <a:solidFill>
                  <a:schemeClr val="lt2"/>
                </a:solidFill>
              </a:rPr>
              <a:t>Train Accuracy: 99% (cross validation)</a:t>
            </a:r>
            <a:endParaRPr sz="1400">
              <a:solidFill>
                <a:schemeClr val="lt2"/>
              </a:solidFill>
            </a:endParaRPr>
          </a:p>
          <a:p>
            <a:pPr marL="457200" lvl="0" indent="-317500" algn="l" rtl="0">
              <a:spcBef>
                <a:spcPts val="0"/>
              </a:spcBef>
              <a:spcAft>
                <a:spcPts val="0"/>
              </a:spcAft>
              <a:buClr>
                <a:schemeClr val="lt2"/>
              </a:buClr>
              <a:buSzPts val="1400"/>
              <a:buChar char="●"/>
            </a:pPr>
            <a:r>
              <a:rPr lang="en" sz="1400">
                <a:solidFill>
                  <a:schemeClr val="lt2"/>
                </a:solidFill>
              </a:rPr>
              <a:t>Prediction Accuracy: 98.5% </a:t>
            </a:r>
            <a:endParaRPr sz="1400"/>
          </a:p>
          <a:p>
            <a:pPr marL="457200" lvl="0" indent="0" algn="l" rtl="0">
              <a:spcBef>
                <a:spcPts val="600"/>
              </a:spcBef>
              <a:spcAft>
                <a:spcPts val="0"/>
              </a:spcAft>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209" name="Google Shape;209;p33"/>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Findings – Data Mining Results</a:t>
            </a:r>
            <a:endParaRPr sz="2400">
              <a:solidFill>
                <a:srgbClr val="39C0BA"/>
              </a:solidFill>
            </a:endParaRPr>
          </a:p>
        </p:txBody>
      </p:sp>
      <p:sp>
        <p:nvSpPr>
          <p:cNvPr id="216" name="Google Shape;216;p34"/>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400" b="1"/>
              <a:t>Takeaways:</a:t>
            </a:r>
            <a:endParaRPr sz="1400" b="1"/>
          </a:p>
          <a:p>
            <a:pPr marL="457200" lvl="0" indent="-317500" algn="l" rtl="0">
              <a:spcBef>
                <a:spcPts val="600"/>
              </a:spcBef>
              <a:spcAft>
                <a:spcPts val="0"/>
              </a:spcAft>
              <a:buClr>
                <a:schemeClr val="lt2"/>
              </a:buClr>
              <a:buSzPts val="1400"/>
              <a:buChar char="●"/>
            </a:pPr>
            <a:r>
              <a:rPr lang="en" sz="1400"/>
              <a:t>mRNA based classification works fairly well for spearting prostate cancer patients from negative biopsies which can improve early detection of prostate cancer, which is crucial for successful treatment. </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Accuracy of detecting negative biopsy patients from healthy individuals was also found very good, which may enable early detection and chance for close observation for further development of prostate cancer. </a:t>
            </a:r>
            <a:endParaRPr sz="1400"/>
          </a:p>
          <a:p>
            <a:pPr marL="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217" name="Google Shape;217;p34"/>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43000" y="604610"/>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t>Dataset Description</a:t>
            </a:r>
            <a:endParaRPr sz="2400"/>
          </a:p>
        </p:txBody>
      </p:sp>
      <p:sp>
        <p:nvSpPr>
          <p:cNvPr id="104" name="Google Shape;104;p21"/>
          <p:cNvSpPr txBox="1"/>
          <p:nvPr/>
        </p:nvSpPr>
        <p:spPr>
          <a:xfrm>
            <a:off x="1165475" y="1249820"/>
            <a:ext cx="3451800" cy="239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1"/>
              </a:buClr>
              <a:buSzPts val="1100"/>
              <a:buFont typeface="Arial"/>
              <a:buNone/>
            </a:pPr>
            <a:r>
              <a:rPr lang="en" sz="1200" b="1" i="0" u="sng" strike="noStrike" cap="none" dirty="0">
                <a:solidFill>
                  <a:schemeClr val="hlink"/>
                </a:solidFill>
                <a:latin typeface="Arial"/>
                <a:ea typeface="Arial"/>
                <a:cs typeface="Arial"/>
                <a:sym typeface="Arial"/>
                <a:hlinkClick r:id="rId3"/>
              </a:rPr>
              <a:t>Series GSE112264</a:t>
            </a:r>
            <a:endParaRPr sz="1200" b="1" i="0" u="none" strike="noStrike" cap="none" dirty="0">
              <a:solidFill>
                <a:srgbClr val="0056CC"/>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100"/>
              <a:buFont typeface="Arial"/>
              <a:buNone/>
            </a:pPr>
            <a:endParaRPr sz="1200" b="1" i="0" u="none" strike="noStrike" cap="none" dirty="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chemeClr val="dk1"/>
              </a:buClr>
              <a:buSzPts val="1100"/>
              <a:buFont typeface="Arial"/>
              <a:buNone/>
            </a:pPr>
            <a:r>
              <a:rPr lang="en" sz="1200" b="1" i="0" u="none" strike="noStrike" cap="none" dirty="0">
                <a:solidFill>
                  <a:srgbClr val="FFFFFF"/>
                </a:solidFill>
                <a:latin typeface="Quicksand"/>
                <a:ea typeface="Quicksand"/>
                <a:cs typeface="Quicksand"/>
                <a:sym typeface="Quicksand"/>
              </a:rPr>
              <a:t>Organism: </a:t>
            </a:r>
            <a:r>
              <a:rPr lang="en" sz="1200" b="0" i="0" u="none" strike="noStrike" cap="none" dirty="0">
                <a:solidFill>
                  <a:srgbClr val="FFFFFF"/>
                </a:solidFill>
                <a:latin typeface="Quicksand"/>
                <a:ea typeface="Quicksand"/>
                <a:cs typeface="Quicksand"/>
                <a:sym typeface="Quicksand"/>
              </a:rPr>
              <a:t>Homo Sapiens</a:t>
            </a:r>
            <a:endParaRPr dirty="0"/>
          </a:p>
          <a:p>
            <a:pPr marL="0" marR="0" lvl="0" indent="0" algn="l" rtl="0">
              <a:lnSpc>
                <a:spcPct val="100000"/>
              </a:lnSpc>
              <a:spcBef>
                <a:spcPts val="600"/>
              </a:spcBef>
              <a:spcAft>
                <a:spcPts val="0"/>
              </a:spcAft>
              <a:buClr>
                <a:schemeClr val="dk1"/>
              </a:buClr>
              <a:buSzPts val="1100"/>
              <a:buFont typeface="Arial"/>
              <a:buNone/>
            </a:pPr>
            <a:endParaRPr sz="1200" b="0" i="0" u="none" strike="noStrike" cap="none" dirty="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chemeClr val="dk1"/>
              </a:buClr>
              <a:buSzPts val="1100"/>
              <a:buFont typeface="Arial"/>
              <a:buNone/>
            </a:pPr>
            <a:r>
              <a:rPr lang="en" sz="1200" b="1" i="0" u="none" strike="noStrike" cap="none" dirty="0">
                <a:solidFill>
                  <a:srgbClr val="FFFFFF"/>
                </a:solidFill>
                <a:latin typeface="Quicksand"/>
                <a:ea typeface="Quicksand"/>
                <a:cs typeface="Quicksand"/>
                <a:sym typeface="Quicksand"/>
              </a:rPr>
              <a:t>Platform</a:t>
            </a:r>
            <a:r>
              <a:rPr lang="en" sz="1200" b="0" i="0" u="none" strike="noStrike" cap="none" dirty="0">
                <a:solidFill>
                  <a:srgbClr val="FFFFFF"/>
                </a:solidFill>
                <a:latin typeface="Quicksand"/>
                <a:ea typeface="Quicksand"/>
                <a:cs typeface="Quicksand"/>
                <a:sym typeface="Quicksand"/>
              </a:rPr>
              <a:t>: GPL21263 3D-Gene Human miRNA V21_1.0.0</a:t>
            </a:r>
            <a:endParaRPr dirty="0"/>
          </a:p>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rgbClr val="FFFFFF"/>
              </a:solidFill>
              <a:latin typeface="Quicksand"/>
              <a:ea typeface="Quicksand"/>
              <a:cs typeface="Quicksand"/>
              <a:sym typeface="Quicksand"/>
            </a:endParaRPr>
          </a:p>
        </p:txBody>
      </p:sp>
      <p:sp>
        <p:nvSpPr>
          <p:cNvPr id="105" name="Google Shape;105;p21"/>
          <p:cNvSpPr txBox="1"/>
          <p:nvPr/>
        </p:nvSpPr>
        <p:spPr>
          <a:xfrm>
            <a:off x="5084225" y="1249820"/>
            <a:ext cx="3602400" cy="239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n" sz="1200" b="1" i="0" u="none" strike="noStrike" cap="none">
                <a:solidFill>
                  <a:schemeClr val="accent1"/>
                </a:solidFill>
                <a:latin typeface="Quicksand"/>
                <a:ea typeface="Quicksand"/>
                <a:cs typeface="Quicksand"/>
                <a:sym typeface="Quicksand"/>
              </a:rPr>
              <a:t>Overall Design</a:t>
            </a:r>
            <a:endParaRPr sz="1200" b="0" i="0" u="none" strike="noStrike" cap="none">
              <a:solidFill>
                <a:schemeClr val="accent1"/>
              </a:solidFill>
              <a:latin typeface="Quicksand"/>
              <a:ea typeface="Quicksand"/>
              <a:cs typeface="Quicksand"/>
              <a:sym typeface="Quicksand"/>
            </a:endParaRPr>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a:solidFill>
                  <a:srgbClr val="FFFFFF"/>
                </a:solidFill>
                <a:latin typeface="Quicksand"/>
                <a:ea typeface="Quicksand"/>
                <a:cs typeface="Quicksand"/>
                <a:sym typeface="Quicksand"/>
              </a:rPr>
              <a:t>The dataset contains </a:t>
            </a:r>
            <a:r>
              <a:rPr lang="en" sz="1200" b="0" i="1" u="none" strike="noStrike" cap="none">
                <a:solidFill>
                  <a:srgbClr val="43D4CE"/>
                </a:solidFill>
                <a:latin typeface="Quicksand"/>
                <a:ea typeface="Quicksand"/>
                <a:cs typeface="Quicksand"/>
                <a:sym typeface="Quicksand"/>
              </a:rPr>
              <a:t>serum miRNA profiles </a:t>
            </a:r>
            <a:r>
              <a:rPr lang="en" sz="1200" b="0" i="0" u="none" strike="noStrike" cap="none">
                <a:solidFill>
                  <a:srgbClr val="FFFFFF"/>
                </a:solidFill>
                <a:latin typeface="Quicksand"/>
                <a:ea typeface="Quicksand"/>
                <a:cs typeface="Quicksand"/>
                <a:sym typeface="Quicksand"/>
              </a:rPr>
              <a:t>of </a:t>
            </a:r>
            <a:r>
              <a:rPr lang="en" sz="1200" b="1" i="0" u="none" strike="noStrike" cap="none">
                <a:solidFill>
                  <a:srgbClr val="43D4CE"/>
                </a:solidFill>
                <a:latin typeface="Quicksand"/>
                <a:ea typeface="Quicksand"/>
                <a:cs typeface="Quicksand"/>
                <a:sym typeface="Quicksand"/>
              </a:rPr>
              <a:t>1591</a:t>
            </a:r>
            <a:r>
              <a:rPr lang="en" sz="1200" b="0" i="0" u="none" strike="noStrike" cap="none">
                <a:solidFill>
                  <a:srgbClr val="FFFFFF"/>
                </a:solidFill>
                <a:latin typeface="Quicksand"/>
                <a:ea typeface="Quicksand"/>
                <a:cs typeface="Quicksand"/>
                <a:sym typeface="Quicksand"/>
              </a:rPr>
              <a:t> male samples, consists of – </a:t>
            </a:r>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000000"/>
              </a:buClr>
              <a:buSzPts val="1200"/>
              <a:buFont typeface="Arial"/>
              <a:buNone/>
            </a:pPr>
            <a:r>
              <a:rPr lang="en" sz="1200" b="1" i="0" u="none" strike="noStrike" cap="none">
                <a:solidFill>
                  <a:srgbClr val="43D4CE"/>
                </a:solidFill>
                <a:latin typeface="Quicksand"/>
                <a:ea typeface="Quicksand"/>
                <a:cs typeface="Quicksand"/>
                <a:sym typeface="Quicksand"/>
              </a:rPr>
              <a:t>809</a:t>
            </a:r>
            <a:r>
              <a:rPr lang="en" sz="1200" b="0" i="0" u="none" strike="noStrike" cap="none">
                <a:solidFill>
                  <a:srgbClr val="FFFFFF"/>
                </a:solidFill>
                <a:latin typeface="Quicksand"/>
                <a:ea typeface="Quicksand"/>
                <a:cs typeface="Quicksand"/>
                <a:sym typeface="Quicksand"/>
              </a:rPr>
              <a:t> prostate cancer patients</a:t>
            </a:r>
            <a:endParaRPr/>
          </a:p>
          <a:p>
            <a:pPr marL="0" marR="0" lvl="0" indent="0" algn="l" rtl="0">
              <a:lnSpc>
                <a:spcPct val="100000"/>
              </a:lnSpc>
              <a:spcBef>
                <a:spcPts val="600"/>
              </a:spcBef>
              <a:spcAft>
                <a:spcPts val="0"/>
              </a:spcAft>
              <a:buClr>
                <a:srgbClr val="000000"/>
              </a:buClr>
              <a:buSzPts val="1200"/>
              <a:buFont typeface="Arial"/>
              <a:buNone/>
            </a:pPr>
            <a:r>
              <a:rPr lang="en" sz="1200" b="1" i="0" u="none" strike="noStrike" cap="none">
                <a:solidFill>
                  <a:srgbClr val="43D4CE"/>
                </a:solidFill>
                <a:latin typeface="Quicksand"/>
                <a:ea typeface="Quicksand"/>
                <a:cs typeface="Quicksand"/>
                <a:sym typeface="Quicksand"/>
              </a:rPr>
              <a:t>241</a:t>
            </a:r>
            <a:r>
              <a:rPr lang="en" sz="1200" b="0" i="0" u="none" strike="noStrike" cap="none">
                <a:solidFill>
                  <a:srgbClr val="FFFFFF"/>
                </a:solidFill>
                <a:latin typeface="Quicksand"/>
                <a:ea typeface="Quicksand"/>
                <a:cs typeface="Quicksand"/>
                <a:sym typeface="Quicksand"/>
              </a:rPr>
              <a:t> negative prostate biopsy patients</a:t>
            </a:r>
            <a:endParaRPr/>
          </a:p>
          <a:p>
            <a:pPr marL="0" marR="0" lvl="0" indent="0" algn="l" rtl="0">
              <a:lnSpc>
                <a:spcPct val="100000"/>
              </a:lnSpc>
              <a:spcBef>
                <a:spcPts val="600"/>
              </a:spcBef>
              <a:spcAft>
                <a:spcPts val="0"/>
              </a:spcAft>
              <a:buClr>
                <a:srgbClr val="000000"/>
              </a:buClr>
              <a:buSzPts val="1200"/>
              <a:buFont typeface="Arial"/>
              <a:buNone/>
            </a:pPr>
            <a:r>
              <a:rPr lang="en" sz="1200" b="1" i="0" u="none" strike="noStrike" cap="none">
                <a:solidFill>
                  <a:srgbClr val="43D4CE"/>
                </a:solidFill>
                <a:latin typeface="Quicksand"/>
                <a:ea typeface="Quicksand"/>
                <a:cs typeface="Quicksand"/>
                <a:sym typeface="Quicksand"/>
              </a:rPr>
              <a:t>41</a:t>
            </a:r>
            <a:r>
              <a:rPr lang="en" sz="1200" b="0" i="0" u="none" strike="noStrike" cap="none">
                <a:solidFill>
                  <a:srgbClr val="FFFFFF"/>
                </a:solidFill>
                <a:latin typeface="Quicksand"/>
                <a:ea typeface="Quicksand"/>
                <a:cs typeface="Quicksand"/>
                <a:sym typeface="Quicksand"/>
              </a:rPr>
              <a:t> non-cancer controls</a:t>
            </a:r>
            <a:endParaRPr/>
          </a:p>
          <a:p>
            <a:pPr marL="0" marR="0" lvl="0" indent="0" algn="l" rtl="0">
              <a:lnSpc>
                <a:spcPct val="100000"/>
              </a:lnSpc>
              <a:spcBef>
                <a:spcPts val="600"/>
              </a:spcBef>
              <a:spcAft>
                <a:spcPts val="0"/>
              </a:spcAft>
              <a:buClr>
                <a:srgbClr val="000000"/>
              </a:buClr>
              <a:buSzPts val="1200"/>
              <a:buFont typeface="Arial"/>
              <a:buNone/>
            </a:pPr>
            <a:r>
              <a:rPr lang="en" sz="1200" b="1" i="0" u="none" strike="noStrike" cap="none">
                <a:solidFill>
                  <a:srgbClr val="43D4CE"/>
                </a:solidFill>
                <a:latin typeface="Quicksand"/>
                <a:ea typeface="Quicksand"/>
                <a:cs typeface="Quicksand"/>
                <a:sym typeface="Quicksand"/>
              </a:rPr>
              <a:t>500</a:t>
            </a:r>
            <a:r>
              <a:rPr lang="en" sz="1200" b="0" i="0" u="none" strike="noStrike" cap="none">
                <a:solidFill>
                  <a:srgbClr val="FFFFFF"/>
                </a:solidFill>
                <a:latin typeface="Quicksand"/>
                <a:ea typeface="Quicksand"/>
                <a:cs typeface="Quicksand"/>
                <a:sym typeface="Quicksand"/>
              </a:rPr>
              <a:t> other cancer specimens</a:t>
            </a:r>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Quicksand"/>
              <a:ea typeface="Quicksand"/>
              <a:cs typeface="Quicksand"/>
              <a:sym typeface="Quicksand"/>
            </a:endParaRPr>
          </a:p>
        </p:txBody>
      </p:sp>
      <p:sp>
        <p:nvSpPr>
          <p:cNvPr id="106" name="Google Shape;106;p21"/>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rgbClr val="FFFFFF"/>
                </a:solidFill>
                <a:latin typeface="Quicksand"/>
                <a:ea typeface="Quicksand"/>
                <a:cs typeface="Quicksand"/>
                <a:sym typeface="Quicksand"/>
              </a:rPr>
              <a:t>Urabe F, Matsuzaki J, Yamamoto Y, Kimura T et al. </a:t>
            </a:r>
            <a:r>
              <a:rPr lang="en" sz="1200" b="1" i="0" u="none" strike="noStrike" cap="none">
                <a:solidFill>
                  <a:srgbClr val="43D4CE"/>
                </a:solidFill>
                <a:latin typeface="Quicksand"/>
                <a:ea typeface="Quicksand"/>
                <a:cs typeface="Quicksand"/>
                <a:sym typeface="Quicksand"/>
              </a:rPr>
              <a:t>Large-scale Circulating microRNA Profiling for the Liquid Biopsy of Prostate Cancer</a:t>
            </a:r>
            <a:r>
              <a:rPr lang="en" sz="1200" b="0" i="0" u="none" strike="noStrike" cap="none">
                <a:solidFill>
                  <a:srgbClr val="FFFFFF"/>
                </a:solidFill>
                <a:latin typeface="Quicksand"/>
                <a:ea typeface="Quicksand"/>
                <a:cs typeface="Quicksand"/>
                <a:sym typeface="Quicksand"/>
              </a:rPr>
              <a:t>. </a:t>
            </a:r>
            <a:r>
              <a:rPr lang="en" sz="1200" b="0" i="1" u="none" strike="noStrike" cap="none">
                <a:solidFill>
                  <a:srgbClr val="FFFFFF"/>
                </a:solidFill>
                <a:latin typeface="Quicksand"/>
                <a:ea typeface="Quicksand"/>
                <a:cs typeface="Quicksand"/>
                <a:sym typeface="Quicksand"/>
              </a:rPr>
              <a:t>Clin Cancer Res 2019 May 15;25(10):3016-3025</a:t>
            </a:r>
            <a:r>
              <a:rPr lang="en" sz="1200" b="0" i="0" u="none" strike="noStrike" cap="none">
                <a:solidFill>
                  <a:srgbClr val="FFFFFF"/>
                </a:solidFill>
                <a:latin typeface="Quicksand"/>
                <a:ea typeface="Quicksand"/>
                <a:cs typeface="Quicksand"/>
                <a:sym typeface="Quicksand"/>
              </a:rPr>
              <a:t>. PMID: 30808771</a:t>
            </a:r>
            <a:endParaRPr/>
          </a:p>
        </p:txBody>
      </p:sp>
      <p:sp>
        <p:nvSpPr>
          <p:cNvPr id="107" name="Google Shape;107;p2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65475" y="604610"/>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t>Motivation</a:t>
            </a:r>
            <a:endParaRPr sz="2400"/>
          </a:p>
        </p:txBody>
      </p:sp>
      <p:sp>
        <p:nvSpPr>
          <p:cNvPr id="114" name="Google Shape;114;p22"/>
          <p:cNvSpPr txBox="1"/>
          <p:nvPr/>
        </p:nvSpPr>
        <p:spPr>
          <a:xfrm>
            <a:off x="1165325" y="1249820"/>
            <a:ext cx="7521300" cy="239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FFFFFF"/>
                </a:solidFill>
                <a:latin typeface="Quicksand"/>
                <a:ea typeface="Quicksand"/>
                <a:cs typeface="Quicksand"/>
                <a:sym typeface="Quicksand"/>
              </a:rPr>
              <a:t>Prostate cancer is one of the common type of cancer. While some types of prostate cancer grow slowly and may not need only minimal or no treatment, some other types can be very aggressive and can grow quickly. </a:t>
            </a:r>
            <a:endParaRPr dirty="0"/>
          </a:p>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FFFFFF"/>
                </a:solidFill>
                <a:latin typeface="Quicksand"/>
                <a:ea typeface="Quicksand"/>
                <a:cs typeface="Quicksand"/>
                <a:sym typeface="Quicksand"/>
              </a:rPr>
              <a:t>Prostate cancers that is detected early, has the best chance for successful treatment. However, the </a:t>
            </a:r>
            <a:r>
              <a:rPr lang="en" sz="1200" b="1" i="0" u="none" strike="noStrike" cap="none" dirty="0">
                <a:solidFill>
                  <a:srgbClr val="43D4CE"/>
                </a:solidFill>
                <a:latin typeface="Quicksand"/>
                <a:ea typeface="Quicksand"/>
                <a:cs typeface="Quicksand"/>
                <a:sym typeface="Quicksand"/>
              </a:rPr>
              <a:t>high false rate of prostate-specific antigens (PSA) may often lead to negative prostate biopsies</a:t>
            </a:r>
            <a:r>
              <a:rPr lang="en" sz="1200" b="0" i="0" u="none" strike="noStrike" cap="none" dirty="0">
                <a:solidFill>
                  <a:srgbClr val="FFFFFF"/>
                </a:solidFill>
                <a:latin typeface="Quicksand"/>
                <a:ea typeface="Quicksand"/>
                <a:cs typeface="Quicksand"/>
                <a:sym typeface="Quicksand"/>
              </a:rPr>
              <a:t>, which does not definitively exclude the presence of cancer and often requires further investigation.</a:t>
            </a:r>
            <a:endParaRPr dirty="0"/>
          </a:p>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rgbClr val="FFFFFF"/>
              </a:solidFill>
              <a:latin typeface="Quicksand"/>
              <a:ea typeface="Quicksand"/>
              <a:cs typeface="Quicksand"/>
              <a:sym typeface="Quicksand"/>
            </a:endParaRPr>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FFFFFF"/>
                </a:solidFill>
                <a:latin typeface="Quicksand"/>
                <a:ea typeface="Quicksand"/>
                <a:cs typeface="Quicksand"/>
                <a:sym typeface="Quicksand"/>
              </a:rPr>
              <a:t>A </a:t>
            </a:r>
            <a:r>
              <a:rPr lang="en" sz="1200" b="1" i="0" u="none" strike="noStrike" cap="none" dirty="0">
                <a:solidFill>
                  <a:srgbClr val="43D4CE"/>
                </a:solidFill>
                <a:latin typeface="Quicksand"/>
                <a:ea typeface="Quicksand"/>
                <a:cs typeface="Quicksand"/>
                <a:sym typeface="Quicksand"/>
              </a:rPr>
              <a:t>serum miRNA combination could be a powerful predictor</a:t>
            </a:r>
            <a:r>
              <a:rPr lang="en" sz="1200" b="0" i="0" u="none" strike="noStrike" cap="none" dirty="0">
                <a:solidFill>
                  <a:srgbClr val="FFFFFF"/>
                </a:solidFill>
                <a:latin typeface="Quicksand"/>
                <a:ea typeface="Quicksand"/>
                <a:cs typeface="Quicksand"/>
                <a:sym typeface="Quicksand"/>
              </a:rPr>
              <a:t> for the of patients with prostate cancer. </a:t>
            </a:r>
            <a:endParaRPr dirty="0"/>
          </a:p>
        </p:txBody>
      </p:sp>
      <p:sp>
        <p:nvSpPr>
          <p:cNvPr id="115" name="Google Shape;115;p22"/>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dirty="0">
                <a:solidFill>
                  <a:srgbClr val="FFFFFF"/>
                </a:solidFill>
                <a:latin typeface="Quicksand"/>
                <a:ea typeface="Quicksand"/>
                <a:cs typeface="Quicksand"/>
                <a:sym typeface="Quicksand"/>
              </a:rPr>
              <a:t>Urabe F, Matsuzaki J, Yamamoto Y, Kimura T et al. </a:t>
            </a:r>
            <a:r>
              <a:rPr lang="en" sz="1200" b="1" i="0" u="none" strike="noStrike" cap="none" dirty="0">
                <a:solidFill>
                  <a:srgbClr val="43D4CE"/>
                </a:solidFill>
                <a:latin typeface="Quicksand"/>
                <a:ea typeface="Quicksand"/>
                <a:cs typeface="Quicksand"/>
                <a:sym typeface="Quicksand"/>
              </a:rPr>
              <a:t>Large-scale Circulating microRNA Profiling for the Liquid Biopsy of Prostate Cancer</a:t>
            </a:r>
            <a:r>
              <a:rPr lang="en" sz="1200" b="0" i="0" u="none" strike="noStrike" cap="none" dirty="0">
                <a:solidFill>
                  <a:srgbClr val="FFFFFF"/>
                </a:solidFill>
                <a:latin typeface="Quicksand"/>
                <a:ea typeface="Quicksand"/>
                <a:cs typeface="Quicksand"/>
                <a:sym typeface="Quicksand"/>
              </a:rPr>
              <a:t>. </a:t>
            </a:r>
            <a:r>
              <a:rPr lang="en" sz="1200" b="0" i="1" u="none" strike="noStrike" cap="none" dirty="0">
                <a:solidFill>
                  <a:srgbClr val="FFFFFF"/>
                </a:solidFill>
                <a:latin typeface="Quicksand"/>
                <a:ea typeface="Quicksand"/>
                <a:cs typeface="Quicksand"/>
                <a:sym typeface="Quicksand"/>
              </a:rPr>
              <a:t>Clin Cancer Res 2019 May 15;25(10):3016-3025</a:t>
            </a:r>
            <a:r>
              <a:rPr lang="en" sz="1200" b="0" i="0" u="none" strike="noStrike" cap="none" dirty="0">
                <a:solidFill>
                  <a:srgbClr val="FFFFFF"/>
                </a:solidFill>
                <a:latin typeface="Quicksand"/>
                <a:ea typeface="Quicksand"/>
                <a:cs typeface="Quicksand"/>
                <a:sym typeface="Quicksand"/>
              </a:rPr>
              <a:t>. PMID: 30808771</a:t>
            </a:r>
            <a:endParaRPr dirty="0"/>
          </a:p>
        </p:txBody>
      </p:sp>
      <p:sp>
        <p:nvSpPr>
          <p:cNvPr id="116" name="Google Shape;116;p22"/>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Goals and Methodologies</a:t>
            </a:r>
            <a:endParaRPr sz="2400">
              <a:solidFill>
                <a:srgbClr val="39C0BA"/>
              </a:solidFill>
            </a:endParaRPr>
          </a:p>
        </p:txBody>
      </p:sp>
      <p:sp>
        <p:nvSpPr>
          <p:cNvPr id="123" name="Google Shape;123;p23"/>
          <p:cNvSpPr txBox="1">
            <a:spLocks noGrp="1"/>
          </p:cNvSpPr>
          <p:nvPr>
            <p:ph type="body" idx="1"/>
          </p:nvPr>
        </p:nvSpPr>
        <p:spPr>
          <a:xfrm>
            <a:off x="1165498" y="1158072"/>
            <a:ext cx="68580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dirty="0"/>
              <a:t>Here are my individual goals:</a:t>
            </a:r>
            <a:endParaRPr sz="1400" dirty="0"/>
          </a:p>
          <a:p>
            <a:pPr marL="457200" lvl="0" indent="-381000" algn="l" rtl="0">
              <a:lnSpc>
                <a:spcPct val="100000"/>
              </a:lnSpc>
              <a:spcBef>
                <a:spcPts val="600"/>
              </a:spcBef>
              <a:spcAft>
                <a:spcPts val="0"/>
              </a:spcAft>
              <a:buClr>
                <a:schemeClr val="accent1"/>
              </a:buClr>
              <a:buSzPts val="2400"/>
              <a:buChar char="◦"/>
            </a:pPr>
            <a:r>
              <a:rPr lang="en-US" sz="1400" b="1" dirty="0">
                <a:solidFill>
                  <a:srgbClr val="43D4CE"/>
                </a:solidFill>
              </a:rPr>
              <a:t>Comparing Prostate Cancer miRNA and healthy control miRNA</a:t>
            </a:r>
            <a:r>
              <a:rPr lang="en-US" sz="1400" dirty="0"/>
              <a:t>, which might help determining the divergences among the groups.</a:t>
            </a:r>
            <a:endParaRPr lang="en-US" dirty="0"/>
          </a:p>
          <a:p>
            <a:pPr marL="457200" lvl="0" indent="-381000" algn="l" rtl="0">
              <a:lnSpc>
                <a:spcPct val="100000"/>
              </a:lnSpc>
              <a:spcBef>
                <a:spcPts val="0"/>
              </a:spcBef>
              <a:spcAft>
                <a:spcPts val="0"/>
              </a:spcAft>
              <a:buClr>
                <a:schemeClr val="accent1"/>
              </a:buClr>
              <a:buSzPts val="2400"/>
              <a:buChar char="◦"/>
            </a:pPr>
            <a:r>
              <a:rPr lang="en-US" sz="1400" b="1" dirty="0">
                <a:solidFill>
                  <a:srgbClr val="43D4CE"/>
                </a:solidFill>
              </a:rPr>
              <a:t>Comparing Negative Biopsy miRNA to healthy control miRNA</a:t>
            </a:r>
            <a:r>
              <a:rPr lang="en-US" sz="1400" dirty="0"/>
              <a:t>, to understand the deviation from normal miRNA in the Negative Biopsy miRNA.</a:t>
            </a:r>
            <a:endParaRPr lang="en-US" dirty="0"/>
          </a:p>
          <a:p>
            <a:pPr marL="457200" lvl="0" indent="-381000" algn="l" rtl="0">
              <a:lnSpc>
                <a:spcPct val="100000"/>
              </a:lnSpc>
              <a:spcBef>
                <a:spcPts val="0"/>
              </a:spcBef>
              <a:spcAft>
                <a:spcPts val="0"/>
              </a:spcAft>
              <a:buClr>
                <a:schemeClr val="accent1"/>
              </a:buClr>
              <a:buSzPts val="2400"/>
              <a:buChar char="◦"/>
            </a:pPr>
            <a:r>
              <a:rPr lang="en-US" sz="1400" b="1" dirty="0">
                <a:solidFill>
                  <a:srgbClr val="43D4CE"/>
                </a:solidFill>
              </a:rPr>
              <a:t>Work on training classifiers</a:t>
            </a:r>
            <a:r>
              <a:rPr lang="en-US" sz="1400" dirty="0"/>
              <a:t> on detecting prostate cancer and negative prostate biopsies. </a:t>
            </a:r>
          </a:p>
          <a:p>
            <a:pPr marL="0" lvl="0" indent="0" algn="l" rtl="0">
              <a:lnSpc>
                <a:spcPct val="100000"/>
              </a:lnSpc>
              <a:spcBef>
                <a:spcPts val="600"/>
              </a:spcBef>
              <a:spcAft>
                <a:spcPts val="0"/>
              </a:spcAft>
              <a:buSzPts val="3000"/>
              <a:buNone/>
            </a:pPr>
            <a:r>
              <a:rPr lang="en-US" sz="1400" dirty="0"/>
              <a:t>Methodologies:</a:t>
            </a:r>
            <a:endParaRPr lang="en-US" dirty="0"/>
          </a:p>
          <a:p>
            <a:pPr marL="457200" lvl="0" indent="-381000" algn="l" rtl="0">
              <a:lnSpc>
                <a:spcPct val="100000"/>
              </a:lnSpc>
              <a:spcBef>
                <a:spcPts val="600"/>
              </a:spcBef>
              <a:spcAft>
                <a:spcPts val="0"/>
              </a:spcAft>
              <a:buClr>
                <a:schemeClr val="accent1"/>
              </a:buClr>
              <a:buSzPts val="2400"/>
              <a:buChar char="◦"/>
            </a:pPr>
            <a:r>
              <a:rPr lang="en-US" sz="1400" dirty="0"/>
              <a:t>Performing dimension reduction techniques, e.g., PCA and </a:t>
            </a:r>
            <a:r>
              <a:rPr lang="en-US" sz="1400" dirty="0" err="1"/>
              <a:t>tSNE</a:t>
            </a:r>
            <a:r>
              <a:rPr lang="en-US" sz="1400" dirty="0"/>
              <a:t> to understand divergences among groups in lower dimensions.</a:t>
            </a:r>
            <a:endParaRPr lang="en-US" dirty="0"/>
          </a:p>
          <a:p>
            <a:pPr marL="457200" lvl="0" indent="-381000" algn="l" rtl="0">
              <a:lnSpc>
                <a:spcPct val="100000"/>
              </a:lnSpc>
              <a:spcBef>
                <a:spcPts val="600"/>
              </a:spcBef>
              <a:spcAft>
                <a:spcPts val="0"/>
              </a:spcAft>
              <a:buClr>
                <a:schemeClr val="accent1"/>
              </a:buClr>
              <a:buSzPts val="2400"/>
              <a:buChar char="◦"/>
            </a:pPr>
            <a:r>
              <a:rPr lang="en-US" sz="1400" dirty="0"/>
              <a:t>Performing clustering methods, e.g., </a:t>
            </a:r>
            <a:r>
              <a:rPr lang="en-US" sz="1400" dirty="0" err="1"/>
              <a:t>kmeans</a:t>
            </a:r>
            <a:r>
              <a:rPr lang="en-US" sz="1400" dirty="0"/>
              <a:t> to see whether clusters can be generated based on the data</a:t>
            </a:r>
            <a:endParaRPr lang="en-US" dirty="0"/>
          </a:p>
          <a:p>
            <a:pPr marL="457200" lvl="0" indent="-228600" algn="l" rtl="0">
              <a:lnSpc>
                <a:spcPct val="100000"/>
              </a:lnSpc>
              <a:spcBef>
                <a:spcPts val="600"/>
              </a:spcBef>
              <a:spcAft>
                <a:spcPts val="0"/>
              </a:spcAft>
              <a:buClr>
                <a:schemeClr val="accent1"/>
              </a:buClr>
              <a:buSzPts val="2400"/>
              <a:buNone/>
            </a:pPr>
            <a:endParaRPr sz="1400" dirty="0"/>
          </a:p>
          <a:p>
            <a:pPr marL="457200" lvl="0" indent="-228600" algn="l" rtl="0">
              <a:lnSpc>
                <a:spcPct val="100000"/>
              </a:lnSpc>
              <a:spcBef>
                <a:spcPts val="600"/>
              </a:spcBef>
              <a:spcAft>
                <a:spcPts val="0"/>
              </a:spcAft>
              <a:buClr>
                <a:schemeClr val="accent1"/>
              </a:buClr>
              <a:buSzPts val="2400"/>
              <a:buNone/>
            </a:pPr>
            <a:endParaRPr sz="1400" dirty="0"/>
          </a:p>
        </p:txBody>
      </p:sp>
      <p:sp>
        <p:nvSpPr>
          <p:cNvPr id="124" name="Google Shape;124;p23"/>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Preliminary Results</a:t>
            </a:r>
            <a:endParaRPr sz="2400">
              <a:solidFill>
                <a:srgbClr val="39C0BA"/>
              </a:solidFill>
            </a:endParaRPr>
          </a:p>
        </p:txBody>
      </p:sp>
      <p:sp>
        <p:nvSpPr>
          <p:cNvPr id="131" name="Google Shape;131;p24"/>
          <p:cNvSpPr txBox="1">
            <a:spLocks noGrp="1"/>
          </p:cNvSpPr>
          <p:nvPr>
            <p:ph type="body" idx="1"/>
          </p:nvPr>
        </p:nvSpPr>
        <p:spPr>
          <a:xfrm>
            <a:off x="1165498" y="1158072"/>
            <a:ext cx="3688449"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PCA</a:t>
            </a:r>
            <a:r>
              <a:rPr lang="en" sz="1400"/>
              <a:t>: prostate cancer vs. negative biopsies vs. healthy control</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solidFill>
                  <a:srgbClr val="43D4CE"/>
                </a:solidFill>
              </a:rPr>
              <a:t>PC</a:t>
            </a:r>
            <a:r>
              <a:rPr lang="en" sz="1400"/>
              <a:t>: Prostate Cancer</a:t>
            </a:r>
            <a:endParaRPr/>
          </a:p>
          <a:p>
            <a:pPr marL="0" lvl="0" indent="0" algn="l" rtl="0">
              <a:lnSpc>
                <a:spcPct val="100000"/>
              </a:lnSpc>
              <a:spcBef>
                <a:spcPts val="600"/>
              </a:spcBef>
              <a:spcAft>
                <a:spcPts val="0"/>
              </a:spcAft>
              <a:buSzPts val="3000"/>
              <a:buNone/>
            </a:pPr>
            <a:r>
              <a:rPr lang="en" sz="1400" b="1">
                <a:solidFill>
                  <a:srgbClr val="43D4CE"/>
                </a:solidFill>
              </a:rPr>
              <a:t>NPB</a:t>
            </a:r>
            <a:r>
              <a:rPr lang="en" sz="1400"/>
              <a:t>: Negative Prostate Biopsies</a:t>
            </a:r>
            <a:endParaRPr/>
          </a:p>
          <a:p>
            <a:pPr marL="0" lvl="0" indent="0" algn="l" rtl="0">
              <a:lnSpc>
                <a:spcPct val="100000"/>
              </a:lnSpc>
              <a:spcBef>
                <a:spcPts val="600"/>
              </a:spcBef>
              <a:spcAft>
                <a:spcPts val="0"/>
              </a:spcAft>
              <a:buSzPts val="3000"/>
              <a:buNone/>
            </a:pPr>
            <a:r>
              <a:rPr lang="en" sz="1400" b="1">
                <a:solidFill>
                  <a:srgbClr val="43D4CE"/>
                </a:solidFill>
              </a:rPr>
              <a:t>CTL</a:t>
            </a:r>
            <a:r>
              <a:rPr lang="en" sz="1400"/>
              <a:t>: Healthy Control </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Observation:</a:t>
            </a:r>
            <a:r>
              <a:rPr lang="en" sz="1400" b="1">
                <a:solidFill>
                  <a:srgbClr val="43D4CE"/>
                </a:solidFill>
              </a:rPr>
              <a:t> PC</a:t>
            </a:r>
            <a:r>
              <a:rPr lang="en" sz="1400"/>
              <a:t> and </a:t>
            </a:r>
            <a:r>
              <a:rPr lang="en" sz="1400" b="1">
                <a:solidFill>
                  <a:srgbClr val="43D4CE"/>
                </a:solidFill>
              </a:rPr>
              <a:t>NPB</a:t>
            </a:r>
            <a:r>
              <a:rPr lang="en" sz="1400"/>
              <a:t> overlapped, however, </a:t>
            </a:r>
            <a:r>
              <a:rPr lang="en" sz="1400" b="1">
                <a:solidFill>
                  <a:srgbClr val="43D4CE"/>
                </a:solidFill>
              </a:rPr>
              <a:t>CTL</a:t>
            </a:r>
            <a:r>
              <a:rPr lang="en" sz="1400"/>
              <a:t> shows segregation from both.</a:t>
            </a:r>
            <a:endParaRPr sz="1400"/>
          </a:p>
          <a:p>
            <a:pPr marL="7620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32" name="Google Shape;132;p24"/>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pic>
        <p:nvPicPr>
          <p:cNvPr id="133" name="Google Shape;133;p24"/>
          <p:cNvPicPr preferRelativeResize="0"/>
          <p:nvPr/>
        </p:nvPicPr>
        <p:blipFill rotWithShape="1">
          <a:blip r:embed="rId3">
            <a:alphaModFix/>
          </a:blip>
          <a:srcRect/>
          <a:stretch/>
        </p:blipFill>
        <p:spPr>
          <a:xfrm>
            <a:off x="5109058" y="299921"/>
            <a:ext cx="3688449" cy="4543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Preliminary Results</a:t>
            </a:r>
            <a:endParaRPr sz="2400">
              <a:solidFill>
                <a:srgbClr val="39C0BA"/>
              </a:solidFill>
            </a:endParaRPr>
          </a:p>
        </p:txBody>
      </p:sp>
      <p:sp>
        <p:nvSpPr>
          <p:cNvPr id="140" name="Google Shape;140;p25"/>
          <p:cNvSpPr txBox="1">
            <a:spLocks noGrp="1"/>
          </p:cNvSpPr>
          <p:nvPr>
            <p:ph type="body" idx="1"/>
          </p:nvPr>
        </p:nvSpPr>
        <p:spPr>
          <a:xfrm>
            <a:off x="1165498" y="1158072"/>
            <a:ext cx="3688449"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tSNE </a:t>
            </a:r>
            <a:r>
              <a:rPr lang="en" sz="1400" b="1" i="1"/>
              <a:t>(perp: 40, max_iter: 1000)</a:t>
            </a:r>
            <a:r>
              <a:rPr lang="en" sz="1400" i="1"/>
              <a:t>:</a:t>
            </a:r>
            <a:r>
              <a:rPr lang="en" sz="1400"/>
              <a:t> prostate cancer vs. negative biopsies vs. healthy control</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solidFill>
                  <a:srgbClr val="43D4CE"/>
                </a:solidFill>
              </a:rPr>
              <a:t>PC</a:t>
            </a:r>
            <a:r>
              <a:rPr lang="en" sz="1400"/>
              <a:t>: Prostate Cancer</a:t>
            </a:r>
            <a:endParaRPr/>
          </a:p>
          <a:p>
            <a:pPr marL="0" lvl="0" indent="0" algn="l" rtl="0">
              <a:lnSpc>
                <a:spcPct val="100000"/>
              </a:lnSpc>
              <a:spcBef>
                <a:spcPts val="600"/>
              </a:spcBef>
              <a:spcAft>
                <a:spcPts val="0"/>
              </a:spcAft>
              <a:buSzPts val="3000"/>
              <a:buNone/>
            </a:pPr>
            <a:r>
              <a:rPr lang="en" sz="1400" b="1">
                <a:solidFill>
                  <a:srgbClr val="43D4CE"/>
                </a:solidFill>
              </a:rPr>
              <a:t>NPB</a:t>
            </a:r>
            <a:r>
              <a:rPr lang="en" sz="1400"/>
              <a:t>: Negative Prostate Biopsies</a:t>
            </a:r>
            <a:endParaRPr/>
          </a:p>
          <a:p>
            <a:pPr marL="0" lvl="0" indent="0" algn="l" rtl="0">
              <a:lnSpc>
                <a:spcPct val="100000"/>
              </a:lnSpc>
              <a:spcBef>
                <a:spcPts val="600"/>
              </a:spcBef>
              <a:spcAft>
                <a:spcPts val="0"/>
              </a:spcAft>
              <a:buSzPts val="3000"/>
              <a:buNone/>
            </a:pPr>
            <a:r>
              <a:rPr lang="en" sz="1400" b="1">
                <a:solidFill>
                  <a:srgbClr val="43D4CE"/>
                </a:solidFill>
              </a:rPr>
              <a:t>CTL</a:t>
            </a:r>
            <a:r>
              <a:rPr lang="en" sz="1400"/>
              <a:t>: Healthy Control </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Observation: </a:t>
            </a:r>
            <a:r>
              <a:rPr lang="en" sz="1400"/>
              <a:t>All three groups shows visible separation among each others</a:t>
            </a:r>
            <a:endParaRPr sz="1400"/>
          </a:p>
          <a:p>
            <a:pPr marL="7620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41" name="Google Shape;141;p25"/>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pic>
        <p:nvPicPr>
          <p:cNvPr id="142" name="Google Shape;142;p25"/>
          <p:cNvPicPr preferRelativeResize="0"/>
          <p:nvPr/>
        </p:nvPicPr>
        <p:blipFill rotWithShape="1">
          <a:blip r:embed="rId3">
            <a:alphaModFix/>
          </a:blip>
          <a:srcRect/>
          <a:stretch/>
        </p:blipFill>
        <p:spPr>
          <a:xfrm>
            <a:off x="5132394" y="282508"/>
            <a:ext cx="3665113" cy="45784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Preliminary Results</a:t>
            </a:r>
            <a:endParaRPr sz="2400">
              <a:solidFill>
                <a:srgbClr val="39C0BA"/>
              </a:solidFill>
            </a:endParaRPr>
          </a:p>
        </p:txBody>
      </p:sp>
      <p:sp>
        <p:nvSpPr>
          <p:cNvPr id="149" name="Google Shape;149;p26"/>
          <p:cNvSpPr txBox="1">
            <a:spLocks noGrp="1"/>
          </p:cNvSpPr>
          <p:nvPr>
            <p:ph type="body" idx="1"/>
          </p:nvPr>
        </p:nvSpPr>
        <p:spPr>
          <a:xfrm>
            <a:off x="1165498" y="1158072"/>
            <a:ext cx="3688449"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Kmeans: </a:t>
            </a:r>
            <a:r>
              <a:rPr lang="en" sz="1400"/>
              <a:t>data with prostate cancer and healthy control patients only</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Observation: </a:t>
            </a:r>
            <a:r>
              <a:rPr lang="en" sz="1400"/>
              <a:t>Clusters </a:t>
            </a:r>
            <a:r>
              <a:rPr lang="en" sz="1400" b="1">
                <a:solidFill>
                  <a:srgbClr val="43D4CE"/>
                </a:solidFill>
              </a:rPr>
              <a:t>overlap</a:t>
            </a:r>
            <a:r>
              <a:rPr lang="en" sz="1400"/>
              <a:t> with each other, max silhouette value found for 2 clusters with a value &lt; 0.1</a:t>
            </a:r>
            <a:endParaRPr/>
          </a:p>
          <a:p>
            <a:pPr marL="0" lvl="0" indent="0" algn="l" rtl="0">
              <a:lnSpc>
                <a:spcPct val="100000"/>
              </a:lnSpc>
              <a:spcBef>
                <a:spcPts val="600"/>
              </a:spcBef>
              <a:spcAft>
                <a:spcPts val="0"/>
              </a:spcAft>
              <a:buSzPts val="3000"/>
              <a:buNone/>
            </a:pPr>
            <a:endParaRPr sz="1400"/>
          </a:p>
          <a:p>
            <a:pPr marL="7620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50" name="Google Shape;150;p26"/>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pic>
        <p:nvPicPr>
          <p:cNvPr id="151" name="Google Shape;151;p26"/>
          <p:cNvPicPr preferRelativeResize="0"/>
          <p:nvPr/>
        </p:nvPicPr>
        <p:blipFill rotWithShape="1">
          <a:blip r:embed="rId3">
            <a:alphaModFix/>
          </a:blip>
          <a:srcRect/>
          <a:stretch/>
        </p:blipFill>
        <p:spPr>
          <a:xfrm>
            <a:off x="5213145" y="282508"/>
            <a:ext cx="3584362" cy="45784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Preliminary Results</a:t>
            </a:r>
            <a:endParaRPr sz="2400">
              <a:solidFill>
                <a:srgbClr val="39C0BA"/>
              </a:solidFill>
            </a:endParaRPr>
          </a:p>
        </p:txBody>
      </p:sp>
      <p:sp>
        <p:nvSpPr>
          <p:cNvPr id="158" name="Google Shape;158;p27"/>
          <p:cNvSpPr txBox="1">
            <a:spLocks noGrp="1"/>
          </p:cNvSpPr>
          <p:nvPr>
            <p:ph type="body" idx="1"/>
          </p:nvPr>
        </p:nvSpPr>
        <p:spPr>
          <a:xfrm>
            <a:off x="1165498" y="1158072"/>
            <a:ext cx="3688449"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Kmeans: </a:t>
            </a:r>
            <a:r>
              <a:rPr lang="en" sz="1400"/>
              <a:t>data with prostate cancer and negative biopsies patients only</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Observation: </a:t>
            </a:r>
            <a:r>
              <a:rPr lang="en" sz="1400"/>
              <a:t>Clusters </a:t>
            </a:r>
            <a:r>
              <a:rPr lang="en" sz="1400" b="1">
                <a:solidFill>
                  <a:srgbClr val="43D4CE"/>
                </a:solidFill>
              </a:rPr>
              <a:t>overlap</a:t>
            </a:r>
            <a:r>
              <a:rPr lang="en" sz="1400"/>
              <a:t> with each other, max silhouette value found for 2 clusters with a value &lt; 0.1</a:t>
            </a:r>
            <a:endParaRPr sz="1400"/>
          </a:p>
          <a:p>
            <a:pPr marL="7620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59" name="Google Shape;159;p27"/>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pic>
        <p:nvPicPr>
          <p:cNvPr id="160" name="Google Shape;160;p27"/>
          <p:cNvPicPr preferRelativeResize="0"/>
          <p:nvPr/>
        </p:nvPicPr>
        <p:blipFill rotWithShape="1">
          <a:blip r:embed="rId3">
            <a:alphaModFix/>
          </a:blip>
          <a:srcRect/>
          <a:stretch/>
        </p:blipFill>
        <p:spPr>
          <a:xfrm>
            <a:off x="5204058" y="282508"/>
            <a:ext cx="3593449" cy="45784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1165498" y="565017"/>
            <a:ext cx="6858000" cy="34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solidFill>
                  <a:srgbClr val="39C0BA"/>
                </a:solidFill>
              </a:rPr>
              <a:t>Preliminary Results</a:t>
            </a:r>
            <a:endParaRPr sz="2400">
              <a:solidFill>
                <a:srgbClr val="39C0BA"/>
              </a:solidFill>
            </a:endParaRPr>
          </a:p>
        </p:txBody>
      </p:sp>
      <p:sp>
        <p:nvSpPr>
          <p:cNvPr id="167" name="Google Shape;167;p28"/>
          <p:cNvSpPr txBox="1">
            <a:spLocks noGrp="1"/>
          </p:cNvSpPr>
          <p:nvPr>
            <p:ph type="body" idx="1"/>
          </p:nvPr>
        </p:nvSpPr>
        <p:spPr>
          <a:xfrm>
            <a:off x="1165498" y="1158072"/>
            <a:ext cx="3688449"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400" b="1"/>
              <a:t>Kmeans: </a:t>
            </a:r>
            <a:r>
              <a:rPr lang="en" sz="1400"/>
              <a:t>data with healthy control and negative biopsies patients only</a:t>
            </a:r>
            <a:endParaRPr/>
          </a:p>
          <a:p>
            <a:pPr marL="0" lvl="0" indent="0" algn="l" rtl="0">
              <a:lnSpc>
                <a:spcPct val="100000"/>
              </a:lnSpc>
              <a:spcBef>
                <a:spcPts val="600"/>
              </a:spcBef>
              <a:spcAft>
                <a:spcPts val="0"/>
              </a:spcAft>
              <a:buSzPts val="3000"/>
              <a:buNone/>
            </a:pPr>
            <a:endParaRPr sz="1400"/>
          </a:p>
          <a:p>
            <a:pPr marL="0" lvl="0" indent="0" algn="l" rtl="0">
              <a:lnSpc>
                <a:spcPct val="100000"/>
              </a:lnSpc>
              <a:spcBef>
                <a:spcPts val="600"/>
              </a:spcBef>
              <a:spcAft>
                <a:spcPts val="0"/>
              </a:spcAft>
              <a:buSzPts val="3000"/>
              <a:buNone/>
            </a:pPr>
            <a:r>
              <a:rPr lang="en" sz="1400" b="1"/>
              <a:t>Observation: </a:t>
            </a:r>
            <a:r>
              <a:rPr lang="en" sz="1400"/>
              <a:t>Clusters showed </a:t>
            </a:r>
            <a:r>
              <a:rPr lang="en" sz="1400" b="1">
                <a:solidFill>
                  <a:srgbClr val="43D4CE"/>
                </a:solidFill>
              </a:rPr>
              <a:t>clear segregation</a:t>
            </a:r>
            <a:r>
              <a:rPr lang="en" sz="1400"/>
              <a:t>, max silhouette value found for 2 clusters with a value &gt; 0.25</a:t>
            </a:r>
            <a:endParaRPr sz="1400"/>
          </a:p>
          <a:p>
            <a:pPr marL="76200" lvl="0" indent="0" algn="l" rtl="0">
              <a:lnSpc>
                <a:spcPct val="100000"/>
              </a:lnSpc>
              <a:spcBef>
                <a:spcPts val="600"/>
              </a:spcBef>
              <a:spcAft>
                <a:spcPts val="0"/>
              </a:spcAft>
              <a:buClr>
                <a:schemeClr val="accent1"/>
              </a:buClr>
              <a:buSzPts val="2400"/>
              <a:buNone/>
            </a:pPr>
            <a:endParaRPr sz="1400"/>
          </a:p>
          <a:p>
            <a:pPr marL="457200" lvl="0" indent="-228600" algn="l" rtl="0">
              <a:lnSpc>
                <a:spcPct val="100000"/>
              </a:lnSpc>
              <a:spcBef>
                <a:spcPts val="600"/>
              </a:spcBef>
              <a:spcAft>
                <a:spcPts val="0"/>
              </a:spcAft>
              <a:buClr>
                <a:schemeClr val="accent1"/>
              </a:buClr>
              <a:buSzPts val="2400"/>
              <a:buNone/>
            </a:pPr>
            <a:endParaRPr sz="1400"/>
          </a:p>
        </p:txBody>
      </p:sp>
      <p:sp>
        <p:nvSpPr>
          <p:cNvPr id="168" name="Google Shape;168;p28"/>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pic>
        <p:nvPicPr>
          <p:cNvPr id="169" name="Google Shape;169;p28"/>
          <p:cNvPicPr preferRelativeResize="0"/>
          <p:nvPr/>
        </p:nvPicPr>
        <p:blipFill rotWithShape="1">
          <a:blip r:embed="rId3">
            <a:alphaModFix/>
          </a:blip>
          <a:srcRect/>
          <a:stretch/>
        </p:blipFill>
        <p:spPr>
          <a:xfrm>
            <a:off x="5247809" y="302674"/>
            <a:ext cx="3549698" cy="45381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971</Words>
  <Application>Microsoft Office PowerPoint</Application>
  <PresentationFormat>On-screen Show (16:9)</PresentationFormat>
  <Paragraphs>136</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Quicksand</vt:lpstr>
      <vt:lpstr>Simple Light</vt:lpstr>
      <vt:lpstr>Eleanor template</vt:lpstr>
      <vt:lpstr>mRNA-based Prostate Cancer Classification</vt:lpstr>
      <vt:lpstr>Dataset Description</vt:lpstr>
      <vt:lpstr>Motivation</vt:lpstr>
      <vt:lpstr>Goals and Methodologies</vt:lpstr>
      <vt:lpstr>Preliminary Results</vt:lpstr>
      <vt:lpstr>Preliminary Results</vt:lpstr>
      <vt:lpstr>Preliminary Results</vt:lpstr>
      <vt:lpstr>Preliminary Results</vt:lpstr>
      <vt:lpstr>Preliminary Results</vt:lpstr>
      <vt:lpstr>Expectations</vt:lpstr>
      <vt:lpstr>Classification</vt:lpstr>
      <vt:lpstr>Classification Results</vt:lpstr>
      <vt:lpstr>Classification Results</vt:lpstr>
      <vt:lpstr>Classification Results</vt:lpstr>
      <vt:lpstr>Findings – Data Mining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Ul Haque, Ehsan</cp:lastModifiedBy>
  <cp:revision>1</cp:revision>
  <dcterms:modified xsi:type="dcterms:W3CDTF">2024-10-17T03:53:10Z</dcterms:modified>
</cp:coreProperties>
</file>