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863" r:id="rId1"/>
  </p:sldMasterIdLst>
  <p:notesMasterIdLst>
    <p:notesMasterId r:id="rId42"/>
  </p:notesMasterIdLst>
  <p:handoutMasterIdLst>
    <p:handoutMasterId r:id="rId43"/>
  </p:handoutMasterIdLst>
  <p:sldIdLst>
    <p:sldId id="728" r:id="rId2"/>
    <p:sldId id="591" r:id="rId3"/>
    <p:sldId id="626" r:id="rId4"/>
    <p:sldId id="698" r:id="rId5"/>
    <p:sldId id="699" r:id="rId6"/>
    <p:sldId id="730" r:id="rId7"/>
    <p:sldId id="758" r:id="rId8"/>
    <p:sldId id="759" r:id="rId9"/>
    <p:sldId id="760" r:id="rId10"/>
    <p:sldId id="761" r:id="rId11"/>
    <p:sldId id="762" r:id="rId12"/>
    <p:sldId id="763" r:id="rId13"/>
    <p:sldId id="764" r:id="rId14"/>
    <p:sldId id="693" r:id="rId15"/>
    <p:sldId id="765" r:id="rId16"/>
    <p:sldId id="724" r:id="rId17"/>
    <p:sldId id="726" r:id="rId18"/>
    <p:sldId id="766" r:id="rId19"/>
    <p:sldId id="791" r:id="rId20"/>
    <p:sldId id="796" r:id="rId21"/>
    <p:sldId id="797" r:id="rId22"/>
    <p:sldId id="792" r:id="rId23"/>
    <p:sldId id="793" r:id="rId24"/>
    <p:sldId id="794" r:id="rId25"/>
    <p:sldId id="795" r:id="rId26"/>
    <p:sldId id="785" r:id="rId27"/>
    <p:sldId id="787" r:id="rId28"/>
    <p:sldId id="788" r:id="rId29"/>
    <p:sldId id="789" r:id="rId30"/>
    <p:sldId id="798" r:id="rId31"/>
    <p:sldId id="686" r:id="rId32"/>
    <p:sldId id="767" r:id="rId33"/>
    <p:sldId id="695" r:id="rId34"/>
    <p:sldId id="769" r:id="rId35"/>
    <p:sldId id="783" r:id="rId36"/>
    <p:sldId id="594" r:id="rId37"/>
    <p:sldId id="625" r:id="rId38"/>
    <p:sldId id="697" r:id="rId39"/>
    <p:sldId id="784" r:id="rId40"/>
    <p:sldId id="599" r:id="rId41"/>
  </p:sldIdLst>
  <p:sldSz cx="9144000" cy="6858000" type="screen4x3"/>
  <p:notesSz cx="6858000" cy="9144000"/>
  <p:embeddedFontLst>
    <p:embeddedFont>
      <p:font typeface="Lucida Sans Unicode" panose="020B0602030504020204" pitchFamily="34" charset="0"/>
      <p:regular r:id="rId44"/>
    </p:embeddedFont>
    <p:embeddedFont>
      <p:font typeface="Wingdings 2" panose="05020102010507070707" pitchFamily="18" charset="2"/>
      <p:regular r:id="rId45"/>
    </p:embeddedFont>
    <p:embeddedFont>
      <p:font typeface="B Nazanin" panose="00000400000000000000" pitchFamily="2" charset="-78"/>
      <p:regular r:id="rId46"/>
      <p:bold r:id="rId47"/>
    </p:embeddedFont>
    <p:embeddedFont>
      <p:font typeface="Verdana" panose="020B0604030504040204" pitchFamily="34" charset="0"/>
      <p:regular r:id="rId48"/>
      <p:bold r:id="rId49"/>
      <p:italic r:id="rId50"/>
      <p:boldItalic r:id="rId51"/>
    </p:embeddedFont>
    <p:embeddedFont>
      <p:font typeface="Calibri" panose="020F0502020204030204" pitchFamily="34" charset="0"/>
      <p:regular r:id="rId52"/>
      <p:bold r:id="rId53"/>
      <p:italic r:id="rId54"/>
      <p:boldItalic r:id="rId55"/>
    </p:embeddedFont>
    <p:embeddedFont>
      <p:font typeface="Arial Black" panose="020B0A04020102020204" pitchFamily="34" charset="0"/>
      <p:bold r:id="rId56"/>
    </p:embeddedFont>
    <p:embeddedFont>
      <p:font typeface="Wingdings 3" panose="05040102010807070707" pitchFamily="18" charset="2"/>
      <p:regular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7" autoAdjust="0"/>
    <p:restoredTop sz="88385" autoAdjust="0"/>
  </p:normalViewPr>
  <p:slideViewPr>
    <p:cSldViewPr showGuides="1">
      <p:cViewPr varScale="1">
        <p:scale>
          <a:sx n="52" d="100"/>
          <a:sy n="52" d="100"/>
        </p:scale>
        <p:origin x="653"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D8769-3137-4E5E-BA2D-A083AF64711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CBC57DD-CCF4-4D37-BA09-C72879116D0D}">
      <dgm:prSet phldrT="[Text]"/>
      <dgm:spPr/>
      <dgm:t>
        <a:bodyPr/>
        <a:lstStyle/>
        <a:p>
          <a:r>
            <a:rPr lang="en-US" dirty="0" smtClean="0"/>
            <a:t>Y&gt;5</a:t>
          </a:r>
          <a:endParaRPr lang="en-US" dirty="0"/>
        </a:p>
      </dgm:t>
    </dgm:pt>
    <dgm:pt modelId="{C744FC8B-7A6E-4303-8B81-E1D4D0649AC2}" type="parTrans" cxnId="{36EDFA6A-FDFD-4777-A053-4CB487757E2F}">
      <dgm:prSet/>
      <dgm:spPr/>
      <dgm:t>
        <a:bodyPr/>
        <a:lstStyle/>
        <a:p>
          <a:endParaRPr lang="en-US"/>
        </a:p>
      </dgm:t>
    </dgm:pt>
    <dgm:pt modelId="{BA13C5C9-CD6B-4DA1-AA14-F51543C8B085}" type="sibTrans" cxnId="{36EDFA6A-FDFD-4777-A053-4CB487757E2F}">
      <dgm:prSet/>
      <dgm:spPr/>
      <dgm:t>
        <a:bodyPr/>
        <a:lstStyle/>
        <a:p>
          <a:endParaRPr lang="en-US"/>
        </a:p>
      </dgm:t>
    </dgm:pt>
    <dgm:pt modelId="{318207AA-5C1A-4E87-B680-AC0A3841B73D}">
      <dgm:prSet phldrT="[Text]"/>
      <dgm:spPr/>
      <dgm:t>
        <a:bodyPr/>
        <a:lstStyle/>
        <a:p>
          <a:r>
            <a:rPr lang="en-US" dirty="0" smtClean="0"/>
            <a:t>X*X*X&gt;10</a:t>
          </a:r>
          <a:endParaRPr lang="en-US" dirty="0"/>
        </a:p>
      </dgm:t>
    </dgm:pt>
    <dgm:pt modelId="{B395C1C3-A843-49B1-A06B-ABC300A03E64}" type="parTrans" cxnId="{720A08E3-F646-43CF-83FC-1C4AE1A33536}">
      <dgm:prSet/>
      <dgm:spPr/>
      <dgm:t>
        <a:bodyPr/>
        <a:lstStyle/>
        <a:p>
          <a:endParaRPr lang="en-US"/>
        </a:p>
      </dgm:t>
    </dgm:pt>
    <dgm:pt modelId="{A020922D-BB60-48B3-9040-29A3B5D95B8F}" type="sibTrans" cxnId="{720A08E3-F646-43CF-83FC-1C4AE1A33536}">
      <dgm:prSet/>
      <dgm:spPr/>
      <dgm:t>
        <a:bodyPr/>
        <a:lstStyle/>
        <a:p>
          <a:endParaRPr lang="en-US"/>
        </a:p>
      </dgm:t>
    </dgm:pt>
    <dgm:pt modelId="{A02D474B-2EDD-457D-B54E-30985DA3C829}">
      <dgm:prSet phldrT="[Text]"/>
      <dgm:spPr/>
      <dgm:t>
        <a:bodyPr/>
        <a:lstStyle/>
        <a:p>
          <a:r>
            <a:rPr lang="en-US" dirty="0" smtClean="0"/>
            <a:t>END</a:t>
          </a:r>
          <a:endParaRPr lang="en-US" dirty="0"/>
        </a:p>
      </dgm:t>
    </dgm:pt>
    <dgm:pt modelId="{3F2553B4-1636-4294-9AA6-9E25EAD66072}" type="parTrans" cxnId="{6F410B1F-95A9-4B56-81E6-215AF707983A}">
      <dgm:prSet/>
      <dgm:spPr/>
      <dgm:t>
        <a:bodyPr/>
        <a:lstStyle/>
        <a:p>
          <a:endParaRPr lang="en-US"/>
        </a:p>
      </dgm:t>
    </dgm:pt>
    <dgm:pt modelId="{1498030A-8C24-4A4B-B352-FA8B7D25E49F}" type="sibTrans" cxnId="{6F410B1F-95A9-4B56-81E6-215AF707983A}">
      <dgm:prSet/>
      <dgm:spPr/>
      <dgm:t>
        <a:bodyPr/>
        <a:lstStyle/>
        <a:p>
          <a:endParaRPr lang="en-US"/>
        </a:p>
      </dgm:t>
    </dgm:pt>
    <dgm:pt modelId="{FA752763-705B-4F29-90A9-3C771235A659}">
      <dgm:prSet phldrT="[Text]"/>
      <dgm:spPr/>
      <dgm:t>
        <a:bodyPr/>
        <a:lstStyle/>
        <a:p>
          <a:r>
            <a:rPr lang="en-US" dirty="0" smtClean="0"/>
            <a:t>ERROR</a:t>
          </a:r>
          <a:endParaRPr lang="en-US" dirty="0"/>
        </a:p>
      </dgm:t>
    </dgm:pt>
    <dgm:pt modelId="{A90C809B-B687-447A-89EB-34FD6DC5B483}" type="parTrans" cxnId="{77FF2533-3E85-4612-8564-80021BEB7E9E}">
      <dgm:prSet/>
      <dgm:spPr/>
      <dgm:t>
        <a:bodyPr/>
        <a:lstStyle/>
        <a:p>
          <a:endParaRPr lang="en-US"/>
        </a:p>
      </dgm:t>
    </dgm:pt>
    <dgm:pt modelId="{2A904835-2A68-4380-9791-EF754C4CB4B9}" type="sibTrans" cxnId="{77FF2533-3E85-4612-8564-80021BEB7E9E}">
      <dgm:prSet/>
      <dgm:spPr/>
      <dgm:t>
        <a:bodyPr/>
        <a:lstStyle/>
        <a:p>
          <a:endParaRPr lang="en-US"/>
        </a:p>
      </dgm:t>
    </dgm:pt>
    <dgm:pt modelId="{D22D48FC-64F4-4065-A4AB-77161219B39C}">
      <dgm:prSet phldrT="[Text]"/>
      <dgm:spPr/>
      <dgm:t>
        <a:bodyPr/>
        <a:lstStyle/>
        <a:p>
          <a:r>
            <a:rPr lang="en-US" dirty="0" smtClean="0"/>
            <a:t>ERROR</a:t>
          </a:r>
          <a:endParaRPr lang="en-US" dirty="0"/>
        </a:p>
      </dgm:t>
    </dgm:pt>
    <dgm:pt modelId="{97CF89C5-BD9C-4078-9D4B-FC6E19A37B9F}" type="parTrans" cxnId="{6DF3D8D6-84C7-4C7B-BCBC-E83CD57E5F22}">
      <dgm:prSet/>
      <dgm:spPr/>
      <dgm:t>
        <a:bodyPr/>
        <a:lstStyle/>
        <a:p>
          <a:endParaRPr lang="en-US"/>
        </a:p>
      </dgm:t>
    </dgm:pt>
    <dgm:pt modelId="{B2666F1A-2A59-43B5-90E2-33E5FED6B9C9}" type="sibTrans" cxnId="{6DF3D8D6-84C7-4C7B-BCBC-E83CD57E5F22}">
      <dgm:prSet/>
      <dgm:spPr/>
      <dgm:t>
        <a:bodyPr/>
        <a:lstStyle/>
        <a:p>
          <a:endParaRPr lang="en-US"/>
        </a:p>
      </dgm:t>
    </dgm:pt>
    <dgm:pt modelId="{1FB39420-5D22-4CFB-8AD9-181FD1A365EC}" type="pres">
      <dgm:prSet presAssocID="{131D8769-3137-4E5E-BA2D-A083AF647117}" presName="diagram" presStyleCnt="0">
        <dgm:presLayoutVars>
          <dgm:chPref val="1"/>
          <dgm:dir/>
          <dgm:animOne val="branch"/>
          <dgm:animLvl val="lvl"/>
          <dgm:resizeHandles val="exact"/>
        </dgm:presLayoutVars>
      </dgm:prSet>
      <dgm:spPr/>
      <dgm:t>
        <a:bodyPr/>
        <a:lstStyle/>
        <a:p>
          <a:endParaRPr lang="en-US"/>
        </a:p>
      </dgm:t>
    </dgm:pt>
    <dgm:pt modelId="{5B73BC5C-1978-4996-875B-4E1B2CB1FC52}" type="pres">
      <dgm:prSet presAssocID="{FCBC57DD-CCF4-4D37-BA09-C72879116D0D}" presName="root1" presStyleCnt="0"/>
      <dgm:spPr/>
    </dgm:pt>
    <dgm:pt modelId="{2CC5DB9A-891C-4915-8738-3E117191981B}" type="pres">
      <dgm:prSet presAssocID="{FCBC57DD-CCF4-4D37-BA09-C72879116D0D}" presName="LevelOneTextNode" presStyleLbl="node0" presStyleIdx="0" presStyleCnt="1">
        <dgm:presLayoutVars>
          <dgm:chPref val="3"/>
        </dgm:presLayoutVars>
      </dgm:prSet>
      <dgm:spPr/>
      <dgm:t>
        <a:bodyPr/>
        <a:lstStyle/>
        <a:p>
          <a:endParaRPr lang="en-US"/>
        </a:p>
      </dgm:t>
    </dgm:pt>
    <dgm:pt modelId="{BCDB6075-7878-48AC-9FF4-AEAD17B3627A}" type="pres">
      <dgm:prSet presAssocID="{FCBC57DD-CCF4-4D37-BA09-C72879116D0D}" presName="level2hierChild" presStyleCnt="0"/>
      <dgm:spPr/>
    </dgm:pt>
    <dgm:pt modelId="{0996C6C2-BAAC-417A-BC71-25AAB1E99377}" type="pres">
      <dgm:prSet presAssocID="{B395C1C3-A843-49B1-A06B-ABC300A03E64}" presName="conn2-1" presStyleLbl="parChTrans1D2" presStyleIdx="0" presStyleCnt="2"/>
      <dgm:spPr/>
      <dgm:t>
        <a:bodyPr/>
        <a:lstStyle/>
        <a:p>
          <a:endParaRPr lang="en-US"/>
        </a:p>
      </dgm:t>
    </dgm:pt>
    <dgm:pt modelId="{5FBCB169-CB2C-415A-B264-701C46821FD4}" type="pres">
      <dgm:prSet presAssocID="{B395C1C3-A843-49B1-A06B-ABC300A03E64}" presName="connTx" presStyleLbl="parChTrans1D2" presStyleIdx="0" presStyleCnt="2"/>
      <dgm:spPr/>
      <dgm:t>
        <a:bodyPr/>
        <a:lstStyle/>
        <a:p>
          <a:endParaRPr lang="en-US"/>
        </a:p>
      </dgm:t>
    </dgm:pt>
    <dgm:pt modelId="{ED89F714-DDE5-4966-A0F6-96F991A8A37F}" type="pres">
      <dgm:prSet presAssocID="{318207AA-5C1A-4E87-B680-AC0A3841B73D}" presName="root2" presStyleCnt="0"/>
      <dgm:spPr/>
    </dgm:pt>
    <dgm:pt modelId="{880EEF31-0AA6-47E7-B95F-5B6EB1C20033}" type="pres">
      <dgm:prSet presAssocID="{318207AA-5C1A-4E87-B680-AC0A3841B73D}" presName="LevelTwoTextNode" presStyleLbl="node2" presStyleIdx="0" presStyleCnt="2" custScaleX="80231">
        <dgm:presLayoutVars>
          <dgm:chPref val="3"/>
        </dgm:presLayoutVars>
      </dgm:prSet>
      <dgm:spPr/>
      <dgm:t>
        <a:bodyPr/>
        <a:lstStyle/>
        <a:p>
          <a:endParaRPr lang="en-US"/>
        </a:p>
      </dgm:t>
    </dgm:pt>
    <dgm:pt modelId="{2E0A5ABB-5E3E-4230-B3E3-96EB31D946D9}" type="pres">
      <dgm:prSet presAssocID="{318207AA-5C1A-4E87-B680-AC0A3841B73D}" presName="level3hierChild" presStyleCnt="0"/>
      <dgm:spPr/>
    </dgm:pt>
    <dgm:pt modelId="{B1CBB387-CAE1-4E80-9E63-B23122DE7D13}" type="pres">
      <dgm:prSet presAssocID="{3F2553B4-1636-4294-9AA6-9E25EAD66072}" presName="conn2-1" presStyleLbl="parChTrans1D3" presStyleIdx="0" presStyleCnt="2"/>
      <dgm:spPr/>
      <dgm:t>
        <a:bodyPr/>
        <a:lstStyle/>
        <a:p>
          <a:endParaRPr lang="en-US"/>
        </a:p>
      </dgm:t>
    </dgm:pt>
    <dgm:pt modelId="{15943AD2-0D87-4B80-941E-5CBCD9941F0F}" type="pres">
      <dgm:prSet presAssocID="{3F2553B4-1636-4294-9AA6-9E25EAD66072}" presName="connTx" presStyleLbl="parChTrans1D3" presStyleIdx="0" presStyleCnt="2"/>
      <dgm:spPr/>
      <dgm:t>
        <a:bodyPr/>
        <a:lstStyle/>
        <a:p>
          <a:endParaRPr lang="en-US"/>
        </a:p>
      </dgm:t>
    </dgm:pt>
    <dgm:pt modelId="{6BD0023D-1F6B-4323-AC1F-38D26CCAB686}" type="pres">
      <dgm:prSet presAssocID="{A02D474B-2EDD-457D-B54E-30985DA3C829}" presName="root2" presStyleCnt="0"/>
      <dgm:spPr/>
    </dgm:pt>
    <dgm:pt modelId="{9DC7A3D5-E0E9-4805-AF91-39C8430D4B1F}" type="pres">
      <dgm:prSet presAssocID="{A02D474B-2EDD-457D-B54E-30985DA3C829}" presName="LevelTwoTextNode" presStyleLbl="node3" presStyleIdx="0" presStyleCnt="2" custScaleX="89222">
        <dgm:presLayoutVars>
          <dgm:chPref val="3"/>
        </dgm:presLayoutVars>
      </dgm:prSet>
      <dgm:spPr/>
      <dgm:t>
        <a:bodyPr/>
        <a:lstStyle/>
        <a:p>
          <a:endParaRPr lang="en-US"/>
        </a:p>
      </dgm:t>
    </dgm:pt>
    <dgm:pt modelId="{036FE8D0-5C1F-4B03-853D-25D02F51F334}" type="pres">
      <dgm:prSet presAssocID="{A02D474B-2EDD-457D-B54E-30985DA3C829}" presName="level3hierChild" presStyleCnt="0"/>
      <dgm:spPr/>
    </dgm:pt>
    <dgm:pt modelId="{521CE6C8-C47B-4616-BBCF-7550D15F8059}" type="pres">
      <dgm:prSet presAssocID="{A90C809B-B687-447A-89EB-34FD6DC5B483}" presName="conn2-1" presStyleLbl="parChTrans1D3" presStyleIdx="1" presStyleCnt="2"/>
      <dgm:spPr/>
      <dgm:t>
        <a:bodyPr/>
        <a:lstStyle/>
        <a:p>
          <a:endParaRPr lang="en-US"/>
        </a:p>
      </dgm:t>
    </dgm:pt>
    <dgm:pt modelId="{8387A6C7-D310-4D47-A278-50016C3E9DA5}" type="pres">
      <dgm:prSet presAssocID="{A90C809B-B687-447A-89EB-34FD6DC5B483}" presName="connTx" presStyleLbl="parChTrans1D3" presStyleIdx="1" presStyleCnt="2"/>
      <dgm:spPr/>
      <dgm:t>
        <a:bodyPr/>
        <a:lstStyle/>
        <a:p>
          <a:endParaRPr lang="en-US"/>
        </a:p>
      </dgm:t>
    </dgm:pt>
    <dgm:pt modelId="{2E98B5E7-7CA6-4FA2-9AC1-93736960A36B}" type="pres">
      <dgm:prSet presAssocID="{FA752763-705B-4F29-90A9-3C771235A659}" presName="root2" presStyleCnt="0"/>
      <dgm:spPr/>
    </dgm:pt>
    <dgm:pt modelId="{4B5D2673-70BD-4FBA-ADD6-4480E0B1D3BA}" type="pres">
      <dgm:prSet presAssocID="{FA752763-705B-4F29-90A9-3C771235A659}" presName="LevelTwoTextNode" presStyleLbl="node3" presStyleIdx="1" presStyleCnt="2" custScaleX="87372">
        <dgm:presLayoutVars>
          <dgm:chPref val="3"/>
        </dgm:presLayoutVars>
      </dgm:prSet>
      <dgm:spPr/>
      <dgm:t>
        <a:bodyPr/>
        <a:lstStyle/>
        <a:p>
          <a:endParaRPr lang="en-US"/>
        </a:p>
      </dgm:t>
    </dgm:pt>
    <dgm:pt modelId="{DEF6E2AA-15C3-41E7-956A-7595E5D9C53E}" type="pres">
      <dgm:prSet presAssocID="{FA752763-705B-4F29-90A9-3C771235A659}" presName="level3hierChild" presStyleCnt="0"/>
      <dgm:spPr/>
    </dgm:pt>
    <dgm:pt modelId="{D0819C3F-B262-4696-982F-67B20170EA29}" type="pres">
      <dgm:prSet presAssocID="{97CF89C5-BD9C-4078-9D4B-FC6E19A37B9F}" presName="conn2-1" presStyleLbl="parChTrans1D2" presStyleIdx="1" presStyleCnt="2"/>
      <dgm:spPr/>
      <dgm:t>
        <a:bodyPr/>
        <a:lstStyle/>
        <a:p>
          <a:endParaRPr lang="en-US"/>
        </a:p>
      </dgm:t>
    </dgm:pt>
    <dgm:pt modelId="{6FF9ED19-9A5B-4F2C-96CD-5A4BED7EDD81}" type="pres">
      <dgm:prSet presAssocID="{97CF89C5-BD9C-4078-9D4B-FC6E19A37B9F}" presName="connTx" presStyleLbl="parChTrans1D2" presStyleIdx="1" presStyleCnt="2"/>
      <dgm:spPr/>
      <dgm:t>
        <a:bodyPr/>
        <a:lstStyle/>
        <a:p>
          <a:endParaRPr lang="en-US"/>
        </a:p>
      </dgm:t>
    </dgm:pt>
    <dgm:pt modelId="{DF5B2ADD-7400-41BF-AB6A-6C530F8874A3}" type="pres">
      <dgm:prSet presAssocID="{D22D48FC-64F4-4065-A4AB-77161219B39C}" presName="root2" presStyleCnt="0"/>
      <dgm:spPr/>
    </dgm:pt>
    <dgm:pt modelId="{12E41DA6-2E40-464C-AFF7-A5A3D2041B15}" type="pres">
      <dgm:prSet presAssocID="{D22D48FC-64F4-4065-A4AB-77161219B39C}" presName="LevelTwoTextNode" presStyleLbl="node2" presStyleIdx="1" presStyleCnt="2" custScaleX="84001">
        <dgm:presLayoutVars>
          <dgm:chPref val="3"/>
        </dgm:presLayoutVars>
      </dgm:prSet>
      <dgm:spPr/>
      <dgm:t>
        <a:bodyPr/>
        <a:lstStyle/>
        <a:p>
          <a:endParaRPr lang="en-US"/>
        </a:p>
      </dgm:t>
    </dgm:pt>
    <dgm:pt modelId="{61E058ED-ECAA-4931-B9B6-92293AED2C78}" type="pres">
      <dgm:prSet presAssocID="{D22D48FC-64F4-4065-A4AB-77161219B39C}" presName="level3hierChild" presStyleCnt="0"/>
      <dgm:spPr/>
    </dgm:pt>
  </dgm:ptLst>
  <dgm:cxnLst>
    <dgm:cxn modelId="{77FF2533-3E85-4612-8564-80021BEB7E9E}" srcId="{318207AA-5C1A-4E87-B680-AC0A3841B73D}" destId="{FA752763-705B-4F29-90A9-3C771235A659}" srcOrd="1" destOrd="0" parTransId="{A90C809B-B687-447A-89EB-34FD6DC5B483}" sibTransId="{2A904835-2A68-4380-9791-EF754C4CB4B9}"/>
    <dgm:cxn modelId="{30AACC1C-5456-4A72-BBA2-A1B90081B83C}" type="presOf" srcId="{3F2553B4-1636-4294-9AA6-9E25EAD66072}" destId="{15943AD2-0D87-4B80-941E-5CBCD9941F0F}" srcOrd="1" destOrd="0" presId="urn:microsoft.com/office/officeart/2005/8/layout/hierarchy2"/>
    <dgm:cxn modelId="{0AA8BA7F-F1A8-4EA0-8739-21EC7C9FCD6A}" type="presOf" srcId="{A90C809B-B687-447A-89EB-34FD6DC5B483}" destId="{521CE6C8-C47B-4616-BBCF-7550D15F8059}" srcOrd="0" destOrd="0" presId="urn:microsoft.com/office/officeart/2005/8/layout/hierarchy2"/>
    <dgm:cxn modelId="{EDBD21DD-981E-4864-B79E-1615783B5B11}" type="presOf" srcId="{FCBC57DD-CCF4-4D37-BA09-C72879116D0D}" destId="{2CC5DB9A-891C-4915-8738-3E117191981B}" srcOrd="0" destOrd="0" presId="urn:microsoft.com/office/officeart/2005/8/layout/hierarchy2"/>
    <dgm:cxn modelId="{B185931A-AA4D-4BE6-96B2-423CACB43CB0}" type="presOf" srcId="{131D8769-3137-4E5E-BA2D-A083AF647117}" destId="{1FB39420-5D22-4CFB-8AD9-181FD1A365EC}" srcOrd="0" destOrd="0" presId="urn:microsoft.com/office/officeart/2005/8/layout/hierarchy2"/>
    <dgm:cxn modelId="{23929F18-4A99-44AC-9BEC-7E2D192D79B7}" type="presOf" srcId="{97CF89C5-BD9C-4078-9D4B-FC6E19A37B9F}" destId="{D0819C3F-B262-4696-982F-67B20170EA29}" srcOrd="0" destOrd="0" presId="urn:microsoft.com/office/officeart/2005/8/layout/hierarchy2"/>
    <dgm:cxn modelId="{6DF3D8D6-84C7-4C7B-BCBC-E83CD57E5F22}" srcId="{FCBC57DD-CCF4-4D37-BA09-C72879116D0D}" destId="{D22D48FC-64F4-4065-A4AB-77161219B39C}" srcOrd="1" destOrd="0" parTransId="{97CF89C5-BD9C-4078-9D4B-FC6E19A37B9F}" sibTransId="{B2666F1A-2A59-43B5-90E2-33E5FED6B9C9}"/>
    <dgm:cxn modelId="{E1639E39-3B83-4C06-BDFD-DA6C8A83AE82}" type="presOf" srcId="{B395C1C3-A843-49B1-A06B-ABC300A03E64}" destId="{0996C6C2-BAAC-417A-BC71-25AAB1E99377}" srcOrd="0" destOrd="0" presId="urn:microsoft.com/office/officeart/2005/8/layout/hierarchy2"/>
    <dgm:cxn modelId="{1F9C477C-F052-4A77-B3E6-F17B1F6A782C}" type="presOf" srcId="{B395C1C3-A843-49B1-A06B-ABC300A03E64}" destId="{5FBCB169-CB2C-415A-B264-701C46821FD4}" srcOrd="1" destOrd="0" presId="urn:microsoft.com/office/officeart/2005/8/layout/hierarchy2"/>
    <dgm:cxn modelId="{3329616E-79C6-40C9-B2FC-40D971F32C15}" type="presOf" srcId="{A90C809B-B687-447A-89EB-34FD6DC5B483}" destId="{8387A6C7-D310-4D47-A278-50016C3E9DA5}" srcOrd="1" destOrd="0" presId="urn:microsoft.com/office/officeart/2005/8/layout/hierarchy2"/>
    <dgm:cxn modelId="{15C90072-E1F0-40D0-8515-586FA633D574}" type="presOf" srcId="{97CF89C5-BD9C-4078-9D4B-FC6E19A37B9F}" destId="{6FF9ED19-9A5B-4F2C-96CD-5A4BED7EDD81}" srcOrd="1" destOrd="0" presId="urn:microsoft.com/office/officeart/2005/8/layout/hierarchy2"/>
    <dgm:cxn modelId="{D556611D-B9AB-41F5-B89F-17F05E427D0C}" type="presOf" srcId="{FA752763-705B-4F29-90A9-3C771235A659}" destId="{4B5D2673-70BD-4FBA-ADD6-4480E0B1D3BA}" srcOrd="0" destOrd="0" presId="urn:microsoft.com/office/officeart/2005/8/layout/hierarchy2"/>
    <dgm:cxn modelId="{DC1FF784-D248-444C-8208-D8836829CCAE}" type="presOf" srcId="{318207AA-5C1A-4E87-B680-AC0A3841B73D}" destId="{880EEF31-0AA6-47E7-B95F-5B6EB1C20033}" srcOrd="0" destOrd="0" presId="urn:microsoft.com/office/officeart/2005/8/layout/hierarchy2"/>
    <dgm:cxn modelId="{6F410B1F-95A9-4B56-81E6-215AF707983A}" srcId="{318207AA-5C1A-4E87-B680-AC0A3841B73D}" destId="{A02D474B-2EDD-457D-B54E-30985DA3C829}" srcOrd="0" destOrd="0" parTransId="{3F2553B4-1636-4294-9AA6-9E25EAD66072}" sibTransId="{1498030A-8C24-4A4B-B352-FA8B7D25E49F}"/>
    <dgm:cxn modelId="{720A08E3-F646-43CF-83FC-1C4AE1A33536}" srcId="{FCBC57DD-CCF4-4D37-BA09-C72879116D0D}" destId="{318207AA-5C1A-4E87-B680-AC0A3841B73D}" srcOrd="0" destOrd="0" parTransId="{B395C1C3-A843-49B1-A06B-ABC300A03E64}" sibTransId="{A020922D-BB60-48B3-9040-29A3B5D95B8F}"/>
    <dgm:cxn modelId="{05192FC0-F0BE-441A-A1AA-81AD1A4DC1E9}" type="presOf" srcId="{D22D48FC-64F4-4065-A4AB-77161219B39C}" destId="{12E41DA6-2E40-464C-AFF7-A5A3D2041B15}" srcOrd="0" destOrd="0" presId="urn:microsoft.com/office/officeart/2005/8/layout/hierarchy2"/>
    <dgm:cxn modelId="{DAB02244-F0E3-4342-8BC5-ECFED98EB574}" type="presOf" srcId="{3F2553B4-1636-4294-9AA6-9E25EAD66072}" destId="{B1CBB387-CAE1-4E80-9E63-B23122DE7D13}" srcOrd="0" destOrd="0" presId="urn:microsoft.com/office/officeart/2005/8/layout/hierarchy2"/>
    <dgm:cxn modelId="{36EDFA6A-FDFD-4777-A053-4CB487757E2F}" srcId="{131D8769-3137-4E5E-BA2D-A083AF647117}" destId="{FCBC57DD-CCF4-4D37-BA09-C72879116D0D}" srcOrd="0" destOrd="0" parTransId="{C744FC8B-7A6E-4303-8B81-E1D4D0649AC2}" sibTransId="{BA13C5C9-CD6B-4DA1-AA14-F51543C8B085}"/>
    <dgm:cxn modelId="{32996AFF-0CD1-4CDD-A019-7174EAD886C4}" type="presOf" srcId="{A02D474B-2EDD-457D-B54E-30985DA3C829}" destId="{9DC7A3D5-E0E9-4805-AF91-39C8430D4B1F}" srcOrd="0" destOrd="0" presId="urn:microsoft.com/office/officeart/2005/8/layout/hierarchy2"/>
    <dgm:cxn modelId="{B3E71B5E-B8AF-4602-91DC-16E75E5FBA6A}" type="presParOf" srcId="{1FB39420-5D22-4CFB-8AD9-181FD1A365EC}" destId="{5B73BC5C-1978-4996-875B-4E1B2CB1FC52}" srcOrd="0" destOrd="0" presId="urn:microsoft.com/office/officeart/2005/8/layout/hierarchy2"/>
    <dgm:cxn modelId="{B6487CED-435F-46F6-A577-96F10AD74A86}" type="presParOf" srcId="{5B73BC5C-1978-4996-875B-4E1B2CB1FC52}" destId="{2CC5DB9A-891C-4915-8738-3E117191981B}" srcOrd="0" destOrd="0" presId="urn:microsoft.com/office/officeart/2005/8/layout/hierarchy2"/>
    <dgm:cxn modelId="{FD817634-8C9A-4FAA-B728-2D693999EA0F}" type="presParOf" srcId="{5B73BC5C-1978-4996-875B-4E1B2CB1FC52}" destId="{BCDB6075-7878-48AC-9FF4-AEAD17B3627A}" srcOrd="1" destOrd="0" presId="urn:microsoft.com/office/officeart/2005/8/layout/hierarchy2"/>
    <dgm:cxn modelId="{042F8C26-F186-42A2-A41D-254FBEDD4D66}" type="presParOf" srcId="{BCDB6075-7878-48AC-9FF4-AEAD17B3627A}" destId="{0996C6C2-BAAC-417A-BC71-25AAB1E99377}" srcOrd="0" destOrd="0" presId="urn:microsoft.com/office/officeart/2005/8/layout/hierarchy2"/>
    <dgm:cxn modelId="{E1C3283E-E7EB-4312-9902-F0247F4D4522}" type="presParOf" srcId="{0996C6C2-BAAC-417A-BC71-25AAB1E99377}" destId="{5FBCB169-CB2C-415A-B264-701C46821FD4}" srcOrd="0" destOrd="0" presId="urn:microsoft.com/office/officeart/2005/8/layout/hierarchy2"/>
    <dgm:cxn modelId="{FD87DA80-7EDA-4C88-A59C-C6BBF5E9DFB4}" type="presParOf" srcId="{BCDB6075-7878-48AC-9FF4-AEAD17B3627A}" destId="{ED89F714-DDE5-4966-A0F6-96F991A8A37F}" srcOrd="1" destOrd="0" presId="urn:microsoft.com/office/officeart/2005/8/layout/hierarchy2"/>
    <dgm:cxn modelId="{5BC1066B-0E13-483C-91E8-6F80C0F71742}" type="presParOf" srcId="{ED89F714-DDE5-4966-A0F6-96F991A8A37F}" destId="{880EEF31-0AA6-47E7-B95F-5B6EB1C20033}" srcOrd="0" destOrd="0" presId="urn:microsoft.com/office/officeart/2005/8/layout/hierarchy2"/>
    <dgm:cxn modelId="{2C04140F-C1CA-40D9-A349-7BE1CBBB77C0}" type="presParOf" srcId="{ED89F714-DDE5-4966-A0F6-96F991A8A37F}" destId="{2E0A5ABB-5E3E-4230-B3E3-96EB31D946D9}" srcOrd="1" destOrd="0" presId="urn:microsoft.com/office/officeart/2005/8/layout/hierarchy2"/>
    <dgm:cxn modelId="{1F838E98-6D7C-4531-AAF6-188C5F52AD87}" type="presParOf" srcId="{2E0A5ABB-5E3E-4230-B3E3-96EB31D946D9}" destId="{B1CBB387-CAE1-4E80-9E63-B23122DE7D13}" srcOrd="0" destOrd="0" presId="urn:microsoft.com/office/officeart/2005/8/layout/hierarchy2"/>
    <dgm:cxn modelId="{8BD62DEA-68EC-4E6B-9465-D39FF9B15151}" type="presParOf" srcId="{B1CBB387-CAE1-4E80-9E63-B23122DE7D13}" destId="{15943AD2-0D87-4B80-941E-5CBCD9941F0F}" srcOrd="0" destOrd="0" presId="urn:microsoft.com/office/officeart/2005/8/layout/hierarchy2"/>
    <dgm:cxn modelId="{1064BE56-1D2B-4AA6-98B1-04EDECD86632}" type="presParOf" srcId="{2E0A5ABB-5E3E-4230-B3E3-96EB31D946D9}" destId="{6BD0023D-1F6B-4323-AC1F-38D26CCAB686}" srcOrd="1" destOrd="0" presId="urn:microsoft.com/office/officeart/2005/8/layout/hierarchy2"/>
    <dgm:cxn modelId="{7D22605B-3C3A-495F-8CF1-4456C1652566}" type="presParOf" srcId="{6BD0023D-1F6B-4323-AC1F-38D26CCAB686}" destId="{9DC7A3D5-E0E9-4805-AF91-39C8430D4B1F}" srcOrd="0" destOrd="0" presId="urn:microsoft.com/office/officeart/2005/8/layout/hierarchy2"/>
    <dgm:cxn modelId="{622AA0C2-8313-401A-870D-004BAE9C7678}" type="presParOf" srcId="{6BD0023D-1F6B-4323-AC1F-38D26CCAB686}" destId="{036FE8D0-5C1F-4B03-853D-25D02F51F334}" srcOrd="1" destOrd="0" presId="urn:microsoft.com/office/officeart/2005/8/layout/hierarchy2"/>
    <dgm:cxn modelId="{B3D7631F-49EA-4E15-92A4-260747D65F0C}" type="presParOf" srcId="{2E0A5ABB-5E3E-4230-B3E3-96EB31D946D9}" destId="{521CE6C8-C47B-4616-BBCF-7550D15F8059}" srcOrd="2" destOrd="0" presId="urn:microsoft.com/office/officeart/2005/8/layout/hierarchy2"/>
    <dgm:cxn modelId="{0840DEBC-0FCA-40B8-BEEF-3314BE5DEADE}" type="presParOf" srcId="{521CE6C8-C47B-4616-BBCF-7550D15F8059}" destId="{8387A6C7-D310-4D47-A278-50016C3E9DA5}" srcOrd="0" destOrd="0" presId="urn:microsoft.com/office/officeart/2005/8/layout/hierarchy2"/>
    <dgm:cxn modelId="{5FED456D-8AED-4AF7-AC39-782C6B9EA290}" type="presParOf" srcId="{2E0A5ABB-5E3E-4230-B3E3-96EB31D946D9}" destId="{2E98B5E7-7CA6-4FA2-9AC1-93736960A36B}" srcOrd="3" destOrd="0" presId="urn:microsoft.com/office/officeart/2005/8/layout/hierarchy2"/>
    <dgm:cxn modelId="{D73545A9-86D4-44EB-BB02-F47010500B28}" type="presParOf" srcId="{2E98B5E7-7CA6-4FA2-9AC1-93736960A36B}" destId="{4B5D2673-70BD-4FBA-ADD6-4480E0B1D3BA}" srcOrd="0" destOrd="0" presId="urn:microsoft.com/office/officeart/2005/8/layout/hierarchy2"/>
    <dgm:cxn modelId="{1FCBA7FB-ACD4-4102-AE7D-E428EE94C13B}" type="presParOf" srcId="{2E98B5E7-7CA6-4FA2-9AC1-93736960A36B}" destId="{DEF6E2AA-15C3-41E7-956A-7595E5D9C53E}" srcOrd="1" destOrd="0" presId="urn:microsoft.com/office/officeart/2005/8/layout/hierarchy2"/>
    <dgm:cxn modelId="{C8795BE3-94C2-448B-9273-EA364A486740}" type="presParOf" srcId="{BCDB6075-7878-48AC-9FF4-AEAD17B3627A}" destId="{D0819C3F-B262-4696-982F-67B20170EA29}" srcOrd="2" destOrd="0" presId="urn:microsoft.com/office/officeart/2005/8/layout/hierarchy2"/>
    <dgm:cxn modelId="{412EE205-D428-48E8-BC6E-A4644462FE8B}" type="presParOf" srcId="{D0819C3F-B262-4696-982F-67B20170EA29}" destId="{6FF9ED19-9A5B-4F2C-96CD-5A4BED7EDD81}" srcOrd="0" destOrd="0" presId="urn:microsoft.com/office/officeart/2005/8/layout/hierarchy2"/>
    <dgm:cxn modelId="{671DF540-31BA-4F48-B657-6D920AF3D340}" type="presParOf" srcId="{BCDB6075-7878-48AC-9FF4-AEAD17B3627A}" destId="{DF5B2ADD-7400-41BF-AB6A-6C530F8874A3}" srcOrd="3" destOrd="0" presId="urn:microsoft.com/office/officeart/2005/8/layout/hierarchy2"/>
    <dgm:cxn modelId="{3BF7640A-463A-4652-BA4D-8B4880F0C430}" type="presParOf" srcId="{DF5B2ADD-7400-41BF-AB6A-6C530F8874A3}" destId="{12E41DA6-2E40-464C-AFF7-A5A3D2041B15}" srcOrd="0" destOrd="0" presId="urn:microsoft.com/office/officeart/2005/8/layout/hierarchy2"/>
    <dgm:cxn modelId="{15A766A5-CC3A-47A5-83F4-FDE66F7BDE81}" type="presParOf" srcId="{DF5B2ADD-7400-41BF-AB6A-6C530F8874A3}" destId="{61E058ED-ECAA-4931-B9B6-92293AED2C7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5DB9A-891C-4915-8738-3E117191981B}">
      <dsp:nvSpPr>
        <dsp:cNvPr id="0" name=""/>
        <dsp:cNvSpPr/>
      </dsp:nvSpPr>
      <dsp:spPr>
        <a:xfrm>
          <a:off x="68" y="2086756"/>
          <a:ext cx="1875234"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Y&gt;5</a:t>
          </a:r>
          <a:endParaRPr lang="en-US" sz="2200" kern="1200" dirty="0"/>
        </a:p>
      </dsp:txBody>
      <dsp:txXfrm>
        <a:off x="27530" y="2114218"/>
        <a:ext cx="1820310" cy="882693"/>
      </dsp:txXfrm>
    </dsp:sp>
    <dsp:sp modelId="{0996C6C2-BAAC-417A-BC71-25AAB1E99377}">
      <dsp:nvSpPr>
        <dsp:cNvPr id="0" name=""/>
        <dsp:cNvSpPr/>
      </dsp:nvSpPr>
      <dsp:spPr>
        <a:xfrm rot="19457599">
          <a:off x="1788478" y="226754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27256" y="2262906"/>
        <a:ext cx="46187" cy="46187"/>
      </dsp:txXfrm>
    </dsp:sp>
    <dsp:sp modelId="{880EEF31-0AA6-47E7-B95F-5B6EB1C20033}">
      <dsp:nvSpPr>
        <dsp:cNvPr id="0" name=""/>
        <dsp:cNvSpPr/>
      </dsp:nvSpPr>
      <dsp:spPr>
        <a:xfrm>
          <a:off x="2625396" y="1547626"/>
          <a:ext cx="1504519"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X*X*X&gt;10</a:t>
          </a:r>
          <a:endParaRPr lang="en-US" sz="2200" kern="1200" dirty="0"/>
        </a:p>
      </dsp:txBody>
      <dsp:txXfrm>
        <a:off x="2652858" y="1575088"/>
        <a:ext cx="1449595" cy="882693"/>
      </dsp:txXfrm>
    </dsp:sp>
    <dsp:sp modelId="{B1CBB387-CAE1-4E80-9E63-B23122DE7D13}">
      <dsp:nvSpPr>
        <dsp:cNvPr id="0" name=""/>
        <dsp:cNvSpPr/>
      </dsp:nvSpPr>
      <dsp:spPr>
        <a:xfrm rot="19457599">
          <a:off x="4043091" y="1728413"/>
          <a:ext cx="923743" cy="36914"/>
        </a:xfrm>
        <a:custGeom>
          <a:avLst/>
          <a:gdLst/>
          <a:ahLst/>
          <a:cxnLst/>
          <a:rect l="0" t="0" r="0" b="0"/>
          <a:pathLst>
            <a:path>
              <a:moveTo>
                <a:pt x="0" y="18457"/>
              </a:moveTo>
              <a:lnTo>
                <a:pt x="923743" y="1845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1869" y="1723776"/>
        <a:ext cx="46187" cy="46187"/>
      </dsp:txXfrm>
    </dsp:sp>
    <dsp:sp modelId="{9DC7A3D5-E0E9-4805-AF91-39C8430D4B1F}">
      <dsp:nvSpPr>
        <dsp:cNvPr id="0" name=""/>
        <dsp:cNvSpPr/>
      </dsp:nvSpPr>
      <dsp:spPr>
        <a:xfrm>
          <a:off x="4880009" y="1008496"/>
          <a:ext cx="1673121"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END</a:t>
          </a:r>
          <a:endParaRPr lang="en-US" sz="2200" kern="1200" dirty="0"/>
        </a:p>
      </dsp:txBody>
      <dsp:txXfrm>
        <a:off x="4907471" y="1035958"/>
        <a:ext cx="1618197" cy="882693"/>
      </dsp:txXfrm>
    </dsp:sp>
    <dsp:sp modelId="{521CE6C8-C47B-4616-BBCF-7550D15F8059}">
      <dsp:nvSpPr>
        <dsp:cNvPr id="0" name=""/>
        <dsp:cNvSpPr/>
      </dsp:nvSpPr>
      <dsp:spPr>
        <a:xfrm rot="2142401">
          <a:off x="4043091" y="226754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1869" y="2262906"/>
        <a:ext cx="46187" cy="46187"/>
      </dsp:txXfrm>
    </dsp:sp>
    <dsp:sp modelId="{4B5D2673-70BD-4FBA-ADD6-4480E0B1D3BA}">
      <dsp:nvSpPr>
        <dsp:cNvPr id="0" name=""/>
        <dsp:cNvSpPr/>
      </dsp:nvSpPr>
      <dsp:spPr>
        <a:xfrm>
          <a:off x="4880009" y="2086756"/>
          <a:ext cx="1638429"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ERROR</a:t>
          </a:r>
          <a:endParaRPr lang="en-US" sz="2200" kern="1200" dirty="0"/>
        </a:p>
      </dsp:txBody>
      <dsp:txXfrm>
        <a:off x="4907471" y="2114218"/>
        <a:ext cx="1583505" cy="882693"/>
      </dsp:txXfrm>
    </dsp:sp>
    <dsp:sp modelId="{D0819C3F-B262-4696-982F-67B20170EA29}">
      <dsp:nvSpPr>
        <dsp:cNvPr id="0" name=""/>
        <dsp:cNvSpPr/>
      </dsp:nvSpPr>
      <dsp:spPr>
        <a:xfrm rot="2142401">
          <a:off x="1788478" y="280667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27256" y="2802036"/>
        <a:ext cx="46187" cy="46187"/>
      </dsp:txXfrm>
    </dsp:sp>
    <dsp:sp modelId="{12E41DA6-2E40-464C-AFF7-A5A3D2041B15}">
      <dsp:nvSpPr>
        <dsp:cNvPr id="0" name=""/>
        <dsp:cNvSpPr/>
      </dsp:nvSpPr>
      <dsp:spPr>
        <a:xfrm>
          <a:off x="2625396" y="2625886"/>
          <a:ext cx="1575215"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ERROR</a:t>
          </a:r>
          <a:endParaRPr lang="en-US" sz="2200" kern="1200" dirty="0"/>
        </a:p>
      </dsp:txBody>
      <dsp:txXfrm>
        <a:off x="2652858" y="2653348"/>
        <a:ext cx="1520291" cy="8826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092BB7-4704-4561-8020-E7ABCBD50B4E}" type="datetimeFigureOut">
              <a:rPr lang="en-US" smtClean="0"/>
              <a:t>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5AD3E5-4CE1-4C47-85B2-CD0607EF0AEB}" type="slidenum">
              <a:rPr lang="en-US" smtClean="0"/>
              <a:t>‹#›</a:t>
            </a:fld>
            <a:endParaRPr lang="en-US"/>
          </a:p>
        </p:txBody>
      </p:sp>
    </p:spTree>
    <p:extLst>
      <p:ext uri="{BB962C8B-B14F-4D97-AF65-F5344CB8AC3E}">
        <p14:creationId xmlns:p14="http://schemas.microsoft.com/office/powerpoint/2010/main" val="450096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02AE77-2AAE-46A3-BD3A-E9AC85261F8C}" type="datetimeFigureOut">
              <a:rPr lang="en-US" smtClean="0"/>
              <a:t>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AF62A6-155B-461C-BE33-88E459FCD775}" type="slidenum">
              <a:rPr lang="en-US" smtClean="0"/>
              <a:t>‹#›</a:t>
            </a:fld>
            <a:endParaRPr lang="en-US"/>
          </a:p>
        </p:txBody>
      </p:sp>
    </p:spTree>
    <p:extLst>
      <p:ext uri="{BB962C8B-B14F-4D97-AF65-F5344CB8AC3E}">
        <p14:creationId xmlns:p14="http://schemas.microsoft.com/office/powerpoint/2010/main" val="33896972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a:t>
            </a:fld>
            <a:endParaRPr lang="en-US"/>
          </a:p>
        </p:txBody>
      </p:sp>
    </p:spTree>
    <p:extLst>
      <p:ext uri="{BB962C8B-B14F-4D97-AF65-F5344CB8AC3E}">
        <p14:creationId xmlns:p14="http://schemas.microsoft.com/office/powerpoint/2010/main" val="4167624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10</a:t>
            </a:fld>
            <a:endParaRPr lang="en-US"/>
          </a:p>
        </p:txBody>
      </p:sp>
    </p:spTree>
    <p:extLst>
      <p:ext uri="{BB962C8B-B14F-4D97-AF65-F5344CB8AC3E}">
        <p14:creationId xmlns:p14="http://schemas.microsoft.com/office/powerpoint/2010/main" val="843438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11</a:t>
            </a:fld>
            <a:endParaRPr lang="en-US"/>
          </a:p>
        </p:txBody>
      </p:sp>
    </p:spTree>
    <p:extLst>
      <p:ext uri="{BB962C8B-B14F-4D97-AF65-F5344CB8AC3E}">
        <p14:creationId xmlns:p14="http://schemas.microsoft.com/office/powerpoint/2010/main" val="3427687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12</a:t>
            </a:fld>
            <a:endParaRPr lang="en-US"/>
          </a:p>
        </p:txBody>
      </p:sp>
    </p:spTree>
    <p:extLst>
      <p:ext uri="{BB962C8B-B14F-4D97-AF65-F5344CB8AC3E}">
        <p14:creationId xmlns:p14="http://schemas.microsoft.com/office/powerpoint/2010/main" val="171684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13</a:t>
            </a:fld>
            <a:endParaRPr lang="en-US"/>
          </a:p>
        </p:txBody>
      </p:sp>
    </p:spTree>
    <p:extLst>
      <p:ext uri="{BB962C8B-B14F-4D97-AF65-F5344CB8AC3E}">
        <p14:creationId xmlns:p14="http://schemas.microsoft.com/office/powerpoint/2010/main" val="1492006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14</a:t>
            </a:fld>
            <a:endParaRPr lang="en-US"/>
          </a:p>
        </p:txBody>
      </p:sp>
    </p:spTree>
    <p:extLst>
      <p:ext uri="{BB962C8B-B14F-4D97-AF65-F5344CB8AC3E}">
        <p14:creationId xmlns:p14="http://schemas.microsoft.com/office/powerpoint/2010/main" val="1834345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حافظه-&gt; حل شده</a:t>
            </a:r>
          </a:p>
          <a:p>
            <a:pPr algn="r" rtl="1"/>
            <a:r>
              <a:rPr lang="fa-IR" dirty="0" smtClean="0"/>
              <a:t>محیط</a:t>
            </a:r>
            <a:endParaRPr lang="fa-IR" baseline="0" dirty="0" smtClean="0"/>
          </a:p>
          <a:p>
            <a:pPr algn="r" rtl="1"/>
            <a:r>
              <a:rPr lang="fa-IR" baseline="0" dirty="0" smtClean="0"/>
              <a:t>حلقه-&gt; حل شده</a:t>
            </a:r>
          </a:p>
          <a:p>
            <a:pPr algn="r" rtl="1"/>
            <a:r>
              <a:rPr lang="fa-IR" baseline="0" dirty="0" smtClean="0"/>
              <a:t>انتخاب مسیر و انفجار مسیر</a:t>
            </a:r>
          </a:p>
          <a:p>
            <a:pPr algn="r" rtl="1"/>
            <a:r>
              <a:rPr lang="fa-IR" baseline="0" dirty="0" smtClean="0"/>
              <a:t>حل کننده قید ---&gt; پشتیبانی از تعداد زیادی از آنها. رشته هم </a:t>
            </a:r>
            <a:r>
              <a:rPr lang="fa-IR" baseline="0" dirty="0" err="1" smtClean="0"/>
              <a:t>داره</a:t>
            </a:r>
            <a:endParaRPr lang="fa-IR" baseline="0" dirty="0" smtClean="0"/>
          </a:p>
          <a:p>
            <a:pPr algn="r" rtl="1"/>
            <a:r>
              <a:rPr lang="fa-IR" baseline="0" dirty="0" err="1" smtClean="0"/>
              <a:t>باینری</a:t>
            </a:r>
            <a:r>
              <a:rPr lang="fa-IR" baseline="0" dirty="0" smtClean="0"/>
              <a:t>-&gt; می توان </a:t>
            </a:r>
            <a:r>
              <a:rPr lang="fa-IR" baseline="0" dirty="0" err="1" smtClean="0"/>
              <a:t>دی‌کامپایل</a:t>
            </a:r>
            <a:r>
              <a:rPr lang="fa-IR" baseline="0" dirty="0" smtClean="0"/>
              <a:t> کرد ولی </a:t>
            </a:r>
            <a:r>
              <a:rPr lang="fa-IR" baseline="0" dirty="0" err="1" smtClean="0"/>
              <a:t>اپ</a:t>
            </a:r>
            <a:r>
              <a:rPr lang="fa-IR" baseline="0" dirty="0" smtClean="0"/>
              <a:t> های ما متن </a:t>
            </a:r>
            <a:r>
              <a:rPr lang="fa-IR" baseline="0" dirty="0" err="1" smtClean="0"/>
              <a:t>بازند</a:t>
            </a:r>
            <a:r>
              <a:rPr lang="fa-IR" baseline="0" dirty="0" smtClean="0"/>
              <a:t>.</a:t>
            </a:r>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t>15</a:t>
            </a:fld>
            <a:endParaRPr lang="en-US"/>
          </a:p>
        </p:txBody>
      </p:sp>
    </p:spTree>
    <p:extLst>
      <p:ext uri="{BB962C8B-B14F-4D97-AF65-F5344CB8AC3E}">
        <p14:creationId xmlns:p14="http://schemas.microsoft.com/office/powerpoint/2010/main" val="1550858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marR="0" lvl="0" indent="-457200" algn="justLow"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fa-IR" sz="1400" kern="1200" dirty="0" smtClean="0">
                    <a:solidFill>
                      <a:schemeClr val="tx1"/>
                    </a:solidFill>
                    <a:effectLst/>
                    <a:latin typeface="+mn-lt"/>
                    <a:ea typeface="+mn-ea"/>
                    <a:cs typeface="+mn-cs"/>
                  </a:rPr>
                  <a:t>ابزار </a:t>
                </a:r>
                <a:r>
                  <a:rPr lang="en-US" sz="1400" kern="1200" dirty="0" smtClean="0">
                    <a:solidFill>
                      <a:schemeClr val="tx1"/>
                    </a:solidFill>
                    <a:effectLst/>
                    <a:latin typeface="+mn-lt"/>
                    <a:ea typeface="+mn-ea"/>
                    <a:cs typeface="+mn-cs"/>
                  </a:rPr>
                  <a:t>KLEE </a:t>
                </a:r>
                <a:r>
                  <a:rPr lang="fa-IR" sz="1400" kern="1200" dirty="0" smtClean="0">
                    <a:solidFill>
                      <a:schemeClr val="tx1"/>
                    </a:solidFill>
                    <a:effectLst/>
                    <a:latin typeface="+mn-lt"/>
                    <a:ea typeface="+mn-ea"/>
                    <a:cs typeface="+mn-cs"/>
                  </a:rPr>
                  <a:t>[27] در سال 2008، با روش پویا-نمادین آنلاین ارائه شد که از </a:t>
                </a:r>
                <a:r>
                  <a:rPr lang="en-US" sz="1400" kern="1200" dirty="0" smtClean="0">
                    <a:solidFill>
                      <a:schemeClr val="tx1"/>
                    </a:solidFill>
                    <a:effectLst/>
                    <a:latin typeface="+mn-lt"/>
                    <a:ea typeface="+mn-ea"/>
                    <a:cs typeface="+mn-cs"/>
                  </a:rPr>
                  <a:t>STP </a:t>
                </a:r>
                <a:r>
                  <a:rPr lang="fa-IR" sz="1400" kern="1200" dirty="0" smtClean="0">
                    <a:solidFill>
                      <a:schemeClr val="tx1"/>
                    </a:solidFill>
                    <a:effectLst/>
                    <a:latin typeface="+mn-lt"/>
                    <a:ea typeface="+mn-ea"/>
                    <a:cs typeface="+mn-cs"/>
                  </a:rPr>
                  <a:t>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این ابزار برای آزمون </a:t>
                </a:r>
                <a:r>
                  <a:rPr lang="fa-IR" sz="1400" kern="1200" dirty="0" err="1" smtClean="0">
                    <a:solidFill>
                      <a:schemeClr val="tx1"/>
                    </a:solidFill>
                    <a:effectLst/>
                    <a:latin typeface="+mn-lt"/>
                    <a:ea typeface="+mn-ea"/>
                    <a:cs typeface="+mn-cs"/>
                  </a:rPr>
                  <a:t>برنامه‌های</a:t>
                </a:r>
                <a:r>
                  <a:rPr lang="fa-IR" sz="1400" kern="1200" dirty="0" smtClean="0">
                    <a:solidFill>
                      <a:schemeClr val="tx1"/>
                    </a:solidFill>
                    <a:effectLst/>
                    <a:latin typeface="+mn-lt"/>
                    <a:ea typeface="+mn-ea"/>
                    <a:cs typeface="+mn-cs"/>
                  </a:rPr>
                  <a:t> واقعی محدود به زبان </a:t>
                </a:r>
                <a:r>
                  <a:rPr lang="en-US" sz="1400" kern="1200" dirty="0" smtClean="0">
                    <a:solidFill>
                      <a:schemeClr val="tx1"/>
                    </a:solidFill>
                    <a:effectLst/>
                    <a:latin typeface="+mn-lt"/>
                    <a:ea typeface="+mn-ea"/>
                    <a:cs typeface="+mn-cs"/>
                  </a:rPr>
                  <a:t>C</a:t>
                </a:r>
                <a:r>
                  <a:rPr lang="fa-IR" sz="1400" kern="1200" dirty="0" smtClean="0">
                    <a:solidFill>
                      <a:schemeClr val="tx1"/>
                    </a:solidFill>
                    <a:effectLst/>
                    <a:latin typeface="+mn-lt"/>
                    <a:ea typeface="+mn-ea"/>
                    <a:cs typeface="+mn-cs"/>
                  </a:rPr>
                  <a:t> است.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محیط اجرای برنامه(سیستم فایل) و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حافظه دارد. حافظه را </a:t>
                </a:r>
                <a:r>
                  <a:rPr lang="fa-IR" sz="1400" kern="1200" dirty="0" err="1" smtClean="0">
                    <a:solidFill>
                      <a:schemeClr val="tx1"/>
                    </a:solidFill>
                    <a:effectLst/>
                    <a:latin typeface="+mn-lt"/>
                    <a:ea typeface="+mn-ea"/>
                    <a:cs typeface="+mn-cs"/>
                  </a:rPr>
                  <a:t>مجموعه‌ای</a:t>
                </a:r>
                <a:r>
                  <a:rPr lang="fa-IR" sz="1400" kern="1200" dirty="0" smtClean="0">
                    <a:solidFill>
                      <a:schemeClr val="tx1"/>
                    </a:solidFill>
                    <a:effectLst/>
                    <a:latin typeface="+mn-lt"/>
                    <a:ea typeface="+mn-ea"/>
                    <a:cs typeface="+mn-cs"/>
                  </a:rPr>
                  <a:t> از </a:t>
                </a:r>
                <a:r>
                  <a:rPr lang="fa-IR" sz="1400" kern="1200" dirty="0" err="1" smtClean="0">
                    <a:solidFill>
                      <a:schemeClr val="tx1"/>
                    </a:solidFill>
                    <a:effectLst/>
                    <a:latin typeface="+mn-lt"/>
                    <a:ea typeface="+mn-ea"/>
                    <a:cs typeface="+mn-cs"/>
                  </a:rPr>
                  <a:t>بایت‌های</a:t>
                </a:r>
                <a:r>
                  <a:rPr lang="fa-IR" sz="1400" kern="1200" dirty="0" smtClean="0">
                    <a:solidFill>
                      <a:schemeClr val="tx1"/>
                    </a:solidFill>
                    <a:effectLst/>
                    <a:latin typeface="+mn-lt"/>
                    <a:ea typeface="+mn-ea"/>
                    <a:cs typeface="+mn-cs"/>
                  </a:rPr>
                  <a:t> بدون نوع در نظر </a:t>
                </a:r>
                <a:r>
                  <a:rPr lang="fa-IR" sz="1400" kern="1200" dirty="0" err="1" smtClean="0">
                    <a:solidFill>
                      <a:schemeClr val="tx1"/>
                    </a:solidFill>
                    <a:effectLst/>
                    <a:latin typeface="+mn-lt"/>
                    <a:ea typeface="+mn-ea"/>
                    <a:cs typeface="+mn-cs"/>
                  </a:rPr>
                  <a:t>می‌گیرد</a:t>
                </a:r>
                <a:r>
                  <a:rPr lang="fa-IR" sz="1400" kern="1200" dirty="0" smtClean="0">
                    <a:solidFill>
                      <a:schemeClr val="tx1"/>
                    </a:solidFill>
                    <a:effectLst/>
                    <a:latin typeface="+mn-lt"/>
                    <a:ea typeface="+mn-ea"/>
                    <a:cs typeface="+mn-cs"/>
                  </a:rPr>
                  <a:t>. ولی از </a:t>
                </a:r>
                <a:r>
                  <a:rPr lang="fa-IR" sz="1400" kern="1200" dirty="0" err="1" smtClean="0">
                    <a:solidFill>
                      <a:schemeClr val="tx1"/>
                    </a:solidFill>
                    <a:effectLst/>
                    <a:latin typeface="+mn-lt"/>
                    <a:ea typeface="+mn-ea"/>
                    <a:cs typeface="+mn-cs"/>
                  </a:rPr>
                  <a:t>هم‌روندی</a:t>
                </a:r>
                <a:r>
                  <a:rPr lang="fa-IR" sz="1400" kern="1200" dirty="0" smtClean="0">
                    <a:solidFill>
                      <a:schemeClr val="tx1"/>
                    </a:solidFill>
                    <a:effectLst/>
                    <a:latin typeface="+mn-lt"/>
                    <a:ea typeface="+mn-ea"/>
                    <a:cs typeface="+mn-cs"/>
                  </a:rPr>
                  <a:t> پشتیبانی </a:t>
                </a:r>
                <a:r>
                  <a:rPr lang="fa-IR" sz="1400" kern="1200" dirty="0" err="1" smtClean="0">
                    <a:solidFill>
                      <a:schemeClr val="tx1"/>
                    </a:solidFill>
                    <a:effectLst/>
                    <a:latin typeface="+mn-lt"/>
                    <a:ea typeface="+mn-ea"/>
                    <a:cs typeface="+mn-cs"/>
                  </a:rPr>
                  <a:t>نمی‌کند</a:t>
                </a:r>
                <a:r>
                  <a:rPr lang="fa-IR" sz="1400" kern="1200" dirty="0" smtClean="0">
                    <a:solidFill>
                      <a:schemeClr val="tx1"/>
                    </a:solidFill>
                    <a:effectLst/>
                    <a:latin typeface="+mn-lt"/>
                    <a:ea typeface="+mn-ea"/>
                    <a:cs typeface="+mn-cs"/>
                  </a:rPr>
                  <a:t>. این ابزار روش‌های انتخاب دلخواه و انتخاب برای پوشش بیشترین مسیرها را به صورت ترکیبی 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بر اساس یک سری </a:t>
                </a:r>
                <a:r>
                  <a:rPr lang="fa-IR" sz="1400" kern="1200" dirty="0" err="1" smtClean="0">
                    <a:solidFill>
                      <a:schemeClr val="tx1"/>
                    </a:solidFill>
                    <a:effectLst/>
                    <a:latin typeface="+mn-lt"/>
                    <a:ea typeface="+mn-ea"/>
                    <a:cs typeface="+mn-cs"/>
                  </a:rPr>
                  <a:t>هیوریستیک</a:t>
                </a:r>
                <a:r>
                  <a:rPr lang="fa-IR" sz="1400" kern="1200" dirty="0" smtClean="0">
                    <a:solidFill>
                      <a:schemeClr val="tx1"/>
                    </a:solidFill>
                    <a:effectLst/>
                    <a:latin typeface="+mn-lt"/>
                    <a:ea typeface="+mn-ea"/>
                    <a:cs typeface="+mn-cs"/>
                  </a:rPr>
                  <a:t> به </a:t>
                </a:r>
                <a:r>
                  <a:rPr lang="fa-IR" sz="1400" kern="1200" dirty="0" err="1" smtClean="0">
                    <a:solidFill>
                      <a:schemeClr val="tx1"/>
                    </a:solidFill>
                    <a:effectLst/>
                    <a:latin typeface="+mn-lt"/>
                    <a:ea typeface="+mn-ea"/>
                    <a:cs typeface="+mn-cs"/>
                  </a:rPr>
                  <a:t>حالت‌ها</a:t>
                </a:r>
                <a:r>
                  <a:rPr lang="fa-IR" sz="1400" kern="1200" dirty="0" smtClean="0">
                    <a:solidFill>
                      <a:schemeClr val="tx1"/>
                    </a:solidFill>
                    <a:effectLst/>
                    <a:latin typeface="+mn-lt"/>
                    <a:ea typeface="+mn-ea"/>
                    <a:cs typeface="+mn-cs"/>
                  </a:rPr>
                  <a:t> وزن اختصاص داده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و سپس به صورت دلخواه یکی از این </a:t>
                </a:r>
                <a:r>
                  <a:rPr lang="fa-IR" sz="1400" kern="1200" dirty="0" err="1" smtClean="0">
                    <a:solidFill>
                      <a:schemeClr val="tx1"/>
                    </a:solidFill>
                    <a:effectLst/>
                    <a:latin typeface="+mn-lt"/>
                    <a:ea typeface="+mn-ea"/>
                    <a:cs typeface="+mn-cs"/>
                  </a:rPr>
                  <a:t>حالت‌ها</a:t>
                </a:r>
                <a:r>
                  <a:rPr lang="fa-IR" sz="1400" kern="1200" dirty="0" smtClean="0">
                    <a:solidFill>
                      <a:schemeClr val="tx1"/>
                    </a:solidFill>
                    <a:effectLst/>
                    <a:latin typeface="+mn-lt"/>
                    <a:ea typeface="+mn-ea"/>
                    <a:cs typeface="+mn-cs"/>
                  </a:rPr>
                  <a:t> انتخاب </a:t>
                </a:r>
                <a:r>
                  <a:rPr lang="fa-IR" sz="1400" kern="1200" dirty="0" err="1" smtClean="0">
                    <a:solidFill>
                      <a:schemeClr val="tx1"/>
                    </a:solidFill>
                    <a:effectLst/>
                    <a:latin typeface="+mn-lt"/>
                    <a:ea typeface="+mn-ea"/>
                    <a:cs typeface="+mn-cs"/>
                  </a:rPr>
                  <a:t>می‌شوند</a:t>
                </a:r>
                <a:r>
                  <a:rPr lang="fa-IR" sz="1400" kern="1200" dirty="0" smtClean="0">
                    <a:solidFill>
                      <a:schemeClr val="tx1"/>
                    </a:solidFill>
                    <a:effectLst/>
                    <a:latin typeface="+mn-lt"/>
                    <a:ea typeface="+mn-ea"/>
                    <a:cs typeface="+mn-cs"/>
                  </a:rPr>
                  <a:t>. در حالت دوم، </a:t>
                </a:r>
                <a:r>
                  <a:rPr lang="fa-IR" sz="1400" kern="1200" dirty="0" err="1" smtClean="0">
                    <a:solidFill>
                      <a:schemeClr val="tx1"/>
                    </a:solidFill>
                    <a:effectLst/>
                    <a:latin typeface="+mn-lt"/>
                    <a:ea typeface="+mn-ea"/>
                    <a:cs typeface="+mn-cs"/>
                  </a:rPr>
                  <a:t>هیوریستیک‌ها</a:t>
                </a:r>
                <a:r>
                  <a:rPr lang="fa-IR" sz="1400" kern="1200" dirty="0" smtClean="0">
                    <a:solidFill>
                      <a:schemeClr val="tx1"/>
                    </a:solidFill>
                    <a:effectLst/>
                    <a:latin typeface="+mn-lt"/>
                    <a:ea typeface="+mn-ea"/>
                    <a:cs typeface="+mn-cs"/>
                  </a:rPr>
                  <a:t> بر اساس کمترین فاصله تا دستور پوشش داده نشده، </a:t>
                </a:r>
                <a:r>
                  <a:rPr lang="fa-IR" sz="1400" kern="1200" dirty="0" err="1" smtClean="0">
                    <a:solidFill>
                      <a:schemeClr val="tx1"/>
                    </a:solidFill>
                    <a:effectLst/>
                    <a:latin typeface="+mn-lt"/>
                    <a:ea typeface="+mn-ea"/>
                    <a:cs typeface="+mn-cs"/>
                  </a:rPr>
                  <a:t>بیشینه</a:t>
                </a:r>
                <a:r>
                  <a:rPr lang="fa-IR" sz="1400" kern="1200" dirty="0" smtClean="0">
                    <a:solidFill>
                      <a:schemeClr val="tx1"/>
                    </a:solidFill>
                    <a:effectLst/>
                    <a:latin typeface="+mn-lt"/>
                    <a:ea typeface="+mn-ea"/>
                    <a:cs typeface="+mn-cs"/>
                  </a:rPr>
                  <a:t> فراخوانی حالت و یا اینکه یک حالت اخیرا دستور جدیدی را پوشش داده است یا نه، محاسبه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ترکیب این دو استراتژی باعث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هم پوشش تمامی دستورات فراهم شود و هم از گیر کردن در حلقه جلوگیری به عمل آید. برای </a:t>
                </a:r>
                <a:r>
                  <a:rPr lang="fa-IR" sz="1400" kern="1200" dirty="0" err="1" smtClean="0">
                    <a:solidFill>
                      <a:schemeClr val="tx1"/>
                    </a:solidFill>
                    <a:effectLst/>
                    <a:latin typeface="+mn-lt"/>
                    <a:ea typeface="+mn-ea"/>
                    <a:cs typeface="+mn-cs"/>
                  </a:rPr>
                  <a:t>بهینه‌سازی</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قید‌ها</a:t>
                </a:r>
                <a:r>
                  <a:rPr lang="fa-IR" sz="1400" kern="1200" dirty="0" smtClean="0">
                    <a:solidFill>
                      <a:schemeClr val="tx1"/>
                    </a:solidFill>
                    <a:effectLst/>
                    <a:latin typeface="+mn-lt"/>
                    <a:ea typeface="+mn-ea"/>
                    <a:cs typeface="+mn-cs"/>
                  </a:rPr>
                  <a:t> به حل کننده قید از </a:t>
                </a:r>
                <a:r>
                  <a:rPr lang="fa-IR" sz="1400" kern="1200" dirty="0" err="1" smtClean="0">
                    <a:solidFill>
                      <a:schemeClr val="tx1"/>
                    </a:solidFill>
                    <a:effectLst/>
                    <a:latin typeface="+mn-lt"/>
                    <a:ea typeface="+mn-ea"/>
                    <a:cs typeface="+mn-cs"/>
                  </a:rPr>
                  <a:t>روش‌هایی</a:t>
                </a:r>
                <a:r>
                  <a:rPr lang="fa-IR" sz="1400" kern="1200" dirty="0" smtClean="0">
                    <a:solidFill>
                      <a:schemeClr val="tx1"/>
                    </a:solidFill>
                    <a:effectLst/>
                    <a:latin typeface="+mn-lt"/>
                    <a:ea typeface="+mn-ea"/>
                    <a:cs typeface="+mn-cs"/>
                  </a:rPr>
                  <a:t> مثل روش کش 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این ابزار گسترش یافته ابزار </a:t>
                </a:r>
                <a:r>
                  <a:rPr lang="en-US" sz="1400" kern="1200" dirty="0" smtClean="0">
                    <a:solidFill>
                      <a:schemeClr val="tx1"/>
                    </a:solidFill>
                    <a:effectLst/>
                    <a:latin typeface="+mn-lt"/>
                    <a:ea typeface="+mn-ea"/>
                    <a:cs typeface="+mn-cs"/>
                  </a:rPr>
                  <a:t>EXE</a:t>
                </a:r>
                <a:r>
                  <a:rPr lang="fa-IR" sz="1400" kern="1200" dirty="0" smtClean="0">
                    <a:solidFill>
                      <a:schemeClr val="tx1"/>
                    </a:solidFill>
                    <a:effectLst/>
                    <a:latin typeface="+mn-lt"/>
                    <a:ea typeface="+mn-ea"/>
                    <a:cs typeface="+mn-cs"/>
                  </a:rPr>
                  <a:t> است.</a:t>
                </a:r>
                <a:endParaRPr lang="en-US" sz="1400" kern="1200" dirty="0" smtClean="0">
                  <a:solidFill>
                    <a:schemeClr val="tx1"/>
                  </a:solidFill>
                  <a:effectLst/>
                  <a:latin typeface="+mn-lt"/>
                  <a:ea typeface="+mn-ea"/>
                  <a:cs typeface="+mn-cs"/>
                </a:endParaRPr>
              </a:p>
              <a:p>
                <a:pPr marL="1371600" lvl="2" indent="-457200" algn="justLow" rtl="1">
                  <a:buFont typeface="Arial" panose="020B0604020202020204" pitchFamily="34" charset="0"/>
                  <a:buChar char="•"/>
                </a:pPr>
                <a:endParaRPr lang="fa-IR" sz="1400" dirty="0" smtClean="0">
                  <a:latin typeface="+mj-lt"/>
                  <a:cs typeface="B Nazanin" panose="00000400000000000000" pitchFamily="2" charset="-78"/>
                </a:endParaRPr>
              </a:p>
              <a:p>
                <a:pPr algn="r" rtl="1"/>
                <a:r>
                  <a:rPr lang="en-US" sz="1400" b="0" i="0" u="none" strike="noStrike" kern="1200" baseline="0" dirty="0" err="1" smtClean="0">
                    <a:solidFill>
                      <a:schemeClr val="tx1"/>
                    </a:solidFill>
                    <a:latin typeface="+mn-lt"/>
                    <a:ea typeface="+mn-ea"/>
                    <a:cs typeface="+mn-cs"/>
                  </a:rPr>
                  <a:t>Acteve</a:t>
                </a:r>
                <a:r>
                  <a:rPr lang="fa-IR" sz="1400" b="0" i="0" u="none" strike="noStrike" kern="1200" baseline="0" dirty="0" smtClean="0">
                    <a:solidFill>
                      <a:schemeClr val="tx1"/>
                    </a:solidFill>
                    <a:latin typeface="+mn-lt"/>
                    <a:ea typeface="+mn-ea"/>
                    <a:cs typeface="+mn-cs"/>
                  </a:rPr>
                  <a:t>:</a:t>
                </a:r>
              </a:p>
              <a:p>
                <a:pPr marL="457200"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اجرای </a:t>
                </a:r>
                <a:r>
                  <a:rPr lang="en-US" sz="1400" kern="1200" dirty="0" smtClean="0">
                    <a:solidFill>
                      <a:schemeClr val="tx1"/>
                    </a:solidFill>
                    <a:latin typeface="+mn-lt"/>
                    <a:ea typeface="+mn-ea"/>
                    <a:cs typeface="B Nazanin" panose="00000400000000000000" pitchFamily="2" charset="-78"/>
                  </a:rPr>
                  <a:t>Concolic</a:t>
                </a:r>
                <a:r>
                  <a:rPr lang="fa-IR" sz="1400" kern="1200" dirty="0" smtClean="0">
                    <a:solidFill>
                      <a:schemeClr val="tx1"/>
                    </a:solidFill>
                    <a:latin typeface="+mn-lt"/>
                    <a:ea typeface="+mn-ea"/>
                    <a:cs typeface="B Nazanin" panose="00000400000000000000" pitchFamily="2" charset="-78"/>
                  </a:rPr>
                  <a:t> برای </a:t>
                </a:r>
                <a:r>
                  <a:rPr lang="fa-IR" sz="1400" kern="1200" dirty="0" err="1" smtClean="0">
                    <a:solidFill>
                      <a:schemeClr val="tx1"/>
                    </a:solidFill>
                    <a:latin typeface="+mn-lt"/>
                    <a:ea typeface="+mn-ea"/>
                    <a:cs typeface="B Nazanin" panose="00000400000000000000" pitchFamily="2" charset="-78"/>
                  </a:rPr>
                  <a:t>برنامه‌های</a:t>
                </a:r>
                <a:r>
                  <a:rPr lang="fa-IR" sz="1400" kern="1200" dirty="0" smtClean="0">
                    <a:solidFill>
                      <a:schemeClr val="tx1"/>
                    </a:solidFill>
                    <a:latin typeface="+mn-lt"/>
                    <a:ea typeface="+mn-ea"/>
                    <a:cs typeface="B Nazanin" panose="00000400000000000000" pitchFamily="2" charset="-78"/>
                  </a:rPr>
                  <a:t> گوشی همراه</a:t>
                </a:r>
              </a:p>
              <a:p>
                <a:pPr marL="914400" lvl="1"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سال 2011، زبان </a:t>
                </a:r>
                <a:r>
                  <a:rPr lang="fa-IR" sz="1400" kern="1200" dirty="0" err="1" smtClean="0">
                    <a:solidFill>
                      <a:schemeClr val="tx1"/>
                    </a:solidFill>
                    <a:latin typeface="+mn-lt"/>
                    <a:ea typeface="+mn-ea"/>
                    <a:cs typeface="B Nazanin" panose="00000400000000000000" pitchFamily="2" charset="-78"/>
                  </a:rPr>
                  <a:t>اندروید</a:t>
                </a:r>
                <a:r>
                  <a:rPr lang="fa-IR" sz="1400" kern="1200" dirty="0" smtClean="0">
                    <a:solidFill>
                      <a:schemeClr val="tx1"/>
                    </a:solidFill>
                    <a:latin typeface="+mn-lt"/>
                    <a:ea typeface="+mn-ea"/>
                    <a:cs typeface="B Nazanin" panose="00000400000000000000" pitchFamily="2" charset="-78"/>
                  </a:rPr>
                  <a:t>، </a:t>
                </a:r>
                <a:r>
                  <a:rPr lang="fa-IR" sz="1400" kern="1200" dirty="0" err="1" smtClean="0">
                    <a:solidFill>
                      <a:schemeClr val="tx1"/>
                    </a:solidFill>
                    <a:latin typeface="+mn-lt"/>
                    <a:ea typeface="+mn-ea"/>
                    <a:cs typeface="B Nazanin" panose="00000400000000000000" pitchFamily="2" charset="-78"/>
                  </a:rPr>
                  <a:t>برنامه‌های</a:t>
                </a:r>
                <a:r>
                  <a:rPr lang="fa-IR" sz="1400" kern="1200" dirty="0" smtClean="0">
                    <a:solidFill>
                      <a:schemeClr val="tx1"/>
                    </a:solidFill>
                    <a:latin typeface="+mn-lt"/>
                    <a:ea typeface="+mn-ea"/>
                    <a:cs typeface="B Nazanin" panose="00000400000000000000" pitchFamily="2" charset="-78"/>
                  </a:rPr>
                  <a:t> رخداد محور، </a:t>
                </a:r>
                <a:r>
                  <a:rPr lang="en-US" sz="1400" kern="1200" dirty="0" smtClean="0">
                    <a:solidFill>
                      <a:schemeClr val="tx1"/>
                    </a:solidFill>
                    <a:latin typeface="+mn-lt"/>
                    <a:ea typeface="+mn-ea"/>
                    <a:cs typeface="B Nazanin" panose="00000400000000000000" pitchFamily="2" charset="-78"/>
                  </a:rPr>
                  <a:t>Z3 SMT solver</a:t>
                </a:r>
                <a:endParaRPr lang="fa-IR" sz="1400" kern="1200" dirty="0" smtClean="0">
                  <a:solidFill>
                    <a:schemeClr val="tx1"/>
                  </a:solidFill>
                  <a:latin typeface="+mn-lt"/>
                  <a:ea typeface="+mn-ea"/>
                  <a:cs typeface="B Nazanin" panose="00000400000000000000" pitchFamily="2" charset="-78"/>
                </a:endParaRP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چالش: تولید یک رخداد و تولید ترتیبی از رخدادها</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به رخداد ضربه</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نیاز به </a:t>
                </a:r>
                <a:r>
                  <a:rPr lang="fa-IR" sz="1400" kern="1200" dirty="0" err="1" smtClean="0">
                    <a:solidFill>
                      <a:schemeClr val="tx1"/>
                    </a:solidFill>
                    <a:latin typeface="+mn-lt"/>
                    <a:ea typeface="+mn-ea"/>
                    <a:cs typeface="B Nazanin" panose="00000400000000000000" pitchFamily="2" charset="-78"/>
                  </a:rPr>
                  <a:t>بهینه‌سازی</a:t>
                </a:r>
                <a:r>
                  <a:rPr lang="fa-IR" sz="1400" kern="1200" dirty="0" smtClean="0">
                    <a:solidFill>
                      <a:schemeClr val="tx1"/>
                    </a:solidFill>
                    <a:latin typeface="+mn-lt"/>
                    <a:ea typeface="+mn-ea"/>
                    <a:cs typeface="B Nazanin" panose="00000400000000000000" pitchFamily="2" charset="-78"/>
                  </a:rPr>
                  <a:t> برای کاهش فضای حالت در </a:t>
                </a:r>
                <a:r>
                  <a:rPr lang="fa-IR" sz="1400" kern="1200" dirty="0" err="1" smtClean="0">
                    <a:solidFill>
                      <a:schemeClr val="tx1"/>
                    </a:solidFill>
                    <a:latin typeface="+mn-lt"/>
                    <a:ea typeface="+mn-ea"/>
                    <a:cs typeface="B Nazanin" panose="00000400000000000000" pitchFamily="2" charset="-78"/>
                  </a:rPr>
                  <a:t>ترتیب‌های</a:t>
                </a:r>
                <a:r>
                  <a:rPr lang="fa-IR" sz="1400" kern="1200" dirty="0" smtClean="0">
                    <a:solidFill>
                      <a:schemeClr val="tx1"/>
                    </a:solidFill>
                    <a:latin typeface="+mn-lt"/>
                    <a:ea typeface="+mn-ea"/>
                    <a:cs typeface="B Nazanin" panose="00000400000000000000" pitchFamily="2" charset="-78"/>
                  </a:rPr>
                  <a:t> مختلف از رخدادها</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a:t>
                </a:r>
                <a:r>
                  <a:rPr lang="fa-IR" sz="1400" kern="1200" dirty="0" err="1" smtClean="0">
                    <a:solidFill>
                      <a:schemeClr val="tx1"/>
                    </a:solidFill>
                    <a:latin typeface="+mn-lt"/>
                    <a:ea typeface="+mn-ea"/>
                    <a:cs typeface="B Nazanin" panose="00000400000000000000" pitchFamily="2" charset="-78"/>
                  </a:rPr>
                  <a:t>ویجت‌های</a:t>
                </a:r>
                <a:r>
                  <a:rPr lang="fa-IR" sz="1400" kern="1200" dirty="0" smtClean="0">
                    <a:solidFill>
                      <a:schemeClr val="tx1"/>
                    </a:solidFill>
                    <a:latin typeface="+mn-lt"/>
                    <a:ea typeface="+mn-ea"/>
                    <a:cs typeface="B Nazanin" panose="00000400000000000000" pitchFamily="2" charset="-78"/>
                  </a:rPr>
                  <a:t> غیرفعال</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a:t>
                </a:r>
                <a:r>
                  <a:rPr lang="fa-IR" sz="1400" kern="1200" dirty="0" err="1" smtClean="0">
                    <a:solidFill>
                      <a:schemeClr val="tx1"/>
                    </a:solidFill>
                    <a:latin typeface="+mn-lt"/>
                    <a:ea typeface="+mn-ea"/>
                    <a:cs typeface="B Nazanin" panose="00000400000000000000" pitchFamily="2" charset="-78"/>
                  </a:rPr>
                  <a:t>ویجت‌های</a:t>
                </a:r>
                <a:r>
                  <a:rPr lang="fa-IR" sz="1400" kern="1200" dirty="0" smtClean="0">
                    <a:solidFill>
                      <a:schemeClr val="tx1"/>
                    </a:solidFill>
                    <a:latin typeface="+mn-lt"/>
                    <a:ea typeface="+mn-ea"/>
                    <a:cs typeface="B Nazanin" panose="00000400000000000000" pitchFamily="2" charset="-78"/>
                  </a:rPr>
                  <a:t> بدون کنش مثل </a:t>
                </a:r>
                <a:r>
                  <a:rPr lang="en-US" sz="1400" kern="1200" dirty="0" err="1" smtClean="0">
                    <a:solidFill>
                      <a:schemeClr val="tx1"/>
                    </a:solidFill>
                    <a:latin typeface="+mn-lt"/>
                    <a:ea typeface="+mn-ea"/>
                    <a:cs typeface="B Nazanin" panose="00000400000000000000" pitchFamily="2" charset="-78"/>
                  </a:rPr>
                  <a:t>LinearLayout</a:t>
                </a:r>
                <a:endParaRPr lang="en-US" sz="1400" kern="1200" dirty="0" smtClean="0">
                  <a:solidFill>
                    <a:schemeClr val="tx1"/>
                  </a:solidFill>
                  <a:latin typeface="+mn-lt"/>
                  <a:ea typeface="+mn-ea"/>
                  <a:cs typeface="B Nazanin" panose="00000400000000000000" pitchFamily="2" charset="-78"/>
                </a:endParaRP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کردن آزمون به </a:t>
                </a:r>
                <a:r>
                  <a:rPr lang="fa-IR" sz="1400" kern="1200" dirty="0" err="1" smtClean="0">
                    <a:solidFill>
                      <a:schemeClr val="tx1"/>
                    </a:solidFill>
                    <a:latin typeface="+mn-lt"/>
                    <a:ea typeface="+mn-ea"/>
                    <a:cs typeface="B Nazanin" panose="00000400000000000000" pitchFamily="2" charset="-78"/>
                  </a:rPr>
                  <a:t>رخدادهایی</a:t>
                </a:r>
                <a:r>
                  <a:rPr lang="fa-IR" sz="1400" kern="1200" dirty="0" smtClean="0">
                    <a:solidFill>
                      <a:schemeClr val="tx1"/>
                    </a:solidFill>
                    <a:latin typeface="+mn-lt"/>
                    <a:ea typeface="+mn-ea"/>
                    <a:cs typeface="B Nazanin" panose="00000400000000000000" pitchFamily="2" charset="-78"/>
                  </a:rPr>
                  <a:t> که در برنامه استفاده </a:t>
                </a:r>
                <a:r>
                  <a:rPr lang="fa-IR" sz="1400" kern="1200" dirty="0" err="1" smtClean="0">
                    <a:solidFill>
                      <a:schemeClr val="tx1"/>
                    </a:solidFill>
                    <a:latin typeface="+mn-lt"/>
                    <a:ea typeface="+mn-ea"/>
                    <a:cs typeface="B Nazanin" panose="00000400000000000000" pitchFamily="2" charset="-78"/>
                  </a:rPr>
                  <a:t>می‌شود</a:t>
                </a:r>
                <a:r>
                  <a:rPr lang="fa-IR" sz="1400" kern="1200" dirty="0" smtClean="0">
                    <a:solidFill>
                      <a:schemeClr val="tx1"/>
                    </a:solidFill>
                    <a:latin typeface="+mn-lt"/>
                    <a:ea typeface="+mn-ea"/>
                    <a:cs typeface="B Nazanin" panose="00000400000000000000" pitchFamily="2" charset="-78"/>
                  </a:rPr>
                  <a:t>.</a:t>
                </a:r>
              </a:p>
              <a:p>
                <a:pPr marL="1371600" lvl="2" indent="-457200" algn="justLow" rtl="1">
                  <a:buFont typeface="Arial" panose="020B0604020202020204" pitchFamily="34" charset="0"/>
                  <a:buChar char="•"/>
                </a:pPr>
                <a:r>
                  <a:rPr lang="fa-IR" sz="1400" kern="1200" dirty="0" err="1" smtClean="0">
                    <a:solidFill>
                      <a:schemeClr val="tx1"/>
                    </a:solidFill>
                    <a:latin typeface="+mn-lt"/>
                    <a:ea typeface="+mn-ea"/>
                    <a:cs typeface="B Nazanin" panose="00000400000000000000" pitchFamily="2" charset="-78"/>
                  </a:rPr>
                  <a:t>مدل‌سازی</a:t>
                </a:r>
                <a:r>
                  <a:rPr lang="fa-IR" sz="1400" kern="1200" dirty="0" smtClean="0">
                    <a:solidFill>
                      <a:schemeClr val="tx1"/>
                    </a:solidFill>
                    <a:latin typeface="+mn-lt"/>
                    <a:ea typeface="+mn-ea"/>
                    <a:cs typeface="B Nazanin" panose="00000400000000000000" pitchFamily="2" charset="-78"/>
                  </a:rPr>
                  <a:t> حافظه ندارد.</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از </a:t>
                </a:r>
                <a:r>
                  <a:rPr lang="fa-IR" sz="1400" kern="1200" dirty="0" err="1" smtClean="0">
                    <a:solidFill>
                      <a:schemeClr val="tx1"/>
                    </a:solidFill>
                    <a:latin typeface="+mn-lt"/>
                    <a:ea typeface="+mn-ea"/>
                    <a:cs typeface="B Nazanin" panose="00000400000000000000" pitchFamily="2" charset="-78"/>
                  </a:rPr>
                  <a:t>هم‌روندی</a:t>
                </a:r>
                <a:r>
                  <a:rPr lang="fa-IR" sz="1400" kern="1200" dirty="0" smtClean="0">
                    <a:solidFill>
                      <a:schemeClr val="tx1"/>
                    </a:solidFill>
                    <a:latin typeface="+mn-lt"/>
                    <a:ea typeface="+mn-ea"/>
                    <a:cs typeface="B Nazanin" panose="00000400000000000000" pitchFamily="2" charset="-78"/>
                  </a:rPr>
                  <a:t> پشتیبانی </a:t>
                </a:r>
                <a:r>
                  <a:rPr lang="fa-IR" sz="1400" kern="1200" dirty="0" err="1" smtClean="0">
                    <a:solidFill>
                      <a:schemeClr val="tx1"/>
                    </a:solidFill>
                    <a:latin typeface="+mn-lt"/>
                    <a:ea typeface="+mn-ea"/>
                    <a:cs typeface="B Nazanin" panose="00000400000000000000" pitchFamily="2" charset="-78"/>
                  </a:rPr>
                  <a:t>نمی‌کند</a:t>
                </a:r>
                <a:r>
                  <a:rPr lang="fa-IR" sz="1400" kern="1200" dirty="0" smtClean="0">
                    <a:solidFill>
                      <a:schemeClr val="tx1"/>
                    </a:solidFill>
                    <a:latin typeface="+mn-lt"/>
                    <a:ea typeface="+mn-ea"/>
                    <a:cs typeface="B Nazanin" panose="00000400000000000000" pitchFamily="2" charset="-78"/>
                  </a:rPr>
                  <a:t>.</a:t>
                </a:r>
              </a:p>
              <a:p>
                <a:pPr lvl="0" algn="r" rtl="1"/>
                <a:r>
                  <a:rPr lang="fa-IR" sz="1400" b="1" kern="1200" dirty="0" smtClean="0">
                    <a:solidFill>
                      <a:schemeClr val="tx1"/>
                    </a:solidFill>
                    <a:effectLst/>
                    <a:latin typeface="+mn-lt"/>
                    <a:ea typeface="+mn-ea"/>
                    <a:cs typeface="+mn-cs"/>
                  </a:rPr>
                  <a:t>یک رخداد:</a:t>
                </a:r>
              </a:p>
              <a:p>
                <a:pPr lvl="0" algn="r" rtl="1"/>
                <a:r>
                  <a:rPr lang="fa-IR" sz="1400" kern="1200" dirty="0" smtClean="0">
                    <a:solidFill>
                      <a:schemeClr val="tx1"/>
                    </a:solidFill>
                    <a:effectLst/>
                    <a:latin typeface="+mn-lt"/>
                    <a:ea typeface="+mn-ea"/>
                    <a:cs typeface="+mn-cs"/>
                  </a:rPr>
                  <a:t>در این مقاله از روش </a:t>
                </a:r>
                <a:r>
                  <a:rPr lang="en-US" sz="1400" kern="1200" dirty="0" smtClean="0">
                    <a:solidFill>
                      <a:schemeClr val="tx1"/>
                    </a:solidFill>
                    <a:effectLst/>
                    <a:latin typeface="+mn-lt"/>
                    <a:ea typeface="+mn-ea"/>
                    <a:cs typeface="+mn-cs"/>
                  </a:rPr>
                  <a:t>Concolic</a:t>
                </a:r>
                <a:r>
                  <a:rPr lang="fa-IR" sz="1400" kern="1200" dirty="0" smtClean="0">
                    <a:solidFill>
                      <a:schemeClr val="tx1"/>
                    </a:solidFill>
                    <a:effectLst/>
                    <a:latin typeface="+mn-lt"/>
                    <a:ea typeface="+mn-ea"/>
                    <a:cs typeface="+mn-cs"/>
                  </a:rPr>
                  <a:t> برای تولید رخدادها استفاده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برای این منظور </a:t>
                </a:r>
                <a:r>
                  <a:rPr lang="en-US" sz="1400" kern="1200" dirty="0" smtClean="0">
                    <a:solidFill>
                      <a:schemeClr val="tx1"/>
                    </a:solidFill>
                    <a:effectLst/>
                    <a:latin typeface="+mn-lt"/>
                    <a:ea typeface="+mn-ea"/>
                    <a:cs typeface="+mn-cs"/>
                  </a:rPr>
                  <a:t>SDK</a:t>
                </a:r>
                <a:r>
                  <a:rPr lang="fa-IR" sz="1400" kern="1200" dirty="0" smtClean="0">
                    <a:solidFill>
                      <a:schemeClr val="tx1"/>
                    </a:solidFill>
                    <a:effectLst/>
                    <a:latin typeface="+mn-lt"/>
                    <a:ea typeface="+mn-ea"/>
                    <a:cs typeface="+mn-cs"/>
                  </a:rPr>
                  <a:t> و برنامه تحت آزمون باید تجهیز شوند. سپس در حین اجرای یک رخداد عددی، یک رخداد به صورت نمادین هم تولید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که تمام </a:t>
                </a:r>
                <a:r>
                  <a:rPr lang="fa-IR" sz="1400" kern="1200" dirty="0" err="1" smtClean="0">
                    <a:solidFill>
                      <a:schemeClr val="tx1"/>
                    </a:solidFill>
                    <a:effectLst/>
                    <a:latin typeface="+mn-lt"/>
                    <a:ea typeface="+mn-ea"/>
                    <a:cs typeface="+mn-cs"/>
                  </a:rPr>
                  <a:t>قیدهای</a:t>
                </a:r>
                <a:r>
                  <a:rPr lang="fa-IR" sz="1400" kern="1200" dirty="0" smtClean="0">
                    <a:solidFill>
                      <a:schemeClr val="tx1"/>
                    </a:solidFill>
                    <a:effectLst/>
                    <a:latin typeface="+mn-lt"/>
                    <a:ea typeface="+mn-ea"/>
                    <a:cs typeface="+mn-cs"/>
                  </a:rPr>
                  <a:t> مسیر را در خود نگهداری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با این روش </a:t>
                </a:r>
                <a:r>
                  <a:rPr lang="fa-IR" sz="1400" kern="1200" dirty="0" err="1" smtClean="0">
                    <a:solidFill>
                      <a:schemeClr val="tx1"/>
                    </a:solidFill>
                    <a:effectLst/>
                    <a:latin typeface="+mn-lt"/>
                    <a:ea typeface="+mn-ea"/>
                    <a:cs typeface="+mn-cs"/>
                  </a:rPr>
                  <a:t>می‌توان</a:t>
                </a:r>
                <a:r>
                  <a:rPr lang="fa-IR" sz="1400" kern="1200" dirty="0" smtClean="0">
                    <a:solidFill>
                      <a:schemeClr val="tx1"/>
                    </a:solidFill>
                    <a:effectLst/>
                    <a:latin typeface="+mn-lt"/>
                    <a:ea typeface="+mn-ea"/>
                    <a:cs typeface="+mn-cs"/>
                  </a:rPr>
                  <a:t> رخداد ضربه را برای هر 11 </a:t>
                </a:r>
                <a:r>
                  <a:rPr lang="fa-IR" sz="1400" kern="1200" dirty="0" err="1" smtClean="0">
                    <a:solidFill>
                      <a:schemeClr val="tx1"/>
                    </a:solidFill>
                    <a:effectLst/>
                    <a:latin typeface="+mn-lt"/>
                    <a:ea typeface="+mn-ea"/>
                    <a:cs typeface="+mn-cs"/>
                  </a:rPr>
                  <a:t>ویجت</a:t>
                </a:r>
                <a:r>
                  <a:rPr lang="fa-IR" sz="1400" kern="1200" dirty="0" smtClean="0">
                    <a:solidFill>
                      <a:schemeClr val="tx1"/>
                    </a:solidFill>
                    <a:effectLst/>
                    <a:latin typeface="+mn-lt"/>
                    <a:ea typeface="+mn-ea"/>
                    <a:cs typeface="+mn-cs"/>
                  </a:rPr>
                  <a:t> ایجاد کرد.</a:t>
                </a:r>
              </a:p>
              <a:p>
                <a:pPr lvl="0" algn="r" rtl="1"/>
                <a:endParaRPr lang="fa-IR" sz="1400" b="0" kern="1200" dirty="0" smtClean="0">
                  <a:solidFill>
                    <a:schemeClr val="tx1"/>
                  </a:solidFill>
                  <a:effectLst/>
                  <a:latin typeface="+mn-lt"/>
                  <a:ea typeface="+mn-ea"/>
                  <a:cs typeface="+mn-cs"/>
                </a:endParaRPr>
              </a:p>
              <a:p>
                <a:pPr lvl="0" algn="r" rtl="1"/>
                <a:r>
                  <a:rPr lang="fa-IR" sz="1400" b="1" kern="1200" dirty="0" smtClean="0">
                    <a:solidFill>
                      <a:schemeClr val="tx1"/>
                    </a:solidFill>
                    <a:effectLst/>
                    <a:latin typeface="+mn-lt"/>
                    <a:ea typeface="+mn-ea"/>
                    <a:cs typeface="+mn-cs"/>
                  </a:rPr>
                  <a:t>ترتیبی از رخدادها:</a:t>
                </a:r>
              </a:p>
              <a:p>
                <a:pPr lvl="0" algn="r" rtl="1"/>
                <a:r>
                  <a:rPr lang="fa-IR" sz="1400" b="0" kern="1200" dirty="0" smtClean="0">
                    <a:solidFill>
                      <a:schemeClr val="tx1"/>
                    </a:solidFill>
                    <a:effectLst/>
                    <a:latin typeface="+mn-lt"/>
                    <a:ea typeface="+mn-ea"/>
                    <a:cs typeface="+mn-cs"/>
                  </a:rPr>
                  <a:t>باید همه حالت های وقوع رخدادها بررسی شود(دوتایی، </a:t>
                </a:r>
                <a:r>
                  <a:rPr lang="fa-IR" sz="1400" b="0" kern="1200" dirty="0" err="1" smtClean="0">
                    <a:solidFill>
                      <a:schemeClr val="tx1"/>
                    </a:solidFill>
                    <a:effectLst/>
                    <a:latin typeface="+mn-lt"/>
                    <a:ea typeface="+mn-ea"/>
                    <a:cs typeface="+mn-cs"/>
                  </a:rPr>
                  <a:t>سه‌تایی</a:t>
                </a:r>
                <a:r>
                  <a:rPr lang="fa-IR" sz="1400" b="0" kern="1200" dirty="0" smtClean="0">
                    <a:solidFill>
                      <a:schemeClr val="tx1"/>
                    </a:solidFill>
                    <a:effectLst/>
                    <a:latin typeface="+mn-lt"/>
                    <a:ea typeface="+mn-ea"/>
                    <a:cs typeface="+mn-cs"/>
                  </a:rPr>
                  <a:t>، </a:t>
                </a:r>
                <a:r>
                  <a:rPr lang="fa-IR" sz="1400" b="0" kern="1200" dirty="0" err="1" smtClean="0">
                    <a:solidFill>
                      <a:schemeClr val="tx1"/>
                    </a:solidFill>
                    <a:effectLst/>
                    <a:latin typeface="+mn-lt"/>
                    <a:ea typeface="+mn-ea"/>
                    <a:cs typeface="+mn-cs"/>
                  </a:rPr>
                  <a:t>چهارتایی</a:t>
                </a:r>
                <a:r>
                  <a:rPr lang="fa-IR" sz="1400" b="0" kern="1200" dirty="0" smtClean="0">
                    <a:solidFill>
                      <a:schemeClr val="tx1"/>
                    </a:solidFill>
                    <a:effectLst/>
                    <a:latin typeface="+mn-lt"/>
                    <a:ea typeface="+mn-ea"/>
                    <a:cs typeface="+mn-cs"/>
                  </a:rPr>
                  <a:t> و ...) و </a:t>
                </a:r>
                <a:r>
                  <a:rPr lang="fa-IR" sz="1400" b="0" kern="1200" dirty="0" err="1" smtClean="0">
                    <a:solidFill>
                      <a:schemeClr val="tx1"/>
                    </a:solidFill>
                    <a:effectLst/>
                    <a:latin typeface="+mn-lt"/>
                    <a:ea typeface="+mn-ea"/>
                    <a:cs typeface="+mn-cs"/>
                  </a:rPr>
                  <a:t>جای‌گشت‌های</a:t>
                </a:r>
                <a:r>
                  <a:rPr lang="fa-IR" sz="1400" b="0" kern="1200" dirty="0" smtClean="0">
                    <a:solidFill>
                      <a:schemeClr val="tx1"/>
                    </a:solidFill>
                    <a:effectLst/>
                    <a:latin typeface="+mn-lt"/>
                    <a:ea typeface="+mn-ea"/>
                    <a:cs typeface="+mn-cs"/>
                  </a:rPr>
                  <a:t> مختلف رخدادها در هر ترتیب. فضای حالت خیلی بزرگی دارد.</a:t>
                </a:r>
                <a:endParaRPr lang="en-US" sz="1400" b="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Mayhem</a:t>
                </a:r>
                <a:r>
                  <a:rPr lang="fa-IR" sz="1400" kern="1200" dirty="0" smtClean="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latin typeface="+mn-lt"/>
                    <a:ea typeface="+mn-ea"/>
                    <a:cs typeface="+mn-cs"/>
                  </a:rPr>
                  <a:t>یک</a:t>
                </a:r>
                <a:r>
                  <a:rPr lang="fa-IR" sz="1400" kern="1200" baseline="0" dirty="0" smtClean="0">
                    <a:solidFill>
                      <a:schemeClr val="tx1"/>
                    </a:solidFill>
                    <a:latin typeface="+mn-lt"/>
                    <a:ea typeface="+mn-ea"/>
                    <a:cs typeface="+mn-cs"/>
                  </a:rPr>
                  <a:t> معماری </a:t>
                </a:r>
                <a:r>
                  <a:rPr lang="en-US" sz="1400" kern="1200" baseline="0" dirty="0" smtClean="0">
                    <a:solidFill>
                      <a:schemeClr val="tx1"/>
                    </a:solidFill>
                    <a:latin typeface="+mn-lt"/>
                    <a:ea typeface="+mn-ea"/>
                    <a:cs typeface="+mn-cs"/>
                  </a:rPr>
                  <a:t>client-server</a:t>
                </a:r>
                <a:r>
                  <a:rPr lang="fa-IR" sz="1400" kern="1200" baseline="0" dirty="0" smtClean="0">
                    <a:solidFill>
                      <a:schemeClr val="tx1"/>
                    </a:solidFill>
                    <a:latin typeface="+mn-lt"/>
                    <a:ea typeface="+mn-ea"/>
                    <a:cs typeface="+mn-cs"/>
                  </a:rPr>
                  <a:t> دارد(</a:t>
                </a:r>
                <a:r>
                  <a:rPr lang="en-US" sz="1400" kern="1200" baseline="0" dirty="0" smtClean="0">
                    <a:solidFill>
                      <a:schemeClr val="tx1"/>
                    </a:solidFill>
                    <a:latin typeface="+mn-lt"/>
                    <a:ea typeface="+mn-ea"/>
                    <a:cs typeface="+mn-cs"/>
                  </a:rPr>
                  <a:t>CES, SES</a:t>
                </a:r>
                <a:r>
                  <a:rPr lang="fa-IR" sz="1400" kern="1200" baseline="0" dirty="0" smtClean="0">
                    <a:solidFill>
                      <a:schemeClr val="tx1"/>
                    </a:solidFill>
                    <a:latin typeface="+mn-lt"/>
                    <a:ea typeface="+mn-ea"/>
                    <a:cs typeface="+mn-cs"/>
                  </a:rPr>
                  <a:t>) ابتدا کد در </a:t>
                </a:r>
                <a:r>
                  <a:rPr lang="en-US" sz="1400" kern="1200" baseline="0" dirty="0" smtClean="0">
                    <a:solidFill>
                      <a:schemeClr val="tx1"/>
                    </a:solidFill>
                    <a:latin typeface="+mn-lt"/>
                    <a:ea typeface="+mn-ea"/>
                    <a:cs typeface="+mn-cs"/>
                  </a:rPr>
                  <a:t>CES</a:t>
                </a:r>
                <a:r>
                  <a:rPr lang="fa-IR" sz="1400" kern="1200" baseline="0" dirty="0" smtClean="0">
                    <a:solidFill>
                      <a:schemeClr val="tx1"/>
                    </a:solidFill>
                    <a:latin typeface="+mn-lt"/>
                    <a:ea typeface="+mn-ea"/>
                    <a:cs typeface="+mn-cs"/>
                  </a:rPr>
                  <a:t> به صورت عددی اجرا</a:t>
                </a:r>
                <a:r>
                  <a:rPr lang="en-US" sz="1400" kern="1200" baseline="0" dirty="0" smtClean="0">
                    <a:solidFill>
                      <a:schemeClr val="tx1"/>
                    </a:solidFill>
                    <a:latin typeface="+mn-lt"/>
                    <a:ea typeface="+mn-ea"/>
                    <a:cs typeface="+mn-cs"/>
                  </a:rPr>
                  <a:t> </a:t>
                </a:r>
                <a:r>
                  <a:rPr lang="fa-IR" sz="1400" kern="1200" baseline="0" dirty="0" smtClean="0">
                    <a:solidFill>
                      <a:schemeClr val="tx1"/>
                    </a:solidFill>
                    <a:latin typeface="+mn-lt"/>
                    <a:ea typeface="+mn-ea"/>
                    <a:cs typeface="+mn-cs"/>
                  </a:rPr>
                  <a:t>می شود و همزمان تحلیل آلایش هم صورت می گیرد. اگر به پرش شرطی رسید، ادامه اجرا را به </a:t>
                </a:r>
                <a:r>
                  <a:rPr lang="en-US" sz="1400" kern="1200" baseline="0" dirty="0" smtClean="0">
                    <a:solidFill>
                      <a:schemeClr val="tx1"/>
                    </a:solidFill>
                    <a:latin typeface="+mn-lt"/>
                    <a:ea typeface="+mn-ea"/>
                    <a:cs typeface="+mn-cs"/>
                  </a:rPr>
                  <a:t>SES</a:t>
                </a:r>
                <a:r>
                  <a:rPr lang="fa-IR" sz="1400" kern="1200" baseline="0" dirty="0" smtClean="0">
                    <a:solidFill>
                      <a:schemeClr val="tx1"/>
                    </a:solidFill>
                    <a:latin typeface="+mn-lt"/>
                    <a:ea typeface="+mn-ea"/>
                    <a:cs typeface="+mn-cs"/>
                  </a:rPr>
                  <a:t> می دهد تا نمادین اجرا کند. اگر حافظه به حداکثر مورد نظر رسید، اجراهای حاضر در دیسک ذخیره می شود و ادامه اجرا به شکل </a:t>
                </a:r>
                <a:r>
                  <a:rPr lang="en-US" sz="1400" kern="1200" baseline="0" dirty="0" smtClean="0">
                    <a:solidFill>
                      <a:schemeClr val="tx1"/>
                    </a:solidFill>
                    <a:latin typeface="+mn-lt"/>
                    <a:ea typeface="+mn-ea"/>
                    <a:cs typeface="+mn-cs"/>
                  </a:rPr>
                  <a:t>offline</a:t>
                </a:r>
                <a:r>
                  <a:rPr lang="fa-IR" sz="1400" kern="1200" baseline="0" dirty="0" smtClean="0">
                    <a:solidFill>
                      <a:schemeClr val="tx1"/>
                    </a:solidFill>
                    <a:latin typeface="+mn-lt"/>
                    <a:ea typeface="+mn-ea"/>
                    <a:cs typeface="+mn-cs"/>
                  </a:rPr>
                  <a:t> خواهد بود.</a:t>
                </a: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MAYHEM</a:t>
                </a:r>
                <a:r>
                  <a:rPr lang="fa-IR" sz="1400" kern="1200" dirty="0" smtClean="0">
                    <a:solidFill>
                      <a:schemeClr val="tx1"/>
                    </a:solidFill>
                    <a:effectLst/>
                    <a:latin typeface="+mn-lt"/>
                    <a:ea typeface="+mn-ea"/>
                    <a:cs typeface="+mn-cs"/>
                  </a:rPr>
                  <a:t> به صورت جزئی حافظه را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به این معنی که آدرس دستورات </a:t>
                </a:r>
                <a:r>
                  <a:rPr lang="en-US" sz="1400" kern="1200" dirty="0" smtClean="0">
                    <a:solidFill>
                      <a:schemeClr val="tx1"/>
                    </a:solidFill>
                    <a:effectLst/>
                    <a:latin typeface="+mn-lt"/>
                    <a:ea typeface="+mn-ea"/>
                    <a:cs typeface="+mn-cs"/>
                  </a:rPr>
                  <a:t>read</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می‌تواند</a:t>
                </a:r>
                <a:r>
                  <a:rPr lang="fa-IR" sz="1400" kern="1200" dirty="0" smtClean="0">
                    <a:solidFill>
                      <a:schemeClr val="tx1"/>
                    </a:solidFill>
                    <a:effectLst/>
                    <a:latin typeface="+mn-lt"/>
                    <a:ea typeface="+mn-ea"/>
                    <a:cs typeface="+mn-cs"/>
                  </a:rPr>
                  <a:t> به صورت نمادین یا عددی باشند ولی در دستور </a:t>
                </a:r>
                <a:r>
                  <a:rPr lang="en-US" sz="1400" kern="1200" dirty="0" smtClean="0">
                    <a:solidFill>
                      <a:schemeClr val="tx1"/>
                    </a:solidFill>
                    <a:effectLst/>
                    <a:latin typeface="+mn-lt"/>
                    <a:ea typeface="+mn-ea"/>
                    <a:cs typeface="+mn-cs"/>
                  </a:rPr>
                  <a:t>write</a:t>
                </a:r>
                <a:r>
                  <a:rPr lang="fa-IR" sz="1400" kern="1200" dirty="0" smtClean="0">
                    <a:solidFill>
                      <a:schemeClr val="tx1"/>
                    </a:solidFill>
                    <a:effectLst/>
                    <a:latin typeface="+mn-lt"/>
                    <a:ea typeface="+mn-ea"/>
                    <a:cs typeface="+mn-cs"/>
                  </a:rPr>
                  <a:t> آدرس باید عددی باشد.</a:t>
                </a:r>
                <a:endParaRPr lang="en-US" sz="14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t>
                </a:r>
                <a:r>
                  <a:rPr lang="fa-IR" sz="1400" kern="1200" dirty="0" smtClean="0">
                    <a:solidFill>
                      <a:schemeClr val="tx1"/>
                    </a:solidFill>
                    <a:latin typeface="+mn-lt"/>
                    <a:ea typeface="+mn-ea"/>
                    <a:cs typeface="+mn-cs"/>
                  </a:rPr>
                  <a:t> تصویری از حافظه اصلی است. برای سرعت بخشیدن به کار از یکسری بهینه سازی استفاده می کند مثل </a:t>
                </a:r>
                <a:r>
                  <a:rPr lang="en-US" sz="1400" kern="1200" dirty="0" smtClean="0">
                    <a:solidFill>
                      <a:schemeClr val="tx1"/>
                    </a:solidFill>
                    <a:latin typeface="+mn-lt"/>
                    <a:ea typeface="+mn-ea"/>
                    <a:cs typeface="+mn-cs"/>
                  </a:rPr>
                  <a:t>cache</a:t>
                </a:r>
                <a:r>
                  <a:rPr lang="fa-IR" sz="1400" kern="1200" dirty="0" smtClean="0">
                    <a:solidFill>
                      <a:schemeClr val="tx1"/>
                    </a:solidFill>
                    <a:latin typeface="+mn-lt"/>
                    <a:ea typeface="+mn-ea"/>
                    <a:cs typeface="+mn-cs"/>
                  </a:rPr>
                  <a:t> .</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algn="r" rtl="1"/>
                <a:endParaRPr lang="fa-IR" sz="1400" kern="1200" dirty="0" smtClean="0">
                  <a:solidFill>
                    <a:schemeClr val="tx1"/>
                  </a:solidFill>
                  <a:effectLst/>
                  <a:latin typeface="+mj-lt"/>
                  <a:ea typeface="+mn-ea"/>
                  <a:cs typeface="+mn-cs"/>
                </a:endParaRPr>
              </a:p>
              <a:p>
                <a:pPr algn="r" rtl="1"/>
                <a:endParaRPr lang="fa-IR" sz="1400" kern="1200" dirty="0" smtClean="0">
                  <a:solidFill>
                    <a:schemeClr val="tx1"/>
                  </a:solidFill>
                  <a:effectLst/>
                  <a:latin typeface="+mj-lt"/>
                  <a:ea typeface="+mn-ea"/>
                  <a:cs typeface="+mn-cs"/>
                </a:endParaRPr>
              </a:p>
            </p:txBody>
          </p:sp>
        </mc:Choice>
        <mc:Fallback xmlns="">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مشکل قیدهای اشاره‌گر را حل کرده است.</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کراندار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بررسی سریع ارضاناپذیری</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حذف قیدهای معمول</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حل افزایشی</a:t>
                </a:r>
              </a:p>
              <a:p>
                <a:pPr marL="1714500" lvl="3" indent="-342900" algn="justLow" rtl="1">
                  <a:buFont typeface="Arial" panose="020B0604020202020204" pitchFamily="34" charset="0"/>
                  <a:buChar char="•"/>
                </a:pPr>
                <a:r>
                  <a:rPr lang="fa-IR" sz="1400" b="1" kern="1200" dirty="0" smtClean="0">
                    <a:solidFill>
                      <a:schemeClr val="tx1"/>
                    </a:solidFill>
                    <a:effectLst/>
                    <a:latin typeface="+mj-lt"/>
                    <a:ea typeface="+mn-ea"/>
                    <a:cs typeface="+mn-cs"/>
                  </a:rPr>
                  <a:t>نگاشت منطقی ورودی‌ها</a:t>
                </a:r>
                <a:endParaRPr lang="en-US" sz="1400" b="1" kern="1200" dirty="0">
                  <a:solidFill>
                    <a:schemeClr val="tx1"/>
                  </a:solidFill>
                  <a:effectLst/>
                  <a:latin typeface="+mj-lt"/>
                  <a:ea typeface="+mn-ea"/>
                  <a:cs typeface="+mn-cs"/>
                </a:endParaRPr>
              </a:p>
              <a:p>
                <a:pPr algn="r" rtl="1"/>
                <a:r>
                  <a:rPr lang="en-US" sz="1400" kern="1200" dirty="0">
                    <a:solidFill>
                      <a:schemeClr val="tx1"/>
                    </a:solidFill>
                    <a:effectLst/>
                    <a:latin typeface="+mj-lt"/>
                    <a:ea typeface="+mn-ea"/>
                    <a:cs typeface="+mn-cs"/>
                  </a:rPr>
                  <a:t>CUTE</a:t>
                </a:r>
                <a:r>
                  <a:rPr lang="fa-IR" sz="1400" kern="1200" dirty="0">
                    <a:solidFill>
                      <a:schemeClr val="tx1"/>
                    </a:solidFill>
                    <a:effectLst/>
                    <a:latin typeface="+mj-lt"/>
                    <a:ea typeface="+mn-ea"/>
                    <a:cs typeface="+mn-cs"/>
                  </a:rPr>
                  <a:t> برای دنبال کردن گراف حافظه از نگاشت منطقی ورودی‌ها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استفاده می‌کند. علت استفاده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این است که آدرس‌های حافظه ممکن است در هر اجرا تغییر کرده و مقدار جدیدی به خود بگیرند. اگر </a:t>
                </a:r>
                <a:r>
                  <a:rPr lang="en-US" sz="1400" kern="1200" dirty="0">
                    <a:solidFill>
                      <a:schemeClr val="tx1"/>
                    </a:solidFill>
                    <a:effectLst/>
                    <a:latin typeface="+mj-lt"/>
                    <a:ea typeface="+mn-ea"/>
                    <a:cs typeface="+mn-cs"/>
                  </a:rPr>
                  <a:t>N</a:t>
                </a:r>
                <a:r>
                  <a:rPr lang="fa-IR" sz="1400" kern="1200" dirty="0">
                    <a:solidFill>
                      <a:schemeClr val="tx1"/>
                    </a:solidFill>
                    <a:effectLst/>
                    <a:latin typeface="+mj-lt"/>
                    <a:ea typeface="+mn-ea"/>
                    <a:cs typeface="+mn-cs"/>
                  </a:rPr>
                  <a:t> مجموعه اعداد طبیعی و </a:t>
                </a:r>
                <a:r>
                  <a:rPr lang="en-US" sz="1400" kern="1200" dirty="0">
                    <a:solidFill>
                      <a:schemeClr val="tx1"/>
                    </a:solidFill>
                    <a:effectLst/>
                    <a:latin typeface="+mj-lt"/>
                    <a:ea typeface="+mn-ea"/>
                    <a:cs typeface="+mn-cs"/>
                  </a:rPr>
                  <a:t>V</a:t>
                </a:r>
                <a:r>
                  <a:rPr lang="fa-IR" sz="1400" kern="1200" dirty="0">
                    <a:solidFill>
                      <a:schemeClr val="tx1"/>
                    </a:solidFill>
                    <a:effectLst/>
                    <a:latin typeface="+mj-lt"/>
                    <a:ea typeface="+mn-ea"/>
                    <a:cs typeface="+mn-cs"/>
                  </a:rPr>
                  <a:t> مجموعه مقادیر پایه باشد: </a:t>
                </a:r>
                <a:r>
                  <a:rPr lang="en-US" sz="1400" i="0" kern="1200">
                    <a:solidFill>
                      <a:schemeClr val="tx1"/>
                    </a:solidFill>
                    <a:effectLst/>
                    <a:latin typeface="+mj-lt"/>
                    <a:ea typeface="+mn-ea"/>
                    <a:cs typeface="+mn-cs"/>
                  </a:rPr>
                  <a:t>𝐼:𝑁→𝑁∪𝑉</a:t>
                </a:r>
                <a:r>
                  <a:rPr lang="fa-IR" sz="1400" kern="1200" dirty="0">
                    <a:solidFill>
                      <a:schemeClr val="tx1"/>
                    </a:solidFill>
                    <a:effectLst/>
                    <a:latin typeface="+mj-lt"/>
                    <a:ea typeface="+mn-ea"/>
                    <a:cs typeface="+mn-cs"/>
                  </a:rPr>
                  <a:t>. هر آدرس منطقی مثل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دارای نوع است. یک نوع می‌تواند </a:t>
                </a:r>
                <a:r>
                  <a:rPr lang="en-US" sz="1400" kern="1200" dirty="0">
                    <a:solidFill>
                      <a:schemeClr val="tx1"/>
                    </a:solidFill>
                    <a:effectLst/>
                    <a:latin typeface="+mj-lt"/>
                    <a:ea typeface="+mn-ea"/>
                    <a:cs typeface="+mn-cs"/>
                  </a:rPr>
                  <a:t>T *</a:t>
                </a:r>
                <a:r>
                  <a:rPr lang="fa-IR" sz="1400" kern="1200" dirty="0">
                    <a:solidFill>
                      <a:schemeClr val="tx1"/>
                    </a:solidFill>
                    <a:effectLst/>
                    <a:latin typeface="+mj-lt"/>
                    <a:ea typeface="+mn-ea"/>
                    <a:cs typeface="+mn-cs"/>
                  </a:rPr>
                  <a:t>، اشاره‌گر به نوع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باشد (خود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می‌تواند یک نوع پایه یا داده‌ساختار باشد.) یا یک نوع پایه باشد. </a:t>
                </a:r>
                <a:r>
                  <a:rPr lang="en-US" sz="1400" kern="1200" dirty="0" err="1">
                    <a:solidFill>
                      <a:schemeClr val="tx1"/>
                    </a:solidFill>
                    <a:effectLst/>
                    <a:latin typeface="+mj-lt"/>
                    <a:ea typeface="+mn-ea"/>
                    <a:cs typeface="+mn-cs"/>
                  </a:rPr>
                  <a:t>typeOf</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نوع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را بر می‌گرداند و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اندازه آن نوع را برمی‌گرداند. اگر </a:t>
                </a:r>
                <a:r>
                  <a:rPr lang="en-US" sz="1400" i="0" kern="1200">
                    <a:solidFill>
                      <a:schemeClr val="tx1"/>
                    </a:solidFill>
                    <a:effectLst/>
                    <a:latin typeface="+mj-lt"/>
                    <a:ea typeface="+mn-ea"/>
                    <a:cs typeface="+mn-cs"/>
                  </a:rPr>
                  <a:t>𝑡𝑦𝑝𝑒𝑂𝑓(𝑙)=𝑇 ∗ 𝑎𝑛𝑑 𝐼(𝑙)≠𝑛𝑢𝑙𝑙</a:t>
                </a:r>
                <a:r>
                  <a:rPr lang="fa-IR" sz="1400" kern="1200" dirty="0">
                    <a:solidFill>
                      <a:schemeClr val="tx1"/>
                    </a:solidFill>
                    <a:effectLst/>
                    <a:latin typeface="+mj-lt"/>
                    <a:ea typeface="+mn-ea"/>
                    <a:cs typeface="+mn-cs"/>
                  </a:rPr>
                  <a:t> باشد، آنگاه ترتیب </a:t>
                </a:r>
                <a:r>
                  <a:rPr lang="en-US" sz="1400" i="0" kern="1200">
                    <a:solidFill>
                      <a:schemeClr val="tx1"/>
                    </a:solidFill>
                    <a:effectLst/>
                    <a:latin typeface="+mj-lt"/>
                    <a:ea typeface="+mn-ea"/>
                    <a:cs typeface="+mn-cs"/>
                  </a:rPr>
                  <a:t>𝐼(𝑣),…,𝐼(𝑣+𝑛−1)</a:t>
                </a:r>
                <a:r>
                  <a:rPr lang="fa-IR" sz="1400" kern="1200" dirty="0">
                    <a:solidFill>
                      <a:schemeClr val="tx1"/>
                    </a:solidFill>
                    <a:effectLst/>
                    <a:latin typeface="+mj-lt"/>
                    <a:ea typeface="+mn-ea"/>
                    <a:cs typeface="+mn-cs"/>
                  </a:rPr>
                  <a:t> مقادیری که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به آنها اشاره می‌کند را نگهداری می‌کند که </a:t>
                </a:r>
                <a:r>
                  <a:rPr lang="en-US" sz="1400" kern="1200" dirty="0">
                    <a:solidFill>
                      <a:schemeClr val="tx1"/>
                    </a:solidFill>
                    <a:effectLst/>
                    <a:latin typeface="+mj-lt"/>
                    <a:ea typeface="+mn-ea"/>
                    <a:cs typeface="+mn-cs"/>
                  </a:rPr>
                  <a:t>I(l)=v</a:t>
                </a:r>
                <a:r>
                  <a:rPr lang="fa-IR" sz="1400" kern="1200" dirty="0">
                    <a:solidFill>
                      <a:schemeClr val="tx1"/>
                    </a:solidFill>
                    <a:effectLst/>
                    <a:latin typeface="+mj-lt"/>
                    <a:ea typeface="+mn-ea"/>
                    <a:cs typeface="+mn-cs"/>
                  </a:rPr>
                  <a:t> و</a:t>
                </a:r>
                <a:r>
                  <a:rPr lang="en-US" sz="1400" kern="1200" dirty="0">
                    <a:solidFill>
                      <a:schemeClr val="tx1"/>
                    </a:solidFill>
                    <a:effectLst/>
                    <a:latin typeface="+mj-lt"/>
                    <a:ea typeface="+mn-ea"/>
                    <a:cs typeface="+mn-cs"/>
                  </a:rPr>
                  <a:t>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(T)=n</a:t>
                </a:r>
                <a:r>
                  <a:rPr lang="fa-IR" sz="1400" kern="1200" dirty="0">
                    <a:solidFill>
                      <a:schemeClr val="tx1"/>
                    </a:solidFill>
                    <a:effectLst/>
                    <a:latin typeface="+mj-lt"/>
                    <a:ea typeface="+mn-ea"/>
                    <a:cs typeface="+mn-cs"/>
                  </a:rPr>
                  <a:t> است. برای مثال ورودی شماره 3 در </a:t>
                </a:r>
                <a:r>
                  <a:rPr lang="ar-SA" sz="1400" kern="1200" dirty="0">
                    <a:solidFill>
                      <a:schemeClr val="tx1"/>
                    </a:solidFill>
                    <a:effectLst/>
                    <a:latin typeface="+mj-lt"/>
                    <a:ea typeface="+mn-ea"/>
                    <a:cs typeface="+mn-cs"/>
                  </a:rPr>
                  <a:t>شکل 18</a:t>
                </a:r>
                <a:r>
                  <a:rPr lang="fa-IR" sz="1400" kern="1200" dirty="0">
                    <a:solidFill>
                      <a:schemeClr val="tx1"/>
                    </a:solidFill>
                    <a:effectLst/>
                    <a:latin typeface="+mj-lt"/>
                    <a:ea typeface="+mn-ea"/>
                    <a:cs typeface="+mn-cs"/>
                  </a:rPr>
                  <a:t> به شکل </a:t>
                </a:r>
                <a:r>
                  <a:rPr lang="en-US" sz="1400" kern="1200" dirty="0">
                    <a:solidFill>
                      <a:schemeClr val="tx1"/>
                    </a:solidFill>
                    <a:effectLst/>
                    <a:latin typeface="+mj-lt"/>
                    <a:ea typeface="+mn-ea"/>
                    <a:cs typeface="+mn-cs"/>
                  </a:rPr>
                  <a:t>&lt;3,1,3,0&gt;</a:t>
                </a:r>
                <a:r>
                  <a:rPr lang="ar-SA" sz="1400" kern="1200" dirty="0">
                    <a:solidFill>
                      <a:schemeClr val="tx1"/>
                    </a:solidFill>
                    <a:effectLst/>
                    <a:latin typeface="+mj-lt"/>
                    <a:ea typeface="+mn-ea"/>
                    <a:cs typeface="+mn-cs"/>
                  </a:rPr>
                  <a:t> و ورودی شماره 4 به شکل </a:t>
                </a:r>
                <a:r>
                  <a:rPr lang="en-US" sz="1400" kern="1200" dirty="0">
                    <a:solidFill>
                      <a:schemeClr val="tx1"/>
                    </a:solidFill>
                    <a:effectLst/>
                    <a:latin typeface="+mj-lt"/>
                    <a:ea typeface="+mn-ea"/>
                    <a:cs typeface="+mn-cs"/>
                  </a:rPr>
                  <a:t>&lt;3,1,3,3&gt;</a:t>
                </a:r>
                <a:r>
                  <a:rPr lang="fa-IR" sz="1400" kern="1200" dirty="0">
                    <a:solidFill>
                      <a:schemeClr val="tx1"/>
                    </a:solidFill>
                    <a:effectLst/>
                    <a:latin typeface="+mj-lt"/>
                    <a:ea typeface="+mn-ea"/>
                    <a:cs typeface="+mn-cs"/>
                  </a:rPr>
                  <a:t> در </a:t>
                </a:r>
                <a:r>
                  <a:rPr lang="fa-IR" sz="1400" kern="1200" dirty="0" smtClean="0">
                    <a:solidFill>
                      <a:schemeClr val="tx1"/>
                    </a:solidFill>
                    <a:effectLst/>
                    <a:latin typeface="+mj-lt"/>
                    <a:ea typeface="+mn-ea"/>
                    <a:cs typeface="+mn-cs"/>
                  </a:rPr>
                  <a:t>می‌آید</a:t>
                </a:r>
              </a:p>
              <a:p>
                <a:pPr algn="r" rtl="1"/>
                <a:endParaRPr lang="fa-IR" sz="1400" kern="1200" dirty="0" smtClean="0">
                  <a:solidFill>
                    <a:schemeClr val="tx1"/>
                  </a:solidFill>
                  <a:effectLst/>
                  <a:latin typeface="+mj-lt"/>
                  <a:ea typeface="+mn-ea"/>
                  <a:cs typeface="+mn-cs"/>
                </a:endParaRPr>
              </a:p>
              <a:p>
                <a:pPr lvl="0" algn="r" rtl="1"/>
                <a:r>
                  <a:rPr lang="fa-IR" sz="1400" kern="1200" dirty="0" smtClean="0">
                    <a:solidFill>
                      <a:schemeClr val="tx1"/>
                    </a:solidFill>
                    <a:effectLst/>
                    <a:latin typeface="+mj-lt"/>
                    <a:ea typeface="+mn-ea"/>
                    <a:cs typeface="+mn-cs"/>
                  </a:rPr>
                  <a:t>بررسی سریع ارضاناپذیری: اگر قید آخر مکمل یکی از قیدهای قبلی است، بررسی برای یافتن حل صورت نمی‌پذیرد.</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شناسایی و حذف زیر قیدهای معمول</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حل افزایشی: دو قید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وابسته‌اند اگر یکی از دو شرط زیر برقرار باشد:</a:t>
                </a:r>
                <a:endParaRPr lang="en-US" sz="1400" kern="1200" dirty="0">
                  <a:solidFill>
                    <a:schemeClr val="tx1"/>
                  </a:solidFill>
                  <a:effectLst/>
                  <a:latin typeface="+mj-lt"/>
                  <a:ea typeface="+mn-ea"/>
                  <a:cs typeface="+mn-cs"/>
                </a:endParaRPr>
              </a:p>
              <a:p>
                <a:pPr lvl="1" algn="r" rtl="1"/>
                <a:r>
                  <a:rPr lang="en-US" sz="1400" i="0" kern="1200">
                    <a:solidFill>
                      <a:schemeClr val="tx1"/>
                    </a:solidFill>
                    <a:effectLst/>
                    <a:latin typeface="+mj-lt"/>
                    <a:ea typeface="+mn-ea"/>
                    <a:cs typeface="+mn-cs"/>
                  </a:rPr>
                  <a:t>𝑣𝑎𝑟𝑠(𝑝)∩𝑣𝑎𝑟𝑠(𝑝^′ )≠∅</a:t>
                </a:r>
                <a:endParaRPr lang="en-US" sz="1400" kern="1200" dirty="0">
                  <a:solidFill>
                    <a:schemeClr val="tx1"/>
                  </a:solidFill>
                  <a:effectLst/>
                  <a:latin typeface="+mj-lt"/>
                  <a:ea typeface="+mn-ea"/>
                  <a:cs typeface="+mn-cs"/>
                </a:endParaRPr>
              </a:p>
              <a:p>
                <a:pPr lvl="1" algn="r" rtl="1"/>
                <a:r>
                  <a:rPr lang="fa-IR" sz="1400" kern="1200" dirty="0">
                    <a:solidFill>
                      <a:schemeClr val="tx1"/>
                    </a:solidFill>
                    <a:effectLst/>
                    <a:latin typeface="+mj-lt"/>
                    <a:ea typeface="+mn-ea"/>
                    <a:cs typeface="+mn-cs"/>
                  </a:rPr>
                  <a:t>قیدی مانند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وجود داشته باشد که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 باشند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هم به هم وابسته باشند.</a:t>
                </a:r>
                <a:endParaRPr lang="en-US" sz="1400" kern="1200" dirty="0">
                  <a:solidFill>
                    <a:schemeClr val="tx1"/>
                  </a:solidFill>
                  <a:effectLst/>
                  <a:latin typeface="+mj-lt"/>
                  <a:ea typeface="+mn-ea"/>
                  <a:cs typeface="+mn-cs"/>
                </a:endParaRPr>
              </a:p>
              <a:p>
                <a:pPr algn="r" rtl="1"/>
                <a:r>
                  <a:rPr lang="fa-IR" sz="1400" kern="1200" dirty="0">
                    <a:solidFill>
                      <a:schemeClr val="tx1"/>
                    </a:solidFill>
                    <a:effectLst/>
                    <a:latin typeface="+mj-lt"/>
                    <a:ea typeface="+mn-ea"/>
                    <a:cs typeface="+mn-cs"/>
                  </a:rPr>
                  <a:t>حال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قیود مسیر جدید باشد که آخرین قید به شکل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مجموعه تمام قیود وابسته به آخرین قید در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یعنی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ابتدا حل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را برای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پیدا می‌کند. سپس </a:t>
                </a:r>
                <a:r>
                  <a:rPr lang="en-US" sz="1400" kern="1200" dirty="0">
                    <a:solidFill>
                      <a:schemeClr val="tx1"/>
                    </a:solidFill>
                    <a:effectLst/>
                    <a:latin typeface="+mj-lt"/>
                    <a:ea typeface="+mn-ea"/>
                    <a:cs typeface="+mn-cs"/>
                  </a:rPr>
                  <a:t>I’=I[I”]</a:t>
                </a:r>
                <a:r>
                  <a:rPr lang="fa-IR" sz="1400" kern="1200" dirty="0">
                    <a:solidFill>
                      <a:schemeClr val="tx1"/>
                    </a:solidFill>
                    <a:effectLst/>
                    <a:latin typeface="+mj-lt"/>
                    <a:ea typeface="+mn-ea"/>
                    <a:cs typeface="+mn-cs"/>
                  </a:rPr>
                  <a:t> را به عنوان حل برای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در نظر می‌گیرد. این عبارت یعنی اگر متغیری در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تعریف شده است حل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و در غیر این صورت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دریافت می‌شود. طول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معمولا یک‌هشتم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است و این موضوع حل را سرعت می‌بخشد</a:t>
                </a:r>
                <a:r>
                  <a:rPr lang="fa-IR" sz="1400" kern="1200" dirty="0" smtClean="0">
                    <a:solidFill>
                      <a:schemeClr val="tx1"/>
                    </a:solidFill>
                    <a:effectLst/>
                    <a:latin typeface="+mj-lt"/>
                    <a:ea typeface="+mn-ea"/>
                    <a:cs typeface="+mn-cs"/>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jCUTE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جاوا.</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می‌کند. علاوه بر ورودی‌های برنامه، زمانبند نخ‌ها هم باید به صورت خودکار برنامه‌ریزی شود.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r>
                  <a:rPr lang="en-US" sz="1400" dirty="0" smtClean="0">
                    <a:latin typeface="+mj-lt"/>
                    <a:cs typeface="B Nazanin" panose="00000400000000000000" pitchFamily="2" charset="-78"/>
                  </a:rPr>
                  <a:t> </a:t>
                </a:r>
                <a:r>
                  <a:rPr lang="fa-IR" sz="1400" dirty="0" smtClean="0">
                    <a:latin typeface="+mj-lt"/>
                    <a:cs typeface="B Nazanin" panose="00000400000000000000" pitchFamily="2" charset="-78"/>
                  </a:rPr>
                  <a:t>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EXE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نمادین نوین، استفاده از </a:t>
                </a:r>
                <a:r>
                  <a:rPr lang="en-US" sz="1400" dirty="0" smtClean="0">
                    <a:latin typeface="+mj-lt"/>
                    <a:cs typeface="B Nazanin" panose="00000400000000000000" pitchFamily="2" charset="-78"/>
                  </a:rPr>
                  <a:t>STP</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حافظه را مجموعه‌ای از بایت‌های بدون نوع در نظر می‌گیرد.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و </a:t>
                </a:r>
                <a:r>
                  <a:rPr lang="en-US" sz="1400" dirty="0" smtClean="0">
                    <a:latin typeface="+mj-lt"/>
                    <a:cs typeface="B Nazanin" panose="00000400000000000000" pitchFamily="2" charset="-78"/>
                  </a:rPr>
                  <a:t>BFS</a:t>
                </a:r>
                <a:r>
                  <a:rPr lang="fa-IR" sz="1400" dirty="0" smtClean="0">
                    <a:latin typeface="+mj-lt"/>
                    <a:cs typeface="B Nazanin" panose="00000400000000000000" pitchFamily="2" charset="-78"/>
                  </a:rPr>
                  <a:t> به صورت ترکیبی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استفاده از روش کش</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شناسایی زیرقیدهای مستقل و حذف زیرقیدهای بی ارتباط</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effectLst/>
                    <a:latin typeface="+mj-lt"/>
                    <a:ea typeface="+mn-ea"/>
                    <a:cs typeface="+mn-cs"/>
                  </a:rPr>
                  <a:t>در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از یک هیوریستیک استفاده می‌شود که ترکیب جست‌وجوی عمق اول و بهترین-اولین (</a:t>
                </a:r>
                <a:r>
                  <a:rPr lang="en-US" sz="1400" kern="1200" dirty="0" smtClean="0">
                    <a:solidFill>
                      <a:schemeClr val="tx1"/>
                    </a:solidFill>
                    <a:effectLst/>
                    <a:latin typeface="+mj-lt"/>
                    <a:ea typeface="+mn-ea"/>
                    <a:cs typeface="+mn-cs"/>
                  </a:rPr>
                  <a:t>BFS</a:t>
                </a:r>
                <a:r>
                  <a:rPr lang="fa-IR" sz="1400" kern="1200" dirty="0" smtClean="0">
                    <a:solidFill>
                      <a:schemeClr val="tx1"/>
                    </a:solidFill>
                    <a:effectLst/>
                    <a:latin typeface="+mj-lt"/>
                    <a:ea typeface="+mn-ea"/>
                    <a:cs typeface="+mn-cs"/>
                  </a:rPr>
                  <a:t>) است. هنگامی که </a:t>
                </a:r>
                <a:r>
                  <a:rPr lang="en-US" sz="1400" kern="1200" dirty="0" smtClean="0">
                    <a:solidFill>
                      <a:schemeClr val="tx1"/>
                    </a:solidFill>
                    <a:effectLst/>
                    <a:latin typeface="+mj-lt"/>
                    <a:ea typeface="+mn-ea"/>
                    <a:cs typeface="+mn-cs"/>
                  </a:rPr>
                  <a:t>fork</a:t>
                </a:r>
                <a:r>
                  <a:rPr lang="fa-IR" sz="1400" kern="1200" dirty="0" smtClean="0">
                    <a:solidFill>
                      <a:schemeClr val="tx1"/>
                    </a:solidFill>
                    <a:effectLst/>
                    <a:latin typeface="+mj-lt"/>
                    <a:ea typeface="+mn-ea"/>
                    <a:cs typeface="+mn-cs"/>
                  </a:rPr>
                  <a:t> فراخوانی می‌شود، اطاعات هر پردازه مثل وضعیت کنونی( خط فعلی فایل اجرایی و غیره) و بلوک‌های آن به یک سرور ارسال می‌شود. سرور از میان پردازه‌های بلوک شده آن که کمتر اجرا شده است را انتخاب می‌کند و به صورت عمق-اول برای مدت زمان مشخصی آن را اجرا می‌کند. این کار تا پوشش کامل کد ادامه پیدا می‌کند. استفاده از این هیوریستیک باعث می‌شود که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سریعتر بتواند به پوشش کامل کد برسد.</a:t>
                </a:r>
                <a:endParaRPr lang="en-US" sz="1400" dirty="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Hybrid</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ابتدا کد به صورت عددی اجرا میشود. هر گاه اجرا اشباع شد اجرا به </a:t>
                </a:r>
                <a:r>
                  <a:rPr lang="en-US" sz="1400" dirty="0" smtClean="0">
                    <a:latin typeface="+mj-lt"/>
                  </a:rPr>
                  <a:t>Concolic </a:t>
                </a:r>
                <a:r>
                  <a:rPr lang="fa-IR" sz="1400" dirty="0" smtClean="0">
                    <a:latin typeface="+mj-lt"/>
                  </a:rPr>
                  <a:t>تغییر میابد تا بتواند به صورت عمق محدود به پوشش بیشتری از کد برسد. دوباره بعد از یافتن مسیر جدید اجرا به عددی تغییر میابد </a:t>
                </a:r>
                <a:r>
                  <a:rPr lang="fa-IR" sz="1400" b="0" i="0" u="none" strike="noStrike" kern="1200" baseline="0" dirty="0" smtClean="0">
                    <a:solidFill>
                      <a:schemeClr val="tx1"/>
                    </a:solidFill>
                    <a:latin typeface="+mj-lt"/>
                    <a:ea typeface="+mn-ea"/>
                    <a:cs typeface="+mn-cs"/>
                  </a:rPr>
                  <a:t>اجرای هیبرید برای برنامههای تعاملی مثل برنامههای رخدادمحور یا دارای </a:t>
                </a:r>
                <a:r>
                  <a:rPr lang="en-US" sz="1400" b="0" i="0" u="none" strike="noStrike" kern="1200" baseline="0" dirty="0" smtClean="0">
                    <a:solidFill>
                      <a:schemeClr val="tx1"/>
                    </a:solidFill>
                    <a:latin typeface="+mj-lt"/>
                    <a:ea typeface="+mn-ea"/>
                    <a:cs typeface="+mn-cs"/>
                  </a:rPr>
                  <a:t>GUI </a:t>
                </a:r>
                <a:r>
                  <a:rPr lang="fa-IR" sz="1400" b="0" i="0" u="none" strike="noStrike" kern="1200" baseline="0" dirty="0" smtClean="0">
                    <a:solidFill>
                      <a:schemeClr val="tx1"/>
                    </a:solidFill>
                    <a:latin typeface="+mj-lt"/>
                    <a:ea typeface="+mn-ea"/>
                    <a:cs typeface="+mn-cs"/>
                  </a:rPr>
                  <a:t>مناسب است</a:t>
                </a: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mc:Fallback>
      </mc:AlternateContent>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826416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400" kern="1200" dirty="0" smtClean="0">
                <a:solidFill>
                  <a:schemeClr val="tx1"/>
                </a:solidFill>
                <a:effectLst/>
                <a:latin typeface="+mn-lt"/>
                <a:ea typeface="+mn-ea"/>
                <a:cs typeface="+mn-cs"/>
              </a:rPr>
              <a:t>ایده­ اصلی ابزار </a:t>
            </a:r>
            <a:r>
              <a:rPr lang="en-US" sz="1400" kern="1200" dirty="0" err="1" smtClean="0">
                <a:solidFill>
                  <a:schemeClr val="tx1"/>
                </a:solidFill>
                <a:effectLst/>
                <a:latin typeface="+mn-lt"/>
                <a:ea typeface="+mn-ea"/>
                <a:cs typeface="+mn-cs"/>
              </a:rPr>
              <a:t>AppIntent</a:t>
            </a:r>
            <a:r>
              <a:rPr lang="en-US" sz="1400" kern="1200" dirty="0" smtClean="0">
                <a:solidFill>
                  <a:schemeClr val="tx1"/>
                </a:solidFill>
                <a:effectLst/>
                <a:latin typeface="+mn-lt"/>
                <a:ea typeface="+mn-ea"/>
                <a:cs typeface="+mn-cs"/>
              </a:rPr>
              <a:t> </a:t>
            </a:r>
            <a:r>
              <a:rPr lang="ar-SA" sz="1400" kern="1200" dirty="0" smtClean="0">
                <a:solidFill>
                  <a:schemeClr val="tx1"/>
                </a:solidFill>
                <a:effectLst/>
                <a:latin typeface="+mn-lt"/>
                <a:ea typeface="+mn-ea"/>
                <a:cs typeface="+mn-cs"/>
              </a:rPr>
              <a:t>[9] </a:t>
            </a:r>
            <a:r>
              <a:rPr lang="fa-IR" sz="1400" kern="1200" dirty="0" smtClean="0">
                <a:solidFill>
                  <a:schemeClr val="tx1"/>
                </a:solidFill>
                <a:effectLst/>
                <a:latin typeface="+mn-lt"/>
                <a:ea typeface="+mn-ea"/>
                <a:cs typeface="+mn-cs"/>
              </a:rPr>
              <a:t>-&gt; </a:t>
            </a:r>
            <a:r>
              <a:rPr lang="fa-IR" sz="1400" kern="1200" dirty="0" smtClean="0">
                <a:solidFill>
                  <a:schemeClr val="tx1"/>
                </a:solidFill>
                <a:latin typeface="+mn-lt"/>
                <a:ea typeface="+mn-ea"/>
                <a:cs typeface="+mn-cs"/>
              </a:rPr>
              <a:t>اجرای</a:t>
            </a:r>
            <a:r>
              <a:rPr lang="fa-IR" sz="1400" kern="1200" baseline="0" dirty="0" smtClean="0">
                <a:solidFill>
                  <a:schemeClr val="tx1"/>
                </a:solidFill>
                <a:latin typeface="+mn-lt"/>
                <a:ea typeface="+mn-ea"/>
                <a:cs typeface="+mn-cs"/>
              </a:rPr>
              <a:t> </a:t>
            </a:r>
            <a:r>
              <a:rPr lang="fa-IR" sz="1400" kern="1200" baseline="0" dirty="0" err="1" smtClean="0">
                <a:solidFill>
                  <a:schemeClr val="tx1"/>
                </a:solidFill>
                <a:latin typeface="+mn-lt"/>
                <a:ea typeface="+mn-ea"/>
                <a:cs typeface="+mn-cs"/>
              </a:rPr>
              <a:t>نمادین+تحلیل</a:t>
            </a:r>
            <a:r>
              <a:rPr lang="fa-IR" sz="1400" kern="1200" baseline="0" dirty="0" smtClean="0">
                <a:solidFill>
                  <a:schemeClr val="tx1"/>
                </a:solidFill>
                <a:latin typeface="+mn-lt"/>
                <a:ea typeface="+mn-ea"/>
                <a:cs typeface="+mn-cs"/>
              </a:rPr>
              <a:t> </a:t>
            </a:r>
            <a:r>
              <a:rPr lang="fa-IR" sz="1400" kern="1200" baseline="0" dirty="0" err="1" smtClean="0">
                <a:solidFill>
                  <a:schemeClr val="tx1"/>
                </a:solidFill>
                <a:latin typeface="+mn-lt"/>
                <a:ea typeface="+mn-ea"/>
                <a:cs typeface="+mn-cs"/>
              </a:rPr>
              <a:t>ایستای</a:t>
            </a:r>
            <a:r>
              <a:rPr lang="fa-IR" sz="1400" kern="1200" baseline="0" dirty="0" smtClean="0">
                <a:solidFill>
                  <a:schemeClr val="tx1"/>
                </a:solidFill>
                <a:latin typeface="+mn-lt"/>
                <a:ea typeface="+mn-ea"/>
                <a:cs typeface="+mn-cs"/>
              </a:rPr>
              <a:t> آلایش</a:t>
            </a: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latin typeface="+mn-lt"/>
                <a:ea typeface="+mn-ea"/>
                <a:cs typeface="+mn-cs"/>
              </a:rPr>
              <a:t>ابزار </a:t>
            </a:r>
            <a:r>
              <a:rPr lang="en-US" sz="1400" kern="1200" dirty="0" err="1" smtClean="0">
                <a:solidFill>
                  <a:schemeClr val="tx1"/>
                </a:solidFill>
                <a:latin typeface="+mn-lt"/>
                <a:ea typeface="+mn-ea"/>
                <a:cs typeface="+mn-cs"/>
              </a:rPr>
              <a:t>Condroid</a:t>
            </a:r>
            <a:r>
              <a:rPr lang="en-US" sz="1400" kern="1200" dirty="0" smtClean="0">
                <a:solidFill>
                  <a:schemeClr val="tx1"/>
                </a:solidFill>
                <a:latin typeface="+mn-lt"/>
                <a:ea typeface="+mn-ea"/>
                <a:cs typeface="+mn-cs"/>
              </a:rPr>
              <a:t> [8] </a:t>
            </a:r>
            <a:r>
              <a:rPr lang="fa-IR" sz="1400" kern="1200" dirty="0" smtClean="0">
                <a:solidFill>
                  <a:schemeClr val="tx1"/>
                </a:solidFill>
                <a:latin typeface="+mn-lt"/>
                <a:ea typeface="+mn-ea"/>
                <a:cs typeface="+mn-cs"/>
              </a:rPr>
              <a:t>در سال 2015 با گسترش ابزار </a:t>
            </a:r>
            <a:r>
              <a:rPr lang="en-US" sz="1400" kern="1200" dirty="0" smtClean="0">
                <a:solidFill>
                  <a:schemeClr val="tx1"/>
                </a:solidFill>
                <a:latin typeface="+mn-lt"/>
                <a:ea typeface="+mn-ea"/>
                <a:cs typeface="+mn-cs"/>
              </a:rPr>
              <a:t>ACTEVE </a:t>
            </a:r>
            <a:r>
              <a:rPr lang="fa-IR" sz="1400" kern="1200" dirty="0" smtClean="0">
                <a:solidFill>
                  <a:schemeClr val="tx1"/>
                </a:solidFill>
                <a:latin typeface="+mn-lt"/>
                <a:ea typeface="+mn-ea"/>
                <a:cs typeface="+mn-cs"/>
              </a:rPr>
              <a:t>ارائه شده است. در این ابزار با استفاده از تحلیل ایستا و </a:t>
            </a:r>
            <a:r>
              <a:rPr lang="fa-IR" sz="1400" kern="1200" dirty="0" err="1" smtClean="0">
                <a:solidFill>
                  <a:schemeClr val="tx1"/>
                </a:solidFill>
                <a:latin typeface="+mn-lt"/>
                <a:ea typeface="+mn-ea"/>
                <a:cs typeface="+mn-cs"/>
              </a:rPr>
              <a:t>گراف</a:t>
            </a:r>
            <a:r>
              <a:rPr lang="fa-IR" sz="1400" kern="1200" dirty="0" smtClean="0">
                <a:solidFill>
                  <a:schemeClr val="tx1"/>
                </a:solidFill>
                <a:latin typeface="+mn-lt"/>
                <a:ea typeface="+mn-ea"/>
                <a:cs typeface="+mn-cs"/>
              </a:rPr>
              <a:t> کنترل جریان نقطه شروع به برنامه را استخراج </a:t>
            </a:r>
            <a:r>
              <a:rPr lang="fa-IR" sz="1400" kern="1200" dirty="0" err="1" smtClean="0">
                <a:solidFill>
                  <a:schemeClr val="tx1"/>
                </a:solidFill>
                <a:latin typeface="+mn-lt"/>
                <a:ea typeface="+mn-ea"/>
                <a:cs typeface="+mn-cs"/>
              </a:rPr>
              <a:t>می‌کند</a:t>
            </a:r>
            <a:r>
              <a:rPr lang="fa-IR" sz="1400" kern="1200" dirty="0" smtClean="0">
                <a:solidFill>
                  <a:schemeClr val="tx1"/>
                </a:solidFill>
                <a:latin typeface="+mn-lt"/>
                <a:ea typeface="+mn-ea"/>
                <a:cs typeface="+mn-cs"/>
              </a:rPr>
              <a:t>. در این ابزار با یافتن نقاط حساس در کد، مثلا تعداد زیاد دستورات شرطی پشت سرهم، سعی </a:t>
            </a:r>
            <a:r>
              <a:rPr lang="fa-IR" sz="1400" kern="1200" dirty="0" err="1" smtClean="0">
                <a:solidFill>
                  <a:schemeClr val="tx1"/>
                </a:solidFill>
                <a:latin typeface="+mn-lt"/>
                <a:ea typeface="+mn-ea"/>
                <a:cs typeface="+mn-cs"/>
              </a:rPr>
              <a:t>می‌کند</a:t>
            </a:r>
            <a:r>
              <a:rPr lang="fa-IR" sz="1400" kern="1200" dirty="0" smtClean="0">
                <a:solidFill>
                  <a:schemeClr val="tx1"/>
                </a:solidFill>
                <a:latin typeface="+mn-lt"/>
                <a:ea typeface="+mn-ea"/>
                <a:cs typeface="+mn-cs"/>
              </a:rPr>
              <a:t>  بمب منطقی را در </a:t>
            </a:r>
            <a:r>
              <a:rPr lang="fa-IR" sz="1400" kern="1200" dirty="0" err="1" smtClean="0">
                <a:solidFill>
                  <a:schemeClr val="tx1"/>
                </a:solidFill>
                <a:latin typeface="+mn-lt"/>
                <a:ea typeface="+mn-ea"/>
                <a:cs typeface="+mn-cs"/>
              </a:rPr>
              <a:t>برنامک‌های</a:t>
            </a:r>
            <a:r>
              <a:rPr lang="fa-IR" sz="1400" kern="1200" dirty="0" smtClean="0">
                <a:solidFill>
                  <a:schemeClr val="tx1"/>
                </a:solidFill>
                <a:latin typeface="+mn-lt"/>
                <a:ea typeface="+mn-ea"/>
                <a:cs typeface="+mn-cs"/>
              </a:rPr>
              <a:t> </a:t>
            </a:r>
            <a:r>
              <a:rPr lang="fa-IR" sz="1400" kern="1200" dirty="0" err="1" smtClean="0">
                <a:solidFill>
                  <a:schemeClr val="tx1"/>
                </a:solidFill>
                <a:latin typeface="+mn-lt"/>
                <a:ea typeface="+mn-ea"/>
                <a:cs typeface="+mn-cs"/>
              </a:rPr>
              <a:t>اندرویدی</a:t>
            </a:r>
            <a:r>
              <a:rPr lang="fa-IR" sz="1400" kern="1200" dirty="0" smtClean="0">
                <a:solidFill>
                  <a:schemeClr val="tx1"/>
                </a:solidFill>
                <a:latin typeface="+mn-lt"/>
                <a:ea typeface="+mn-ea"/>
                <a:cs typeface="+mn-cs"/>
              </a:rPr>
              <a:t> تشخیص دهد. این ابزار همان مشکلات </a:t>
            </a:r>
            <a:r>
              <a:rPr lang="en-US" sz="1400" kern="1200" dirty="0" smtClean="0">
                <a:solidFill>
                  <a:schemeClr val="tx1"/>
                </a:solidFill>
                <a:latin typeface="+mn-lt"/>
                <a:ea typeface="+mn-ea"/>
                <a:cs typeface="+mn-cs"/>
              </a:rPr>
              <a:t>ACTEVE </a:t>
            </a:r>
            <a:r>
              <a:rPr lang="fa-IR" sz="1400" kern="1200" dirty="0" smtClean="0">
                <a:solidFill>
                  <a:schemeClr val="tx1"/>
                </a:solidFill>
                <a:latin typeface="+mn-lt"/>
                <a:ea typeface="+mn-ea"/>
                <a:cs typeface="+mn-cs"/>
              </a:rPr>
              <a:t>یعنی انفجار مسیر را به ارث برده است.</a:t>
            </a: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16.	در سال 2015 ابزار </a:t>
            </a:r>
            <a:r>
              <a:rPr lang="en-US" sz="1400" dirty="0" smtClean="0">
                <a:latin typeface="+mj-lt"/>
              </a:rPr>
              <a:t>Sig-Droid [4] </a:t>
            </a:r>
            <a:r>
              <a:rPr lang="fa-IR" sz="1400" dirty="0" smtClean="0">
                <a:latin typeface="+mj-lt"/>
              </a:rPr>
              <a:t>برای آزمون </a:t>
            </a:r>
            <a:r>
              <a:rPr lang="fa-IR" sz="1400" dirty="0" err="1" smtClean="0">
                <a:latin typeface="+mj-lt"/>
              </a:rPr>
              <a:t>برنامک‌های</a:t>
            </a:r>
            <a:r>
              <a:rPr lang="fa-IR" sz="1400" dirty="0" smtClean="0">
                <a:latin typeface="+mj-lt"/>
              </a:rPr>
              <a:t> </a:t>
            </a:r>
            <a:r>
              <a:rPr lang="fa-IR" sz="1400" dirty="0" err="1" smtClean="0">
                <a:latin typeface="+mj-lt"/>
              </a:rPr>
              <a:t>اندرویدی</a:t>
            </a:r>
            <a:r>
              <a:rPr lang="fa-IR" sz="1400" dirty="0" smtClean="0">
                <a:latin typeface="+mj-lt"/>
              </a:rPr>
              <a:t> ارائه شده است. در این ابزار سعی شده است </a:t>
            </a:r>
            <a:r>
              <a:rPr lang="fa-IR" sz="1400" dirty="0" err="1" smtClean="0">
                <a:latin typeface="+mj-lt"/>
              </a:rPr>
              <a:t>برنامک‌ها</a:t>
            </a:r>
            <a:r>
              <a:rPr lang="fa-IR" sz="1400" dirty="0" smtClean="0">
                <a:latin typeface="+mj-lt"/>
              </a:rPr>
              <a:t> روی </a:t>
            </a:r>
            <a:r>
              <a:rPr lang="en-US" sz="1400" dirty="0" smtClean="0">
                <a:latin typeface="+mj-lt"/>
              </a:rPr>
              <a:t>JVM   </a:t>
            </a:r>
            <a:r>
              <a:rPr lang="fa-IR" sz="1400" dirty="0" err="1" smtClean="0">
                <a:latin typeface="+mj-lt"/>
              </a:rPr>
              <a:t>کامپایل</a:t>
            </a:r>
            <a:r>
              <a:rPr lang="fa-IR" sz="1400" dirty="0" smtClean="0">
                <a:latin typeface="+mj-lt"/>
              </a:rPr>
              <a:t> شوند تا بتوان به کمک </a:t>
            </a:r>
            <a:r>
              <a:rPr lang="fa-IR" sz="1400" dirty="0" err="1" smtClean="0">
                <a:latin typeface="+mj-lt"/>
              </a:rPr>
              <a:t>موتورهای</a:t>
            </a:r>
            <a:r>
              <a:rPr lang="fa-IR" sz="1400" dirty="0" smtClean="0">
                <a:latin typeface="+mj-lt"/>
              </a:rPr>
              <a:t> اجرای </a:t>
            </a:r>
            <a:r>
              <a:rPr lang="fa-IR" sz="1400" dirty="0" err="1" smtClean="0">
                <a:latin typeface="+mj-lt"/>
              </a:rPr>
              <a:t>نمادینِ</a:t>
            </a:r>
            <a:r>
              <a:rPr lang="fa-IR" sz="1400" dirty="0" smtClean="0">
                <a:latin typeface="+mj-lt"/>
              </a:rPr>
              <a:t> جاوا، </a:t>
            </a:r>
            <a:r>
              <a:rPr lang="fa-IR" sz="1400" dirty="0" err="1" smtClean="0">
                <a:latin typeface="+mj-lt"/>
              </a:rPr>
              <a:t>برنامک</a:t>
            </a:r>
            <a:r>
              <a:rPr lang="fa-IR" sz="1400" dirty="0" smtClean="0">
                <a:latin typeface="+mj-lt"/>
              </a:rPr>
              <a:t> را آزمود. این ابزار تمام مسیرهای موجود در </a:t>
            </a:r>
            <a:r>
              <a:rPr lang="fa-IR" sz="1400" dirty="0" err="1" smtClean="0">
                <a:latin typeface="+mj-lt"/>
              </a:rPr>
              <a:t>برنامک</a:t>
            </a:r>
            <a:r>
              <a:rPr lang="fa-IR" sz="1400" dirty="0" smtClean="0">
                <a:latin typeface="+mj-lt"/>
              </a:rPr>
              <a:t> را به صورت نمادین اجرا </a:t>
            </a:r>
            <a:r>
              <a:rPr lang="fa-IR" sz="1400" dirty="0" err="1" smtClean="0">
                <a:latin typeface="+mj-lt"/>
              </a:rPr>
              <a:t>می‌کند</a:t>
            </a:r>
            <a:r>
              <a:rPr lang="fa-IR" sz="1400" dirty="0" smtClean="0">
                <a:latin typeface="+mj-lt"/>
              </a:rPr>
              <a:t> و همان طور که نویسنده بیان کرده است هدف آن پوشش هرچه بیشتر این مسیرها است. در این ابزار نقطه شروع برنامه  از طریق تحلیل ایستا و </a:t>
            </a:r>
            <a:r>
              <a:rPr lang="fa-IR" sz="1400" dirty="0" err="1" smtClean="0">
                <a:latin typeface="+mj-lt"/>
              </a:rPr>
              <a:t>گراف</a:t>
            </a:r>
            <a:r>
              <a:rPr lang="fa-IR" sz="1400" dirty="0" smtClean="0">
                <a:latin typeface="+mj-lt"/>
              </a:rPr>
              <a:t> فراخوانی توابع بدست </a:t>
            </a:r>
            <a:r>
              <a:rPr lang="fa-IR" sz="1400" dirty="0" err="1" smtClean="0">
                <a:latin typeface="+mj-lt"/>
              </a:rPr>
              <a:t>می‌آید</a:t>
            </a:r>
            <a:r>
              <a:rPr lang="fa-IR" sz="1400" dirty="0" smtClean="0">
                <a:latin typeface="+mj-lt"/>
              </a:rPr>
              <a:t>. </a:t>
            </a:r>
            <a:r>
              <a:rPr lang="fa-IR" sz="1400" dirty="0" err="1" smtClean="0">
                <a:latin typeface="+mj-lt"/>
              </a:rPr>
              <a:t>کلاس‌های</a:t>
            </a:r>
            <a:r>
              <a:rPr lang="fa-IR" sz="1400" dirty="0" smtClean="0">
                <a:latin typeface="+mj-lt"/>
              </a:rPr>
              <a:t> </a:t>
            </a:r>
            <a:r>
              <a:rPr lang="en-US" sz="1400" dirty="0" smtClean="0">
                <a:latin typeface="+mj-lt"/>
              </a:rPr>
              <a:t>SDK </a:t>
            </a:r>
            <a:r>
              <a:rPr lang="fa-IR" sz="1400" dirty="0" smtClean="0">
                <a:latin typeface="+mj-lt"/>
              </a:rPr>
              <a:t>و </a:t>
            </a:r>
            <a:r>
              <a:rPr lang="fa-IR" sz="1400" dirty="0" err="1" smtClean="0">
                <a:latin typeface="+mj-lt"/>
              </a:rPr>
              <a:t>وابستگی‌های</a:t>
            </a:r>
            <a:r>
              <a:rPr lang="fa-IR" sz="1400" dirty="0" smtClean="0">
                <a:latin typeface="+mj-lt"/>
              </a:rPr>
              <a:t> به آن به وسیله کلاس </a:t>
            </a:r>
            <a:r>
              <a:rPr lang="en-US" sz="1400" dirty="0" smtClean="0">
                <a:latin typeface="+mj-lt"/>
              </a:rPr>
              <a:t>Mock </a:t>
            </a:r>
            <a:r>
              <a:rPr lang="fa-IR" sz="1400" dirty="0" smtClean="0">
                <a:latin typeface="+mj-lt"/>
              </a:rPr>
              <a:t>حل شده است و در نهایت با اجرای نمادین کد روی </a:t>
            </a:r>
            <a:r>
              <a:rPr lang="en-US" sz="1400" dirty="0" smtClean="0">
                <a:latin typeface="+mj-lt"/>
              </a:rPr>
              <a:t>SPF </a:t>
            </a:r>
            <a:r>
              <a:rPr lang="fa-IR" sz="1400" dirty="0" smtClean="0">
                <a:latin typeface="+mj-lt"/>
              </a:rPr>
              <a:t>سعی شده است تمام مسیرهای موجود در برنامه پوشش داده شوند.</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717036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4042713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a:t>
            </a:fld>
            <a:endParaRPr lang="en-US"/>
          </a:p>
        </p:txBody>
      </p:sp>
    </p:spTree>
    <p:extLst>
      <p:ext uri="{BB962C8B-B14F-4D97-AF65-F5344CB8AC3E}">
        <p14:creationId xmlns:p14="http://schemas.microsoft.com/office/powerpoint/2010/main" val="3871858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805528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171141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3414187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extLst>
      <p:ext uri="{BB962C8B-B14F-4D97-AF65-F5344CB8AC3E}">
        <p14:creationId xmlns:p14="http://schemas.microsoft.com/office/powerpoint/2010/main" val="24304276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40</a:t>
            </a:fld>
            <a:endParaRPr lang="en-US"/>
          </a:p>
        </p:txBody>
      </p:sp>
    </p:spTree>
    <p:extLst>
      <p:ext uri="{BB962C8B-B14F-4D97-AF65-F5344CB8AC3E}">
        <p14:creationId xmlns:p14="http://schemas.microsoft.com/office/powerpoint/2010/main" val="47283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r>
              <a:rPr lang="fa-IR" sz="1200" kern="1200" dirty="0" smtClean="0">
                <a:solidFill>
                  <a:schemeClr val="tx1"/>
                </a:solidFill>
                <a:effectLst/>
                <a:latin typeface="+mn-lt"/>
                <a:ea typeface="+mn-ea"/>
                <a:cs typeface="+mn-cs"/>
              </a:rPr>
              <a:t>تفاوت و شباهت </a:t>
            </a:r>
            <a:r>
              <a:rPr lang="fa-IR" sz="1200" kern="1200" dirty="0" err="1" smtClean="0">
                <a:solidFill>
                  <a:schemeClr val="tx1"/>
                </a:solidFill>
                <a:effectLst/>
                <a:latin typeface="+mn-lt"/>
                <a:ea typeface="+mn-ea"/>
                <a:cs typeface="+mn-cs"/>
              </a:rPr>
              <a:t>رویکردها</a:t>
            </a:r>
            <a:r>
              <a:rPr lang="fa-IR" sz="1200" kern="1200" dirty="0" smtClean="0">
                <a:solidFill>
                  <a:schemeClr val="tx1"/>
                </a:solidFill>
                <a:effectLst/>
                <a:latin typeface="+mn-lt"/>
                <a:ea typeface="+mn-ea"/>
                <a:cs typeface="+mn-cs"/>
              </a:rPr>
              <a:t> در آزمون و تشخیص آسیب پذیری</a:t>
            </a:r>
          </a:p>
          <a:p>
            <a:pPr lvl="0" algn="r" rtl="1"/>
            <a:r>
              <a:rPr lang="fa-IR" sz="1200" kern="1200" dirty="0" smtClean="0">
                <a:solidFill>
                  <a:schemeClr val="tx1"/>
                </a:solidFill>
                <a:effectLst/>
                <a:latin typeface="+mn-lt"/>
                <a:ea typeface="+mn-ea"/>
                <a:cs typeface="+mn-cs"/>
              </a:rPr>
              <a:t>آزمون--&gt;</a:t>
            </a:r>
            <a:r>
              <a:rPr lang="fa-IR" sz="1200" kern="1200" baseline="0" dirty="0" smtClean="0">
                <a:solidFill>
                  <a:schemeClr val="tx1"/>
                </a:solidFill>
                <a:effectLst/>
                <a:latin typeface="+mn-lt"/>
                <a:ea typeface="+mn-ea"/>
                <a:cs typeface="+mn-cs"/>
              </a:rPr>
              <a:t> به دنبال خطا یا </a:t>
            </a:r>
            <a:r>
              <a:rPr lang="fa-IR" sz="1200" kern="1200" baseline="0" dirty="0" err="1" smtClean="0">
                <a:solidFill>
                  <a:schemeClr val="tx1"/>
                </a:solidFill>
                <a:effectLst/>
                <a:latin typeface="+mn-lt"/>
                <a:ea typeface="+mn-ea"/>
                <a:cs typeface="+mn-cs"/>
              </a:rPr>
              <a:t>باگ</a:t>
            </a:r>
            <a:r>
              <a:rPr lang="fa-IR" sz="1200" kern="1200" baseline="0" dirty="0" smtClean="0">
                <a:solidFill>
                  <a:schemeClr val="tx1"/>
                </a:solidFill>
                <a:effectLst/>
                <a:latin typeface="+mn-lt"/>
                <a:ea typeface="+mn-ea"/>
                <a:cs typeface="+mn-cs"/>
              </a:rPr>
              <a:t> در برنامه یا ورودی که موجب </a:t>
            </a:r>
            <a:r>
              <a:rPr lang="fa-IR" sz="1200" kern="1200" baseline="0" dirty="0" err="1" smtClean="0">
                <a:solidFill>
                  <a:schemeClr val="tx1"/>
                </a:solidFill>
                <a:effectLst/>
                <a:latin typeface="+mn-lt"/>
                <a:ea typeface="+mn-ea"/>
                <a:cs typeface="+mn-cs"/>
              </a:rPr>
              <a:t>کرش</a:t>
            </a:r>
            <a:r>
              <a:rPr lang="fa-IR" sz="1200" kern="1200" baseline="0" dirty="0" smtClean="0">
                <a:solidFill>
                  <a:schemeClr val="tx1"/>
                </a:solidFill>
                <a:effectLst/>
                <a:latin typeface="+mn-lt"/>
                <a:ea typeface="+mn-ea"/>
                <a:cs typeface="+mn-cs"/>
              </a:rPr>
              <a:t> شود. در اینجا نیازمندی های مدنظر </a:t>
            </a:r>
            <a:r>
              <a:rPr lang="fa-IR" sz="1200" kern="1200" baseline="0" dirty="0" err="1" smtClean="0">
                <a:solidFill>
                  <a:schemeClr val="tx1"/>
                </a:solidFill>
                <a:effectLst/>
                <a:latin typeface="+mn-lt"/>
                <a:ea typeface="+mn-ea"/>
                <a:cs typeface="+mn-cs"/>
              </a:rPr>
              <a:t>ذی‌نفع</a:t>
            </a:r>
            <a:r>
              <a:rPr lang="fa-IR" sz="1200" kern="1200" baseline="0" dirty="0" smtClean="0">
                <a:solidFill>
                  <a:schemeClr val="tx1"/>
                </a:solidFill>
                <a:effectLst/>
                <a:latin typeface="+mn-lt"/>
                <a:ea typeface="+mn-ea"/>
                <a:cs typeface="+mn-cs"/>
              </a:rPr>
              <a:t> و کاربر </a:t>
            </a:r>
            <a:r>
              <a:rPr lang="fa-IR" sz="1200" kern="1200" baseline="0" dirty="0" err="1" smtClean="0">
                <a:solidFill>
                  <a:schemeClr val="tx1"/>
                </a:solidFill>
                <a:effectLst/>
                <a:latin typeface="+mn-lt"/>
                <a:ea typeface="+mn-ea"/>
                <a:cs typeface="+mn-cs"/>
              </a:rPr>
              <a:t>براورده</a:t>
            </a:r>
            <a:r>
              <a:rPr lang="fa-IR" sz="1200" kern="1200" baseline="0" dirty="0" smtClean="0">
                <a:solidFill>
                  <a:schemeClr val="tx1"/>
                </a:solidFill>
                <a:effectLst/>
                <a:latin typeface="+mn-lt"/>
                <a:ea typeface="+mn-ea"/>
                <a:cs typeface="+mn-cs"/>
              </a:rPr>
              <a:t> نشده!</a:t>
            </a:r>
          </a:p>
          <a:p>
            <a:pPr lvl="0" algn="r" rtl="1"/>
            <a:r>
              <a:rPr lang="fa-IR" sz="1200" kern="1200" baseline="0" dirty="0" err="1" smtClean="0">
                <a:solidFill>
                  <a:schemeClr val="tx1"/>
                </a:solidFill>
                <a:effectLst/>
                <a:latin typeface="+mn-lt"/>
                <a:ea typeface="+mn-ea"/>
                <a:cs typeface="+mn-cs"/>
              </a:rPr>
              <a:t>آسیب‌پذیری</a:t>
            </a:r>
            <a:r>
              <a:rPr lang="fa-IR" sz="1200" kern="1200" baseline="0" dirty="0" smtClean="0">
                <a:solidFill>
                  <a:schemeClr val="tx1"/>
                </a:solidFill>
                <a:effectLst/>
                <a:latin typeface="+mn-lt"/>
                <a:ea typeface="+mn-ea"/>
                <a:cs typeface="+mn-cs"/>
              </a:rPr>
              <a:t> </a:t>
            </a:r>
            <a:r>
              <a:rPr lang="fa-IR" sz="1200" kern="1200" baseline="0" dirty="0" smtClean="0">
                <a:solidFill>
                  <a:schemeClr val="tx1"/>
                </a:solidFill>
                <a:effectLst/>
                <a:latin typeface="+mn-lt"/>
                <a:ea typeface="+mn-ea"/>
                <a:cs typeface="+mn-cs"/>
                <a:sym typeface="Wingdings" panose="05000000000000000000" pitchFamily="2" charset="2"/>
              </a:rPr>
              <a:t>--&gt; خطا یا اشکالی در برنامه که یک مهاجم با استفاده از آن می تواند یک خط مشی امنیتی سازمان را دور بزند! ممکن است از نظر نیازمندی نرم افزاری برنامه درست کار کند ولی خط مشی امنیتی </a:t>
            </a:r>
            <a:r>
              <a:rPr lang="fa-IR" sz="1200" kern="1200" baseline="0" dirty="0" err="1" smtClean="0">
                <a:solidFill>
                  <a:schemeClr val="tx1"/>
                </a:solidFill>
                <a:effectLst/>
                <a:latin typeface="+mn-lt"/>
                <a:ea typeface="+mn-ea"/>
                <a:cs typeface="+mn-cs"/>
                <a:sym typeface="Wingdings" panose="05000000000000000000" pitchFamily="2" charset="2"/>
              </a:rPr>
              <a:t>می‌تواند</a:t>
            </a:r>
            <a:r>
              <a:rPr lang="fa-IR" sz="1200" kern="1200" baseline="0" dirty="0" smtClean="0">
                <a:solidFill>
                  <a:schemeClr val="tx1"/>
                </a:solidFill>
                <a:effectLst/>
                <a:latin typeface="+mn-lt"/>
                <a:ea typeface="+mn-ea"/>
                <a:cs typeface="+mn-cs"/>
                <a:sym typeface="Wingdings" panose="05000000000000000000" pitchFamily="2" charset="2"/>
              </a:rPr>
              <a:t> نقض شود.</a:t>
            </a:r>
          </a:p>
          <a:p>
            <a:pPr lvl="0" algn="r" rtl="1"/>
            <a:r>
              <a:rPr lang="fa-IR" sz="1200" kern="1200" baseline="0" dirty="0" smtClean="0">
                <a:solidFill>
                  <a:schemeClr val="tx1"/>
                </a:solidFill>
                <a:effectLst/>
                <a:latin typeface="+mn-lt"/>
                <a:ea typeface="+mn-ea"/>
                <a:cs typeface="+mn-cs"/>
                <a:sym typeface="Wingdings" panose="05000000000000000000" pitchFamily="2" charset="2"/>
              </a:rPr>
              <a:t>روش های کشف در هر دو می تواند مشترک باشد. نکته ای که مهم است --&gt; در آزمون همه مسیرها و خط های کد باید بررسی </a:t>
            </a:r>
            <a:r>
              <a:rPr lang="fa-IR" sz="1200" kern="1200" baseline="0" dirty="0" err="1" smtClean="0">
                <a:solidFill>
                  <a:schemeClr val="tx1"/>
                </a:solidFill>
                <a:effectLst/>
                <a:latin typeface="+mn-lt"/>
                <a:ea typeface="+mn-ea"/>
                <a:cs typeface="+mn-cs"/>
                <a:sym typeface="Wingdings" panose="05000000000000000000" pitchFamily="2" charset="2"/>
              </a:rPr>
              <a:t>بشن</a:t>
            </a:r>
            <a:r>
              <a:rPr lang="fa-IR" sz="1200" kern="1200" baseline="0" dirty="0" smtClean="0">
                <a:solidFill>
                  <a:schemeClr val="tx1"/>
                </a:solidFill>
                <a:effectLst/>
                <a:latin typeface="+mn-lt"/>
                <a:ea typeface="+mn-ea"/>
                <a:cs typeface="+mn-cs"/>
                <a:sym typeface="Wingdings" panose="05000000000000000000" pitchFamily="2" charset="2"/>
              </a:rPr>
              <a:t>! ولی در تشخیص آسیب پذیری با توجه به خط مشی و نوع آن میشه همه رو بررسی نکرد.</a:t>
            </a: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t>3</a:t>
            </a:fld>
            <a:endParaRPr lang="en-US"/>
          </a:p>
        </p:txBody>
      </p:sp>
    </p:spTree>
    <p:extLst>
      <p:ext uri="{BB962C8B-B14F-4D97-AF65-F5344CB8AC3E}">
        <p14:creationId xmlns:p14="http://schemas.microsoft.com/office/powerpoint/2010/main" val="296308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sz="1200"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روش‌های کشف آسیب‌پذیری:</a:t>
            </a:r>
          </a:p>
          <a:p>
            <a:pPr algn="r" rtl="1"/>
            <a:r>
              <a:rPr lang="fa-IR" sz="1200" b="1" kern="1200" dirty="0" smtClean="0">
                <a:solidFill>
                  <a:schemeClr val="tx1"/>
                </a:solidFill>
                <a:effectLst/>
                <a:latin typeface="+mn-lt"/>
                <a:ea typeface="+mn-ea"/>
                <a:cs typeface="+mn-cs"/>
              </a:rPr>
              <a:t>تحلیل ایستا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 3</a:t>
            </a:r>
            <a:r>
              <a:rPr lang="fa-IR" sz="1200" kern="1200" dirty="0" smtClean="0">
                <a:solidFill>
                  <a:schemeClr val="tx1"/>
                </a:solidFill>
                <a:effectLst/>
                <a:latin typeface="+mn-lt"/>
                <a:ea typeface="+mn-ea"/>
                <a:cs typeface="+mn-cs"/>
              </a:rPr>
              <a:t>: تحلیل ایستا فرایند ارزیابی یک سیستم بر اساس شکل، ساختار، محتوا یا مستندات آن است و نیازی به اجرای برنامه در آن نیست. </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بعضی از آسیب‌پذیری‌ها توسط این روش قابل تشخیص نیست و این یعنی این تحلیل کامل نیست. علاوه بر آن، تحلیل ایستا می‌تواند تخمینی از رفتار برنامه را داشته باشد و این یعنی مثبت نادرست و منفی نادرست در آن بالا است. منفی نادرست خطرناک‌تر از مثبت نادرست است. برای تحلیل مثبت نادرست هم لازم به دخالت انسان است.</a:t>
            </a:r>
          </a:p>
          <a:p>
            <a:pPr algn="r" rtl="1"/>
            <a:r>
              <a:rPr lang="fa-IR" sz="1200" b="1" kern="1200" dirty="0" smtClean="0">
                <a:solidFill>
                  <a:schemeClr val="tx1"/>
                </a:solidFill>
                <a:effectLst/>
                <a:latin typeface="+mn-lt"/>
                <a:ea typeface="+mn-ea"/>
                <a:cs typeface="+mn-cs"/>
              </a:rPr>
              <a:t>تحلیل پویا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a:t>
            </a:r>
            <a:r>
              <a:rPr lang="fa-IR" sz="1200" kern="1200" dirty="0" smtClean="0">
                <a:solidFill>
                  <a:schemeClr val="tx1"/>
                </a:solidFill>
                <a:effectLst/>
                <a:latin typeface="+mn-lt"/>
                <a:ea typeface="+mn-ea"/>
                <a:cs typeface="+mn-cs"/>
              </a:rPr>
              <a:t>: خطایابی بر اساس اجرای برنامه.</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ویژگی‌های تحلیل پویا</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نیاز به ورودی برای تحلیل برنامه</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تنها خطاهایی که در مسیری که با آن ورودی خاص طی می‌شود قابل شناسایی است</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مثبت نادرست ندارد چون برنامه اجرا می‌شود.</a:t>
            </a:r>
            <a:endParaRPr lang="en-US" sz="600" kern="1200" dirty="0" smtClean="0">
              <a:solidFill>
                <a:schemeClr val="tx1"/>
              </a:solidFill>
              <a:effectLst/>
              <a:latin typeface="+mn-lt"/>
              <a:ea typeface="+mn-ea"/>
              <a:cs typeface="+mn-cs"/>
            </a:endParaRPr>
          </a:p>
          <a:p>
            <a:pPr algn="r" rtl="1"/>
            <a:endParaRPr lang="en-US" sz="1200" b="1" kern="1200" dirty="0" smtClean="0">
              <a:solidFill>
                <a:schemeClr val="tx1"/>
              </a:solidFill>
              <a:effectLst/>
              <a:latin typeface="+mn-lt"/>
              <a:ea typeface="+mn-ea"/>
              <a:cs typeface="+mn-cs"/>
            </a:endParaRPr>
          </a:p>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4</a:t>
            </a:fld>
            <a:endParaRPr lang="en-US"/>
          </a:p>
        </p:txBody>
      </p:sp>
    </p:spTree>
    <p:extLst>
      <p:ext uri="{BB962C8B-B14F-4D97-AF65-F5344CB8AC3E}">
        <p14:creationId xmlns:p14="http://schemas.microsoft.com/office/powerpoint/2010/main" val="1626563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5</a:t>
            </a:fld>
            <a:endParaRPr lang="en-US"/>
          </a:p>
        </p:txBody>
      </p:sp>
    </p:spTree>
    <p:extLst>
      <p:ext uri="{BB962C8B-B14F-4D97-AF65-F5344CB8AC3E}">
        <p14:creationId xmlns:p14="http://schemas.microsoft.com/office/powerpoint/2010/main" val="1594691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6</a:t>
            </a:fld>
            <a:endParaRPr lang="en-US"/>
          </a:p>
        </p:txBody>
      </p:sp>
    </p:spTree>
    <p:extLst>
      <p:ext uri="{BB962C8B-B14F-4D97-AF65-F5344CB8AC3E}">
        <p14:creationId xmlns:p14="http://schemas.microsoft.com/office/powerpoint/2010/main" val="121723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7</a:t>
            </a:fld>
            <a:endParaRPr lang="en-US"/>
          </a:p>
        </p:txBody>
      </p:sp>
    </p:spTree>
    <p:extLst>
      <p:ext uri="{BB962C8B-B14F-4D97-AF65-F5344CB8AC3E}">
        <p14:creationId xmlns:p14="http://schemas.microsoft.com/office/powerpoint/2010/main" val="2337607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8</a:t>
            </a:fld>
            <a:endParaRPr lang="en-US"/>
          </a:p>
        </p:txBody>
      </p:sp>
    </p:spTree>
    <p:extLst>
      <p:ext uri="{BB962C8B-B14F-4D97-AF65-F5344CB8AC3E}">
        <p14:creationId xmlns:p14="http://schemas.microsoft.com/office/powerpoint/2010/main" val="377493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9</a:t>
            </a:fld>
            <a:endParaRPr lang="en-US"/>
          </a:p>
        </p:txBody>
      </p:sp>
    </p:spTree>
    <p:extLst>
      <p:ext uri="{BB962C8B-B14F-4D97-AF65-F5344CB8AC3E}">
        <p14:creationId xmlns:p14="http://schemas.microsoft.com/office/powerpoint/2010/main" val="3476831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bg1"/>
                  </a:solidFill>
                </a:ln>
                <a:solidFill>
                  <a:schemeClr val="bg1"/>
                </a:solidFill>
              </a:defRPr>
            </a:lvl1pPr>
            <a:extLst/>
          </a:lstStyle>
          <a:p>
            <a:pPr algn="r" rtl="1"/>
            <a:fld id="{648509C7-C59E-4E1E-BAC0-C129F6E3BB1D}" type="datetime1">
              <a:rPr lang="en-US" smtClean="0"/>
              <a:pPr algn="r" rtl="1"/>
              <a:t>2/9/2018</a:t>
            </a:fld>
            <a:endParaRPr lang="en-US" dirty="0"/>
          </a:p>
        </p:txBody>
      </p:sp>
      <p:sp>
        <p:nvSpPr>
          <p:cNvPr id="19"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bg1"/>
                  </a:solidFill>
                </a:ln>
                <a:solidFill>
                  <a:schemeClr val="bg1"/>
                </a:solidFill>
                <a:cs typeface="B Nazanin" pitchFamily="2" charset="-78"/>
              </a:defRPr>
            </a:lvl1pPr>
            <a:extLst/>
          </a:lstStyle>
          <a:p>
            <a:r>
              <a:rPr lang="fa-IR" dirty="0" smtClean="0"/>
              <a:t>احسان عدالت</a:t>
            </a:r>
            <a:endParaRPr lang="en-US" dirty="0"/>
          </a:p>
        </p:txBody>
      </p:sp>
      <p:sp>
        <p:nvSpPr>
          <p:cNvPr id="27"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bg1"/>
                  </a:solidFill>
                </a:ln>
                <a:solidFill>
                  <a:schemeClr val="bg1"/>
                </a:solidFill>
                <a:cs typeface="B Nazanin" pitchFamily="2" charset="-78"/>
              </a:defRPr>
            </a:lvl1pPr>
            <a:extLst/>
          </a:lstStyle>
          <a:p>
            <a:pPr rtl="1"/>
            <a:r>
              <a:rPr lang="fa-IR" dirty="0" smtClean="0"/>
              <a:t>صفحه </a:t>
            </a:r>
            <a:fld id="{387D4ABF-8EAC-44C9-9CF6-82643220FCA6}" type="slidenum">
              <a:rPr lang="en-US" smtClean="0"/>
              <a:pPr rtl="1"/>
              <a:t>‹#›</a:t>
            </a:fld>
            <a:r>
              <a:rPr lang="fa-IR" dirty="0" smtClean="0"/>
              <a:t> از 60</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B48AA270-245E-417B-80A0-36F6472A35C1}" type="datetime1">
              <a:rPr lang="en-US" smtClean="0">
                <a:solidFill>
                  <a:prstClr val="black">
                    <a:tint val="75000"/>
                  </a:prstClr>
                </a:solidFill>
              </a:rPr>
              <a:t>2/9/2018</a:t>
            </a:fld>
            <a:endParaRPr lang="en-US">
              <a:solidFill>
                <a:prstClr val="black">
                  <a:tint val="75000"/>
                </a:prstClr>
              </a:solidFill>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2B18E443-726D-4230-9A3A-14EEA84F0E93}" type="datetime1">
              <a:rPr lang="en-US" smtClean="0"/>
              <a:t>2/9/2018</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t>احسان عدالت</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2/9/2018</a:t>
            </a:fld>
            <a:endParaRPr lang="en-US" dirty="0"/>
          </a:p>
        </p:txBody>
      </p:sp>
      <p:sp>
        <p:nvSpPr>
          <p:cNvPr id="10"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1"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p>
            <a:fld id="{FDDB8AB9-DB8C-4314-99EC-369136D42853}" type="datetime1">
              <a:rPr lang="en-US" smtClean="0">
                <a:solidFill>
                  <a:prstClr val="black">
                    <a:tint val="75000"/>
                  </a:prstClr>
                </a:solidFill>
              </a:rPr>
              <a:t>2/9/2018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2/9/2018</a:t>
            </a:fld>
            <a:endParaRPr lang="en-US" dirty="0"/>
          </a:p>
        </p:txBody>
      </p:sp>
      <p:sp>
        <p:nvSpPr>
          <p:cNvPr id="11"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p>
            <a:fld id="{C6D7ADE4-233D-4D1F-B8B0-2CE5BD0C325F}" type="datetime1">
              <a:rPr lang="en-US" smtClean="0">
                <a:solidFill>
                  <a:prstClr val="black">
                    <a:tint val="75000"/>
                  </a:prstClr>
                </a:solidFill>
              </a:rPr>
              <a:t>2/9/2018</a:t>
            </a:fld>
            <a:endParaRPr lang="en-US">
              <a:solidFill>
                <a:prstClr val="black">
                  <a:tint val="75000"/>
                </a:prstClr>
              </a:solidFill>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18"/>
          <p:cNvSpPr>
            <a:spLocks noGrp="1"/>
          </p:cNvSpPr>
          <p:nvPr>
            <p:ph type="ftr" sz="quarter" idx="11"/>
          </p:nvPr>
        </p:nvSpPr>
        <p:spPr>
          <a:xfrm>
            <a:off x="-76200" y="6111875"/>
            <a:ext cx="1371600" cy="365125"/>
          </a:xfrm>
          <a:prstGeom prst="rect">
            <a:avLst/>
          </a:prstGeom>
          <a:ln>
            <a:noFill/>
          </a:ln>
        </p:spPr>
        <p:txBody>
          <a:bodyPr/>
          <a:lstStyle>
            <a:lvl1pPr algn="r" rtl="1">
              <a:defRPr sz="1800" b="0" cap="none" spc="0">
                <a:ln w="12700">
                  <a:solidFill>
                    <a:schemeClr val="bg1"/>
                  </a:solidFill>
                  <a:prstDash val="solid"/>
                </a:ln>
                <a:solidFill>
                  <a:schemeClr val="bg1"/>
                </a:solidFill>
                <a:effectLst/>
                <a:latin typeface="Calibri" panose="020F0502020204030204" pitchFamily="34" charset="0"/>
                <a:cs typeface="Calibri" panose="020F0502020204030204" pitchFamily="34" charset="0"/>
              </a:defRPr>
            </a:lvl1pPr>
            <a:extLst/>
          </a:lstStyle>
          <a:p>
            <a:r>
              <a:rPr lang="fa-IR" dirty="0" smtClean="0"/>
              <a:t>احسان عدالت</a:t>
            </a:r>
            <a:endParaRPr lang="en-US" dirty="0"/>
          </a:p>
        </p:txBody>
      </p:sp>
      <p:sp>
        <p:nvSpPr>
          <p:cNvPr id="7" name="Slide Number Placeholder 26"/>
          <p:cNvSpPr>
            <a:spLocks noGrp="1"/>
          </p:cNvSpPr>
          <p:nvPr>
            <p:ph type="sldNum" sz="quarter" idx="12"/>
          </p:nvPr>
        </p:nvSpPr>
        <p:spPr>
          <a:xfrm>
            <a:off x="381000" y="6492875"/>
            <a:ext cx="457200" cy="359253"/>
          </a:xfrm>
          <a:prstGeom prst="rect">
            <a:avLst/>
          </a:prstGeom>
        </p:spPr>
        <p:txBody>
          <a:bodyPr anchor="ctr"/>
          <a:lstStyle>
            <a:lvl1pPr algn="l">
              <a:defRPr sz="1600" b="0" cap="none" spc="0">
                <a:ln w="12700">
                  <a:solidFill>
                    <a:schemeClr val="bg1">
                      <a:lumMod val="85000"/>
                    </a:schemeClr>
                  </a:solidFill>
                  <a:prstDash val="solid"/>
                </a:ln>
                <a:solidFill>
                  <a:schemeClr val="bg2"/>
                </a:solidFill>
                <a:effectLst/>
                <a:latin typeface="Calibri" panose="020F0502020204030204" pitchFamily="34" charset="0"/>
                <a:cs typeface="B Nazanin" panose="00000400000000000000" pitchFamily="2" charset="-78"/>
              </a:defRPr>
            </a:lvl1pPr>
            <a:extLst/>
          </a:lstStyle>
          <a:p>
            <a:pPr rtl="1"/>
            <a:fld id="{387D4ABF-8EAC-44C9-9CF6-82643220FCA6}" type="slidenum">
              <a:rPr lang="en-US" smtClean="0"/>
              <a:pPr rtl="1"/>
              <a:t>‹#›</a:t>
            </a:fld>
            <a:endParaRPr lang="en-US" dirty="0"/>
          </a:p>
        </p:txBody>
      </p:sp>
      <p:sp>
        <p:nvSpPr>
          <p:cNvPr id="9" name="TextBox 8"/>
          <p:cNvSpPr txBox="1"/>
          <p:nvPr userDrawn="1"/>
        </p:nvSpPr>
        <p:spPr>
          <a:xfrm>
            <a:off x="-40795" y="6544351"/>
            <a:ext cx="574196" cy="338554"/>
          </a:xfrm>
          <a:prstGeom prst="rect">
            <a:avLst/>
          </a:prstGeom>
          <a:noFill/>
        </p:spPr>
        <p:txBody>
          <a:bodyPr wrap="none" rtlCol="0">
            <a:spAutoFit/>
          </a:bodyPr>
          <a:lstStyle/>
          <a:p>
            <a:pPr algn="r" rtl="1"/>
            <a:r>
              <a:rPr lang="en-US" sz="1600" b="1" cap="none" spc="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a:t>
            </a:r>
            <a:r>
              <a:rPr lang="fa-IR" sz="1600" b="1" cap="none" spc="0" baseline="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  40</a:t>
            </a:r>
            <a:endParaRPr lang="en-US" sz="1600" b="1" cap="none" spc="0" dirty="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endParaRPr>
          </a:p>
        </p:txBody>
      </p:sp>
      <p:sp>
        <p:nvSpPr>
          <p:cNvPr id="2" name="TextBox 1"/>
          <p:cNvSpPr txBox="1"/>
          <p:nvPr userDrawn="1"/>
        </p:nvSpPr>
        <p:spPr>
          <a:xfrm>
            <a:off x="918848" y="6477000"/>
            <a:ext cx="1290952" cy="338554"/>
          </a:xfrm>
          <a:prstGeom prst="rect">
            <a:avLst/>
          </a:prstGeom>
          <a:noFill/>
        </p:spPr>
        <p:txBody>
          <a:bodyPr wrap="square" rtlCol="0">
            <a:spAutoFit/>
          </a:bodyPr>
          <a:lstStyle/>
          <a:p>
            <a:pPr algn="ctr" rtl="1"/>
            <a:r>
              <a:rPr lang="fa-IR" sz="1600" b="1" dirty="0" smtClean="0">
                <a:solidFill>
                  <a:schemeClr val="bg1"/>
                </a:solidFill>
                <a:effectLst>
                  <a:outerShdw blurRad="38100" dist="38100" dir="2700000" algn="tl">
                    <a:srgbClr val="000000">
                      <a:alpha val="43137"/>
                    </a:srgbClr>
                  </a:outerShdw>
                </a:effectLst>
                <a:cs typeface="B Nazanin" panose="00000400000000000000" pitchFamily="2" charset="-78"/>
              </a:rPr>
              <a:t>25</a:t>
            </a:r>
            <a:r>
              <a:rPr lang="fa-IR" sz="1600" b="1" baseline="0" dirty="0" smtClean="0">
                <a:solidFill>
                  <a:schemeClr val="bg1"/>
                </a:solidFill>
                <a:effectLst>
                  <a:outerShdw blurRad="38100" dist="38100" dir="2700000" algn="tl">
                    <a:srgbClr val="000000">
                      <a:alpha val="43137"/>
                    </a:srgbClr>
                  </a:outerShdw>
                </a:effectLst>
                <a:cs typeface="B Nazanin" panose="00000400000000000000" pitchFamily="2" charset="-78"/>
              </a:rPr>
              <a:t> </a:t>
            </a:r>
            <a:r>
              <a:rPr lang="fa-IR" sz="1600" b="1" dirty="0" smtClean="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بهمن</a:t>
            </a:r>
            <a:r>
              <a:rPr lang="fa-IR" sz="1600" b="1" baseline="0" dirty="0" smtClean="0">
                <a:solidFill>
                  <a:schemeClr val="bg1"/>
                </a:solidFill>
                <a:effectLst>
                  <a:outerShdw blurRad="38100" dist="38100" dir="2700000" algn="tl">
                    <a:srgbClr val="000000">
                      <a:alpha val="43137"/>
                    </a:srgbClr>
                  </a:outerShdw>
                </a:effectLst>
                <a:cs typeface="B Nazanin" panose="00000400000000000000" pitchFamily="2" charset="-78"/>
              </a:rPr>
              <a:t> 96</a:t>
            </a:r>
            <a:endParaRPr lang="en-US" sz="16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7670" y="599320"/>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B03520D3-7663-4B41-81A6-CDE683E59BA6}" type="datetime1">
              <a:rPr lang="en-US" smtClean="0">
                <a:solidFill>
                  <a:prstClr val="black">
                    <a:tint val="75000"/>
                  </a:prstClr>
                </a:solidFill>
              </a:rPr>
              <a:t>2/9/2018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4291" y="5638800"/>
            <a:ext cx="7772400" cy="579393"/>
          </a:xfrm>
        </p:spPr>
        <p:txBody>
          <a:bodyPr>
            <a:noAutofit/>
          </a:bodyPr>
          <a:lstStyle/>
          <a:p>
            <a:pPr algn="ctr" rtl="1"/>
            <a:r>
              <a:rPr lang="fa-IR" sz="3200" b="1" dirty="0" smtClean="0">
                <a:solidFill>
                  <a:schemeClr val="bg1"/>
                </a:solidFill>
                <a:latin typeface="Calibri" panose="020F0502020204030204" pitchFamily="34" charset="0"/>
                <a:cs typeface="Calibri" panose="020F0502020204030204" pitchFamily="34" charset="0"/>
              </a:rPr>
              <a:t>احسان </a:t>
            </a:r>
            <a:r>
              <a:rPr lang="fa-IR" sz="3200" b="1" dirty="0" smtClean="0">
                <a:solidFill>
                  <a:schemeClr val="bg1"/>
                </a:solidFill>
                <a:latin typeface="Arial Black" panose="020B0A04020102020204" pitchFamily="34" charset="0"/>
                <a:cs typeface="Calibri" panose="020F0502020204030204" pitchFamily="34" charset="0"/>
              </a:rPr>
              <a:t>عدالت</a:t>
            </a:r>
          </a:p>
          <a:p>
            <a:pPr algn="ctr" rtl="1"/>
            <a:r>
              <a:rPr lang="fa-IR" sz="2400" dirty="0" smtClean="0">
                <a:solidFill>
                  <a:schemeClr val="bg1"/>
                </a:solidFill>
                <a:latin typeface="Arial Black" panose="020B0A04020102020204" pitchFamily="34" charset="0"/>
                <a:cs typeface="Calibri" panose="020F0502020204030204" pitchFamily="34" charset="0"/>
              </a:rPr>
              <a:t>استاد راهنما: دکتر بابک </a:t>
            </a:r>
            <a:r>
              <a:rPr lang="fa-IR" sz="2400" dirty="0" err="1" smtClean="0">
                <a:solidFill>
                  <a:schemeClr val="bg1"/>
                </a:solidFill>
                <a:latin typeface="Arial Black" panose="020B0A04020102020204" pitchFamily="34" charset="0"/>
                <a:cs typeface="Calibri" panose="020F0502020204030204" pitchFamily="34" charset="0"/>
              </a:rPr>
              <a:t>صادقیان</a:t>
            </a:r>
            <a:endParaRPr lang="fa-IR" sz="2400" dirty="0" smtClean="0">
              <a:solidFill>
                <a:schemeClr val="bg1"/>
              </a:solidFill>
              <a:latin typeface="Arial Black" panose="020B0A04020102020204" pitchFamily="34" charset="0"/>
              <a:cs typeface="Calibri" panose="020F0502020204030204" pitchFamily="34" charset="0"/>
            </a:endParaRPr>
          </a:p>
        </p:txBody>
      </p:sp>
      <p:sp>
        <p:nvSpPr>
          <p:cNvPr id="2" name="Title 1"/>
          <p:cNvSpPr>
            <a:spLocks noGrp="1"/>
          </p:cNvSpPr>
          <p:nvPr>
            <p:ph type="ctrTitle"/>
          </p:nvPr>
        </p:nvSpPr>
        <p:spPr>
          <a:xfrm>
            <a:off x="713509" y="3276600"/>
            <a:ext cx="7772400" cy="1981200"/>
          </a:xfrm>
        </p:spPr>
        <p:txBody>
          <a:bodyPr anchor="ctr" anchorCtr="0">
            <a:noAutofit/>
          </a:bodyPr>
          <a:lstStyle/>
          <a:p>
            <a:pPr algn="ctr" rtl="1"/>
            <a:r>
              <a:rPr lang="fa-IR" sz="3600" b="1" dirty="0" smtClean="0">
                <a:solidFill>
                  <a:srgbClr val="0000FF"/>
                </a:solidFill>
                <a:latin typeface="Calibri" panose="020F0502020204030204" pitchFamily="34" charset="0"/>
                <a:cs typeface="Calibri" panose="020F0502020204030204" pitchFamily="34" charset="0"/>
              </a:rPr>
              <a:t>اجرای پویا-نمادین برای تشخیص </a:t>
            </a:r>
            <a:r>
              <a:rPr lang="fa-IR" sz="3600" b="1" dirty="0" err="1" smtClean="0">
                <a:solidFill>
                  <a:srgbClr val="0000FF"/>
                </a:solidFill>
                <a:latin typeface="Calibri" panose="020F0502020204030204" pitchFamily="34" charset="0"/>
                <a:cs typeface="Calibri" panose="020F0502020204030204" pitchFamily="34" charset="0"/>
              </a:rPr>
              <a:t>آسیب‌پذیری</a:t>
            </a:r>
            <a:r>
              <a:rPr lang="fa-IR" sz="3600" b="1" dirty="0" smtClean="0">
                <a:solidFill>
                  <a:srgbClr val="0000FF"/>
                </a:solidFill>
                <a:latin typeface="Calibri" panose="020F0502020204030204" pitchFamily="34" charset="0"/>
                <a:cs typeface="Calibri" panose="020F0502020204030204" pitchFamily="34" charset="0"/>
              </a:rPr>
              <a:t> تزریق به </a:t>
            </a:r>
            <a:r>
              <a:rPr lang="fa-IR" sz="3600" b="1" dirty="0" err="1" smtClean="0">
                <a:solidFill>
                  <a:srgbClr val="0000FF"/>
                </a:solidFill>
                <a:latin typeface="Calibri" panose="020F0502020204030204" pitchFamily="34" charset="0"/>
                <a:cs typeface="Calibri" panose="020F0502020204030204" pitchFamily="34" charset="0"/>
              </a:rPr>
              <a:t>برنامه‌های</a:t>
            </a:r>
            <a:r>
              <a:rPr lang="fa-IR" sz="3600" b="1" dirty="0" smtClean="0">
                <a:solidFill>
                  <a:srgbClr val="0000FF"/>
                </a:solidFill>
                <a:latin typeface="Calibri" panose="020F0502020204030204" pitchFamily="34" charset="0"/>
                <a:cs typeface="Calibri" panose="020F0502020204030204" pitchFamily="34" charset="0"/>
              </a:rPr>
              <a:t> کاربردی </a:t>
            </a:r>
            <a:r>
              <a:rPr lang="fa-IR" sz="3600" b="1" dirty="0" err="1" smtClean="0">
                <a:solidFill>
                  <a:srgbClr val="0000FF"/>
                </a:solidFill>
                <a:latin typeface="Calibri" panose="020F0502020204030204" pitchFamily="34" charset="0"/>
                <a:cs typeface="Calibri" panose="020F0502020204030204" pitchFamily="34" charset="0"/>
              </a:rPr>
              <a:t>گوشی‌های</a:t>
            </a:r>
            <a:r>
              <a:rPr lang="fa-IR" sz="3600" b="1" dirty="0" smtClean="0">
                <a:solidFill>
                  <a:srgbClr val="0000FF"/>
                </a:solidFill>
                <a:latin typeface="Calibri" panose="020F0502020204030204" pitchFamily="34" charset="0"/>
                <a:cs typeface="Calibri" panose="020F0502020204030204" pitchFamily="34" charset="0"/>
              </a:rPr>
              <a:t> هوشمند</a:t>
            </a:r>
            <a:endParaRPr lang="en-US" sz="3600" b="1" dirty="0">
              <a:solidFill>
                <a:srgbClr val="0000FF"/>
              </a:solidFill>
              <a:latin typeface="Calibri" panose="020F0502020204030204" pitchFamily="34" charset="0"/>
              <a:cs typeface="Calibri" panose="020F0502020204030204" pitchFamily="34" charset="0"/>
            </a:endParaRPr>
          </a:p>
        </p:txBody>
      </p:sp>
      <p:sp>
        <p:nvSpPr>
          <p:cNvPr id="7" name="Subtitle 2"/>
          <p:cNvSpPr>
            <a:spLocks noGrp="1"/>
          </p:cNvSpPr>
          <p:nvPr/>
        </p:nvSpPr>
        <p:spPr bwMode="auto">
          <a:xfrm>
            <a:off x="1360227" y="1973105"/>
            <a:ext cx="6400800" cy="84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1">
              <a:spcBef>
                <a:spcPct val="20000"/>
              </a:spcBef>
              <a:buClr>
                <a:schemeClr val="accent1"/>
              </a:buClr>
              <a:buSzPct val="100000"/>
              <a:buFont typeface="Symbol" pitchFamily="18" charset="2"/>
              <a:buNone/>
            </a:pPr>
            <a:r>
              <a:rPr lang="fa-IR" b="1" dirty="0" smtClean="0">
                <a:latin typeface="Calibri" panose="020F0502020204030204" pitchFamily="34" charset="0"/>
                <a:cs typeface="Calibri" panose="020F0502020204030204" pitchFamily="34" charset="0"/>
              </a:rPr>
              <a:t>دانشکده مهندسی کامپیوتر و فن‌آوری اطلاعات</a:t>
            </a:r>
          </a:p>
          <a:p>
            <a:pPr algn="ctr" rtl="1">
              <a:spcBef>
                <a:spcPct val="20000"/>
              </a:spcBef>
              <a:buClr>
                <a:schemeClr val="accent1"/>
              </a:buClr>
              <a:buSzPct val="100000"/>
              <a:buFont typeface="Symbol" pitchFamily="18" charset="2"/>
              <a:buNone/>
            </a:pPr>
            <a:r>
              <a:rPr lang="fa-IR" b="1" dirty="0" smtClean="0">
                <a:latin typeface="Calibri" panose="020F0502020204030204" pitchFamily="34" charset="0"/>
                <a:cs typeface="Calibri" panose="020F0502020204030204" pitchFamily="34" charset="0"/>
              </a:rPr>
              <a:t>گرایش امنیت اطلاعات</a:t>
            </a:r>
            <a:endParaRPr lang="en-US" b="1" dirty="0" smtClean="0">
              <a:latin typeface="Calibri" panose="020F0502020204030204" pitchFamily="34" charset="0"/>
              <a:cs typeface="Calibri" panose="020F0502020204030204" pitchFamily="34" charset="0"/>
            </a:endParaRPr>
          </a:p>
          <a:p>
            <a:pPr algn="ctr" rtl="1">
              <a:spcBef>
                <a:spcPct val="20000"/>
              </a:spcBef>
              <a:buClr>
                <a:schemeClr val="accent1"/>
              </a:buClr>
              <a:buSzPct val="100000"/>
              <a:buFont typeface="Symbol" pitchFamily="18" charset="2"/>
              <a:buNone/>
            </a:pPr>
            <a:endParaRPr lang="fa-IR" dirty="0" smtClean="0">
              <a:latin typeface="Calibri" panose="020F0502020204030204" pitchFamily="34" charset="0"/>
              <a:cs typeface="Calibri" panose="020F0502020204030204" pitchFamily="34" charset="0"/>
            </a:endParaRPr>
          </a:p>
          <a:p>
            <a:pPr algn="ctr" rtl="1">
              <a:spcBef>
                <a:spcPct val="20000"/>
              </a:spcBef>
              <a:buClr>
                <a:schemeClr val="accent1"/>
              </a:buClr>
              <a:buSzPct val="100000"/>
              <a:buFont typeface="Symbol" pitchFamily="18" charset="2"/>
              <a:buNone/>
            </a:pPr>
            <a:r>
              <a:rPr lang="fa-IR" b="1" dirty="0" smtClean="0">
                <a:latin typeface="Calibri" panose="020F0502020204030204" pitchFamily="34" charset="0"/>
                <a:cs typeface="Calibri" panose="020F0502020204030204" pitchFamily="34" charset="0"/>
              </a:rPr>
              <a:t>دفاعیه </a:t>
            </a:r>
            <a:r>
              <a:rPr lang="fa-IR" b="1" dirty="0" err="1">
                <a:latin typeface="Calibri" panose="020F0502020204030204" pitchFamily="34" charset="0"/>
                <a:cs typeface="Calibri" panose="020F0502020204030204" pitchFamily="34" charset="0"/>
              </a:rPr>
              <a:t>پایان‌نامه</a:t>
            </a:r>
            <a:r>
              <a:rPr lang="fa-IR" b="1" dirty="0">
                <a:latin typeface="Calibri" panose="020F0502020204030204" pitchFamily="34" charset="0"/>
                <a:cs typeface="Calibri" panose="020F0502020204030204" pitchFamily="34" charset="0"/>
              </a:rPr>
              <a:t> کارشناسی ارشد</a:t>
            </a:r>
            <a:endParaRPr lang="en-US" b="1"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4148138" y="1638300"/>
            <a:ext cx="847725" cy="266700"/>
          </a:xfrm>
          <a:prstGeom prst="rect">
            <a:avLst/>
          </a:prstGeom>
        </p:spPr>
      </p:pic>
      <p:pic>
        <p:nvPicPr>
          <p:cNvPr id="11" name="Picture 10"/>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126535" y="76200"/>
            <a:ext cx="890932" cy="906842"/>
          </a:xfrm>
          <a:prstGeom prst="rect">
            <a:avLst/>
          </a:prstGeom>
        </p:spPr>
      </p:pic>
      <p:pic>
        <p:nvPicPr>
          <p:cNvPr id="12" name="Picture 11"/>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3743325" y="1066800"/>
            <a:ext cx="1657350" cy="571500"/>
          </a:xfrm>
          <a:prstGeom prst="rect">
            <a:avLst/>
          </a:prstGeom>
        </p:spPr>
      </p:pic>
    </p:spTree>
    <p:extLst>
      <p:ext uri="{BB962C8B-B14F-4D97-AF65-F5344CB8AC3E}">
        <p14:creationId xmlns:p14="http://schemas.microsoft.com/office/powerpoint/2010/main" val="40367187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10</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42672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grpSp>
        <p:nvGrpSpPr>
          <p:cNvPr id="23" name="Group 22"/>
          <p:cNvGrpSpPr/>
          <p:nvPr/>
        </p:nvGrpSpPr>
        <p:grpSpPr>
          <a:xfrm>
            <a:off x="4038600" y="1905000"/>
            <a:ext cx="3352800" cy="1905000"/>
            <a:chOff x="4038600" y="1905000"/>
            <a:chExt cx="3352800" cy="1905000"/>
          </a:xfrm>
        </p:grpSpPr>
        <p:sp>
          <p:nvSpPr>
            <p:cNvPr id="24" name="AutoShape 22"/>
            <p:cNvSpPr>
              <a:spLocks noChangeArrowheads="1"/>
            </p:cNvSpPr>
            <p:nvPr/>
          </p:nvSpPr>
          <p:spPr bwMode="auto">
            <a:xfrm>
              <a:off x="4038600" y="2057400"/>
              <a:ext cx="3352800" cy="1676400"/>
            </a:xfrm>
            <a:prstGeom prst="wedgeRectCallout">
              <a:avLst>
                <a:gd name="adj1" fmla="val -88607"/>
                <a:gd name="adj2" fmla="val 9084"/>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5" name="AutoShape 23"/>
            <p:cNvSpPr>
              <a:spLocks noChangeArrowheads="1"/>
            </p:cNvSpPr>
            <p:nvPr/>
          </p:nvSpPr>
          <p:spPr bwMode="auto">
            <a:xfrm>
              <a:off x="4038600" y="1905000"/>
              <a:ext cx="3352800" cy="1905000"/>
            </a:xfrm>
            <a:prstGeom prst="wedgeRectCallout">
              <a:avLst>
                <a:gd name="adj1" fmla="val 57933"/>
                <a:gd name="adj2" fmla="val 7977"/>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&lt;5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solidFill>
                    <a:srgbClr val="FF0000"/>
                  </a:solidFill>
                  <a:latin typeface="Calibri" panose="020F0502020204030204" pitchFamily="34" charset="0"/>
                  <a:cs typeface="Calibri" panose="020F0502020204030204" pitchFamily="34" charset="0"/>
                </a:rPr>
                <a:t>&gt;=</a:t>
              </a:r>
              <a:r>
                <a:rPr lang="en-US" altLang="en-US" sz="2000" dirty="0" smtClean="0">
                  <a:latin typeface="Calibri" panose="020F0502020204030204" pitchFamily="34" charset="0"/>
                  <a:cs typeface="Calibri" panose="020F0502020204030204" pitchFamily="34" charset="0"/>
                </a:rPr>
                <a:t>10 </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
        <p:nvSpPr>
          <p:cNvPr id="26" name="Text Box 17"/>
          <p:cNvSpPr txBox="1">
            <a:spLocks noChangeArrowheads="1"/>
          </p:cNvSpPr>
          <p:nvPr/>
        </p:nvSpPr>
        <p:spPr bwMode="auto">
          <a:xfrm>
            <a:off x="7620000" y="2743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x</a:t>
            </a:r>
            <a:r>
              <a:rPr lang="en-US" altLang="en-US" sz="2000" baseline="-25000" dirty="0" smtClean="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&lt;10</a:t>
            </a:r>
            <a:endParaRPr lang="en-US" altLang="en-US" sz="2000" dirty="0">
              <a:latin typeface="Calibri" panose="020F0502020204030204" pitchFamily="34" charset="0"/>
              <a:cs typeface="Calibri" panose="020F0502020204030204" pitchFamily="34" charset="0"/>
            </a:endParaRPr>
          </a:p>
        </p:txBody>
      </p:sp>
      <p:sp>
        <p:nvSpPr>
          <p:cNvPr id="27" name="TextBox 26"/>
          <p:cNvSpPr txBox="1"/>
          <p:nvPr/>
        </p:nvSpPr>
        <p:spPr>
          <a:xfrm>
            <a:off x="5531324" y="3043535"/>
            <a:ext cx="914400" cy="461665"/>
          </a:xfrm>
          <a:prstGeom prst="rect">
            <a:avLst/>
          </a:prstGeom>
          <a:noFill/>
        </p:spPr>
        <p:txBody>
          <a:bodyPr wrap="square" rtlCol="0">
            <a:spAutoFit/>
          </a:bodyPr>
          <a:lstStyle/>
          <a:p>
            <a:r>
              <a:rPr lang="en-US" altLang="en-US" sz="2400" b="1" dirty="0" smtClean="0">
                <a:latin typeface="Calibri" panose="020F0502020204030204" pitchFamily="34" charset="0"/>
                <a:cs typeface="Calibri" panose="020F0502020204030204" pitchFamily="34" charset="0"/>
              </a:rPr>
              <a:t>x </a:t>
            </a:r>
            <a:r>
              <a:rPr lang="en-US" altLang="en-US" sz="2400" b="1" dirty="0">
                <a:latin typeface="Calibri" panose="020F0502020204030204" pitchFamily="34" charset="0"/>
                <a:cs typeface="Calibri" panose="020F0502020204030204" pitchFamily="34" charset="0"/>
              </a:rPr>
              <a:t>= </a:t>
            </a:r>
            <a:r>
              <a:rPr lang="en-US" altLang="en-US" sz="2400" b="1" dirty="0" smtClean="0">
                <a:latin typeface="Calibri" panose="020F0502020204030204" pitchFamily="34" charset="0"/>
                <a:cs typeface="Calibri" panose="020F0502020204030204" pitchFamily="34" charset="0"/>
              </a:rPr>
              <a:t>3</a:t>
            </a:r>
            <a:endParaRPr lang="en-US" alt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30590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11</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1556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12</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819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234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13</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3200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
        <p:nvSpPr>
          <p:cNvPr id="23" name="Text Box 17"/>
          <p:cNvSpPr txBox="1">
            <a:spLocks noChangeArrowheads="1"/>
          </p:cNvSpPr>
          <p:nvPr/>
        </p:nvSpPr>
        <p:spPr bwMode="auto">
          <a:xfrm>
            <a:off x="7620000" y="2743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x</a:t>
            </a:r>
            <a:r>
              <a:rPr lang="en-US" altLang="en-US" sz="2000" baseline="-25000" dirty="0" smtClean="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&gt;10</a:t>
            </a:r>
            <a:endParaRPr lang="en-US" altLang="en-US" sz="2000" dirty="0">
              <a:latin typeface="Calibri" panose="020F0502020204030204" pitchFamily="34" charset="0"/>
              <a:cs typeface="Calibri" panose="020F0502020204030204" pitchFamily="34" charset="0"/>
            </a:endParaRPr>
          </a:p>
        </p:txBody>
      </p:sp>
      <p:sp>
        <p:nvSpPr>
          <p:cNvPr id="24" name="AutoShape 29"/>
          <p:cNvSpPr>
            <a:spLocks noChangeArrowheads="1"/>
          </p:cNvSpPr>
          <p:nvPr/>
        </p:nvSpPr>
        <p:spPr bwMode="auto">
          <a:xfrm>
            <a:off x="4464524" y="2362200"/>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92210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14</a:t>
            </a:fld>
            <a:endParaRPr lang="en-US" dirty="0"/>
          </a:p>
        </p:txBody>
      </p:sp>
      <p:grpSp>
        <p:nvGrpSpPr>
          <p:cNvPr id="4" name="Group 3"/>
          <p:cNvGrpSpPr/>
          <p:nvPr/>
        </p:nvGrpSpPr>
        <p:grpSpPr>
          <a:xfrm>
            <a:off x="1295400" y="1143000"/>
            <a:ext cx="6553200" cy="4572000"/>
            <a:chOff x="152400" y="609599"/>
            <a:chExt cx="8839200" cy="6019801"/>
          </a:xfrm>
        </p:grpSpPr>
        <p:graphicFrame>
          <p:nvGraphicFramePr>
            <p:cNvPr id="5" name="Diagram 4"/>
            <p:cNvGraphicFramePr/>
            <p:nvPr>
              <p:extLst>
                <p:ext uri="{D42A27DB-BD31-4B8C-83A1-F6EECF244321}">
                  <p14:modId xmlns:p14="http://schemas.microsoft.com/office/powerpoint/2010/main" val="2485699448"/>
                </p:ext>
              </p:extLst>
            </p:nvPr>
          </p:nvGraphicFramePr>
          <p:xfrm>
            <a:off x="152400" y="609599"/>
            <a:ext cx="8839200" cy="6019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631559" y="2807732"/>
              <a:ext cx="1015409" cy="486287"/>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7" name="TextBox 6"/>
            <p:cNvSpPr txBox="1"/>
            <p:nvPr/>
          </p:nvSpPr>
          <p:spPr>
            <a:xfrm>
              <a:off x="5647660" y="2315211"/>
              <a:ext cx="1082749" cy="492523"/>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10" name="TextBox 9"/>
            <p:cNvSpPr txBox="1"/>
            <p:nvPr/>
          </p:nvSpPr>
          <p:spPr>
            <a:xfrm>
              <a:off x="2631559" y="4431268"/>
              <a:ext cx="912627" cy="49252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sp>
          <p:nvSpPr>
            <p:cNvPr id="11" name="TextBox 10"/>
            <p:cNvSpPr txBox="1"/>
            <p:nvPr/>
          </p:nvSpPr>
          <p:spPr>
            <a:xfrm>
              <a:off x="5647660" y="3669268"/>
              <a:ext cx="905541" cy="486287"/>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grpSp>
      <p:sp>
        <p:nvSpPr>
          <p:cNvPr id="13" name="TextBox 12"/>
          <p:cNvSpPr txBox="1"/>
          <p:nvPr/>
        </p:nvSpPr>
        <p:spPr>
          <a:xfrm>
            <a:off x="1898843" y="152400"/>
            <a:ext cx="5346336"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4165029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15</a:t>
            </a:fld>
            <a:endParaRPr lang="en-US" dirty="0"/>
          </a:p>
        </p:txBody>
      </p:sp>
      <p:sp>
        <p:nvSpPr>
          <p:cNvPr id="4" name="TextBox 3"/>
          <p:cNvSpPr txBox="1"/>
          <p:nvPr/>
        </p:nvSpPr>
        <p:spPr>
          <a:xfrm>
            <a:off x="961093" y="572125"/>
            <a:ext cx="7221850"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چالش‌های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اجرای پویا-نمادین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5" name="TextBox 4"/>
          <p:cNvSpPr txBox="1"/>
          <p:nvPr/>
        </p:nvSpPr>
        <p:spPr>
          <a:xfrm>
            <a:off x="419100" y="1443841"/>
            <a:ext cx="8305801" cy="3970318"/>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وجود موتور اجرای پویا-نمادین برای </a:t>
            </a:r>
            <a:r>
              <a:rPr lang="fa-IR" sz="2800" dirty="0" err="1" smtClean="0">
                <a:latin typeface="Calibri" panose="020F0502020204030204" pitchFamily="34" charset="0"/>
                <a:cs typeface="Calibri" panose="020F0502020204030204" pitchFamily="34" charset="0"/>
              </a:rPr>
              <a:t>برنامه‌های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استفاده از موتور پویا-نمادین به زبان جاوا-</a:t>
            </a:r>
            <a:r>
              <a:rPr lang="en-US" sz="2800" dirty="0" smtClean="0">
                <a:latin typeface="Calibri" panose="020F0502020204030204" pitchFamily="34" charset="0"/>
                <a:cs typeface="Calibri" panose="020F0502020204030204" pitchFamily="34" charset="0"/>
              </a:rPr>
              <a:t>SPF</a:t>
            </a:r>
            <a:r>
              <a:rPr lang="fa-IR" sz="2800" dirty="0" smtClean="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B Nazanin" panose="00000400000000000000" pitchFamily="2" charset="-78"/>
              </a:rPr>
              <a:t>6</a:t>
            </a:r>
            <a:r>
              <a:rPr lang="fa-IR" sz="2800" dirty="0" smtClean="0">
                <a:latin typeface="Calibri" panose="020F0502020204030204" pitchFamily="34" charset="0"/>
                <a:cs typeface="Calibri" panose="020F0502020204030204" pitchFamily="34" charset="0"/>
              </a:rPr>
              <a:t>]</a:t>
            </a:r>
          </a:p>
          <a:p>
            <a:pPr marL="457200"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چالش‌ها</a:t>
            </a:r>
            <a:r>
              <a:rPr lang="fa-IR" sz="2800" dirty="0" smtClean="0">
                <a:latin typeface="Calibri" panose="020F0502020204030204" pitchFamily="34" charset="0"/>
                <a:cs typeface="Calibri" panose="020F0502020204030204" pitchFamily="34" charset="0"/>
              </a:rPr>
              <a:t>:</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حافظه، </a:t>
            </a:r>
            <a:r>
              <a:rPr lang="fa-IR" sz="2800" dirty="0" err="1" smtClean="0">
                <a:latin typeface="Calibri" panose="020F0502020204030204" pitchFamily="34" charset="0"/>
                <a:cs typeface="Calibri" panose="020F0502020204030204" pitchFamily="34" charset="0"/>
              </a:rPr>
              <a:t>حلقه‌ها</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حل‌کننده</a:t>
            </a:r>
            <a:r>
              <a:rPr lang="fa-IR" sz="2800" dirty="0" smtClean="0">
                <a:latin typeface="Calibri" panose="020F0502020204030204" pitchFamily="34" charset="0"/>
                <a:cs typeface="Calibri" panose="020F0502020204030204" pitchFamily="34" charset="0"/>
              </a:rPr>
              <a:t> قید، </a:t>
            </a:r>
            <a:r>
              <a:rPr lang="fa-IR" sz="2800" dirty="0" err="1" smtClean="0">
                <a:latin typeface="Calibri" panose="020F0502020204030204" pitchFamily="34" charset="0"/>
                <a:cs typeface="Calibri" panose="020F0502020204030204" pitchFamily="34" charset="0"/>
              </a:rPr>
              <a:t>باینری</a:t>
            </a:r>
            <a:endParaRPr lang="fa-IR" sz="28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چالش‌های</a:t>
            </a:r>
            <a:r>
              <a:rPr lang="fa-IR" sz="2800" dirty="0" smtClean="0">
                <a:latin typeface="Calibri" panose="020F0502020204030204" pitchFamily="34" charset="0"/>
                <a:cs typeface="Calibri" panose="020F0502020204030204" pitchFamily="34" charset="0"/>
              </a:rPr>
              <a:t> مرتبط با </a:t>
            </a:r>
            <a:r>
              <a:rPr lang="fa-IR" sz="2800" dirty="0" err="1" smtClean="0">
                <a:latin typeface="Calibri" panose="020F0502020204030204" pitchFamily="34" charset="0"/>
                <a:cs typeface="Calibri" panose="020F0502020204030204" pitchFamily="34" charset="0"/>
              </a:rPr>
              <a:t>چارچوبه‌کاری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a:t>
            </a:r>
            <a:r>
              <a:rPr lang="fa-IR" sz="2800" dirty="0" smtClean="0">
                <a:latin typeface="Calibri" panose="020F0502020204030204" pitchFamily="34" charset="0"/>
                <a:cs typeface="Calibri" panose="020F0502020204030204" pitchFamily="34" charset="0"/>
              </a:rPr>
              <a:t>:</a:t>
            </a:r>
          </a:p>
          <a:p>
            <a:pPr marL="1371600" lvl="2"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کامپایل</a:t>
            </a:r>
            <a:r>
              <a:rPr lang="fa-IR" sz="2800" dirty="0" smtClean="0">
                <a:latin typeface="Calibri" panose="020F0502020204030204" pitchFamily="34" charset="0"/>
                <a:cs typeface="Calibri" panose="020F0502020204030204" pitchFamily="34" charset="0"/>
              </a:rPr>
              <a:t> به </a:t>
            </a:r>
            <a:r>
              <a:rPr lang="en-US" sz="2800" dirty="0" smtClean="0">
                <a:latin typeface="Calibri" panose="020F0502020204030204" pitchFamily="34" charset="0"/>
                <a:cs typeface="Calibri" panose="020F0502020204030204" pitchFamily="34" charset="0"/>
              </a:rPr>
              <a:t>DVM</a:t>
            </a:r>
            <a:r>
              <a:rPr lang="fa-IR" sz="2800" dirty="0" smtClean="0">
                <a:latin typeface="Calibri" panose="020F0502020204030204" pitchFamily="34" charset="0"/>
                <a:cs typeface="Calibri" panose="020F0502020204030204" pitchFamily="34" charset="0"/>
              </a:rPr>
              <a:t> به جای </a:t>
            </a:r>
            <a:r>
              <a:rPr lang="en-US" sz="2800" dirty="0" smtClean="0">
                <a:latin typeface="Calibri" panose="020F0502020204030204" pitchFamily="34" charset="0"/>
                <a:cs typeface="Calibri" panose="020F0502020204030204" pitchFamily="34" charset="0"/>
              </a:rPr>
              <a:t>JVM</a:t>
            </a:r>
            <a:r>
              <a:rPr lang="fa-IR" sz="2800" dirty="0" smtClean="0">
                <a:latin typeface="Calibri" panose="020F0502020204030204" pitchFamily="34" charset="0"/>
                <a:cs typeface="Calibri" panose="020F0502020204030204" pitchFamily="34" charset="0"/>
              </a:rPr>
              <a:t> و نبود تابع </a:t>
            </a:r>
            <a:r>
              <a:rPr lang="en-US" sz="2800" dirty="0" smtClean="0">
                <a:latin typeface="Calibri" panose="020F0502020204030204" pitchFamily="34" charset="0"/>
                <a:cs typeface="Calibri" panose="020F0502020204030204" pitchFamily="34" charset="0"/>
              </a:rPr>
              <a:t>main</a:t>
            </a:r>
            <a:r>
              <a:rPr lang="fa-IR" sz="2800" dirty="0" smtClean="0">
                <a:latin typeface="Calibri" panose="020F0502020204030204" pitchFamily="34" charset="0"/>
                <a:cs typeface="Calibri" panose="020F0502020204030204" pitchFamily="34" charset="0"/>
              </a:rPr>
              <a:t>.</a:t>
            </a:r>
          </a:p>
          <a:p>
            <a:pPr marL="1371600" lvl="2"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a:t>
            </a:r>
            <a:r>
              <a:rPr lang="en-US" sz="2800" dirty="0" smtClean="0">
                <a:latin typeface="Calibri" panose="020F0502020204030204" pitchFamily="34" charset="0"/>
                <a:cs typeface="Calibri" panose="020F0502020204030204" pitchFamily="34" charset="0"/>
              </a:rPr>
              <a:t>SDK</a:t>
            </a:r>
            <a:r>
              <a:rPr lang="fa-IR" sz="2800" dirty="0" smtClean="0">
                <a:latin typeface="Calibri" panose="020F0502020204030204" pitchFamily="34" charset="0"/>
                <a:cs typeface="Calibri" panose="020F0502020204030204" pitchFamily="34" charset="0"/>
              </a:rPr>
              <a:t> و </a:t>
            </a:r>
            <a:r>
              <a:rPr lang="fa-IR" sz="2800" dirty="0" err="1" smtClean="0">
                <a:latin typeface="Calibri" panose="020F0502020204030204" pitchFamily="34" charset="0"/>
                <a:cs typeface="Calibri" panose="020F0502020204030204" pitchFamily="34" charset="0"/>
              </a:rPr>
              <a:t>واگرایی</a:t>
            </a:r>
            <a:r>
              <a:rPr lang="fa-IR" sz="2800" dirty="0" smtClean="0">
                <a:latin typeface="Calibri" panose="020F0502020204030204" pitchFamily="34" charset="0"/>
                <a:cs typeface="Calibri" panose="020F0502020204030204" pitchFamily="34" charset="0"/>
              </a:rPr>
              <a:t> مسیر.</a:t>
            </a:r>
          </a:p>
          <a:p>
            <a:pPr marL="1371600" lvl="2"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رخدادمحور</a:t>
            </a:r>
            <a:r>
              <a:rPr lang="fa-IR" sz="2800" dirty="0" smtClean="0">
                <a:latin typeface="Calibri" panose="020F0502020204030204" pitchFamily="34" charset="0"/>
                <a:cs typeface="Calibri" panose="020F0502020204030204" pitchFamily="34" charset="0"/>
              </a:rPr>
              <a:t> بودن.</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انفجار مسیر</a:t>
            </a:r>
          </a:p>
        </p:txBody>
      </p:sp>
    </p:spTree>
    <p:extLst>
      <p:ext uri="{BB962C8B-B14F-4D97-AF65-F5344CB8AC3E}">
        <p14:creationId xmlns:p14="http://schemas.microsoft.com/office/powerpoint/2010/main" val="11579607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16</a:t>
            </a:fld>
            <a:endParaRPr lang="en-US" dirty="0"/>
          </a:p>
        </p:txBody>
      </p:sp>
      <p:sp>
        <p:nvSpPr>
          <p:cNvPr id="9" name="TextBox 8"/>
          <p:cNvSpPr txBox="1"/>
          <p:nvPr/>
        </p:nvSpPr>
        <p:spPr>
          <a:xfrm>
            <a:off x="2521612" y="343525"/>
            <a:ext cx="4100802"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931466699"/>
              </p:ext>
            </p:extLst>
          </p:nvPr>
        </p:nvGraphicFramePr>
        <p:xfrm>
          <a:off x="69275" y="1548300"/>
          <a:ext cx="8998525" cy="4127160"/>
        </p:xfrm>
        <a:graphic>
          <a:graphicData uri="http://schemas.openxmlformats.org/drawingml/2006/table">
            <a:tbl>
              <a:tblPr firstRow="1" bandRow="1">
                <a:tableStyleId>{5C22544A-7EE6-4342-B048-85BDC9FD1C3A}</a:tableStyleId>
              </a:tblPr>
              <a:tblGrid>
                <a:gridCol w="4151830">
                  <a:extLst>
                    <a:ext uri="{9D8B030D-6E8A-4147-A177-3AD203B41FA5}">
                      <a16:colId xmlns:a16="http://schemas.microsoft.com/office/drawing/2014/main" val="3793554035"/>
                    </a:ext>
                  </a:extLst>
                </a:gridCol>
                <a:gridCol w="1129158">
                  <a:extLst>
                    <a:ext uri="{9D8B030D-6E8A-4147-A177-3AD203B41FA5}">
                      <a16:colId xmlns:a16="http://schemas.microsoft.com/office/drawing/2014/main" val="1476899210"/>
                    </a:ext>
                  </a:extLst>
                </a:gridCol>
                <a:gridCol w="1129158">
                  <a:extLst>
                    <a:ext uri="{9D8B030D-6E8A-4147-A177-3AD203B41FA5}">
                      <a16:colId xmlns:a16="http://schemas.microsoft.com/office/drawing/2014/main" val="941779359"/>
                    </a:ext>
                  </a:extLst>
                </a:gridCol>
                <a:gridCol w="1650309">
                  <a:extLst>
                    <a:ext uri="{9D8B030D-6E8A-4147-A177-3AD203B41FA5}">
                      <a16:colId xmlns:a16="http://schemas.microsoft.com/office/drawing/2014/main" val="1596796403"/>
                    </a:ext>
                  </a:extLst>
                </a:gridCol>
                <a:gridCol w="938070">
                  <a:extLst>
                    <a:ext uri="{9D8B030D-6E8A-4147-A177-3AD203B41FA5}">
                      <a16:colId xmlns:a16="http://schemas.microsoft.com/office/drawing/2014/main" val="806203788"/>
                    </a:ext>
                  </a:extLst>
                </a:gridCol>
              </a:tblGrid>
              <a:tr h="580854">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512518">
                <a:tc>
                  <a:txBody>
                    <a:bodyPr/>
                    <a:lstStyle/>
                    <a:p>
                      <a:pPr algn="ctr" rtl="1"/>
                      <a:r>
                        <a:rPr lang="en-US" sz="2400" dirty="0" smtClean="0">
                          <a:latin typeface="Calibri" panose="020F0502020204030204" pitchFamily="34" charset="0"/>
                          <a:cs typeface="Calibri" panose="020F0502020204030204" pitchFamily="34" charset="0"/>
                        </a:rPr>
                        <a:t>DFS</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DART</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7</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2005</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3938985550"/>
                  </a:ext>
                </a:extLst>
              </a:tr>
              <a:tr h="922534">
                <a:tc>
                  <a:txBody>
                    <a:bodyPr/>
                    <a:lstStyle/>
                    <a:p>
                      <a:pPr algn="ctr" rtl="1"/>
                      <a:r>
                        <a:rPr lang="en-US" sz="2400" dirty="0" smtClean="0">
                          <a:latin typeface="Calibri" panose="020F0502020204030204" pitchFamily="34" charset="0"/>
                          <a:cs typeface="Calibri" panose="020F0502020204030204" pitchFamily="34" charset="0"/>
                        </a:rPr>
                        <a:t>EXE</a:t>
                      </a:r>
                      <a:r>
                        <a:rPr lang="fa-IR" sz="2400" dirty="0" smtClean="0">
                          <a:latin typeface="Calibri" panose="020F0502020204030204" pitchFamily="34" charset="0"/>
                          <a:cs typeface="Calibri" panose="020F0502020204030204" pitchFamily="34" charset="0"/>
                        </a:rPr>
                        <a:t>،</a:t>
                      </a:r>
                      <a:r>
                        <a:rPr lang="fa-IR" sz="2400" baseline="0" dirty="0" smtClean="0">
                          <a:latin typeface="Calibri" panose="020F0502020204030204" pitchFamily="34" charset="0"/>
                          <a:cs typeface="Calibri" panose="020F0502020204030204" pitchFamily="34" charset="0"/>
                        </a:rPr>
                        <a:t> بهینه‌سازی انتخاب مسیر و </a:t>
                      </a:r>
                      <a:r>
                        <a:rPr lang="en-US" sz="2400" baseline="0" dirty="0" smtClean="0">
                          <a:latin typeface="Calibri" panose="020F0502020204030204" pitchFamily="34" charset="0"/>
                          <a:cs typeface="Calibri" panose="020F0502020204030204" pitchFamily="34" charset="0"/>
                        </a:rPr>
                        <a:t>CS</a:t>
                      </a:r>
                      <a:r>
                        <a:rPr lang="fa-IR" sz="2400" baseline="0" dirty="0" smtClean="0">
                          <a:latin typeface="Calibri" panose="020F0502020204030204" pitchFamily="34" charset="0"/>
                          <a:cs typeface="Calibri" panose="020F0502020204030204" pitchFamily="34" charset="0"/>
                        </a:rPr>
                        <a:t>، متن‌باز</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KLEE</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8</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2008</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1158133650"/>
                  </a:ext>
                </a:extLst>
              </a:tr>
              <a:tr h="922534">
                <a:tc>
                  <a:txBody>
                    <a:bodyPr/>
                    <a:lstStyle/>
                    <a:p>
                      <a:pPr algn="ctr" rtl="1"/>
                      <a:r>
                        <a:rPr lang="fa-IR" sz="2400" dirty="0" smtClean="0">
                          <a:latin typeface="Calibri" panose="020F0502020204030204" pitchFamily="34" charset="0"/>
                          <a:cs typeface="Calibri" panose="020F0502020204030204" pitchFamily="34" charset="0"/>
                        </a:rPr>
                        <a:t>متن‌باز،</a:t>
                      </a:r>
                      <a:r>
                        <a:rPr lang="fa-IR" sz="2400" baseline="0" dirty="0" smtClean="0">
                          <a:latin typeface="Calibri" panose="020F0502020204030204" pitchFamily="34" charset="0"/>
                          <a:cs typeface="Calibri" panose="020F0502020204030204" pitchFamily="34" charset="0"/>
                        </a:rPr>
                        <a:t> </a:t>
                      </a:r>
                      <a:r>
                        <a:rPr lang="fa-IR" sz="2400" dirty="0" err="1" smtClean="0">
                          <a:latin typeface="Calibri" panose="020F0502020204030204" pitchFamily="34" charset="0"/>
                          <a:cs typeface="Calibri" panose="020F0502020204030204" pitchFamily="34" charset="0"/>
                        </a:rPr>
                        <a:t>رخدادمحور</a:t>
                      </a:r>
                      <a:r>
                        <a:rPr lang="fa-IR" sz="2400" dirty="0" smtClean="0">
                          <a:latin typeface="Calibri" panose="020F0502020204030204" pitchFamily="34" charset="0"/>
                          <a:cs typeface="Calibri" panose="020F0502020204030204" pitchFamily="34" charset="0"/>
                        </a:rPr>
                        <a:t>، اجرای پویا-نمادین</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Acteve</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9</a:t>
                      </a:r>
                      <a:r>
                        <a:rPr lang="fa-IR" sz="24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2012</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3705945643"/>
                  </a:ext>
                </a:extLst>
              </a:tr>
              <a:tr h="787228">
                <a:tc>
                  <a:txBody>
                    <a:bodyPr/>
                    <a:lstStyle/>
                    <a:p>
                      <a:pPr algn="ctr" rtl="1"/>
                      <a:r>
                        <a:rPr lang="en-US" sz="2400" dirty="0" smtClean="0">
                          <a:latin typeface="Calibri" panose="020F0502020204030204" pitchFamily="34" charset="0"/>
                          <a:cs typeface="Calibri" panose="020F0502020204030204" pitchFamily="34" charset="0"/>
                        </a:rPr>
                        <a:t>BOF</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Format</a:t>
                      </a:r>
                      <a:r>
                        <a:rPr lang="en-US" sz="2400" baseline="0" dirty="0" smtClean="0">
                          <a:latin typeface="Calibri" panose="020F0502020204030204" pitchFamily="34" charset="0"/>
                          <a:cs typeface="Calibri" panose="020F0502020204030204" pitchFamily="34" charset="0"/>
                        </a:rPr>
                        <a:t> String</a:t>
                      </a:r>
                      <a:r>
                        <a:rPr lang="fa-IR" sz="2400" baseline="0" dirty="0" smtClean="0">
                          <a:latin typeface="Calibri" panose="020F0502020204030204" pitchFamily="34" charset="0"/>
                          <a:cs typeface="Calibri" panose="020F0502020204030204" pitchFamily="34" charset="0"/>
                        </a:rPr>
                        <a:t>، </a:t>
                      </a:r>
                      <a:r>
                        <a:rPr lang="fa-IR" sz="2400" baseline="0" dirty="0" err="1" smtClean="0">
                          <a:latin typeface="Calibri" panose="020F0502020204030204" pitchFamily="34" charset="0"/>
                          <a:cs typeface="Calibri" panose="020F0502020204030204" pitchFamily="34" charset="0"/>
                        </a:rPr>
                        <a:t>مدل‌سازی‌حافظه</a:t>
                      </a:r>
                      <a:r>
                        <a:rPr lang="fa-IR" sz="2400" baseline="0" dirty="0" smtClean="0">
                          <a:latin typeface="Calibri" panose="020F0502020204030204" pitchFamily="34" charset="0"/>
                          <a:cs typeface="Calibri" panose="020F0502020204030204" pitchFamily="34" charset="0"/>
                        </a:rPr>
                        <a:t>، ارائه اجرای پویا-نمادین بهینه</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باینری</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MAYHEM</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10</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2012</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2350912090"/>
                  </a:ext>
                </a:extLst>
              </a:tr>
            </a:tbl>
          </a:graphicData>
        </a:graphic>
      </p:graphicFrame>
    </p:spTree>
    <p:extLst>
      <p:ext uri="{BB962C8B-B14F-4D97-AF65-F5344CB8AC3E}">
        <p14:creationId xmlns:p14="http://schemas.microsoft.com/office/powerpoint/2010/main" val="825795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17</a:t>
            </a:fld>
            <a:endParaRPr lang="en-US" dirty="0"/>
          </a:p>
        </p:txBody>
      </p:sp>
      <p:sp>
        <p:nvSpPr>
          <p:cNvPr id="9" name="TextBox 8"/>
          <p:cNvSpPr txBox="1"/>
          <p:nvPr/>
        </p:nvSpPr>
        <p:spPr>
          <a:xfrm>
            <a:off x="2201012" y="381000"/>
            <a:ext cx="474200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0295201"/>
              </p:ext>
            </p:extLst>
          </p:nvPr>
        </p:nvGraphicFramePr>
        <p:xfrm>
          <a:off x="77994" y="2201666"/>
          <a:ext cx="8989806" cy="3528574"/>
        </p:xfrm>
        <a:graphic>
          <a:graphicData uri="http://schemas.openxmlformats.org/drawingml/2006/table">
            <a:tbl>
              <a:tblPr firstRow="1" bandRow="1">
                <a:tableStyleId>{5C22544A-7EE6-4342-B048-85BDC9FD1C3A}</a:tableStyleId>
              </a:tblPr>
              <a:tblGrid>
                <a:gridCol w="3976025">
                  <a:extLst>
                    <a:ext uri="{9D8B030D-6E8A-4147-A177-3AD203B41FA5}">
                      <a16:colId xmlns:a16="http://schemas.microsoft.com/office/drawing/2014/main" val="3793554035"/>
                    </a:ext>
                  </a:extLst>
                </a:gridCol>
                <a:gridCol w="1124235">
                  <a:extLst>
                    <a:ext uri="{9D8B030D-6E8A-4147-A177-3AD203B41FA5}">
                      <a16:colId xmlns:a16="http://schemas.microsoft.com/office/drawing/2014/main" val="1476899210"/>
                    </a:ext>
                  </a:extLst>
                </a:gridCol>
                <a:gridCol w="1210713">
                  <a:extLst>
                    <a:ext uri="{9D8B030D-6E8A-4147-A177-3AD203B41FA5}">
                      <a16:colId xmlns:a16="http://schemas.microsoft.com/office/drawing/2014/main" val="941779359"/>
                    </a:ext>
                  </a:extLst>
                </a:gridCol>
                <a:gridCol w="1744853">
                  <a:extLst>
                    <a:ext uri="{9D8B030D-6E8A-4147-A177-3AD203B41FA5}">
                      <a16:colId xmlns:a16="http://schemas.microsoft.com/office/drawing/2014/main" val="1596796403"/>
                    </a:ext>
                  </a:extLst>
                </a:gridCol>
                <a:gridCol w="933980">
                  <a:extLst>
                    <a:ext uri="{9D8B030D-6E8A-4147-A177-3AD203B41FA5}">
                      <a16:colId xmlns:a16="http://schemas.microsoft.com/office/drawing/2014/main" val="806203788"/>
                    </a:ext>
                  </a:extLst>
                </a:gridCol>
              </a:tblGrid>
              <a:tr h="693934">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783405">
                <a:tc>
                  <a:txBody>
                    <a:bodyPr/>
                    <a:lstStyle/>
                    <a:p>
                      <a:pPr algn="ctr" rtl="1"/>
                      <a:r>
                        <a:rPr lang="fa-IR" sz="2400" dirty="0" smtClean="0">
                          <a:latin typeface="Calibri" panose="020F0502020204030204" pitchFamily="34" charset="0"/>
                          <a:cs typeface="Calibri" panose="020F0502020204030204" pitchFamily="34" charset="0"/>
                        </a:rPr>
                        <a:t>کشف </a:t>
                      </a:r>
                      <a:r>
                        <a:rPr lang="fa-IR" sz="2400" dirty="0" smtClean="0">
                          <a:latin typeface="Calibri" panose="020F0502020204030204" pitchFamily="34" charset="0"/>
                          <a:cs typeface="Calibri" panose="020F0502020204030204" pitchFamily="34" charset="0"/>
                        </a:rPr>
                        <a:t>نقض </a:t>
                      </a:r>
                      <a:r>
                        <a:rPr lang="fa-IR" sz="2400" dirty="0" smtClean="0">
                          <a:latin typeface="Calibri" panose="020F0502020204030204" pitchFamily="34" charset="0"/>
                          <a:cs typeface="Calibri" panose="020F0502020204030204" pitchFamily="34" charset="0"/>
                        </a:rPr>
                        <a:t>حریم </a:t>
                      </a:r>
                      <a:r>
                        <a:rPr lang="fa-IR" sz="2400" dirty="0" smtClean="0">
                          <a:latin typeface="Calibri" panose="020F0502020204030204" pitchFamily="34" charset="0"/>
                          <a:cs typeface="Calibri" panose="020F0502020204030204" pitchFamily="34" charset="0"/>
                        </a:rPr>
                        <a:t>خصوصی</a:t>
                      </a:r>
                    </a:p>
                    <a:p>
                      <a:pPr algn="ctr" rtl="1"/>
                      <a:r>
                        <a:rPr lang="fa-IR" sz="2400" dirty="0" smtClean="0">
                          <a:latin typeface="Calibri" panose="020F0502020204030204" pitchFamily="34" charset="0"/>
                          <a:cs typeface="Calibri" panose="020F0502020204030204" pitchFamily="34" charset="0"/>
                        </a:rPr>
                        <a:t>اجرای </a:t>
                      </a:r>
                      <a:r>
                        <a:rPr lang="fa-IR" sz="2400" dirty="0" err="1" smtClean="0">
                          <a:latin typeface="Calibri" panose="020F0502020204030204" pitchFamily="34" charset="0"/>
                          <a:cs typeface="Calibri" panose="020F0502020204030204" pitchFamily="34" charset="0"/>
                        </a:rPr>
                        <a:t>نمادین+تحلیل</a:t>
                      </a:r>
                      <a:r>
                        <a:rPr lang="fa-IR" sz="2400" dirty="0" smtClean="0">
                          <a:latin typeface="Calibri" panose="020F0502020204030204" pitchFamily="34" charset="0"/>
                          <a:cs typeface="Calibri" panose="020F0502020204030204" pitchFamily="34" charset="0"/>
                        </a:rPr>
                        <a:t> آلایش ایستا</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AppIntent</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11</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2013</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2409749660"/>
                  </a:ext>
                </a:extLst>
              </a:tr>
              <a:tr h="783405">
                <a:tc>
                  <a:txBody>
                    <a:bodyPr/>
                    <a:lstStyle/>
                    <a:p>
                      <a:pPr algn="ctr" rtl="1"/>
                      <a:r>
                        <a:rPr lang="fa-IR" sz="2400" dirty="0" smtClean="0">
                          <a:latin typeface="Calibri" panose="020F0502020204030204" pitchFamily="34" charset="0"/>
                          <a:cs typeface="Calibri" panose="020F0502020204030204" pitchFamily="34" charset="0"/>
                        </a:rPr>
                        <a:t>اجرای پویا-نمادین</a:t>
                      </a:r>
                    </a:p>
                    <a:p>
                      <a:pPr algn="ctr" rtl="1"/>
                      <a:r>
                        <a:rPr lang="en-US" sz="2400" dirty="0" smtClean="0">
                          <a:latin typeface="Calibri" panose="020F0502020204030204" pitchFamily="34" charset="0"/>
                          <a:cs typeface="Calibri" panose="020F0502020204030204" pitchFamily="34" charset="0"/>
                        </a:rPr>
                        <a:t>CFG</a:t>
                      </a:r>
                      <a:r>
                        <a:rPr lang="fa-IR" sz="2400" dirty="0" smtClean="0">
                          <a:latin typeface="Calibri" panose="020F0502020204030204" pitchFamily="34" charset="0"/>
                          <a:cs typeface="Calibri" panose="020F0502020204030204" pitchFamily="34" charset="0"/>
                        </a:rPr>
                        <a:t> برای </a:t>
                      </a:r>
                      <a:r>
                        <a:rPr lang="en-US" sz="2400" dirty="0" smtClean="0">
                          <a:latin typeface="Calibri" panose="020F0502020204030204" pitchFamily="34" charset="0"/>
                          <a:cs typeface="Calibri" panose="020F0502020204030204" pitchFamily="34" charset="0"/>
                        </a:rPr>
                        <a:t>Main</a:t>
                      </a:r>
                      <a:endParaRPr lang="fa-IR" sz="2400" dirty="0" smtClean="0">
                        <a:latin typeface="Calibri" panose="020F0502020204030204" pitchFamily="34" charset="0"/>
                        <a:cs typeface="Calibri" panose="020F0502020204030204" pitchFamily="34" charset="0"/>
                      </a:endParaRPr>
                    </a:p>
                    <a:p>
                      <a:pPr algn="ctr" rtl="1"/>
                      <a:r>
                        <a:rPr lang="fa-IR" sz="2400" dirty="0" smtClean="0">
                          <a:latin typeface="Calibri" panose="020F0502020204030204" pitchFamily="34" charset="0"/>
                          <a:cs typeface="Calibri" panose="020F0502020204030204" pitchFamily="34" charset="0"/>
                        </a:rPr>
                        <a:t>کشف بمب منطقی</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Condroid</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12</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2015</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2957107148"/>
                  </a:ext>
                </a:extLst>
              </a:tr>
              <a:tr h="783405">
                <a:tc>
                  <a:txBody>
                    <a:bodyPr/>
                    <a:lstStyle/>
                    <a:p>
                      <a:pPr algn="ctr" rtl="1"/>
                      <a:r>
                        <a:rPr lang="fa-IR" sz="2400" dirty="0" err="1" smtClean="0">
                          <a:latin typeface="Calibri" panose="020F0502020204030204" pitchFamily="34" charset="0"/>
                          <a:cs typeface="Calibri" panose="020F0502020204030204" pitchFamily="34" charset="0"/>
                        </a:rPr>
                        <a:t>کلاس‌های</a:t>
                      </a:r>
                      <a:r>
                        <a:rPr lang="fa-IR" sz="2400" baseline="0" dirty="0" smtClean="0">
                          <a:latin typeface="Calibri" panose="020F0502020204030204" pitchFamily="34" charset="0"/>
                          <a:cs typeface="Calibri" panose="020F0502020204030204" pitchFamily="34" charset="0"/>
                        </a:rPr>
                        <a:t> </a:t>
                      </a:r>
                      <a:r>
                        <a:rPr lang="en-US" sz="2400" baseline="0" dirty="0" smtClean="0">
                          <a:latin typeface="Calibri" panose="020F0502020204030204" pitchFamily="34" charset="0"/>
                          <a:cs typeface="Calibri" panose="020F0502020204030204" pitchFamily="34" charset="0"/>
                        </a:rPr>
                        <a:t>Mock</a:t>
                      </a:r>
                    </a:p>
                    <a:p>
                      <a:pPr algn="ctr" rtl="1"/>
                      <a:r>
                        <a:rPr lang="en-US" sz="2400" baseline="0" dirty="0" smtClean="0">
                          <a:latin typeface="Calibri" panose="020F0502020204030204" pitchFamily="34" charset="0"/>
                          <a:cs typeface="Calibri" panose="020F0502020204030204" pitchFamily="34" charset="0"/>
                        </a:rPr>
                        <a:t>CG</a:t>
                      </a:r>
                      <a:r>
                        <a:rPr lang="fa-IR" sz="2400" baseline="0" dirty="0" smtClean="0">
                          <a:latin typeface="Calibri" panose="020F0502020204030204" pitchFamily="34" charset="0"/>
                          <a:cs typeface="Calibri" panose="020F0502020204030204" pitchFamily="34" charset="0"/>
                        </a:rPr>
                        <a:t> برای </a:t>
                      </a:r>
                      <a:r>
                        <a:rPr lang="en-US" sz="2400" baseline="0" dirty="0" smtClean="0">
                          <a:latin typeface="Calibri" panose="020F0502020204030204" pitchFamily="34" charset="0"/>
                          <a:cs typeface="Calibri" panose="020F0502020204030204" pitchFamily="34" charset="0"/>
                        </a:rPr>
                        <a:t>Main</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Sig-Droid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2015</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3425846193"/>
                  </a:ext>
                </a:extLst>
              </a:tr>
            </a:tbl>
          </a:graphicData>
        </a:graphic>
      </p:graphicFrame>
    </p:spTree>
    <p:extLst>
      <p:ext uri="{BB962C8B-B14F-4D97-AF65-F5344CB8AC3E}">
        <p14:creationId xmlns:p14="http://schemas.microsoft.com/office/powerpoint/2010/main" val="23020436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18</a:t>
            </a:fld>
            <a:endParaRPr lang="en-US" dirty="0"/>
          </a:p>
        </p:txBody>
      </p:sp>
      <p:sp>
        <p:nvSpPr>
          <p:cNvPr id="5" name="TextBox 4"/>
          <p:cNvSpPr txBox="1"/>
          <p:nvPr/>
        </p:nvSpPr>
        <p:spPr>
          <a:xfrm>
            <a:off x="3063434" y="495925"/>
            <a:ext cx="3017173"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پیشنهادی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2521059"/>
            <a:ext cx="8305801" cy="2246769"/>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سوال‌های</a:t>
            </a:r>
            <a:r>
              <a:rPr lang="fa-IR" sz="2800" dirty="0" smtClean="0">
                <a:latin typeface="Calibri" panose="020F0502020204030204" pitchFamily="34" charset="0"/>
                <a:cs typeface="Calibri" panose="020F0502020204030204" pitchFamily="34" charset="0"/>
              </a:rPr>
              <a:t> پژوهشی مطرح شده:</a:t>
            </a:r>
          </a:p>
          <a:p>
            <a:pPr marL="1028700" lvl="1" indent="-571500" algn="just" rtl="1">
              <a:buFont typeface="Wingdings" panose="05000000000000000000" pitchFamily="2" charset="2"/>
              <a:buChar char="v"/>
            </a:pPr>
            <a:r>
              <a:rPr lang="fa-IR" sz="2800" dirty="0">
                <a:latin typeface="Calibri" panose="020F0502020204030204" pitchFamily="34" charset="0"/>
                <a:cs typeface="Calibri" panose="020F0502020204030204" pitchFamily="34" charset="0"/>
              </a:rPr>
              <a:t>اجرای پویا-نمادین برای تشخیص </a:t>
            </a:r>
            <a:r>
              <a:rPr lang="fa-IR" sz="2800" dirty="0" err="1">
                <a:latin typeface="Calibri" panose="020F0502020204030204" pitchFamily="34" charset="0"/>
                <a:cs typeface="Calibri" panose="020F0502020204030204" pitchFamily="34" charset="0"/>
              </a:rPr>
              <a:t>آسیب‌پذیری</a:t>
            </a:r>
            <a:r>
              <a:rPr lang="fa-IR" sz="2800" dirty="0">
                <a:latin typeface="Calibri" panose="020F0502020204030204" pitchFamily="34" charset="0"/>
                <a:cs typeface="Calibri" panose="020F0502020204030204" pitchFamily="34" charset="0"/>
              </a:rPr>
              <a:t> تزریق در </a:t>
            </a:r>
            <a:r>
              <a:rPr lang="fa-IR" sz="2800" dirty="0" err="1">
                <a:latin typeface="Calibri" panose="020F0502020204030204" pitchFamily="34" charset="0"/>
                <a:cs typeface="Calibri" panose="020F0502020204030204" pitchFamily="34" charset="0"/>
              </a:rPr>
              <a:t>برنامک‌های</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اندرویدی</a:t>
            </a:r>
            <a:endParaRPr lang="fa-IR" sz="2800" dirty="0">
              <a:latin typeface="Calibri" panose="020F0502020204030204" pitchFamily="34" charset="0"/>
              <a:cs typeface="Calibri" panose="020F0502020204030204" pitchFamily="34" charset="0"/>
            </a:endParaRPr>
          </a:p>
          <a:p>
            <a:pPr marL="1028700" lvl="1" indent="-571500" algn="just" rtl="1">
              <a:buFont typeface="Wingdings" panose="05000000000000000000" pitchFamily="2" charset="2"/>
              <a:buChar char="v"/>
            </a:pPr>
            <a:r>
              <a:rPr lang="fa-IR" sz="2800" dirty="0" smtClean="0">
                <a:latin typeface="Calibri" panose="020F0502020204030204" pitchFamily="34" charset="0"/>
                <a:cs typeface="Calibri" panose="020F0502020204030204" pitchFamily="34" charset="0"/>
              </a:rPr>
              <a:t>اجرای </a:t>
            </a:r>
            <a:r>
              <a:rPr lang="fa-IR" sz="2800" dirty="0" err="1">
                <a:latin typeface="Calibri" panose="020F0502020204030204" pitchFamily="34" charset="0"/>
                <a:cs typeface="Calibri" panose="020F0502020204030204" pitchFamily="34" charset="0"/>
              </a:rPr>
              <a:t>هدایت‌شده</a:t>
            </a:r>
            <a:r>
              <a:rPr lang="fa-IR" sz="2800" dirty="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پویا-نمادین </a:t>
            </a:r>
            <a:r>
              <a:rPr lang="fa-IR" sz="2800" dirty="0" err="1" smtClean="0">
                <a:latin typeface="Calibri" panose="020F0502020204030204" pitchFamily="34" charset="0"/>
                <a:cs typeface="Calibri" panose="020F0502020204030204" pitchFamily="34" charset="0"/>
              </a:rPr>
              <a:t>برنامک‌های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a:p>
            <a:pPr marL="971550" lvl="1" indent="-514350" algn="just" rtl="1">
              <a:buFont typeface="Wingdings" panose="05000000000000000000" pitchFamily="2" charset="2"/>
              <a:buChar char="v"/>
            </a:pP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51703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19</a:t>
            </a:fld>
            <a:endParaRPr lang="en-US" dirty="0"/>
          </a:p>
        </p:txBody>
      </p:sp>
      <p:sp>
        <p:nvSpPr>
          <p:cNvPr id="5" name="TextBox 4"/>
          <p:cNvSpPr txBox="1"/>
          <p:nvPr/>
        </p:nvSpPr>
        <p:spPr>
          <a:xfrm>
            <a:off x="2824591" y="152400"/>
            <a:ext cx="3494867"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سوال پژوهشی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اول</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80" name="Group 79"/>
          <p:cNvGrpSpPr/>
          <p:nvPr/>
        </p:nvGrpSpPr>
        <p:grpSpPr>
          <a:xfrm>
            <a:off x="1143001" y="1143000"/>
            <a:ext cx="6553201" cy="4648200"/>
            <a:chOff x="1506512" y="1143000"/>
            <a:chExt cx="6875488" cy="4876800"/>
          </a:xfrm>
        </p:grpSpPr>
        <p:grpSp>
          <p:nvGrpSpPr>
            <p:cNvPr id="61" name="Group 60"/>
            <p:cNvGrpSpPr/>
            <p:nvPr/>
          </p:nvGrpSpPr>
          <p:grpSpPr>
            <a:xfrm>
              <a:off x="1506512" y="1143000"/>
              <a:ext cx="2477911" cy="4876800"/>
              <a:chOff x="1463554" y="1143000"/>
              <a:chExt cx="2174493" cy="4876800"/>
            </a:xfrm>
          </p:grpSpPr>
          <p:sp>
            <p:nvSpPr>
              <p:cNvPr id="4" name="Rounded Rectangle 3"/>
              <p:cNvSpPr/>
              <p:nvPr/>
            </p:nvSpPr>
            <p:spPr>
              <a:xfrm>
                <a:off x="1463554" y="1143000"/>
                <a:ext cx="2174493" cy="4876800"/>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510894" y="1295400"/>
                <a:ext cx="2057400" cy="461665"/>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تحلیل ایستا</a:t>
                </a:r>
                <a:endParaRPr lang="en-US" sz="2400" b="1" dirty="0">
                  <a:latin typeface="Calibri" panose="020F0502020204030204" pitchFamily="34" charset="0"/>
                  <a:cs typeface="Calibri" panose="020F0502020204030204" pitchFamily="34" charset="0"/>
                </a:endParaRPr>
              </a:p>
            </p:txBody>
          </p:sp>
          <p:grpSp>
            <p:nvGrpSpPr>
              <p:cNvPr id="55" name="Group 54"/>
              <p:cNvGrpSpPr/>
              <p:nvPr/>
            </p:nvGrpSpPr>
            <p:grpSpPr>
              <a:xfrm>
                <a:off x="1592063" y="1981200"/>
                <a:ext cx="1937913" cy="3718810"/>
                <a:chOff x="1592063" y="1981200"/>
                <a:chExt cx="1937913" cy="3718810"/>
              </a:xfrm>
            </p:grpSpPr>
            <p:grpSp>
              <p:nvGrpSpPr>
                <p:cNvPr id="22" name="Group 21"/>
                <p:cNvGrpSpPr/>
                <p:nvPr/>
              </p:nvGrpSpPr>
              <p:grpSpPr>
                <a:xfrm>
                  <a:off x="1743587" y="1981200"/>
                  <a:ext cx="1614235" cy="3657600"/>
                  <a:chOff x="785956" y="1981200"/>
                  <a:chExt cx="1329368" cy="3657600"/>
                </a:xfrm>
              </p:grpSpPr>
              <p:sp>
                <p:nvSpPr>
                  <p:cNvPr id="23" name="Rectangle 22"/>
                  <p:cNvSpPr/>
                  <p:nvPr/>
                </p:nvSpPr>
                <p:spPr>
                  <a:xfrm>
                    <a:off x="786449" y="3962400"/>
                    <a:ext cx="13288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86449" y="1981200"/>
                    <a:ext cx="1328874"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86449" y="2971800"/>
                    <a:ext cx="1328875"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85956" y="4953000"/>
                    <a:ext cx="1329368"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H="1">
                    <a:off x="1537552" y="2667000"/>
                    <a:ext cx="4123"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37552" y="3657600"/>
                    <a:ext cx="4123"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a:endCxn id="26" idx="0"/>
                  </p:cNvCxnSpPr>
                  <p:nvPr/>
                </p:nvCxnSpPr>
                <p:spPr>
                  <a:xfrm flipH="1">
                    <a:off x="1450640" y="4648200"/>
                    <a:ext cx="246"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928144" y="2102371"/>
                  <a:ext cx="1219202" cy="419788"/>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CG</a:t>
                  </a:r>
                  <a:endParaRPr lang="en-US" sz="2000" b="1" dirty="0">
                    <a:latin typeface="Calibri" panose="020F0502020204030204" pitchFamily="34" charset="0"/>
                    <a:cs typeface="Calibri" panose="020F0502020204030204" pitchFamily="34" charset="0"/>
                  </a:endParaRPr>
                </a:p>
              </p:txBody>
            </p:sp>
            <p:sp>
              <p:nvSpPr>
                <p:cNvPr id="47" name="TextBox 46"/>
                <p:cNvSpPr txBox="1"/>
                <p:nvPr/>
              </p:nvSpPr>
              <p:spPr>
                <a:xfrm>
                  <a:off x="1603869" y="2901846"/>
                  <a:ext cx="1926107"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توابع دارای </a:t>
                  </a:r>
                  <a:r>
                    <a:rPr lang="fa-IR" sz="2000" b="1" dirty="0" err="1" smtClean="0">
                      <a:latin typeface="Calibri" panose="020F0502020204030204" pitchFamily="34" charset="0"/>
                      <a:cs typeface="Calibri" panose="020F0502020204030204" pitchFamily="34" charset="0"/>
                    </a:rPr>
                    <a:t>آسیب‌پذیری</a:t>
                  </a:r>
                  <a:endParaRPr lang="en-US" sz="2000" b="1" dirty="0">
                    <a:latin typeface="Calibri" panose="020F0502020204030204" pitchFamily="34" charset="0"/>
                    <a:cs typeface="Calibri" panose="020F0502020204030204" pitchFamily="34" charset="0"/>
                  </a:endParaRPr>
                </a:p>
              </p:txBody>
            </p:sp>
            <p:sp>
              <p:nvSpPr>
                <p:cNvPr id="49" name="TextBox 48"/>
                <p:cNvSpPr txBox="1"/>
                <p:nvPr/>
              </p:nvSpPr>
              <p:spPr>
                <a:xfrm>
                  <a:off x="1743587" y="4032753"/>
                  <a:ext cx="1614232" cy="419788"/>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0" name="TextBox 49"/>
                <p:cNvSpPr txBox="1"/>
                <p:nvPr/>
              </p:nvSpPr>
              <p:spPr>
                <a:xfrm>
                  <a:off x="1592063" y="4957310"/>
                  <a:ext cx="1906073"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a:t>
                  </a:r>
                  <a:r>
                    <a:rPr lang="en-US" sz="2000" b="1" dirty="0" smtClean="0">
                      <a:latin typeface="Calibri" panose="020F0502020204030204" pitchFamily="34" charset="0"/>
                      <a:cs typeface="Calibri" panose="020F0502020204030204" pitchFamily="34" charset="0"/>
                    </a:rPr>
                    <a:t>Dummy Main</a:t>
                  </a:r>
                  <a:endParaRPr lang="en-US" sz="2000" b="1" dirty="0">
                    <a:latin typeface="Calibri" panose="020F0502020204030204" pitchFamily="34" charset="0"/>
                    <a:cs typeface="Calibri" panose="020F0502020204030204" pitchFamily="34" charset="0"/>
                  </a:endParaRPr>
                </a:p>
              </p:txBody>
            </p:sp>
          </p:grpSp>
        </p:grpSp>
        <p:grpSp>
          <p:nvGrpSpPr>
            <p:cNvPr id="76" name="Group 75"/>
            <p:cNvGrpSpPr/>
            <p:nvPr/>
          </p:nvGrpSpPr>
          <p:grpSpPr>
            <a:xfrm>
              <a:off x="4800600" y="1143000"/>
              <a:ext cx="3581400" cy="4317167"/>
              <a:chOff x="4419600" y="1143000"/>
              <a:chExt cx="3581400" cy="4317167"/>
            </a:xfrm>
          </p:grpSpPr>
          <p:grpSp>
            <p:nvGrpSpPr>
              <p:cNvPr id="43" name="Group 42"/>
              <p:cNvGrpSpPr/>
              <p:nvPr/>
            </p:nvGrpSpPr>
            <p:grpSpPr>
              <a:xfrm>
                <a:off x="4419600" y="1143000"/>
                <a:ext cx="3581400" cy="4317167"/>
                <a:chOff x="4191000" y="1143000"/>
                <a:chExt cx="3200400" cy="4317167"/>
              </a:xfrm>
            </p:grpSpPr>
            <p:sp>
              <p:nvSpPr>
                <p:cNvPr id="8" name="Rounded Rectangle 7"/>
                <p:cNvSpPr/>
                <p:nvPr/>
              </p:nvSpPr>
              <p:spPr>
                <a:xfrm>
                  <a:off x="4229099" y="1143000"/>
                  <a:ext cx="3162301" cy="4317167"/>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0" y="1942475"/>
                  <a:ext cx="2514600" cy="1215454"/>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3541426"/>
                  <a:ext cx="2514600" cy="167639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0" idx="2"/>
                  <a:endCxn id="31" idx="0"/>
                </p:cNvCxnSpPr>
                <p:nvPr/>
              </p:nvCxnSpPr>
              <p:spPr>
                <a:xfrm>
                  <a:off x="5829300" y="3157930"/>
                  <a:ext cx="0" cy="383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91000" y="1295400"/>
                  <a:ext cx="3200400" cy="484370"/>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تشخیص </a:t>
                  </a:r>
                  <a:r>
                    <a:rPr lang="fa-IR" sz="2400" b="1" dirty="0" err="1" smtClean="0">
                      <a:latin typeface="Calibri" panose="020F0502020204030204" pitchFamily="34" charset="0"/>
                      <a:cs typeface="Calibri" panose="020F0502020204030204" pitchFamily="34" charset="0"/>
                    </a:rPr>
                    <a:t>آسیب‌پذیری</a:t>
                  </a:r>
                  <a:endParaRPr lang="en-US" sz="2400" b="1" dirty="0">
                    <a:latin typeface="Calibri" panose="020F0502020204030204" pitchFamily="34" charset="0"/>
                    <a:cs typeface="Calibri" panose="020F0502020204030204" pitchFamily="34" charset="0"/>
                  </a:endParaRPr>
                </a:p>
              </p:txBody>
            </p:sp>
          </p:grpSp>
          <p:sp>
            <p:nvSpPr>
              <p:cNvPr id="58" name="TextBox 57"/>
              <p:cNvSpPr txBox="1"/>
              <p:nvPr/>
            </p:nvSpPr>
            <p:spPr>
              <a:xfrm>
                <a:off x="4775305" y="1993005"/>
                <a:ext cx="2895597" cy="138852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کلاس‌های</a:t>
                </a:r>
                <a:r>
                  <a:rPr lang="fa-IR" sz="2000" b="1"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و </a:t>
                </a:r>
                <a:r>
                  <a:rPr lang="en-US" sz="2000" b="1" dirty="0" smtClean="0">
                    <a:latin typeface="Calibri" panose="020F0502020204030204" pitchFamily="34" charset="0"/>
                    <a:cs typeface="Calibri" panose="020F0502020204030204" pitchFamily="34" charset="0"/>
                  </a:rPr>
                  <a:t>Mock</a:t>
                </a:r>
                <a:r>
                  <a:rPr lang="fa-IR" sz="2000" b="1" dirty="0">
                    <a:latin typeface="Calibri" panose="020F0502020204030204" pitchFamily="34" charset="0"/>
                    <a:cs typeface="Calibri" panose="020F0502020204030204" pitchFamily="34" charset="0"/>
                  </a:rPr>
                  <a:t> نمادین برای ورودی نمادین و کتابخانه </a:t>
                </a:r>
                <a:r>
                  <a:rPr lang="fa-IR" sz="2000" b="1" dirty="0" err="1">
                    <a:latin typeface="Calibri" panose="020F0502020204030204" pitchFamily="34" charset="0"/>
                    <a:cs typeface="Calibri" panose="020F0502020204030204" pitchFamily="34" charset="0"/>
                  </a:rPr>
                  <a:t>آسیب‌پذیر</a:t>
                </a:r>
                <a:endParaRPr lang="fa-IR" sz="2000" b="1" dirty="0">
                  <a:latin typeface="Calibri" panose="020F0502020204030204" pitchFamily="34" charset="0"/>
                  <a:cs typeface="Calibri" panose="020F0502020204030204" pitchFamily="34" charset="0"/>
                </a:endParaRPr>
              </a:p>
              <a:p>
                <a:pPr algn="ctr" rtl="1"/>
                <a:endParaRPr lang="en-US" sz="2000" b="1" dirty="0">
                  <a:latin typeface="Calibri" panose="020F0502020204030204" pitchFamily="34" charset="0"/>
                  <a:cs typeface="Calibri" panose="020F0502020204030204" pitchFamily="34" charset="0"/>
                </a:endParaRPr>
              </a:p>
            </p:txBody>
          </p:sp>
          <p:sp>
            <p:nvSpPr>
              <p:cNvPr id="59" name="TextBox 58"/>
              <p:cNvSpPr txBox="1"/>
              <p:nvPr/>
            </p:nvSpPr>
            <p:spPr>
              <a:xfrm>
                <a:off x="4883046" y="3746954"/>
                <a:ext cx="2794982" cy="1233528"/>
              </a:xfrm>
              <a:prstGeom prst="rect">
                <a:avLst/>
              </a:prstGeom>
              <a:noFill/>
            </p:spPr>
            <p:txBody>
              <a:bodyPr wrap="square" rtlCol="0">
                <a:spAutoFit/>
              </a:bodyPr>
              <a:lstStyle/>
              <a:p>
                <a:pPr algn="ctr" rtl="1">
                  <a:lnSpc>
                    <a:spcPct val="120000"/>
                  </a:lnSpc>
                  <a:spcBef>
                    <a:spcPts val="600"/>
                  </a:spcBef>
                </a:pPr>
                <a:r>
                  <a:rPr lang="ar-SA"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اجرای پویا-نمادین با </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SPF</a:t>
                </a:r>
                <a:r>
                  <a:rPr lang="fa-IR"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ar-SA"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و تحلیل آلایش پویا برای تشخیص آسیب‌پذیری</a:t>
                </a:r>
                <a:endPar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p:txBody>
          </p:sp>
        </p:grpSp>
        <p:sp>
          <p:nvSpPr>
            <p:cNvPr id="79" name="Right Arrow 78"/>
            <p:cNvSpPr/>
            <p:nvPr/>
          </p:nvSpPr>
          <p:spPr>
            <a:xfrm>
              <a:off x="4021167" y="3402080"/>
              <a:ext cx="779434" cy="255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248400" y="5784056"/>
            <a:ext cx="2266355" cy="845344"/>
            <a:chOff x="6420445" y="5936456"/>
            <a:chExt cx="2266355" cy="845344"/>
          </a:xfrm>
        </p:grpSpPr>
        <p:sp>
          <p:nvSpPr>
            <p:cNvPr id="81" name="Snip Diagonal Corner Rectangle 80"/>
            <p:cNvSpPr/>
            <p:nvPr/>
          </p:nvSpPr>
          <p:spPr>
            <a:xfrm>
              <a:off x="6420445" y="5936456"/>
              <a:ext cx="2266355" cy="845344"/>
            </a:xfrm>
            <a:prstGeom prst="snip2Diag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2" name="TextBox 81"/>
            <p:cNvSpPr txBox="1"/>
            <p:nvPr/>
          </p:nvSpPr>
          <p:spPr>
            <a:xfrm>
              <a:off x="6629400" y="5997714"/>
              <a:ext cx="1828800" cy="707886"/>
            </a:xfrm>
            <a:prstGeom prst="rect">
              <a:avLst/>
            </a:prstGeom>
            <a:noFill/>
          </p:spPr>
          <p:txBody>
            <a:bodyPr wrap="square" rtlCol="0">
              <a:spAutoFit/>
            </a:bodyPr>
            <a:lstStyle/>
            <a:p>
              <a:pPr algn="ctr" rtl="1"/>
              <a:r>
                <a:rPr lang="fa-IR" sz="2000" b="1" dirty="0">
                  <a:solidFill>
                    <a:schemeClr val="bg1"/>
                  </a:solidFill>
                  <a:latin typeface="Calibri" panose="020F0502020204030204" pitchFamily="34" charset="0"/>
                  <a:cs typeface="Calibri" panose="020F0502020204030204" pitchFamily="34" charset="0"/>
                </a:rPr>
                <a:t>اجرای کد </a:t>
              </a:r>
              <a:r>
                <a:rPr lang="fa-IR" sz="2000" b="1" dirty="0" err="1">
                  <a:solidFill>
                    <a:schemeClr val="bg1"/>
                  </a:solidFill>
                  <a:latin typeface="Calibri" panose="020F0502020204030204" pitchFamily="34" charset="0"/>
                  <a:cs typeface="Calibri" panose="020F0502020204030204" pitchFamily="34" charset="0"/>
                </a:rPr>
                <a:t>بهره‌جو</a:t>
              </a:r>
              <a:r>
                <a:rPr lang="fa-IR" sz="2000" b="1" dirty="0">
                  <a:solidFill>
                    <a:schemeClr val="bg1"/>
                  </a:solidFill>
                  <a:latin typeface="Calibri" panose="020F0502020204030204" pitchFamily="34" charset="0"/>
                  <a:cs typeface="Calibri" panose="020F0502020204030204" pitchFamily="34" charset="0"/>
                </a:rPr>
                <a:t> با  </a:t>
              </a:r>
              <a:r>
                <a:rPr lang="en-US" sz="2000" b="1" dirty="0" err="1" smtClean="0">
                  <a:solidFill>
                    <a:schemeClr val="bg1"/>
                  </a:solidFill>
                  <a:latin typeface="Calibri" panose="020F0502020204030204" pitchFamily="34" charset="0"/>
                  <a:cs typeface="Calibri" panose="020F0502020204030204" pitchFamily="34" charset="0"/>
                </a:rPr>
                <a:t>Robolectric</a:t>
              </a:r>
              <a:endParaRPr lang="en-US" sz="2000" b="1" dirty="0">
                <a:solidFill>
                  <a:schemeClr val="bg1"/>
                </a:solidFill>
                <a:latin typeface="Calibri" panose="020F0502020204030204" pitchFamily="34" charset="0"/>
                <a:cs typeface="Calibri" panose="020F0502020204030204" pitchFamily="34" charset="0"/>
              </a:endParaRPr>
            </a:p>
          </p:txBody>
        </p:sp>
      </p:grpSp>
      <p:cxnSp>
        <p:nvCxnSpPr>
          <p:cNvPr id="85" name="Curved Connector 84"/>
          <p:cNvCxnSpPr>
            <a:stCxn id="8" idx="3"/>
            <a:endCxn id="82" idx="0"/>
          </p:cNvCxnSpPr>
          <p:nvPr/>
        </p:nvCxnSpPr>
        <p:spPr>
          <a:xfrm flipH="1">
            <a:off x="7371755" y="3200400"/>
            <a:ext cx="324445" cy="2644914"/>
          </a:xfrm>
          <a:prstGeom prst="curvedConnector4">
            <a:avLst>
              <a:gd name="adj1" fmla="val -356564"/>
              <a:gd name="adj2" fmla="val 73179"/>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8317108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a:t>
            </a:fld>
            <a:endParaRPr lang="en-US" dirty="0"/>
          </a:p>
        </p:txBody>
      </p:sp>
      <p:sp>
        <p:nvSpPr>
          <p:cNvPr id="5" name="TextBox 4"/>
          <p:cNvSpPr txBox="1"/>
          <p:nvPr/>
        </p:nvSpPr>
        <p:spPr>
          <a:xfrm>
            <a:off x="1970527" y="1143000"/>
            <a:ext cx="6487673" cy="4524315"/>
          </a:xfrm>
          <a:prstGeom prst="rect">
            <a:avLst/>
          </a:prstGeom>
          <a:noFill/>
        </p:spPr>
        <p:txBody>
          <a:bodyPr wrap="none" rtlCol="0">
            <a:spAutoFit/>
          </a:bodyPr>
          <a:lstStyle/>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مقدمه</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اجرای پویا-نمادین</a:t>
            </a:r>
          </a:p>
          <a:p>
            <a:pPr marL="285750" indent="-285750" algn="r" rtl="1">
              <a:buFont typeface="Arial" pitchFamily="34" charset="0"/>
              <a:buChar char="•"/>
            </a:pPr>
            <a:r>
              <a:rPr lang="fa-IR" sz="3600" dirty="0" err="1" smtClean="0">
                <a:latin typeface="Calibri" panose="020F0502020204030204" pitchFamily="34" charset="0"/>
                <a:cs typeface="Calibri" panose="020F0502020204030204" pitchFamily="34" charset="0"/>
              </a:rPr>
              <a:t>چالش‌های</a:t>
            </a:r>
            <a:r>
              <a:rPr lang="fa-IR" sz="3600" dirty="0" smtClean="0">
                <a:latin typeface="Calibri" panose="020F0502020204030204" pitchFamily="34" charset="0"/>
                <a:cs typeface="Calibri" panose="020F0502020204030204" pitchFamily="34" charset="0"/>
              </a:rPr>
              <a:t> </a:t>
            </a:r>
            <a:r>
              <a:rPr lang="fa-IR" sz="3600" dirty="0">
                <a:latin typeface="Calibri" panose="020F0502020204030204" pitchFamily="34" charset="0"/>
                <a:cs typeface="Calibri" panose="020F0502020204030204" pitchFamily="34" charset="0"/>
              </a:rPr>
              <a:t>اجرای پویا-نمادین در </a:t>
            </a:r>
            <a:r>
              <a:rPr lang="fa-IR" sz="3600" dirty="0" err="1">
                <a:latin typeface="Calibri" panose="020F0502020204030204" pitchFamily="34" charset="0"/>
                <a:cs typeface="Calibri" panose="020F0502020204030204" pitchFamily="34" charset="0"/>
              </a:rPr>
              <a:t>اندروید</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کارهای گذشته</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سوال پژوهشی اول</a:t>
            </a:r>
            <a:endParaRPr lang="en-US"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a:latin typeface="Calibri" panose="020F0502020204030204" pitchFamily="34" charset="0"/>
                <a:cs typeface="Calibri" panose="020F0502020204030204" pitchFamily="34" charset="0"/>
              </a:rPr>
              <a:t>سوال پژوهشی </a:t>
            </a:r>
            <a:r>
              <a:rPr lang="fa-IR" sz="3600" dirty="0" smtClean="0">
                <a:latin typeface="Calibri" panose="020F0502020204030204" pitchFamily="34" charset="0"/>
                <a:cs typeface="Calibri" panose="020F0502020204030204" pitchFamily="34" charset="0"/>
              </a:rPr>
              <a:t>دوم</a:t>
            </a:r>
            <a:endParaRPr lang="en-US" sz="3600" dirty="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ارزیابی و </a:t>
            </a:r>
            <a:r>
              <a:rPr lang="fa-IR" sz="3600" dirty="0" err="1" smtClean="0">
                <a:latin typeface="Calibri" panose="020F0502020204030204" pitchFamily="34" charset="0"/>
                <a:cs typeface="Calibri" panose="020F0502020204030204" pitchFamily="34" charset="0"/>
              </a:rPr>
              <a:t>جمع‌بندی</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مراجع و منابع</a:t>
            </a:r>
            <a:endParaRPr lang="en-US" sz="3600" dirty="0">
              <a:latin typeface="Calibri" panose="020F0502020204030204" pitchFamily="34" charset="0"/>
              <a:cs typeface="Calibri" panose="020F0502020204030204" pitchFamily="34" charset="0"/>
            </a:endParaRPr>
          </a:p>
        </p:txBody>
      </p:sp>
      <p:sp>
        <p:nvSpPr>
          <p:cNvPr id="6" name="Title 3"/>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rtl="1"/>
            <a:r>
              <a:rPr lang="fa-IR" dirty="0" smtClean="0">
                <a:solidFill>
                  <a:srgbClr val="FF0000"/>
                </a:solidFill>
                <a:latin typeface="Calibri" panose="020F0502020204030204" pitchFamily="34" charset="0"/>
                <a:cs typeface="Calibri" panose="020F0502020204030204" pitchFamily="34" charset="0"/>
              </a:rPr>
              <a:t>فهرست</a:t>
            </a:r>
            <a:endParaRPr lang="en-CA"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97962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20</a:t>
            </a:fld>
            <a:endParaRPr lang="en-US" dirty="0"/>
          </a:p>
        </p:txBody>
      </p:sp>
      <p:sp>
        <p:nvSpPr>
          <p:cNvPr id="5" name="TextBox 4"/>
          <p:cNvSpPr txBox="1"/>
          <p:nvPr/>
        </p:nvSpPr>
        <p:spPr>
          <a:xfrm>
            <a:off x="1803482" y="304800"/>
            <a:ext cx="5537093"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استخراج نقطه ورودی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برنامک</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4" name="Oval 3"/>
          <p:cNvSpPr/>
          <p:nvPr/>
        </p:nvSpPr>
        <p:spPr>
          <a:xfrm>
            <a:off x="3429000" y="160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34290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9144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63246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3429000" y="541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6553200" y="541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8" name="Straight Connector 17"/>
          <p:cNvCxnSpPr>
            <a:stCxn id="4" idx="3"/>
            <a:endCxn id="8" idx="0"/>
          </p:cNvCxnSpPr>
          <p:nvPr/>
        </p:nvCxnSpPr>
        <p:spPr>
          <a:xfrm flipH="1">
            <a:off x="1905000" y="2445730"/>
            <a:ext cx="1814140" cy="90707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4" idx="4"/>
            <a:endCxn id="7" idx="0"/>
          </p:cNvCxnSpPr>
          <p:nvPr/>
        </p:nvCxnSpPr>
        <p:spPr>
          <a:xfrm>
            <a:off x="4419600" y="2590800"/>
            <a:ext cx="0" cy="7620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4" idx="5"/>
            <a:endCxn id="9" idx="0"/>
          </p:cNvCxnSpPr>
          <p:nvPr/>
        </p:nvCxnSpPr>
        <p:spPr>
          <a:xfrm>
            <a:off x="5120060" y="2445730"/>
            <a:ext cx="2195140" cy="90707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7" idx="4"/>
            <a:endCxn id="10" idx="0"/>
          </p:cNvCxnSpPr>
          <p:nvPr/>
        </p:nvCxnSpPr>
        <p:spPr>
          <a:xfrm>
            <a:off x="4419600" y="4343400"/>
            <a:ext cx="0" cy="10668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9" idx="4"/>
            <a:endCxn id="11" idx="0"/>
          </p:cNvCxnSpPr>
          <p:nvPr/>
        </p:nvCxnSpPr>
        <p:spPr>
          <a:xfrm>
            <a:off x="7315200" y="4343400"/>
            <a:ext cx="228600" cy="10668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886200" y="1828800"/>
            <a:ext cx="990600" cy="461665"/>
          </a:xfrm>
          <a:prstGeom prst="rect">
            <a:avLst/>
          </a:prstGeom>
          <a:noFill/>
        </p:spPr>
        <p:txBody>
          <a:bodyPr wrap="square" rtlCol="0">
            <a:spAutoFit/>
          </a:bodyPr>
          <a:lstStyle/>
          <a:p>
            <a:pPr algn="ctr"/>
            <a:r>
              <a:rPr lang="en-US" sz="2400" dirty="0" smtClean="0">
                <a:latin typeface="Calibri" panose="020F0502020204030204" pitchFamily="34" charset="0"/>
                <a:cs typeface="Calibri" panose="020F0502020204030204" pitchFamily="34" charset="0"/>
              </a:rPr>
              <a:t>Root</a:t>
            </a:r>
            <a:endParaRPr lang="en-US" sz="2400" dirty="0">
              <a:latin typeface="Calibri" panose="020F0502020204030204" pitchFamily="34" charset="0"/>
              <a:cs typeface="Calibri" panose="020F0502020204030204" pitchFamily="34" charset="0"/>
            </a:endParaRPr>
          </a:p>
        </p:txBody>
      </p:sp>
      <p:sp>
        <p:nvSpPr>
          <p:cNvPr id="29" name="TextBox 28"/>
          <p:cNvSpPr txBox="1"/>
          <p:nvPr/>
        </p:nvSpPr>
        <p:spPr>
          <a:xfrm>
            <a:off x="3505200" y="3505200"/>
            <a:ext cx="1905000" cy="707886"/>
          </a:xfrm>
          <a:prstGeom prst="rect">
            <a:avLst/>
          </a:prstGeom>
          <a:noFill/>
        </p:spPr>
        <p:txBody>
          <a:bodyPr wrap="square" rtlCol="0">
            <a:spAutoFit/>
          </a:bodyPr>
          <a:lstStyle/>
          <a:p>
            <a:pPr algn="ctr"/>
            <a:r>
              <a:rPr lang="en-US" sz="2000" b="1" dirty="0" smtClean="0">
                <a:latin typeface="Calibri" panose="020F0502020204030204" pitchFamily="34" charset="0"/>
                <a:cs typeface="Calibri" panose="020F0502020204030204" pitchFamily="34" charset="0"/>
              </a:rPr>
              <a:t>MainActivity$1.onClick()</a:t>
            </a:r>
            <a:endParaRPr lang="en-US" sz="2000" b="1" dirty="0">
              <a:latin typeface="Calibri" panose="020F0502020204030204" pitchFamily="34" charset="0"/>
              <a:cs typeface="Calibri" panose="020F0502020204030204" pitchFamily="34" charset="0"/>
            </a:endParaRPr>
          </a:p>
        </p:txBody>
      </p:sp>
      <p:sp>
        <p:nvSpPr>
          <p:cNvPr id="31" name="TextBox 30"/>
          <p:cNvSpPr txBox="1"/>
          <p:nvPr/>
        </p:nvSpPr>
        <p:spPr>
          <a:xfrm>
            <a:off x="6477000" y="3505200"/>
            <a:ext cx="1752600" cy="707886"/>
          </a:xfrm>
          <a:prstGeom prst="rect">
            <a:avLst/>
          </a:prstGeom>
          <a:noFill/>
        </p:spPr>
        <p:txBody>
          <a:bodyPr wrap="square" rtlCol="0">
            <a:spAutoFit/>
          </a:bodyPr>
          <a:lstStyle/>
          <a:p>
            <a:pPr algn="ctr"/>
            <a:r>
              <a:rPr lang="en-US" sz="2000" b="1" dirty="0" err="1" smtClean="0">
                <a:latin typeface="Calibri" panose="020F0502020204030204" pitchFamily="34" charset="0"/>
                <a:cs typeface="Calibri" panose="020F0502020204030204" pitchFamily="34" charset="0"/>
              </a:rPr>
              <a:t>ScondActivity.onClick</a:t>
            </a: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sp>
        <p:nvSpPr>
          <p:cNvPr id="32" name="TextBox 31"/>
          <p:cNvSpPr txBox="1"/>
          <p:nvPr/>
        </p:nvSpPr>
        <p:spPr>
          <a:xfrm>
            <a:off x="1143000" y="3505200"/>
            <a:ext cx="1600200" cy="707886"/>
          </a:xfrm>
          <a:prstGeom prst="rect">
            <a:avLst/>
          </a:prstGeom>
          <a:noFill/>
        </p:spPr>
        <p:txBody>
          <a:bodyPr wrap="square" rtlCol="0">
            <a:spAutoFit/>
          </a:bodyPr>
          <a:lstStyle/>
          <a:p>
            <a:pPr algn="ctr"/>
            <a:r>
              <a:rPr lang="en-US" sz="2000" b="1" dirty="0" err="1" smtClean="0">
                <a:latin typeface="Calibri" panose="020F0502020204030204" pitchFamily="34" charset="0"/>
                <a:cs typeface="Calibri" panose="020F0502020204030204" pitchFamily="34" charset="0"/>
              </a:rPr>
              <a:t>MainActivity.onCreate</a:t>
            </a: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sp>
        <p:nvSpPr>
          <p:cNvPr id="33" name="TextBox 32"/>
          <p:cNvSpPr txBox="1"/>
          <p:nvPr/>
        </p:nvSpPr>
        <p:spPr>
          <a:xfrm>
            <a:off x="3429000" y="5616714"/>
            <a:ext cx="1981200" cy="707886"/>
          </a:xfrm>
          <a:prstGeom prst="rect">
            <a:avLst/>
          </a:prstGeom>
          <a:noFill/>
        </p:spPr>
        <p:txBody>
          <a:bodyPr wrap="square" rtlCol="0">
            <a:spAutoFit/>
          </a:bodyPr>
          <a:lstStyle/>
          <a:p>
            <a:pPr algn="ctr"/>
            <a:r>
              <a:rPr lang="en-US" sz="2000" b="1" dirty="0" err="1" smtClean="0">
                <a:solidFill>
                  <a:schemeClr val="accent2">
                    <a:lumMod val="75000"/>
                  </a:schemeClr>
                </a:solidFill>
                <a:latin typeface="Calibri" panose="020F0502020204030204" pitchFamily="34" charset="0"/>
                <a:cs typeface="Calibri" panose="020F0502020204030204" pitchFamily="34" charset="0"/>
              </a:rPr>
              <a:t>SQLiteDatabase.query</a:t>
            </a:r>
            <a:r>
              <a:rPr lang="en-US" sz="2000" b="1" dirty="0" smtClean="0">
                <a:solidFill>
                  <a:schemeClr val="accent2">
                    <a:lumMod val="75000"/>
                  </a:schemeClr>
                </a:solidFill>
                <a:latin typeface="Calibri" panose="020F0502020204030204" pitchFamily="34" charset="0"/>
                <a:cs typeface="Calibri" panose="020F0502020204030204" pitchFamily="34" charset="0"/>
              </a:rPr>
              <a:t>()</a:t>
            </a:r>
            <a:endParaRPr lang="en-US" sz="2000" b="1" dirty="0">
              <a:solidFill>
                <a:schemeClr val="accent2">
                  <a:lumMod val="75000"/>
                </a:schemeClr>
              </a:solidFill>
              <a:latin typeface="Calibri" panose="020F0502020204030204" pitchFamily="34" charset="0"/>
              <a:cs typeface="Calibri" panose="020F0502020204030204" pitchFamily="34" charset="0"/>
            </a:endParaRPr>
          </a:p>
        </p:txBody>
      </p:sp>
      <p:sp>
        <p:nvSpPr>
          <p:cNvPr id="34" name="TextBox 33"/>
          <p:cNvSpPr txBox="1"/>
          <p:nvPr/>
        </p:nvSpPr>
        <p:spPr>
          <a:xfrm>
            <a:off x="6781800" y="5638800"/>
            <a:ext cx="1600200" cy="400110"/>
          </a:xfrm>
          <a:prstGeom prst="rect">
            <a:avLst/>
          </a:prstGeom>
          <a:noFill/>
        </p:spPr>
        <p:txBody>
          <a:bodyPr wrap="square" rtlCol="0">
            <a:spAutoFit/>
          </a:bodyPr>
          <a:lstStyle/>
          <a:p>
            <a:pPr algn="ct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cxnSp>
        <p:nvCxnSpPr>
          <p:cNvPr id="37" name="Curved Connector 36"/>
          <p:cNvCxnSpPr>
            <a:stCxn id="10" idx="1"/>
            <a:endCxn id="7" idx="2"/>
          </p:cNvCxnSpPr>
          <p:nvPr/>
        </p:nvCxnSpPr>
        <p:spPr>
          <a:xfrm rot="16200000" flipV="1">
            <a:off x="2720485" y="4556615"/>
            <a:ext cx="1707170" cy="290140"/>
          </a:xfrm>
          <a:prstGeom prst="curvedConnector4">
            <a:avLst>
              <a:gd name="adj1" fmla="val 9333"/>
              <a:gd name="adj2" fmla="val 29816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2" name="Curved Connector 41"/>
          <p:cNvCxnSpPr>
            <a:stCxn id="7" idx="1"/>
            <a:endCxn id="4" idx="2"/>
          </p:cNvCxnSpPr>
          <p:nvPr/>
        </p:nvCxnSpPr>
        <p:spPr>
          <a:xfrm rot="16200000" flipV="1">
            <a:off x="2872885" y="2651615"/>
            <a:ext cx="1402370" cy="290140"/>
          </a:xfrm>
          <a:prstGeom prst="curvedConnector4">
            <a:avLst>
              <a:gd name="adj1" fmla="val 18277"/>
              <a:gd name="adj2" fmla="val 322043"/>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Text Box 2"/>
          <p:cNvSpPr txBox="1">
            <a:spLocks noChangeArrowheads="1"/>
          </p:cNvSpPr>
          <p:nvPr/>
        </p:nvSpPr>
        <p:spPr bwMode="auto">
          <a:xfrm>
            <a:off x="228600" y="1905506"/>
            <a:ext cx="8686800" cy="304698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400" dirty="0">
                <a:latin typeface="Calibri" panose="020F0502020204030204" pitchFamily="34" charset="0"/>
                <a:cs typeface="Calibri" panose="020F0502020204030204" pitchFamily="34" charset="0"/>
              </a:rPr>
              <a:t>1: </a:t>
            </a: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dummyMain</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   	</a:t>
            </a:r>
            <a:r>
              <a:rPr lang="en-US" sz="2400" b="1" dirty="0">
                <a:latin typeface="Calibri" panose="020F0502020204030204" pitchFamily="34" charset="0"/>
                <a:cs typeface="Calibri" panose="020F0502020204030204" pitchFamily="34" charset="0"/>
              </a:rPr>
              <a:t>public static void</a:t>
            </a:r>
            <a:r>
              <a:rPr lang="en-US" sz="2400" dirty="0">
                <a:latin typeface="Calibri" panose="020F0502020204030204" pitchFamily="34" charset="0"/>
                <a:cs typeface="Calibri" panose="020F0502020204030204" pitchFamily="34" charset="0"/>
              </a:rPr>
              <a:t> main(String[] </a:t>
            </a:r>
            <a:r>
              <a:rPr lang="en-US" sz="2400" dirty="0" err="1">
                <a:latin typeface="Calibri" panose="020F0502020204030204" pitchFamily="34" charset="0"/>
                <a:cs typeface="Calibri" panose="020F0502020204030204" pitchFamily="34" charset="0"/>
              </a:rPr>
              <a:t>args</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3:      		</a:t>
            </a:r>
            <a:r>
              <a:rPr lang="en-US" sz="2400" dirty="0" err="1">
                <a:latin typeface="Calibri" panose="020F0502020204030204" pitchFamily="34" charset="0"/>
                <a:cs typeface="Calibri" panose="020F0502020204030204" pitchFamily="34" charset="0"/>
              </a:rPr>
              <a:t>MainActivity</a:t>
            </a:r>
            <a:r>
              <a:rPr lang="en-US" sz="2400" dirty="0">
                <a:latin typeface="Calibri" panose="020F0502020204030204" pitchFamily="34" charset="0"/>
                <a:cs typeface="Calibri" panose="020F0502020204030204" pitchFamily="34" charset="0"/>
              </a:rPr>
              <a:t> ma=new </a:t>
            </a:r>
            <a:r>
              <a:rPr lang="en-US" sz="2400" dirty="0" err="1">
                <a:latin typeface="Calibri" panose="020F0502020204030204" pitchFamily="34" charset="0"/>
                <a:cs typeface="Calibri" panose="020F0502020204030204" pitchFamily="34" charset="0"/>
              </a:rPr>
              <a:t>MainActivity</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4:      		</a:t>
            </a:r>
            <a:r>
              <a:rPr lang="en-US" sz="2400" dirty="0" err="1">
                <a:latin typeface="Calibri" panose="020F0502020204030204" pitchFamily="34" charset="0"/>
                <a:cs typeface="Calibri" panose="020F0502020204030204" pitchFamily="34" charset="0"/>
              </a:rPr>
              <a:t>ma.onCreate</a:t>
            </a:r>
            <a:r>
              <a:rPr lang="en-US" sz="2400" dirty="0">
                <a:latin typeface="Calibri" panose="020F0502020204030204" pitchFamily="34" charset="0"/>
                <a:cs typeface="Calibri" panose="020F0502020204030204" pitchFamily="34" charset="0"/>
              </a:rPr>
              <a:t>(null);</a:t>
            </a:r>
          </a:p>
          <a:p>
            <a:r>
              <a:rPr lang="en-US" sz="2400" dirty="0">
                <a:latin typeface="Calibri" panose="020F0502020204030204" pitchFamily="34" charset="0"/>
                <a:cs typeface="Calibri" panose="020F0502020204030204" pitchFamily="34" charset="0"/>
              </a:rPr>
              <a:t>5:      		Button b= (Button) </a:t>
            </a:r>
            <a:r>
              <a:rPr lang="en-US" sz="2400" dirty="0" err="1">
                <a:latin typeface="Calibri" panose="020F0502020204030204" pitchFamily="34" charset="0"/>
                <a:cs typeface="Calibri" panose="020F0502020204030204" pitchFamily="34" charset="0"/>
              </a:rPr>
              <a:t>ma.findViewById</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R.id.button</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6:      		</a:t>
            </a:r>
            <a:r>
              <a:rPr lang="en-US" sz="2400" dirty="0" err="1">
                <a:latin typeface="Calibri" panose="020F0502020204030204" pitchFamily="34" charset="0"/>
                <a:cs typeface="Calibri" panose="020F0502020204030204" pitchFamily="34" charset="0"/>
              </a:rPr>
              <a:t>b.performClick</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7: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8: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09411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down)">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0"/>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7"/>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par>
                                <p:cTn id="61" presetID="2" presetClass="entr" presetSubtype="4"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ppt_x"/>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0" grpId="1" animBg="1"/>
      <p:bldP spid="11" grpId="0" animBg="1"/>
      <p:bldP spid="28" grpId="0"/>
      <p:bldP spid="29" grpId="0"/>
      <p:bldP spid="31" grpId="0"/>
      <p:bldP spid="32" grpId="0"/>
      <p:bldP spid="33" grpId="0"/>
      <p:bldP spid="33" grpId="1"/>
      <p:bldP spid="34" grpId="0"/>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21</a:t>
            </a:fld>
            <a:endParaRPr lang="en-US" dirty="0"/>
          </a:p>
        </p:txBody>
      </p:sp>
      <p:sp>
        <p:nvSpPr>
          <p:cNvPr id="5" name="TextBox 4"/>
          <p:cNvSpPr txBox="1"/>
          <p:nvPr/>
        </p:nvSpPr>
        <p:spPr>
          <a:xfrm>
            <a:off x="1451621" y="152400"/>
            <a:ext cx="624081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کلاس‌های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Mock</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و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Mock</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8" name="Rectangle 7"/>
          <p:cNvSpPr/>
          <p:nvPr/>
        </p:nvSpPr>
        <p:spPr>
          <a:xfrm>
            <a:off x="304826" y="1055697"/>
            <a:ext cx="8534400" cy="5229445"/>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this</a:t>
            </a:r>
            <a:r>
              <a:rPr lang="en-US" sz="2400" dirty="0" err="1">
                <a:latin typeface="Calibri" panose="020F0502020204030204" pitchFamily="34" charset="0"/>
                <a:cs typeface="Calibri" panose="020F0502020204030204" pitchFamily="34" charset="0"/>
              </a:rPr>
              <a:t>.content</a:t>
            </a:r>
            <a:r>
              <a:rPr lang="en-US" sz="2400" dirty="0">
                <a:latin typeface="Calibri" panose="020F0502020204030204" pitchFamily="34" charset="0"/>
                <a:cs typeface="Calibri" panose="020F0502020204030204" pitchFamily="34" charset="0"/>
              </a:rPr>
              <a:t> = text;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content;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p>
        </p:txBody>
      </p:sp>
      <p:sp>
        <p:nvSpPr>
          <p:cNvPr id="9" name="Rectangle 8"/>
          <p:cNvSpPr/>
          <p:nvPr/>
        </p:nvSpPr>
        <p:spPr>
          <a:xfrm>
            <a:off x="304800" y="1066800"/>
            <a:ext cx="8534400" cy="5247590"/>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endParaRPr lang="en-US" sz="2400" dirty="0">
              <a:solidFill>
                <a:srgbClr val="92D050"/>
              </a:solidFill>
              <a:latin typeface="Calibri" panose="020F0502020204030204" pitchFamily="34" charset="0"/>
              <a:cs typeface="Calibri" panose="020F0502020204030204" pitchFamily="34" charset="0"/>
            </a:endParaRPr>
          </a:p>
          <a:p>
            <a:pPr>
              <a:lnSpc>
                <a:spcPts val="20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a:t>
            </a:r>
            <a:r>
              <a:rPr lang="en-US" sz="2400" dirty="0" smtClean="0">
                <a:solidFill>
                  <a:srgbClr val="FF0000"/>
                </a:solidFill>
                <a:latin typeface="Calibri" panose="020F0502020204030204" pitchFamily="34" charset="0"/>
                <a:cs typeface="Calibri" panose="020F0502020204030204" pitchFamily="34" charset="0"/>
              </a:rPr>
              <a:t>null</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1900"/>
              </a:lnSpc>
            </a:pPr>
            <a:endParaRPr lang="en-US" sz="2400" dirty="0">
              <a:solidFill>
                <a:srgbClr val="92D050"/>
              </a:solidFill>
              <a:latin typeface="Calibri" panose="020F0502020204030204" pitchFamily="34" charset="0"/>
              <a:cs typeface="Calibri" panose="020F0502020204030204" pitchFamily="34" charset="0"/>
            </a:endParaRPr>
          </a:p>
          <a:p>
            <a:pPr>
              <a:lnSpc>
                <a:spcPts val="19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p:txBody>
      </p:sp>
      <p:sp>
        <p:nvSpPr>
          <p:cNvPr id="11" name="Rectangle 10"/>
          <p:cNvSpPr/>
          <p:nvPr/>
        </p:nvSpPr>
        <p:spPr>
          <a:xfrm>
            <a:off x="304800" y="1066800"/>
            <a:ext cx="8534400" cy="5247590"/>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this</a:t>
            </a:r>
            <a:r>
              <a:rPr lang="en-US" sz="2400" dirty="0" err="1">
                <a:latin typeface="Calibri" panose="020F0502020204030204" pitchFamily="34" charset="0"/>
                <a:cs typeface="Calibri" panose="020F0502020204030204" pitchFamily="34" charset="0"/>
              </a:rPr>
              <a:t>.content</a:t>
            </a:r>
            <a:r>
              <a:rPr lang="en-US" sz="2400" dirty="0">
                <a:latin typeface="Calibri" panose="020F0502020204030204" pitchFamily="34" charset="0"/>
                <a:cs typeface="Calibri" panose="020F0502020204030204" pitchFamily="34" charset="0"/>
              </a:rPr>
              <a:t> = </a:t>
            </a:r>
            <a:r>
              <a:rPr lang="en-US" sz="2400" dirty="0" err="1" smtClean="0">
                <a:solidFill>
                  <a:srgbClr val="FF0000"/>
                </a:solidFill>
                <a:latin typeface="Calibri" panose="020F0502020204030204" pitchFamily="34" charset="0"/>
                <a:cs typeface="Calibri" panose="020F0502020204030204" pitchFamily="34" charset="0"/>
              </a:rPr>
              <a:t>makeSymbolicString</a:t>
            </a:r>
            <a:r>
              <a:rPr lang="en-US" sz="2400" dirty="0" smtClean="0">
                <a:solidFill>
                  <a:srgbClr val="FF0000"/>
                </a:solidFill>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endParaRPr lang="en-US" sz="2400" dirty="0">
              <a:solidFill>
                <a:srgbClr val="92D050"/>
              </a:solidFill>
              <a:latin typeface="Calibri" panose="020F0502020204030204" pitchFamily="34" charset="0"/>
              <a:cs typeface="Calibri" panose="020F0502020204030204" pitchFamily="34" charset="0"/>
            </a:endParaRPr>
          </a:p>
          <a:p>
            <a:pPr>
              <a:lnSpc>
                <a:spcPts val="20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content;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p:txBody>
      </p:sp>
      <p:pic>
        <p:nvPicPr>
          <p:cNvPr id="1026" name="Picture 2" descr="Image result for edittext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838200"/>
            <a:ext cx="21336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1091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22</a:t>
            </a:fld>
            <a:endParaRPr lang="en-US" dirty="0"/>
          </a:p>
        </p:txBody>
      </p:sp>
      <p:sp>
        <p:nvSpPr>
          <p:cNvPr id="5" name="TextBox 4"/>
          <p:cNvSpPr txBox="1"/>
          <p:nvPr/>
        </p:nvSpPr>
        <p:spPr>
          <a:xfrm>
            <a:off x="102719" y="152400"/>
            <a:ext cx="8938665"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آسیب‌پذیری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تزریق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SQL</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برنامک‌های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 Box 2"/>
          <p:cNvSpPr txBox="1">
            <a:spLocks noChangeArrowheads="1"/>
          </p:cNvSpPr>
          <p:nvPr/>
        </p:nvSpPr>
        <p:spPr bwMode="auto">
          <a:xfrm>
            <a:off x="584760" y="959093"/>
            <a:ext cx="7974481" cy="493981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1:public void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v)</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Cursor c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db.query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(false, "student", null,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stdno</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 null, null, null</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null,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nul</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Intent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new Intent(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MainActivity.this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SecondActivity.class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counter = 1</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c.getCount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while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c.moveToNext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("name"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stdno</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("marks"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  	counter</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  }</a:t>
            </a: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startActivity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8" name="Text Box 2"/>
          <p:cNvSpPr txBox="1">
            <a:spLocks noChangeArrowheads="1"/>
          </p:cNvSpPr>
          <p:nvPr/>
        </p:nvSpPr>
        <p:spPr bwMode="auto">
          <a:xfrm>
            <a:off x="584760" y="1382286"/>
            <a:ext cx="7974481" cy="40934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public void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view)</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Snackbar.make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“your record with name=”+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editTextDelete.getText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“deleted!!”,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Snackbar.LENGTH_LONG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setAction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(“Action”, null).show</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3:int a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db.delete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(“student”, “name=?”, new String[]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editTextDelete.getText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lnSpc>
                <a:spcPct val="120000"/>
              </a:lnSpc>
              <a:spcBef>
                <a:spcPts val="600"/>
              </a:spcBef>
              <a:spcAft>
                <a:spcPts val="0"/>
              </a:spcAf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4</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Snackbar.make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“your record with name=”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et_del.getText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	 deleted!!”,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Snackbar.LENGTH_LONG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setAction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(“Action”, null).show</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lnSpc>
                <a:spcPct val="120000"/>
              </a:lnSpc>
              <a:spcBef>
                <a:spcPts val="600"/>
              </a:spcBef>
              <a:spcAft>
                <a:spcPts val="0"/>
              </a:spcAf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5</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4" name="Table 3"/>
          <p:cNvGraphicFramePr>
            <a:graphicFrameLocks noGrp="1"/>
          </p:cNvGraphicFramePr>
          <p:nvPr>
            <p:extLst/>
          </p:nvPr>
        </p:nvGraphicFramePr>
        <p:xfrm>
          <a:off x="2552701" y="959091"/>
          <a:ext cx="4038599" cy="4939818"/>
        </p:xfrm>
        <a:graphic>
          <a:graphicData uri="http://schemas.openxmlformats.org/drawingml/2006/table">
            <a:tbl>
              <a:tblPr rtl="1" firstRow="1" firstCol="1" bandRow="1">
                <a:tableStyleId>{5C22544A-7EE6-4342-B048-85BDC9FD1C3A}</a:tableStyleId>
              </a:tblPr>
              <a:tblGrid>
                <a:gridCol w="838695">
                  <a:extLst>
                    <a:ext uri="{9D8B030D-6E8A-4147-A177-3AD203B41FA5}">
                      <a16:colId xmlns:a16="http://schemas.microsoft.com/office/drawing/2014/main" val="2985553597"/>
                    </a:ext>
                  </a:extLst>
                </a:gridCol>
                <a:gridCol w="3199904">
                  <a:extLst>
                    <a:ext uri="{9D8B030D-6E8A-4147-A177-3AD203B41FA5}">
                      <a16:colId xmlns:a16="http://schemas.microsoft.com/office/drawing/2014/main" val="4068272543"/>
                    </a:ext>
                  </a:extLst>
                </a:gridCol>
              </a:tblGrid>
              <a:tr h="449564">
                <a:tc>
                  <a:txBody>
                    <a:bodyPr/>
                    <a:lstStyle/>
                    <a:p>
                      <a:pPr marL="0" marR="0" algn="ctr" rtl="1">
                        <a:lnSpc>
                          <a:spcPct val="120000"/>
                        </a:lnSpc>
                        <a:spcBef>
                          <a:spcPts val="600"/>
                        </a:spcBef>
                        <a:spcAft>
                          <a:spcPts val="0"/>
                        </a:spcAft>
                      </a:pPr>
                      <a:r>
                        <a:rPr lang="fa-IR" sz="2400">
                          <a:effectLst/>
                          <a:latin typeface="Calibri" panose="020F0502020204030204" pitchFamily="34" charset="0"/>
                          <a:cs typeface="Calibri" panose="020F0502020204030204" pitchFamily="34" charset="0"/>
                        </a:rPr>
                        <a:t> </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tc>
                  <a:txBody>
                    <a:bodyPr/>
                    <a:lstStyle/>
                    <a:p>
                      <a:pPr marL="0" marR="0" algn="ctr" rtl="1">
                        <a:lnSpc>
                          <a:spcPct val="120000"/>
                        </a:lnSpc>
                        <a:spcBef>
                          <a:spcPts val="600"/>
                        </a:spcBef>
                        <a:spcAft>
                          <a:spcPts val="0"/>
                        </a:spcAft>
                      </a:pPr>
                      <a:r>
                        <a:rPr lang="fa-IR" sz="2400">
                          <a:effectLst/>
                          <a:latin typeface="Calibri" panose="020F0502020204030204" pitchFamily="34" charset="0"/>
                          <a:cs typeface="Calibri" panose="020F0502020204030204" pitchFamily="34" charset="0"/>
                        </a:rPr>
                        <a:t>نام تابع</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2132872013"/>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1</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query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4192652898"/>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2</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queryWithFactory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3024021114"/>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3</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rawQuery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1923832108"/>
                  </a:ext>
                </a:extLst>
              </a:tr>
              <a:tr h="896435">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4</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rawQueryWithFactory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2301843198"/>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5</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update</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683935322"/>
                  </a:ext>
                </a:extLst>
              </a:tr>
              <a:tr h="896435">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6</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err="1">
                          <a:effectLst/>
                          <a:latin typeface="Calibri" panose="020F0502020204030204" pitchFamily="34" charset="0"/>
                          <a:cs typeface="Calibri" panose="020F0502020204030204" pitchFamily="34" charset="0"/>
                        </a:rPr>
                        <a:t>updateWithOnConfilict</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1640663733"/>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7</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delete</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4262809754"/>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8</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err="1">
                          <a:effectLst/>
                          <a:latin typeface="Calibri" panose="020F0502020204030204" pitchFamily="34" charset="0"/>
                          <a:cs typeface="Calibri" panose="020F0502020204030204" pitchFamily="34" charset="0"/>
                        </a:rPr>
                        <a:t>execSQL</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2465125879"/>
                  </a:ext>
                </a:extLst>
              </a:tr>
            </a:tbl>
          </a:graphicData>
        </a:graphic>
      </p:graphicFrame>
    </p:spTree>
    <p:extLst>
      <p:ext uri="{BB962C8B-B14F-4D97-AF65-F5344CB8AC3E}">
        <p14:creationId xmlns:p14="http://schemas.microsoft.com/office/powerpoint/2010/main" val="1668831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23</a:t>
            </a:fld>
            <a:endParaRPr lang="en-US" dirty="0"/>
          </a:p>
        </p:txBody>
      </p:sp>
      <p:sp>
        <p:nvSpPr>
          <p:cNvPr id="5" name="TextBox 4"/>
          <p:cNvSpPr txBox="1"/>
          <p:nvPr/>
        </p:nvSpPr>
        <p:spPr>
          <a:xfrm>
            <a:off x="1093366" y="381000"/>
            <a:ext cx="695735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پویا-نمادین و تحلیل آلایش پویا</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18" name="Group 17"/>
          <p:cNvGrpSpPr/>
          <p:nvPr/>
        </p:nvGrpSpPr>
        <p:grpSpPr>
          <a:xfrm>
            <a:off x="1028700" y="2743200"/>
            <a:ext cx="7086600" cy="1371600"/>
            <a:chOff x="1028700" y="2819400"/>
            <a:chExt cx="7086600" cy="1371600"/>
          </a:xfrm>
        </p:grpSpPr>
        <p:grpSp>
          <p:nvGrpSpPr>
            <p:cNvPr id="17" name="Group 16"/>
            <p:cNvGrpSpPr/>
            <p:nvPr/>
          </p:nvGrpSpPr>
          <p:grpSpPr>
            <a:xfrm>
              <a:off x="1028700" y="2819400"/>
              <a:ext cx="7086600" cy="1371600"/>
              <a:chOff x="990600" y="2819400"/>
              <a:chExt cx="7086600" cy="1371600"/>
            </a:xfrm>
          </p:grpSpPr>
          <p:sp>
            <p:nvSpPr>
              <p:cNvPr id="4" name="Rectangle 3"/>
              <p:cNvSpPr/>
              <p:nvPr/>
            </p:nvSpPr>
            <p:spPr>
              <a:xfrm>
                <a:off x="990600" y="2819400"/>
                <a:ext cx="2057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3505200" y="2819400"/>
                <a:ext cx="2057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6019800" y="2819400"/>
                <a:ext cx="2057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Straight Arrow Connector 9"/>
              <p:cNvCxnSpPr>
                <a:stCxn id="4" idx="3"/>
                <a:endCxn id="7" idx="1"/>
              </p:cNvCxnSpPr>
              <p:nvPr/>
            </p:nvCxnSpPr>
            <p:spPr>
              <a:xfrm>
                <a:off x="3048000" y="3505200"/>
                <a:ext cx="45720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a:stCxn id="7" idx="3"/>
                <a:endCxn id="8" idx="1"/>
              </p:cNvCxnSpPr>
              <p:nvPr/>
            </p:nvCxnSpPr>
            <p:spPr>
              <a:xfrm>
                <a:off x="5562600" y="3505200"/>
                <a:ext cx="45720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sp>
          <p:nvSpPr>
            <p:cNvPr id="13" name="TextBox 12"/>
            <p:cNvSpPr txBox="1"/>
            <p:nvPr/>
          </p:nvSpPr>
          <p:spPr>
            <a:xfrm>
              <a:off x="1093366" y="3243590"/>
              <a:ext cx="1802234"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تابع منبع</a:t>
              </a:r>
              <a:endParaRPr lang="en-US" sz="2800" dirty="0">
                <a:latin typeface="Calibri" panose="020F0502020204030204" pitchFamily="34" charset="0"/>
                <a:cs typeface="Calibri" panose="020F0502020204030204" pitchFamily="34" charset="0"/>
              </a:endParaRPr>
            </a:p>
          </p:txBody>
        </p:sp>
        <p:sp>
          <p:nvSpPr>
            <p:cNvPr id="14" name="TextBox 13"/>
            <p:cNvSpPr txBox="1"/>
            <p:nvPr/>
          </p:nvSpPr>
          <p:spPr>
            <a:xfrm>
              <a:off x="3531766" y="3243590"/>
              <a:ext cx="1954634"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تابع </a:t>
              </a:r>
              <a:r>
                <a:rPr lang="fa-IR" sz="2800" dirty="0" err="1" smtClean="0">
                  <a:latin typeface="Calibri" panose="020F0502020204030204" pitchFamily="34" charset="0"/>
                  <a:cs typeface="Calibri" panose="020F0502020204030204" pitchFamily="34" charset="0"/>
                </a:rPr>
                <a:t>آسیب‌پذیر</a:t>
              </a:r>
              <a:endParaRPr lang="en-US" sz="2800" dirty="0">
                <a:latin typeface="Calibri" panose="020F0502020204030204" pitchFamily="34" charset="0"/>
                <a:cs typeface="Calibri" panose="020F0502020204030204" pitchFamily="34" charset="0"/>
              </a:endParaRPr>
            </a:p>
          </p:txBody>
        </p:sp>
        <p:sp>
          <p:nvSpPr>
            <p:cNvPr id="15" name="TextBox 14"/>
            <p:cNvSpPr txBox="1"/>
            <p:nvPr/>
          </p:nvSpPr>
          <p:spPr>
            <a:xfrm>
              <a:off x="6198766" y="3243590"/>
              <a:ext cx="1802234"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تابع نشت</a:t>
              </a:r>
              <a:endParaRPr lang="en-US" sz="2800" dirty="0">
                <a:latin typeface="Calibri" panose="020F0502020204030204" pitchFamily="34" charset="0"/>
                <a:cs typeface="Calibri" panose="020F0502020204030204" pitchFamily="34" charset="0"/>
              </a:endParaRPr>
            </a:p>
          </p:txBody>
        </p:sp>
      </p:grpSp>
      <p:sp>
        <p:nvSpPr>
          <p:cNvPr id="16" name="TextBox 15"/>
          <p:cNvSpPr txBox="1"/>
          <p:nvPr/>
        </p:nvSpPr>
        <p:spPr>
          <a:xfrm>
            <a:off x="2171700" y="1610380"/>
            <a:ext cx="48006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rtl="1"/>
            <a:r>
              <a:rPr lang="fa-IR" sz="2800" dirty="0" smtClean="0">
                <a:latin typeface="Calibri" panose="020F0502020204030204" pitchFamily="34" charset="0"/>
                <a:cs typeface="Calibri" panose="020F0502020204030204" pitchFamily="34" charset="0"/>
              </a:rPr>
              <a:t>متغیر نمادین معادل متغیر </a:t>
            </a:r>
            <a:r>
              <a:rPr lang="fa-IR" sz="2800" dirty="0" err="1" smtClean="0">
                <a:latin typeface="Calibri" panose="020F0502020204030204" pitchFamily="34" charset="0"/>
                <a:cs typeface="Calibri" panose="020F0502020204030204" pitchFamily="34" charset="0"/>
              </a:rPr>
              <a:t>آلایش‌شده</a:t>
            </a:r>
            <a:endParaRPr lang="en-US" sz="2800" dirty="0">
              <a:latin typeface="Calibri" panose="020F0502020204030204" pitchFamily="34" charset="0"/>
              <a:cs typeface="Calibri" panose="020F0502020204030204" pitchFamily="34" charset="0"/>
            </a:endParaRPr>
          </a:p>
        </p:txBody>
      </p:sp>
      <p:sp>
        <p:nvSpPr>
          <p:cNvPr id="19" name="Left Brace 18"/>
          <p:cNvSpPr/>
          <p:nvPr/>
        </p:nvSpPr>
        <p:spPr>
          <a:xfrm rot="16200000">
            <a:off x="2883194" y="2412708"/>
            <a:ext cx="863015" cy="4571999"/>
          </a:xfrm>
          <a:prstGeom prst="leftBrace">
            <a:avLst>
              <a:gd name="adj1" fmla="val 90207"/>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0" name="TextBox 19"/>
          <p:cNvSpPr txBox="1"/>
          <p:nvPr/>
        </p:nvSpPr>
        <p:spPr>
          <a:xfrm>
            <a:off x="1981200" y="5257800"/>
            <a:ext cx="2667000"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تولید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نمادین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232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24</a:t>
            </a:fld>
            <a:endParaRPr lang="en-US" dirty="0"/>
          </a:p>
        </p:txBody>
      </p:sp>
      <p:sp>
        <p:nvSpPr>
          <p:cNvPr id="5" name="TextBox 4"/>
          <p:cNvSpPr txBox="1"/>
          <p:nvPr/>
        </p:nvSpPr>
        <p:spPr>
          <a:xfrm>
            <a:off x="1480293" y="381000"/>
            <a:ext cx="6183488"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کد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بهره‌جو</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با </a:t>
            </a:r>
            <a:r>
              <a:rPr lang="en-US"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Robolectric</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 Box 32"/>
          <p:cNvSpPr txBox="1">
            <a:spLocks noChangeArrowheads="1"/>
          </p:cNvSpPr>
          <p:nvPr/>
        </p:nvSpPr>
        <p:spPr bwMode="auto">
          <a:xfrm>
            <a:off x="762000" y="1371600"/>
            <a:ext cx="7620000" cy="40424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public void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SqlInjection‌Exploitability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throws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Exception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Activity ma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Robolectric.setupActivity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MainActivity</a:t>
            </a:r>
            <a:r>
              <a:rPr lang="en-US" sz="20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Button b= (Button)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ma.findViewById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R.id.button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et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ma.findViewById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R.id.editText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TextView</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tv</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TextView</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ma.findViewById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R.id.textview</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et.setText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or '1'='1");</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b.performClick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Logger.error</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((String)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tv.getText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(),null);</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6550388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25</a:t>
            </a:fld>
            <a:endParaRPr lang="en-US" dirty="0"/>
          </a:p>
        </p:txBody>
      </p:sp>
      <p:sp>
        <p:nvSpPr>
          <p:cNvPr id="5" name="TextBox 4"/>
          <p:cNvSpPr txBox="1"/>
          <p:nvPr/>
        </p:nvSpPr>
        <p:spPr>
          <a:xfrm>
            <a:off x="1880422" y="267325"/>
            <a:ext cx="5383205"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سوال پژوهشی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اول</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1319510"/>
            <a:ext cx="8305801" cy="5386090"/>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چالش رخداد </a:t>
            </a:r>
            <a:r>
              <a:rPr lang="fa-IR" sz="2800" dirty="0" err="1">
                <a:latin typeface="Calibri" panose="020F0502020204030204" pitchFamily="34" charset="0"/>
                <a:cs typeface="Calibri" panose="020F0502020204030204" pitchFamily="34" charset="0"/>
              </a:rPr>
              <a:t>محوربودن</a:t>
            </a:r>
            <a:r>
              <a:rPr lang="fa-IR" sz="2800" dirty="0">
                <a:latin typeface="Calibri" panose="020F0502020204030204" pitchFamily="34" charset="0"/>
                <a:cs typeface="Calibri" panose="020F0502020204030204" pitchFamily="34" charset="0"/>
              </a:rPr>
              <a:t> و </a:t>
            </a:r>
            <a:r>
              <a:rPr lang="fa-IR" sz="2800" dirty="0" err="1">
                <a:latin typeface="Calibri" panose="020F0502020204030204" pitchFamily="34" charset="0"/>
                <a:cs typeface="Calibri" panose="020F0502020204030204" pitchFamily="34" charset="0"/>
              </a:rPr>
              <a:t>درهم‌تنیدگی</a:t>
            </a:r>
            <a:r>
              <a:rPr lang="fa-IR" sz="2800" dirty="0">
                <a:latin typeface="Calibri" panose="020F0502020204030204" pitchFamily="34" charset="0"/>
                <a:cs typeface="Calibri" panose="020F0502020204030204" pitchFamily="34" charset="0"/>
              </a:rPr>
              <a:t> کدها با </a:t>
            </a:r>
            <a:r>
              <a:rPr lang="en-US" sz="2800" dirty="0">
                <a:latin typeface="Calibri" panose="020F0502020204030204" pitchFamily="34" charset="0"/>
                <a:cs typeface="Calibri" panose="020F0502020204030204" pitchFamily="34" charset="0"/>
              </a:rPr>
              <a:t>SDK</a:t>
            </a:r>
          </a:p>
          <a:p>
            <a:pPr marL="914400" lvl="1" indent="-457200" algn="just" rtl="1">
              <a:buFont typeface="Arial" panose="020B0604020202020204" pitchFamily="34" charset="0"/>
              <a:buChar char="•"/>
            </a:pPr>
            <a:r>
              <a:rPr lang="fa-IR" sz="2400" dirty="0">
                <a:latin typeface="Calibri" panose="020F0502020204030204" pitchFamily="34" charset="0"/>
                <a:cs typeface="Calibri" panose="020F0502020204030204" pitchFamily="34" charset="0"/>
              </a:rPr>
              <a:t>راه‌ حل: </a:t>
            </a:r>
            <a:r>
              <a:rPr lang="fa-IR" sz="2400" dirty="0" err="1">
                <a:latin typeface="Calibri" panose="020F0502020204030204" pitchFamily="34" charset="0"/>
                <a:cs typeface="Calibri" panose="020F0502020204030204" pitchFamily="34" charset="0"/>
              </a:rPr>
              <a:t>کلاس‌های</a:t>
            </a:r>
            <a:r>
              <a:rPr lang="fa-IR"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Mock</a:t>
            </a:r>
            <a:r>
              <a:rPr lang="fa-IR" sz="2400" dirty="0">
                <a:latin typeface="Calibri" panose="020F0502020204030204" pitchFamily="34" charset="0"/>
                <a:cs typeface="Calibri" panose="020F0502020204030204" pitchFamily="34" charset="0"/>
              </a:rPr>
              <a:t> و </a:t>
            </a:r>
            <a:r>
              <a:rPr lang="en-US" sz="2400" dirty="0">
                <a:latin typeface="Calibri" panose="020F0502020204030204" pitchFamily="34" charset="0"/>
                <a:cs typeface="Calibri" panose="020F0502020204030204" pitchFamily="34" charset="0"/>
              </a:rPr>
              <a:t>Mock</a:t>
            </a:r>
            <a:r>
              <a:rPr lang="fa-IR" sz="2400" dirty="0">
                <a:latin typeface="Calibri" panose="020F0502020204030204" pitchFamily="34" charset="0"/>
                <a:cs typeface="Calibri" panose="020F0502020204030204" pitchFamily="34" charset="0"/>
              </a:rPr>
              <a:t> نمادین</a:t>
            </a:r>
          </a:p>
          <a:p>
            <a:pPr marL="457200"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نبود نقطه شروع مشخص به </a:t>
            </a:r>
            <a:r>
              <a:rPr lang="fa-IR" sz="2800" dirty="0" err="1">
                <a:latin typeface="Calibri" panose="020F0502020204030204" pitchFamily="34" charset="0"/>
                <a:cs typeface="Calibri" panose="020F0502020204030204" pitchFamily="34" charset="0"/>
              </a:rPr>
              <a:t>برنامک</a:t>
            </a:r>
            <a:endParaRPr lang="fa-IR" sz="2800" dirty="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400" dirty="0">
                <a:latin typeface="Calibri" panose="020F0502020204030204" pitchFamily="34" charset="0"/>
                <a:cs typeface="Calibri" panose="020F0502020204030204" pitchFamily="34" charset="0"/>
              </a:rPr>
              <a:t>راه ‌حل: تحلیل ایستا و استخراج </a:t>
            </a:r>
            <a:r>
              <a:rPr lang="en-US" sz="2400" dirty="0">
                <a:latin typeface="Calibri" panose="020F0502020204030204" pitchFamily="34" charset="0"/>
                <a:cs typeface="Calibri" panose="020F0502020204030204" pitchFamily="34" charset="0"/>
              </a:rPr>
              <a:t>CG</a:t>
            </a:r>
            <a:endParaRPr lang="fa-IR" sz="2400" dirty="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انفجار مسیر:</a:t>
            </a:r>
          </a:p>
          <a:p>
            <a:pPr marL="914400" lvl="1" indent="-457200" algn="just" rtl="1">
              <a:buFont typeface="Arial" panose="020B0604020202020204" pitchFamily="34" charset="0"/>
              <a:buChar char="•"/>
            </a:pPr>
            <a:r>
              <a:rPr lang="fa-IR" sz="2400" dirty="0">
                <a:latin typeface="Calibri" panose="020F0502020204030204" pitchFamily="34" charset="0"/>
                <a:cs typeface="Calibri" panose="020F0502020204030204" pitchFamily="34" charset="0"/>
              </a:rPr>
              <a:t>راه </a:t>
            </a:r>
            <a:r>
              <a:rPr lang="fa-IR" sz="2400" dirty="0" smtClean="0">
                <a:latin typeface="Calibri" panose="020F0502020204030204" pitchFamily="34" charset="0"/>
                <a:cs typeface="Calibri" panose="020F0502020204030204" pitchFamily="34" charset="0"/>
              </a:rPr>
              <a:t>حل: </a:t>
            </a:r>
            <a:r>
              <a:rPr lang="fa-IR" sz="2400" dirty="0" err="1" smtClean="0">
                <a:latin typeface="Calibri" panose="020F0502020204030204" pitchFamily="34" charset="0"/>
                <a:cs typeface="Calibri" panose="020F0502020204030204" pitchFamily="34" charset="0"/>
              </a:rPr>
              <a:t>پیمایش</a:t>
            </a:r>
            <a:r>
              <a:rPr lang="fa-IR" sz="2400" dirty="0" smtClean="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روبه‌عقب</a:t>
            </a:r>
            <a:r>
              <a:rPr lang="fa-IR"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CG</a:t>
            </a:r>
            <a:endParaRPr lang="fa-IR" sz="24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تشخیص </a:t>
            </a:r>
            <a:r>
              <a:rPr lang="fa-IR" sz="2800" dirty="0" err="1" smtClean="0">
                <a:latin typeface="Calibri" panose="020F0502020204030204" pitchFamily="34" charset="0"/>
                <a:cs typeface="Calibri" panose="020F0502020204030204" pitchFamily="34" charset="0"/>
              </a:rPr>
              <a:t>آسیب‌پذیری</a:t>
            </a:r>
            <a:r>
              <a:rPr lang="fa-IR" sz="2800" dirty="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تزریق:</a:t>
            </a:r>
          </a:p>
          <a:p>
            <a:pPr marL="914400" lvl="1"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راه حل: ترکیب اجرای پویا-نمادین و تحلیل آلایش</a:t>
            </a: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ارائه اطلاعات در مورد </a:t>
            </a:r>
            <a:r>
              <a:rPr lang="fa-IR" sz="2800" dirty="0" err="1" smtClean="0">
                <a:latin typeface="Calibri" panose="020F0502020204030204" pitchFamily="34" charset="0"/>
                <a:cs typeface="Calibri" panose="020F0502020204030204" pitchFamily="34" charset="0"/>
              </a:rPr>
              <a:t>آسیب‌پذیری</a:t>
            </a:r>
            <a:r>
              <a:rPr lang="fa-IR" sz="2800" dirty="0" smtClean="0">
                <a:latin typeface="Calibri" panose="020F0502020204030204" pitchFamily="34" charset="0"/>
                <a:cs typeface="Calibri" panose="020F0502020204030204" pitchFamily="34" charset="0"/>
              </a:rPr>
              <a:t> موجود برای حل آن:</a:t>
            </a:r>
          </a:p>
          <a:p>
            <a:pPr marL="914400" lvl="1" indent="-457200" algn="just" rtl="1">
              <a:buFont typeface="Arial" panose="020B0604020202020204" pitchFamily="34" charset="0"/>
              <a:buChar char="•"/>
            </a:pPr>
            <a:r>
              <a:rPr lang="fa-IR" sz="2400" dirty="0" err="1">
                <a:latin typeface="Calibri" panose="020F0502020204030204" pitchFamily="34" charset="0"/>
                <a:cs typeface="Calibri" panose="020F0502020204030204" pitchFamily="34" charset="0"/>
              </a:rPr>
              <a:t>شناسه</a:t>
            </a:r>
            <a:r>
              <a:rPr lang="fa-IR" sz="2400" dirty="0">
                <a:latin typeface="Calibri" panose="020F0502020204030204" pitchFamily="34" charset="0"/>
                <a:cs typeface="Calibri" panose="020F0502020204030204" pitchFamily="34" charset="0"/>
              </a:rPr>
              <a:t> تابع </a:t>
            </a:r>
            <a:r>
              <a:rPr lang="fa-IR" sz="2400" dirty="0" smtClean="0">
                <a:latin typeface="Calibri" panose="020F0502020204030204" pitchFamily="34" charset="0"/>
                <a:cs typeface="Calibri" panose="020F0502020204030204" pitchFamily="34" charset="0"/>
              </a:rPr>
              <a:t>منبع</a:t>
            </a:r>
          </a:p>
          <a:p>
            <a:pPr marL="914400" lvl="1" indent="-457200" algn="just" rtl="1">
              <a:buFont typeface="Arial" panose="020B0604020202020204" pitchFamily="34" charset="0"/>
              <a:buChar char="•"/>
            </a:pPr>
            <a:r>
              <a:rPr lang="fa-IR" sz="2400" dirty="0" err="1" smtClean="0">
                <a:latin typeface="Calibri" panose="020F0502020204030204" pitchFamily="34" charset="0"/>
                <a:cs typeface="Calibri" panose="020F0502020204030204" pitchFamily="34" charset="0"/>
              </a:rPr>
              <a:t>شناسه</a:t>
            </a:r>
            <a:r>
              <a:rPr lang="fa-IR" sz="2400" dirty="0" smtClean="0">
                <a:latin typeface="Calibri" panose="020F0502020204030204" pitchFamily="34" charset="0"/>
                <a:cs typeface="Calibri" panose="020F0502020204030204" pitchFamily="34" charset="0"/>
              </a:rPr>
              <a:t> تابع نشت</a:t>
            </a:r>
          </a:p>
          <a:p>
            <a:pPr marL="914400" lvl="1"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دنباله </a:t>
            </a:r>
            <a:r>
              <a:rPr lang="fa-IR" sz="2400" dirty="0">
                <a:latin typeface="Calibri" panose="020F0502020204030204" pitchFamily="34" charset="0"/>
                <a:cs typeface="Calibri" panose="020F0502020204030204" pitchFamily="34" charset="0"/>
              </a:rPr>
              <a:t>پشته برنامه تا تابع </a:t>
            </a:r>
            <a:r>
              <a:rPr lang="fa-IR" sz="2400" dirty="0" err="1" smtClean="0">
                <a:latin typeface="Calibri" panose="020F0502020204030204" pitchFamily="34" charset="0"/>
                <a:cs typeface="Calibri" panose="020F0502020204030204" pitchFamily="34" charset="0"/>
              </a:rPr>
              <a:t>آسیب‌پذیر</a:t>
            </a:r>
            <a:endParaRPr lang="fa-IR" sz="2400" dirty="0" smtClean="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تصفیه </a:t>
            </a:r>
            <a:r>
              <a:rPr lang="fa-IR" sz="2400" dirty="0">
                <a:latin typeface="Calibri" panose="020F0502020204030204" pitchFamily="34" charset="0"/>
                <a:cs typeface="Calibri" panose="020F0502020204030204" pitchFamily="34" charset="0"/>
              </a:rPr>
              <a:t>شدن یا نشدن داده ورودی توسط </a:t>
            </a:r>
            <a:r>
              <a:rPr lang="fa-IR" sz="2400" dirty="0" err="1">
                <a:latin typeface="Calibri" panose="020F0502020204030204" pitchFamily="34" charset="0"/>
                <a:cs typeface="Calibri" panose="020F0502020204030204" pitchFamily="34" charset="0"/>
              </a:rPr>
              <a:t>برنامه‌نویس</a:t>
            </a:r>
            <a:endParaRPr lang="fa-IR"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01810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26</a:t>
            </a:fld>
            <a:endParaRPr lang="en-US" dirty="0"/>
          </a:p>
        </p:txBody>
      </p:sp>
      <p:sp>
        <p:nvSpPr>
          <p:cNvPr id="5" name="TextBox 4"/>
          <p:cNvSpPr txBox="1"/>
          <p:nvPr/>
        </p:nvSpPr>
        <p:spPr>
          <a:xfrm>
            <a:off x="2786920" y="152400"/>
            <a:ext cx="357020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سوال پژوهشی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دوم</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80" name="Group 79"/>
          <p:cNvGrpSpPr/>
          <p:nvPr/>
        </p:nvGrpSpPr>
        <p:grpSpPr>
          <a:xfrm>
            <a:off x="215503" y="1143000"/>
            <a:ext cx="7480697" cy="4648200"/>
            <a:chOff x="533400" y="1143000"/>
            <a:chExt cx="7848600" cy="4876800"/>
          </a:xfrm>
        </p:grpSpPr>
        <p:grpSp>
          <p:nvGrpSpPr>
            <p:cNvPr id="61" name="Group 60"/>
            <p:cNvGrpSpPr/>
            <p:nvPr/>
          </p:nvGrpSpPr>
          <p:grpSpPr>
            <a:xfrm>
              <a:off x="533400" y="1143000"/>
              <a:ext cx="3733800" cy="4876800"/>
              <a:chOff x="609600" y="1143000"/>
              <a:chExt cx="3276600" cy="4876800"/>
            </a:xfrm>
          </p:grpSpPr>
          <p:sp>
            <p:nvSpPr>
              <p:cNvPr id="4" name="Rounded Rectangle 3"/>
              <p:cNvSpPr/>
              <p:nvPr/>
            </p:nvSpPr>
            <p:spPr>
              <a:xfrm>
                <a:off x="609600" y="1143000"/>
                <a:ext cx="3276600" cy="4876800"/>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219200" y="1295400"/>
                <a:ext cx="2057400" cy="461665"/>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تحلیل ایستا</a:t>
                </a:r>
                <a:endParaRPr lang="en-US" sz="2400" b="1" dirty="0">
                  <a:latin typeface="Calibri" panose="020F0502020204030204" pitchFamily="34" charset="0"/>
                  <a:cs typeface="Calibri" panose="020F0502020204030204" pitchFamily="34" charset="0"/>
                </a:endParaRPr>
              </a:p>
            </p:txBody>
          </p:sp>
          <p:grpSp>
            <p:nvGrpSpPr>
              <p:cNvPr id="55" name="Group 54"/>
              <p:cNvGrpSpPr/>
              <p:nvPr/>
            </p:nvGrpSpPr>
            <p:grpSpPr>
              <a:xfrm>
                <a:off x="2293646" y="1981200"/>
                <a:ext cx="1485124" cy="3718810"/>
                <a:chOff x="2293646" y="1981200"/>
                <a:chExt cx="1485124" cy="3718810"/>
              </a:xfrm>
            </p:grpSpPr>
            <p:grpSp>
              <p:nvGrpSpPr>
                <p:cNvPr id="22" name="Group 21"/>
                <p:cNvGrpSpPr/>
                <p:nvPr/>
              </p:nvGrpSpPr>
              <p:grpSpPr>
                <a:xfrm>
                  <a:off x="2362199" y="1981200"/>
                  <a:ext cx="1390260" cy="3657600"/>
                  <a:chOff x="1295399" y="1981200"/>
                  <a:chExt cx="1144920" cy="3657600"/>
                </a:xfrm>
              </p:grpSpPr>
              <p:sp>
                <p:nvSpPr>
                  <p:cNvPr id="23" name="Rectangle 22"/>
                  <p:cNvSpPr/>
                  <p:nvPr/>
                </p:nvSpPr>
                <p:spPr>
                  <a:xfrm>
                    <a:off x="1295399" y="3962400"/>
                    <a:ext cx="1144919"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95399" y="1981200"/>
                    <a:ext cx="1144920"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95400" y="2971800"/>
                    <a:ext cx="11366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95400" y="4953000"/>
                    <a:ext cx="11366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4" idx="2"/>
                    <a:endCxn id="25" idx="0"/>
                  </p:cNvCxnSpPr>
                  <p:nvPr/>
                </p:nvCxnSpPr>
                <p:spPr>
                  <a:xfrm flipH="1">
                    <a:off x="1863736" y="26670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2"/>
                    <a:endCxn id="23" idx="0"/>
                  </p:cNvCxnSpPr>
                  <p:nvPr/>
                </p:nvCxnSpPr>
                <p:spPr>
                  <a:xfrm>
                    <a:off x="1863736" y="36576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a:endCxn id="26" idx="0"/>
                  </p:cNvCxnSpPr>
                  <p:nvPr/>
                </p:nvCxnSpPr>
                <p:spPr>
                  <a:xfrm flipH="1">
                    <a:off x="1863736" y="46482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2445768" y="2082321"/>
                  <a:ext cx="1219202" cy="419788"/>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CG</a:t>
                  </a:r>
                  <a:endParaRPr lang="en-US" sz="2000" b="1" dirty="0">
                    <a:latin typeface="Calibri" panose="020F0502020204030204" pitchFamily="34" charset="0"/>
                    <a:cs typeface="Calibri" panose="020F0502020204030204" pitchFamily="34" charset="0"/>
                  </a:endParaRPr>
                </a:p>
              </p:txBody>
            </p:sp>
            <p:sp>
              <p:nvSpPr>
                <p:cNvPr id="47" name="TextBox 46"/>
                <p:cNvSpPr txBox="1"/>
                <p:nvPr/>
              </p:nvSpPr>
              <p:spPr>
                <a:xfrm>
                  <a:off x="2362200" y="2901846"/>
                  <a:ext cx="1380245"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توابع دارای خطا</a:t>
                  </a:r>
                  <a:endParaRPr lang="en-US" sz="2000" b="1" dirty="0">
                    <a:latin typeface="Calibri" panose="020F0502020204030204" pitchFamily="34" charset="0"/>
                    <a:cs typeface="Calibri" panose="020F0502020204030204" pitchFamily="34" charset="0"/>
                  </a:endParaRPr>
                </a:p>
              </p:txBody>
            </p:sp>
            <p:sp>
              <p:nvSpPr>
                <p:cNvPr id="49" name="TextBox 48"/>
                <p:cNvSpPr txBox="1"/>
                <p:nvPr/>
              </p:nvSpPr>
              <p:spPr>
                <a:xfrm>
                  <a:off x="2348204" y="3941164"/>
                  <a:ext cx="1314060"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0" name="TextBox 49"/>
                <p:cNvSpPr txBox="1"/>
                <p:nvPr/>
              </p:nvSpPr>
              <p:spPr>
                <a:xfrm>
                  <a:off x="2293646" y="4957310"/>
                  <a:ext cx="1485124"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a:t>
                  </a:r>
                  <a:r>
                    <a:rPr lang="en-US" sz="2000" b="1" dirty="0" smtClean="0">
                      <a:latin typeface="Calibri" panose="020F0502020204030204" pitchFamily="34" charset="0"/>
                      <a:cs typeface="Calibri" panose="020F0502020204030204" pitchFamily="34" charset="0"/>
                    </a:rPr>
                    <a:t>Dummy Main</a:t>
                  </a:r>
                  <a:endParaRPr lang="en-US" sz="2000" b="1" dirty="0">
                    <a:latin typeface="Calibri" panose="020F0502020204030204" pitchFamily="34" charset="0"/>
                    <a:cs typeface="Calibri" panose="020F0502020204030204" pitchFamily="34" charset="0"/>
                  </a:endParaRPr>
                </a:p>
              </p:txBody>
            </p:sp>
          </p:grpSp>
          <p:grpSp>
            <p:nvGrpSpPr>
              <p:cNvPr id="54" name="Group 53"/>
              <p:cNvGrpSpPr/>
              <p:nvPr/>
            </p:nvGrpSpPr>
            <p:grpSpPr>
              <a:xfrm>
                <a:off x="723121" y="1981200"/>
                <a:ext cx="1467927" cy="3714498"/>
                <a:chOff x="723121" y="1981200"/>
                <a:chExt cx="1467927" cy="3714498"/>
              </a:xfrm>
            </p:grpSpPr>
            <p:grpSp>
              <p:nvGrpSpPr>
                <p:cNvPr id="21" name="Group 20"/>
                <p:cNvGrpSpPr/>
                <p:nvPr/>
              </p:nvGrpSpPr>
              <p:grpSpPr>
                <a:xfrm>
                  <a:off x="743339" y="1981200"/>
                  <a:ext cx="1390263" cy="3714498"/>
                  <a:chOff x="1217279" y="1981200"/>
                  <a:chExt cx="1144923" cy="3793530"/>
                </a:xfrm>
              </p:grpSpPr>
              <p:sp>
                <p:nvSpPr>
                  <p:cNvPr id="9" name="Rectangle 8"/>
                  <p:cNvSpPr/>
                  <p:nvPr/>
                </p:nvSpPr>
                <p:spPr>
                  <a:xfrm>
                    <a:off x="1217279" y="4019144"/>
                    <a:ext cx="1144921" cy="68580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7280" y="1981200"/>
                    <a:ext cx="1144922"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17279" y="2971801"/>
                    <a:ext cx="1144921" cy="72146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7279" y="5030819"/>
                    <a:ext cx="1144922" cy="74391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0" idx="2"/>
                  </p:cNvCxnSpPr>
                  <p:nvPr/>
                </p:nvCxnSpPr>
                <p:spPr>
                  <a:xfrm flipH="1">
                    <a:off x="1789740" y="2667000"/>
                    <a:ext cx="1"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9" idx="0"/>
                  </p:cNvCxnSpPr>
                  <p:nvPr/>
                </p:nvCxnSpPr>
                <p:spPr>
                  <a:xfrm>
                    <a:off x="1789740" y="3693269"/>
                    <a:ext cx="0" cy="325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2" idx="0"/>
                  </p:cNvCxnSpPr>
                  <p:nvPr/>
                </p:nvCxnSpPr>
                <p:spPr>
                  <a:xfrm>
                    <a:off x="1789740" y="4704944"/>
                    <a:ext cx="1" cy="325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743340" y="2114490"/>
                  <a:ext cx="1447708" cy="40011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ICFG</a:t>
                  </a:r>
                  <a:endParaRPr lang="en-US" sz="2000" b="1" dirty="0">
                    <a:latin typeface="Calibri" panose="020F0502020204030204" pitchFamily="34" charset="0"/>
                    <a:cs typeface="Calibri" panose="020F0502020204030204" pitchFamily="34" charset="0"/>
                  </a:endParaRPr>
                </a:p>
              </p:txBody>
            </p:sp>
            <p:sp>
              <p:nvSpPr>
                <p:cNvPr id="46" name="TextBox 45"/>
                <p:cNvSpPr txBox="1"/>
                <p:nvPr/>
              </p:nvSpPr>
              <p:spPr>
                <a:xfrm>
                  <a:off x="749717" y="2958622"/>
                  <a:ext cx="1415420"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گزاره دارای خطا</a:t>
                  </a:r>
                  <a:endParaRPr lang="en-US" sz="2000" b="1" dirty="0">
                    <a:latin typeface="Calibri" panose="020F0502020204030204" pitchFamily="34" charset="0"/>
                    <a:cs typeface="Calibri" panose="020F0502020204030204" pitchFamily="34" charset="0"/>
                  </a:endParaRPr>
                </a:p>
              </p:txBody>
            </p:sp>
            <p:sp>
              <p:nvSpPr>
                <p:cNvPr id="48" name="TextBox 47"/>
                <p:cNvSpPr txBox="1"/>
                <p:nvPr/>
              </p:nvSpPr>
              <p:spPr>
                <a:xfrm>
                  <a:off x="723121" y="3941164"/>
                  <a:ext cx="1424475"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3" name="TextBox 52"/>
                <p:cNvSpPr txBox="1"/>
                <p:nvPr/>
              </p:nvSpPr>
              <p:spPr>
                <a:xfrm>
                  <a:off x="743338" y="4980483"/>
                  <a:ext cx="1390261" cy="707886"/>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ثبت </a:t>
                  </a:r>
                  <a:r>
                    <a:rPr lang="fa-IR" sz="2000" b="1" dirty="0" err="1" smtClean="0">
                      <a:latin typeface="Calibri" panose="020F0502020204030204" pitchFamily="34" charset="0"/>
                      <a:cs typeface="Calibri" panose="020F0502020204030204" pitchFamily="34" charset="0"/>
                    </a:rPr>
                    <a:t>شاخه‌های</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اولویت‌دار</a:t>
                  </a:r>
                  <a:endParaRPr lang="en-US" sz="2000" b="1" dirty="0">
                    <a:latin typeface="Calibri" panose="020F0502020204030204" pitchFamily="34" charset="0"/>
                    <a:cs typeface="Calibri" panose="020F0502020204030204" pitchFamily="34" charset="0"/>
                  </a:endParaRPr>
                </a:p>
              </p:txBody>
            </p:sp>
          </p:grpSp>
        </p:grpSp>
        <p:grpSp>
          <p:nvGrpSpPr>
            <p:cNvPr id="76" name="Group 75"/>
            <p:cNvGrpSpPr/>
            <p:nvPr/>
          </p:nvGrpSpPr>
          <p:grpSpPr>
            <a:xfrm>
              <a:off x="4800600" y="1143000"/>
              <a:ext cx="3581400" cy="4876800"/>
              <a:chOff x="4419600" y="1143000"/>
              <a:chExt cx="3581400" cy="4876800"/>
            </a:xfrm>
          </p:grpSpPr>
          <p:grpSp>
            <p:nvGrpSpPr>
              <p:cNvPr id="43" name="Group 42"/>
              <p:cNvGrpSpPr/>
              <p:nvPr/>
            </p:nvGrpSpPr>
            <p:grpSpPr>
              <a:xfrm>
                <a:off x="4419600" y="1143000"/>
                <a:ext cx="3581400" cy="4876800"/>
                <a:chOff x="4191000" y="1143000"/>
                <a:chExt cx="3200400" cy="4876800"/>
              </a:xfrm>
            </p:grpSpPr>
            <p:sp>
              <p:nvSpPr>
                <p:cNvPr id="8" name="Rounded Rectangle 7"/>
                <p:cNvSpPr/>
                <p:nvPr/>
              </p:nvSpPr>
              <p:spPr>
                <a:xfrm>
                  <a:off x="4229099" y="1143000"/>
                  <a:ext cx="3162301" cy="4876800"/>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0" y="1981200"/>
                  <a:ext cx="2514600" cy="1028075"/>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3276600"/>
                  <a:ext cx="2514600" cy="9144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2000" y="4495800"/>
                  <a:ext cx="2514600" cy="10668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0" idx="2"/>
                  <a:endCxn id="31" idx="0"/>
                </p:cNvCxnSpPr>
                <p:nvPr/>
              </p:nvCxnSpPr>
              <p:spPr>
                <a:xfrm>
                  <a:off x="5829300" y="3009275"/>
                  <a:ext cx="0" cy="267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2"/>
                  <a:endCxn id="32" idx="0"/>
                </p:cNvCxnSpPr>
                <p:nvPr/>
              </p:nvCxnSpPr>
              <p:spPr>
                <a:xfrm>
                  <a:off x="5829300" y="41910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91000" y="1295400"/>
                  <a:ext cx="3200400" cy="484370"/>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اجرای </a:t>
                  </a:r>
                  <a:r>
                    <a:rPr lang="fa-IR" sz="2400" b="1" dirty="0" err="1">
                      <a:latin typeface="Calibri" panose="020F0502020204030204" pitchFamily="34" charset="0"/>
                      <a:cs typeface="Calibri" panose="020F0502020204030204" pitchFamily="34" charset="0"/>
                    </a:rPr>
                    <a:t>هدایت‌شده</a:t>
                  </a:r>
                  <a:r>
                    <a:rPr lang="fa-IR" sz="2400" b="1" dirty="0">
                      <a:latin typeface="Calibri" panose="020F0502020204030204" pitchFamily="34" charset="0"/>
                      <a:cs typeface="Calibri" panose="020F0502020204030204" pitchFamily="34" charset="0"/>
                    </a:rPr>
                    <a:t> </a:t>
                  </a:r>
                  <a:r>
                    <a:rPr lang="fa-IR" sz="2400" b="1" dirty="0" smtClean="0">
                      <a:latin typeface="Calibri" panose="020F0502020204030204" pitchFamily="34" charset="0"/>
                      <a:cs typeface="Calibri" panose="020F0502020204030204" pitchFamily="34" charset="0"/>
                    </a:rPr>
                    <a:t>پویا-</a:t>
                  </a:r>
                  <a:r>
                    <a:rPr lang="fa-IR" sz="2400" b="1" dirty="0" err="1" smtClean="0">
                      <a:latin typeface="Calibri" panose="020F0502020204030204" pitchFamily="34" charset="0"/>
                      <a:cs typeface="Calibri" panose="020F0502020204030204" pitchFamily="34" charset="0"/>
                    </a:rPr>
                    <a:t>نماین</a:t>
                  </a:r>
                  <a:endParaRPr lang="en-US" sz="2400" b="1" dirty="0">
                    <a:latin typeface="Calibri" panose="020F0502020204030204" pitchFamily="34" charset="0"/>
                    <a:cs typeface="Calibri" panose="020F0502020204030204" pitchFamily="34" charset="0"/>
                  </a:endParaRPr>
                </a:p>
              </p:txBody>
            </p:sp>
          </p:grpSp>
          <p:sp>
            <p:nvSpPr>
              <p:cNvPr id="58" name="TextBox 57"/>
              <p:cNvSpPr txBox="1"/>
              <p:nvPr/>
            </p:nvSpPr>
            <p:spPr>
              <a:xfrm>
                <a:off x="4800600" y="2133600"/>
                <a:ext cx="2895597"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کلاس‌های</a:t>
                </a:r>
                <a:r>
                  <a:rPr lang="fa-IR" sz="2000" b="1"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و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نمادین</a:t>
                </a:r>
                <a:endParaRPr lang="en-US" sz="2000" b="1" dirty="0">
                  <a:latin typeface="Calibri" panose="020F0502020204030204" pitchFamily="34" charset="0"/>
                  <a:cs typeface="Calibri" panose="020F0502020204030204" pitchFamily="34" charset="0"/>
                </a:endParaRPr>
              </a:p>
            </p:txBody>
          </p:sp>
          <p:sp>
            <p:nvSpPr>
              <p:cNvPr id="59" name="TextBox 58"/>
              <p:cNvSpPr txBox="1"/>
              <p:nvPr/>
            </p:nvSpPr>
            <p:spPr>
              <a:xfrm>
                <a:off x="4901216" y="3330714"/>
                <a:ext cx="2794982"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اجرای</a:t>
                </a:r>
                <a:r>
                  <a:rPr lang="fa-IR" sz="2000" b="1" dirty="0">
                    <a:latin typeface="Calibri" panose="020F0502020204030204" pitchFamily="34" charset="0"/>
                    <a:cs typeface="Calibri" panose="020F0502020204030204" pitchFamily="34" charset="0"/>
                  </a:rPr>
                  <a:t> </a:t>
                </a:r>
                <a:r>
                  <a:rPr lang="fa-IR" sz="2000" b="1" dirty="0" err="1">
                    <a:latin typeface="Calibri" panose="020F0502020204030204" pitchFamily="34" charset="0"/>
                    <a:cs typeface="Calibri" panose="020F0502020204030204" pitchFamily="34" charset="0"/>
                  </a:rPr>
                  <a:t>هدایت‌شده</a:t>
                </a:r>
                <a:r>
                  <a:rPr lang="fa-IR" sz="2000" b="1" dirty="0" smtClean="0">
                    <a:latin typeface="Calibri" panose="020F0502020204030204" pitchFamily="34" charset="0"/>
                    <a:cs typeface="Calibri" panose="020F0502020204030204" pitchFamily="34" charset="0"/>
                  </a:rPr>
                  <a:t> پویا-نمادین با </a:t>
                </a:r>
                <a:r>
                  <a:rPr lang="fa-IR" sz="2000" b="1" dirty="0" err="1" smtClean="0">
                    <a:latin typeface="Calibri" panose="020F0502020204030204" pitchFamily="34" charset="0"/>
                    <a:cs typeface="Calibri" panose="020F0502020204030204" pitchFamily="34" charset="0"/>
                  </a:rPr>
                  <a:t>هیوریستیک</a:t>
                </a:r>
                <a:endParaRPr lang="en-US" sz="2000" b="1" dirty="0">
                  <a:latin typeface="Calibri" panose="020F0502020204030204" pitchFamily="34" charset="0"/>
                  <a:cs typeface="Calibri" panose="020F0502020204030204" pitchFamily="34" charset="0"/>
                </a:endParaRPr>
              </a:p>
            </p:txBody>
          </p:sp>
          <p:sp>
            <p:nvSpPr>
              <p:cNvPr id="60" name="TextBox 59"/>
              <p:cNvSpPr txBox="1"/>
              <p:nvPr/>
            </p:nvSpPr>
            <p:spPr>
              <a:xfrm>
                <a:off x="4800600" y="4702314"/>
                <a:ext cx="2859313" cy="707886"/>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ورودی آزمون برای هر شاخه</a:t>
                </a:r>
                <a:endParaRPr lang="en-US" sz="2000" b="1" dirty="0">
                  <a:latin typeface="Calibri" panose="020F0502020204030204" pitchFamily="34" charset="0"/>
                  <a:cs typeface="Calibri" panose="020F0502020204030204" pitchFamily="34" charset="0"/>
                </a:endParaRPr>
              </a:p>
            </p:txBody>
          </p:sp>
        </p:grpSp>
        <p:sp>
          <p:nvSpPr>
            <p:cNvPr id="79" name="Right Arrow 78"/>
            <p:cNvSpPr/>
            <p:nvPr/>
          </p:nvSpPr>
          <p:spPr>
            <a:xfrm>
              <a:off x="4267200" y="3454383"/>
              <a:ext cx="533400" cy="326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Snip Diagonal Corner Rectangle 80"/>
          <p:cNvSpPr/>
          <p:nvPr/>
        </p:nvSpPr>
        <p:spPr>
          <a:xfrm>
            <a:off x="6420445" y="5936456"/>
            <a:ext cx="2266355" cy="845344"/>
          </a:xfrm>
          <a:prstGeom prst="snip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6629400" y="5997714"/>
            <a:ext cx="1828800" cy="707886"/>
          </a:xfrm>
          <a:prstGeom prst="rect">
            <a:avLst/>
          </a:prstGeom>
          <a:noFill/>
        </p:spPr>
        <p:txBody>
          <a:bodyPr wrap="square" rtlCol="0">
            <a:spAutoFit/>
          </a:bodyPr>
          <a:lstStyle/>
          <a:p>
            <a:pPr algn="ctr" rtl="1"/>
            <a:r>
              <a:rPr lang="fa-IR" sz="2000" b="1" dirty="0" smtClean="0">
                <a:solidFill>
                  <a:schemeClr val="bg1"/>
                </a:solidFill>
                <a:latin typeface="Calibri" panose="020F0502020204030204" pitchFamily="34" charset="0"/>
                <a:cs typeface="Calibri" panose="020F0502020204030204" pitchFamily="34" charset="0"/>
              </a:rPr>
              <a:t>اجرای برنامه اصلی با </a:t>
            </a:r>
            <a:r>
              <a:rPr lang="en-US" sz="2000" b="1" dirty="0" err="1" smtClean="0">
                <a:solidFill>
                  <a:schemeClr val="bg1"/>
                </a:solidFill>
                <a:latin typeface="Calibri" panose="020F0502020204030204" pitchFamily="34" charset="0"/>
                <a:cs typeface="Calibri" panose="020F0502020204030204" pitchFamily="34" charset="0"/>
              </a:rPr>
              <a:t>Robolectric</a:t>
            </a:r>
            <a:endParaRPr lang="en-US" sz="2000" b="1" dirty="0">
              <a:solidFill>
                <a:schemeClr val="bg1"/>
              </a:solidFill>
              <a:latin typeface="Calibri" panose="020F0502020204030204" pitchFamily="34" charset="0"/>
              <a:cs typeface="Calibri" panose="020F0502020204030204" pitchFamily="34" charset="0"/>
            </a:endParaRPr>
          </a:p>
        </p:txBody>
      </p:sp>
      <p:cxnSp>
        <p:nvCxnSpPr>
          <p:cNvPr id="85" name="Curved Connector 84"/>
          <p:cNvCxnSpPr>
            <a:stCxn id="8" idx="3"/>
            <a:endCxn id="81" idx="3"/>
          </p:cNvCxnSpPr>
          <p:nvPr/>
        </p:nvCxnSpPr>
        <p:spPr>
          <a:xfrm flipH="1">
            <a:off x="7553623" y="3467100"/>
            <a:ext cx="142577" cy="2469356"/>
          </a:xfrm>
          <a:prstGeom prst="curvedConnector4">
            <a:avLst>
              <a:gd name="adj1" fmla="val -714215"/>
              <a:gd name="adj2" fmla="val 7461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1811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27</a:t>
            </a:fld>
            <a:endParaRPr lang="en-US" dirty="0"/>
          </a:p>
        </p:txBody>
      </p:sp>
      <p:sp>
        <p:nvSpPr>
          <p:cNvPr id="5" name="TextBox 4"/>
          <p:cNvSpPr txBox="1"/>
          <p:nvPr/>
        </p:nvSpPr>
        <p:spPr>
          <a:xfrm>
            <a:off x="1244038" y="304800"/>
            <a:ext cx="665598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استخراج پشته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شاخه‌های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اولویت‌دار</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pic>
        <p:nvPicPr>
          <p:cNvPr id="26" name="Picture 25" descr="C:\Users\Mahmoud\Desktop\akbar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1996" y="1021148"/>
            <a:ext cx="3605212" cy="5720947"/>
          </a:xfrm>
          <a:prstGeom prst="rect">
            <a:avLst/>
          </a:prstGeom>
          <a:noFill/>
          <a:ln>
            <a:noFill/>
          </a:ln>
        </p:spPr>
      </p:pic>
      <p:cxnSp>
        <p:nvCxnSpPr>
          <p:cNvPr id="22" name="Curved Connector 21"/>
          <p:cNvCxnSpPr/>
          <p:nvPr/>
        </p:nvCxnSpPr>
        <p:spPr>
          <a:xfrm rot="16200000" flipV="1">
            <a:off x="5554662" y="5722938"/>
            <a:ext cx="1082678" cy="457201"/>
          </a:xfrm>
          <a:prstGeom prst="curvedConnector3">
            <a:avLst>
              <a:gd name="adj1" fmla="val -1526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Curved Connector 40"/>
          <p:cNvCxnSpPr/>
          <p:nvPr/>
        </p:nvCxnSpPr>
        <p:spPr>
          <a:xfrm rot="16200000" flipV="1">
            <a:off x="5707062" y="4106860"/>
            <a:ext cx="1082678" cy="457201"/>
          </a:xfrm>
          <a:prstGeom prst="curvedConnector3">
            <a:avLst>
              <a:gd name="adj1" fmla="val 12933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Curved Connector 42"/>
          <p:cNvCxnSpPr/>
          <p:nvPr/>
        </p:nvCxnSpPr>
        <p:spPr>
          <a:xfrm rot="5400000" flipH="1" flipV="1">
            <a:off x="5075241" y="3001962"/>
            <a:ext cx="974720" cy="609599"/>
          </a:xfrm>
          <a:prstGeom prst="curvedConnector3">
            <a:avLst>
              <a:gd name="adj1" fmla="val 11822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Curved Connector 47"/>
          <p:cNvCxnSpPr/>
          <p:nvPr/>
        </p:nvCxnSpPr>
        <p:spPr>
          <a:xfrm rot="16200000" flipV="1">
            <a:off x="5928431" y="2006872"/>
            <a:ext cx="1223348" cy="126206"/>
          </a:xfrm>
          <a:prstGeom prst="curvedConnector3">
            <a:avLst>
              <a:gd name="adj1" fmla="val 131541"/>
            </a:avLst>
          </a:prstGeom>
          <a:ln>
            <a:tailEnd type="triangle"/>
          </a:ln>
        </p:spPr>
        <p:style>
          <a:lnRef idx="2">
            <a:schemeClr val="accent2"/>
          </a:lnRef>
          <a:fillRef idx="0">
            <a:schemeClr val="accent2"/>
          </a:fillRef>
          <a:effectRef idx="1">
            <a:schemeClr val="accent2"/>
          </a:effectRef>
          <a:fontRef idx="minor">
            <a:schemeClr val="tx1"/>
          </a:fontRef>
        </p:style>
      </p:cxnSp>
      <p:sp>
        <p:nvSpPr>
          <p:cNvPr id="61" name="TextBox 60"/>
          <p:cNvSpPr txBox="1"/>
          <p:nvPr/>
        </p:nvSpPr>
        <p:spPr>
          <a:xfrm>
            <a:off x="533400" y="3124200"/>
            <a:ext cx="35052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Push:</a:t>
            </a:r>
          </a:p>
          <a:p>
            <a:r>
              <a:rPr lang="en-US" sz="2800" dirty="0" smtClean="0">
                <a:latin typeface="Calibri" panose="020F0502020204030204" pitchFamily="34" charset="0"/>
                <a:cs typeface="Calibri" panose="020F0502020204030204" pitchFamily="34" charset="0"/>
              </a:rPr>
              <a:t>if statement - then</a:t>
            </a:r>
            <a:endParaRPr lang="en-US" sz="2800" dirty="0">
              <a:latin typeface="Calibri" panose="020F0502020204030204" pitchFamily="34" charset="0"/>
              <a:cs typeface="Calibri" panose="020F0502020204030204" pitchFamily="34" charset="0"/>
            </a:endParaRPr>
          </a:p>
        </p:txBody>
      </p:sp>
      <p:sp>
        <p:nvSpPr>
          <p:cNvPr id="62" name="TextBox 61"/>
          <p:cNvSpPr txBox="1"/>
          <p:nvPr/>
        </p:nvSpPr>
        <p:spPr>
          <a:xfrm>
            <a:off x="533400" y="3124200"/>
            <a:ext cx="35052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Push:</a:t>
            </a:r>
          </a:p>
          <a:p>
            <a:r>
              <a:rPr lang="en-US" sz="2800" dirty="0" smtClean="0">
                <a:latin typeface="Calibri" panose="020F0502020204030204" pitchFamily="34" charset="0"/>
                <a:cs typeface="Calibri" panose="020F0502020204030204" pitchFamily="34" charset="0"/>
              </a:rPr>
              <a:t>if statement - else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86111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4"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down)">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61"/>
                                        </p:tgtEl>
                                        <p:attrNameLst>
                                          <p:attrName>style.visibility</p:attrName>
                                        </p:attrNameLst>
                                      </p:cBhvr>
                                      <p:to>
                                        <p:strVal val="hidden"/>
                                      </p:to>
                                    </p:set>
                                  </p:childTnLst>
                                </p:cTn>
                              </p:par>
                              <p:par>
                                <p:cTn id="18" presetID="22" presetClass="entr" presetSubtype="4"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down)">
                                      <p:cBhvr>
                                        <p:cTn id="20" dur="500"/>
                                        <p:tgtEl>
                                          <p:spTgt spid="4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62"/>
                                        </p:tgtEl>
                                        <p:attrNameLst>
                                          <p:attrName>style.visibility</p:attrName>
                                        </p:attrNameLst>
                                      </p:cBhvr>
                                      <p:to>
                                        <p:strVal val="hidden"/>
                                      </p:to>
                                    </p:set>
                                  </p:childTnLst>
                                </p:cTn>
                              </p:par>
                              <p:par>
                                <p:cTn id="28" presetID="22" presetClass="entr" presetSubtype="4"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down)">
                                      <p:cBhvr>
                                        <p:cTn id="3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28</a:t>
            </a:fld>
            <a:endParaRPr lang="en-US" dirty="0"/>
          </a:p>
        </p:txBody>
      </p:sp>
      <p:sp>
        <p:nvSpPr>
          <p:cNvPr id="5" name="TextBox 4"/>
          <p:cNvSpPr txBox="1"/>
          <p:nvPr/>
        </p:nvSpPr>
        <p:spPr>
          <a:xfrm>
            <a:off x="1820316" y="152400"/>
            <a:ext cx="550343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پویا-نمادین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هدایت‌شده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Oval 5"/>
          <p:cNvSpPr/>
          <p:nvPr/>
        </p:nvSpPr>
        <p:spPr>
          <a:xfrm>
            <a:off x="4191000" y="1219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4191000" y="1752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3124200" y="2362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5486400" y="2362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3124200" y="29718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2590800" y="3657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3657600" y="3657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36576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p:cNvSpPr/>
          <p:nvPr/>
        </p:nvSpPr>
        <p:spPr>
          <a:xfrm>
            <a:off x="20574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Oval 15"/>
          <p:cNvSpPr/>
          <p:nvPr/>
        </p:nvSpPr>
        <p:spPr>
          <a:xfrm>
            <a:off x="29718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p:cNvSpPr/>
          <p:nvPr/>
        </p:nvSpPr>
        <p:spPr>
          <a:xfrm>
            <a:off x="5486400" y="29718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p:cNvSpPr/>
          <p:nvPr/>
        </p:nvSpPr>
        <p:spPr>
          <a:xfrm>
            <a:off x="4953000" y="3581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Oval 18"/>
          <p:cNvSpPr/>
          <p:nvPr/>
        </p:nvSpPr>
        <p:spPr>
          <a:xfrm>
            <a:off x="6096000" y="3581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Oval 19"/>
          <p:cNvSpPr/>
          <p:nvPr/>
        </p:nvSpPr>
        <p:spPr>
          <a:xfrm>
            <a:off x="4953000" y="4343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6096000" y="4267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2" name="Straight Connector 21"/>
          <p:cNvCxnSpPr>
            <a:stCxn id="6" idx="4"/>
            <a:endCxn id="8" idx="0"/>
          </p:cNvCxnSpPr>
          <p:nvPr/>
        </p:nvCxnSpPr>
        <p:spPr>
          <a:xfrm>
            <a:off x="4381500" y="15240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8" idx="3"/>
            <a:endCxn id="9" idx="7"/>
          </p:cNvCxnSpPr>
          <p:nvPr/>
        </p:nvCxnSpPr>
        <p:spPr>
          <a:xfrm flipH="1">
            <a:off x="3449404" y="2012763"/>
            <a:ext cx="797392" cy="39407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8" idx="5"/>
            <a:endCxn id="10" idx="1"/>
          </p:cNvCxnSpPr>
          <p:nvPr/>
        </p:nvCxnSpPr>
        <p:spPr>
          <a:xfrm>
            <a:off x="4516204" y="2012763"/>
            <a:ext cx="1025992" cy="39407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9" idx="4"/>
            <a:endCxn id="11" idx="0"/>
          </p:cNvCxnSpPr>
          <p:nvPr/>
        </p:nvCxnSpPr>
        <p:spPr>
          <a:xfrm>
            <a:off x="3314700" y="26670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11" idx="3"/>
            <a:endCxn id="12" idx="0"/>
          </p:cNvCxnSpPr>
          <p:nvPr/>
        </p:nvCxnSpPr>
        <p:spPr>
          <a:xfrm flipH="1">
            <a:off x="2781300" y="3231963"/>
            <a:ext cx="398696" cy="42563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2" idx="3"/>
            <a:endCxn id="15" idx="0"/>
          </p:cNvCxnSpPr>
          <p:nvPr/>
        </p:nvCxnSpPr>
        <p:spPr>
          <a:xfrm flipH="1">
            <a:off x="2247900" y="3917763"/>
            <a:ext cx="398696" cy="50183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12" idx="5"/>
            <a:endCxn id="16" idx="0"/>
          </p:cNvCxnSpPr>
          <p:nvPr/>
        </p:nvCxnSpPr>
        <p:spPr>
          <a:xfrm>
            <a:off x="2916004" y="3917763"/>
            <a:ext cx="246296" cy="50183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11" idx="5"/>
            <a:endCxn id="13" idx="0"/>
          </p:cNvCxnSpPr>
          <p:nvPr/>
        </p:nvCxnSpPr>
        <p:spPr>
          <a:xfrm>
            <a:off x="3449404" y="3231963"/>
            <a:ext cx="398696" cy="42563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13" idx="4"/>
            <a:endCxn id="14" idx="0"/>
          </p:cNvCxnSpPr>
          <p:nvPr/>
        </p:nvCxnSpPr>
        <p:spPr>
          <a:xfrm>
            <a:off x="3848100" y="39624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10" idx="4"/>
            <a:endCxn id="17" idx="0"/>
          </p:cNvCxnSpPr>
          <p:nvPr/>
        </p:nvCxnSpPr>
        <p:spPr>
          <a:xfrm>
            <a:off x="5676900" y="26670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17" idx="3"/>
            <a:endCxn id="18" idx="0"/>
          </p:cNvCxnSpPr>
          <p:nvPr/>
        </p:nvCxnSpPr>
        <p:spPr>
          <a:xfrm flipH="1">
            <a:off x="5143500" y="3231963"/>
            <a:ext cx="398696" cy="34943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18" idx="4"/>
            <a:endCxn id="20" idx="0"/>
          </p:cNvCxnSpPr>
          <p:nvPr/>
        </p:nvCxnSpPr>
        <p:spPr>
          <a:xfrm>
            <a:off x="5143500"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17" idx="5"/>
            <a:endCxn id="19" idx="0"/>
          </p:cNvCxnSpPr>
          <p:nvPr/>
        </p:nvCxnSpPr>
        <p:spPr>
          <a:xfrm>
            <a:off x="5811604" y="3231963"/>
            <a:ext cx="474896" cy="349437"/>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19" idx="4"/>
            <a:endCxn id="21" idx="0"/>
          </p:cNvCxnSpPr>
          <p:nvPr/>
        </p:nvCxnSpPr>
        <p:spPr>
          <a:xfrm>
            <a:off x="6286500" y="38862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53" name="Curved Connector 52"/>
          <p:cNvCxnSpPr/>
          <p:nvPr/>
        </p:nvCxnSpPr>
        <p:spPr>
          <a:xfrm rot="10800000" flipV="1">
            <a:off x="2916004" y="1371600"/>
            <a:ext cx="1122596" cy="914400"/>
          </a:xfrm>
          <a:prstGeom prst="curvedConnector3">
            <a:avLst>
              <a:gd name="adj1" fmla="val 186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56" name="Straight Arrow Connector 2055"/>
          <p:cNvCxnSpPr/>
          <p:nvPr/>
        </p:nvCxnSpPr>
        <p:spPr>
          <a:xfrm flipH="1">
            <a:off x="2438400" y="3034925"/>
            <a:ext cx="533400" cy="6226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5" name="Straight Arrow Connector 74"/>
          <p:cNvCxnSpPr/>
          <p:nvPr/>
        </p:nvCxnSpPr>
        <p:spPr>
          <a:xfrm flipH="1">
            <a:off x="1924050" y="3633745"/>
            <a:ext cx="533400" cy="6226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60" name="Straight Arrow Connector 2059"/>
          <p:cNvCxnSpPr/>
          <p:nvPr/>
        </p:nvCxnSpPr>
        <p:spPr>
          <a:xfrm>
            <a:off x="2961598" y="2247901"/>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1" name="Straight Arrow Connector 80"/>
          <p:cNvCxnSpPr/>
          <p:nvPr/>
        </p:nvCxnSpPr>
        <p:spPr>
          <a:xfrm>
            <a:off x="3056171" y="3733800"/>
            <a:ext cx="406166" cy="685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5" name="Straight Arrow Connector 84"/>
          <p:cNvCxnSpPr/>
          <p:nvPr/>
        </p:nvCxnSpPr>
        <p:spPr>
          <a:xfrm>
            <a:off x="3587867" y="2971800"/>
            <a:ext cx="593783" cy="6096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p:nvPr/>
        </p:nvCxnSpPr>
        <p:spPr>
          <a:xfrm>
            <a:off x="41807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9" name="Curved Connector 88"/>
          <p:cNvCxnSpPr/>
          <p:nvPr/>
        </p:nvCxnSpPr>
        <p:spPr>
          <a:xfrm>
            <a:off x="4724400" y="1326963"/>
            <a:ext cx="1087204" cy="920938"/>
          </a:xfrm>
          <a:prstGeom prst="curvedConnector3">
            <a:avLst>
              <a:gd name="adj1" fmla="val 30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3" name="Straight Arrow Connector 92"/>
          <p:cNvCxnSpPr/>
          <p:nvPr/>
        </p:nvCxnSpPr>
        <p:spPr>
          <a:xfrm>
            <a:off x="6019800" y="2400301"/>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4" name="Straight Arrow Connector 93"/>
          <p:cNvCxnSpPr/>
          <p:nvPr/>
        </p:nvCxnSpPr>
        <p:spPr>
          <a:xfrm flipH="1">
            <a:off x="4800600" y="3063781"/>
            <a:ext cx="570146" cy="5306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6" name="Straight Arrow Connector 95"/>
          <p:cNvCxnSpPr/>
          <p:nvPr/>
        </p:nvCxnSpPr>
        <p:spPr>
          <a:xfrm>
            <a:off x="47903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7" name="Straight Arrow Connector 96"/>
          <p:cNvCxnSpPr/>
          <p:nvPr/>
        </p:nvCxnSpPr>
        <p:spPr>
          <a:xfrm>
            <a:off x="66191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8" name="Straight Arrow Connector 97"/>
          <p:cNvCxnSpPr/>
          <p:nvPr/>
        </p:nvCxnSpPr>
        <p:spPr>
          <a:xfrm>
            <a:off x="6019800" y="3124200"/>
            <a:ext cx="655696" cy="533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74" name="TextBox 2073"/>
          <p:cNvSpPr txBox="1"/>
          <p:nvPr/>
        </p:nvSpPr>
        <p:spPr>
          <a:xfrm>
            <a:off x="4191000" y="1752599"/>
            <a:ext cx="380999" cy="338554"/>
          </a:xfrm>
          <a:prstGeom prst="rect">
            <a:avLst/>
          </a:prstGeom>
          <a:noFill/>
        </p:spPr>
        <p:txBody>
          <a:bodyPr wrap="square" rtlCol="0">
            <a:spAutoFit/>
          </a:bodyPr>
          <a:lstStyle/>
          <a:p>
            <a:r>
              <a:rPr lang="en-US" sz="1600" b="1" dirty="0" smtClean="0"/>
              <a:t>1</a:t>
            </a:r>
            <a:endParaRPr lang="en-US" sz="1600" b="1" dirty="0"/>
          </a:p>
        </p:txBody>
      </p:sp>
      <p:sp>
        <p:nvSpPr>
          <p:cNvPr id="102" name="TextBox 101"/>
          <p:cNvSpPr txBox="1"/>
          <p:nvPr/>
        </p:nvSpPr>
        <p:spPr>
          <a:xfrm>
            <a:off x="3124200" y="2971800"/>
            <a:ext cx="380999" cy="338554"/>
          </a:xfrm>
          <a:prstGeom prst="rect">
            <a:avLst/>
          </a:prstGeom>
          <a:noFill/>
        </p:spPr>
        <p:txBody>
          <a:bodyPr wrap="square" rtlCol="0">
            <a:spAutoFit/>
          </a:bodyPr>
          <a:lstStyle/>
          <a:p>
            <a:r>
              <a:rPr lang="en-US" sz="1600" b="1" dirty="0"/>
              <a:t>2</a:t>
            </a:r>
          </a:p>
        </p:txBody>
      </p:sp>
      <p:sp>
        <p:nvSpPr>
          <p:cNvPr id="103" name="TextBox 102"/>
          <p:cNvSpPr txBox="1"/>
          <p:nvPr/>
        </p:nvSpPr>
        <p:spPr>
          <a:xfrm>
            <a:off x="2590800" y="3657600"/>
            <a:ext cx="380999" cy="338554"/>
          </a:xfrm>
          <a:prstGeom prst="rect">
            <a:avLst/>
          </a:prstGeom>
          <a:noFill/>
        </p:spPr>
        <p:txBody>
          <a:bodyPr wrap="square" rtlCol="0">
            <a:spAutoFit/>
          </a:bodyPr>
          <a:lstStyle/>
          <a:p>
            <a:r>
              <a:rPr lang="en-US" sz="1600" b="1" dirty="0" smtClean="0"/>
              <a:t>3</a:t>
            </a:r>
            <a:endParaRPr lang="en-US" sz="1600" b="1" dirty="0"/>
          </a:p>
        </p:txBody>
      </p:sp>
      <p:sp>
        <p:nvSpPr>
          <p:cNvPr id="104" name="TextBox 103"/>
          <p:cNvSpPr txBox="1"/>
          <p:nvPr/>
        </p:nvSpPr>
        <p:spPr>
          <a:xfrm>
            <a:off x="5486401" y="2971800"/>
            <a:ext cx="380999" cy="338554"/>
          </a:xfrm>
          <a:prstGeom prst="rect">
            <a:avLst/>
          </a:prstGeom>
          <a:noFill/>
        </p:spPr>
        <p:txBody>
          <a:bodyPr wrap="square" rtlCol="0">
            <a:spAutoFit/>
          </a:bodyPr>
          <a:lstStyle/>
          <a:p>
            <a:r>
              <a:rPr lang="en-US" sz="1600" b="1" dirty="0"/>
              <a:t>4</a:t>
            </a:r>
          </a:p>
        </p:txBody>
      </p:sp>
      <p:sp>
        <p:nvSpPr>
          <p:cNvPr id="2075" name="TextBox 2074"/>
          <p:cNvSpPr txBox="1"/>
          <p:nvPr/>
        </p:nvSpPr>
        <p:spPr>
          <a:xfrm>
            <a:off x="3314700" y="5257800"/>
            <a:ext cx="36957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latin typeface="Calibri" panose="020F0502020204030204" pitchFamily="34" charset="0"/>
                <a:cs typeface="Calibri" panose="020F0502020204030204" pitchFamily="34" charset="0"/>
              </a:rPr>
              <a:t>if 1 - else</a:t>
            </a:r>
          </a:p>
          <a:p>
            <a:pPr algn="ctr"/>
            <a:r>
              <a:rPr lang="en-US" sz="2400" b="1" dirty="0" smtClean="0">
                <a:latin typeface="Calibri" panose="020F0502020204030204" pitchFamily="34" charset="0"/>
                <a:cs typeface="Calibri" panose="020F0502020204030204" pitchFamily="34" charset="0"/>
              </a:rPr>
              <a:t>if 2 - then</a:t>
            </a:r>
            <a:endParaRPr lang="en-US" sz="2400" b="1" dirty="0">
              <a:latin typeface="Calibri" panose="020F0502020204030204" pitchFamily="34" charset="0"/>
              <a:cs typeface="Calibri" panose="020F0502020204030204" pitchFamily="34" charset="0"/>
            </a:endParaRPr>
          </a:p>
        </p:txBody>
      </p:sp>
      <p:sp>
        <p:nvSpPr>
          <p:cNvPr id="4" name="TextBox 3"/>
          <p:cNvSpPr txBox="1"/>
          <p:nvPr/>
        </p:nvSpPr>
        <p:spPr>
          <a:xfrm rot="20015968">
            <a:off x="3552156" y="2122272"/>
            <a:ext cx="723900" cy="38100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else</a:t>
            </a:r>
            <a:endParaRPr lang="en-US" dirty="0">
              <a:latin typeface="Calibri" panose="020F0502020204030204" pitchFamily="34" charset="0"/>
              <a:cs typeface="Calibri" panose="020F0502020204030204" pitchFamily="34" charset="0"/>
            </a:endParaRPr>
          </a:p>
        </p:txBody>
      </p:sp>
      <p:sp>
        <p:nvSpPr>
          <p:cNvPr id="54" name="TextBox 53"/>
          <p:cNvSpPr txBox="1"/>
          <p:nvPr/>
        </p:nvSpPr>
        <p:spPr>
          <a:xfrm rot="1221979">
            <a:off x="4564133" y="2109939"/>
            <a:ext cx="723900" cy="38100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then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96452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2060"/>
                                        </p:tgtEl>
                                        <p:attrNameLst>
                                          <p:attrName>style.visibility</p:attrName>
                                        </p:attrNameLst>
                                      </p:cBhvr>
                                      <p:to>
                                        <p:strVal val="visible"/>
                                      </p:to>
                                    </p:set>
                                    <p:animEffect transition="in" filter="fade">
                                      <p:cBhvr>
                                        <p:cTn id="10" dur="500"/>
                                        <p:tgtEl>
                                          <p:spTgt spid="2060"/>
                                        </p:tgtEl>
                                      </p:cBhvr>
                                    </p:animEffect>
                                  </p:childTnLst>
                                </p:cTn>
                              </p:par>
                              <p:par>
                                <p:cTn id="11" presetID="10" presetClass="entr" presetSubtype="0" fill="hold" nodeType="withEffect">
                                  <p:stCondLst>
                                    <p:cond delay="0"/>
                                  </p:stCondLst>
                                  <p:childTnLst>
                                    <p:set>
                                      <p:cBhvr>
                                        <p:cTn id="12" dur="1" fill="hold">
                                          <p:stCondLst>
                                            <p:cond delay="0"/>
                                          </p:stCondLst>
                                        </p:cTn>
                                        <p:tgtEl>
                                          <p:spTgt spid="2056"/>
                                        </p:tgtEl>
                                        <p:attrNameLst>
                                          <p:attrName>style.visibility</p:attrName>
                                        </p:attrNameLst>
                                      </p:cBhvr>
                                      <p:to>
                                        <p:strVal val="visible"/>
                                      </p:to>
                                    </p:set>
                                    <p:animEffect transition="in" filter="fade">
                                      <p:cBhvr>
                                        <p:cTn id="13" dur="500"/>
                                        <p:tgtEl>
                                          <p:spTgt spid="2056"/>
                                        </p:tgtEl>
                                      </p:cBhvr>
                                    </p:animEffect>
                                  </p:childTnLst>
                                </p:cTn>
                              </p:par>
                              <p:par>
                                <p:cTn id="14" presetID="10" presetClass="entr" presetSubtype="0"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5"/>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81"/>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05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par>
                                <p:cTn id="35" presetID="10" presetClass="entr" presetSubtype="0" fill="hold" nodeType="with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fade">
                                      <p:cBhvr>
                                        <p:cTn id="37" dur="500"/>
                                        <p:tgtEl>
                                          <p:spTgt spid="8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53"/>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2060"/>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85"/>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8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par>
                                <p:cTn id="51" presetID="10" presetClass="entr" presetSubtype="0" fill="hold" nodeType="with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fade">
                                      <p:cBhvr>
                                        <p:cTn id="53" dur="500"/>
                                        <p:tgtEl>
                                          <p:spTgt spid="93"/>
                                        </p:tgtEl>
                                      </p:cBhvr>
                                    </p:animEffect>
                                  </p:childTnLst>
                                </p:cTn>
                              </p:par>
                              <p:par>
                                <p:cTn id="54" presetID="10" presetClass="entr" presetSubtype="0" fill="hold" nodeType="withEffect">
                                  <p:stCondLst>
                                    <p:cond delay="0"/>
                                  </p:stCondLst>
                                  <p:childTnLst>
                                    <p:set>
                                      <p:cBhvr>
                                        <p:cTn id="55" dur="1" fill="hold">
                                          <p:stCondLst>
                                            <p:cond delay="0"/>
                                          </p:stCondLst>
                                        </p:cTn>
                                        <p:tgtEl>
                                          <p:spTgt spid="94"/>
                                        </p:tgtEl>
                                        <p:attrNameLst>
                                          <p:attrName>style.visibility</p:attrName>
                                        </p:attrNameLst>
                                      </p:cBhvr>
                                      <p:to>
                                        <p:strVal val="visible"/>
                                      </p:to>
                                    </p:set>
                                    <p:animEffect transition="in" filter="fade">
                                      <p:cBhvr>
                                        <p:cTn id="56" dur="500"/>
                                        <p:tgtEl>
                                          <p:spTgt spid="94"/>
                                        </p:tgtEl>
                                      </p:cBhvr>
                                    </p:animEffect>
                                  </p:childTnLst>
                                </p:cTn>
                              </p:par>
                              <p:par>
                                <p:cTn id="57" presetID="10" presetClass="entr" presetSubtype="0" fill="hold" nodeType="withEffect">
                                  <p:stCondLst>
                                    <p:cond delay="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94"/>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9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fade">
                                      <p:cBhvr>
                                        <p:cTn id="70" dur="500"/>
                                        <p:tgtEl>
                                          <p:spTgt spid="98"/>
                                        </p:tgtEl>
                                      </p:cBhvr>
                                    </p:animEffect>
                                  </p:childTnLst>
                                </p:cTn>
                              </p:par>
                              <p:par>
                                <p:cTn id="71" presetID="10" presetClass="entr" presetSubtype="0" fill="hold" nodeType="with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fade">
                                      <p:cBhvr>
                                        <p:cTn id="73" dur="500"/>
                                        <p:tgtEl>
                                          <p:spTgt spid="97"/>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89"/>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93"/>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98"/>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97"/>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2075"/>
                                        </p:tgtEl>
                                        <p:attrNameLst>
                                          <p:attrName>style.visibility</p:attrName>
                                        </p:attrNameLst>
                                      </p:cBhvr>
                                      <p:to>
                                        <p:strVal val="visible"/>
                                      </p:to>
                                    </p:set>
                                    <p:animEffect transition="in" filter="fade">
                                      <p:cBhvr>
                                        <p:cTn id="86" dur="500"/>
                                        <p:tgtEl>
                                          <p:spTgt spid="207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par>
                                <p:cTn id="92" presetID="10" presetClass="entr" presetSubtype="0" fill="hold" nodeType="withEffect">
                                  <p:stCondLst>
                                    <p:cond delay="0"/>
                                  </p:stCondLst>
                                  <p:childTnLst>
                                    <p:set>
                                      <p:cBhvr>
                                        <p:cTn id="93" dur="1" fill="hold">
                                          <p:stCondLst>
                                            <p:cond delay="0"/>
                                          </p:stCondLst>
                                        </p:cTn>
                                        <p:tgtEl>
                                          <p:spTgt spid="2060"/>
                                        </p:tgtEl>
                                        <p:attrNameLst>
                                          <p:attrName>style.visibility</p:attrName>
                                        </p:attrNameLst>
                                      </p:cBhvr>
                                      <p:to>
                                        <p:strVal val="visible"/>
                                      </p:to>
                                    </p:set>
                                    <p:animEffect transition="in" filter="fade">
                                      <p:cBhvr>
                                        <p:cTn id="94" dur="500"/>
                                        <p:tgtEl>
                                          <p:spTgt spid="2060"/>
                                        </p:tgtEl>
                                      </p:cBhvr>
                                    </p:animEffect>
                                  </p:childTnLst>
                                </p:cTn>
                              </p:par>
                              <p:par>
                                <p:cTn id="95" presetID="10" presetClass="entr" presetSubtype="0" fill="hold" nodeType="with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fade">
                                      <p:cBhvr>
                                        <p:cTn id="97" dur="500"/>
                                        <p:tgtEl>
                                          <p:spTgt spid="85"/>
                                        </p:tgtEl>
                                      </p:cBhvr>
                                    </p:animEffect>
                                  </p:childTnLst>
                                </p:cTn>
                              </p:par>
                              <p:par>
                                <p:cTn id="98" presetID="10" presetClass="entr" presetSubtype="0" fill="hold" nodeType="withEffect">
                                  <p:stCondLst>
                                    <p:cond delay="0"/>
                                  </p:stCondLst>
                                  <p:childTnLst>
                                    <p:set>
                                      <p:cBhvr>
                                        <p:cTn id="99" dur="1" fill="hold">
                                          <p:stCondLst>
                                            <p:cond delay="0"/>
                                          </p:stCondLst>
                                        </p:cTn>
                                        <p:tgtEl>
                                          <p:spTgt spid="88"/>
                                        </p:tgtEl>
                                        <p:attrNameLst>
                                          <p:attrName>style.visibility</p:attrName>
                                        </p:attrNameLst>
                                      </p:cBhvr>
                                      <p:to>
                                        <p:strVal val="visible"/>
                                      </p:to>
                                    </p:set>
                                    <p:animEffect transition="in" filter="fade">
                                      <p:cBhvr>
                                        <p:cTn id="100" dur="500"/>
                                        <p:tgtEl>
                                          <p:spTgt spid="88"/>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5"/>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88"/>
                                        </p:tgtEl>
                                        <p:attrNameLst>
                                          <p:attrName>style.visibility</p:attrName>
                                        </p:attrNameLst>
                                      </p:cBhvr>
                                      <p:to>
                                        <p:strVal val="hidden"/>
                                      </p:to>
                                    </p:set>
                                  </p:childTnLst>
                                </p:cTn>
                              </p:par>
                              <p:par>
                                <p:cTn id="107" presetID="10" presetClass="entr" presetSubtype="0" fill="hold" nodeType="withEffect">
                                  <p:stCondLst>
                                    <p:cond delay="0"/>
                                  </p:stCondLst>
                                  <p:childTnLst>
                                    <p:set>
                                      <p:cBhvr>
                                        <p:cTn id="108" dur="1" fill="hold">
                                          <p:stCondLst>
                                            <p:cond delay="0"/>
                                          </p:stCondLst>
                                        </p:cTn>
                                        <p:tgtEl>
                                          <p:spTgt spid="2056"/>
                                        </p:tgtEl>
                                        <p:attrNameLst>
                                          <p:attrName>style.visibility</p:attrName>
                                        </p:attrNameLst>
                                      </p:cBhvr>
                                      <p:to>
                                        <p:strVal val="visible"/>
                                      </p:to>
                                    </p:set>
                                    <p:animEffect transition="in" filter="fade">
                                      <p:cBhvr>
                                        <p:cTn id="109" dur="500"/>
                                        <p:tgtEl>
                                          <p:spTgt spid="2056"/>
                                        </p:tgtEl>
                                      </p:cBhvr>
                                    </p:animEffect>
                                  </p:childTnLst>
                                </p:cTn>
                              </p:par>
                              <p:par>
                                <p:cTn id="110" presetID="10" presetClass="entr" presetSubtype="0" fill="hold" nodeType="with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75"/>
                                        </p:tgtEl>
                                        <p:attrNameLst>
                                          <p:attrName>style.visibility</p:attrName>
                                        </p:attrNameLst>
                                      </p:cBhvr>
                                      <p:to>
                                        <p:strVal val="hidden"/>
                                      </p:to>
                                    </p:set>
                                  </p:childTnLst>
                                </p:cTn>
                              </p:par>
                              <p:par>
                                <p:cTn id="117" presetID="10" presetClass="entr" presetSubtype="0" fill="hold" nodeType="withEffect">
                                  <p:stCondLst>
                                    <p:cond delay="0"/>
                                  </p:stCondLst>
                                  <p:childTnLst>
                                    <p:set>
                                      <p:cBhvr>
                                        <p:cTn id="118" dur="1" fill="hold">
                                          <p:stCondLst>
                                            <p:cond delay="0"/>
                                          </p:stCondLst>
                                        </p:cTn>
                                        <p:tgtEl>
                                          <p:spTgt spid="81"/>
                                        </p:tgtEl>
                                        <p:attrNameLst>
                                          <p:attrName>style.visibility</p:attrName>
                                        </p:attrNameLst>
                                      </p:cBhvr>
                                      <p:to>
                                        <p:strVal val="visible"/>
                                      </p:to>
                                    </p:set>
                                    <p:animEffect transition="in" filter="fade">
                                      <p:cBhvr>
                                        <p:cTn id="119" dur="500"/>
                                        <p:tgtEl>
                                          <p:spTgt spid="81"/>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nodeType="clickEffect">
                                  <p:stCondLst>
                                    <p:cond delay="0"/>
                                  </p:stCondLst>
                                  <p:childTnLst>
                                    <p:set>
                                      <p:cBhvr>
                                        <p:cTn id="123" dur="1" fill="hold">
                                          <p:stCondLst>
                                            <p:cond delay="0"/>
                                          </p:stCondLst>
                                        </p:cTn>
                                        <p:tgtEl>
                                          <p:spTgt spid="53"/>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2060"/>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2056"/>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81"/>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89"/>
                                        </p:tgtEl>
                                        <p:attrNameLst>
                                          <p:attrName>style.visibility</p:attrName>
                                        </p:attrNameLst>
                                      </p:cBhvr>
                                      <p:to>
                                        <p:strVal val="visible"/>
                                      </p:to>
                                    </p:set>
                                    <p:animEffect transition="in" filter="fade">
                                      <p:cBhvr>
                                        <p:cTn id="134" dur="500"/>
                                        <p:tgtEl>
                                          <p:spTgt spid="89"/>
                                        </p:tgtEl>
                                      </p:cBhvr>
                                    </p:animEffect>
                                  </p:childTnLst>
                                </p:cTn>
                              </p:par>
                              <p:par>
                                <p:cTn id="135" presetID="10" presetClass="entr" presetSubtype="0" fill="hold" nodeType="withEffect">
                                  <p:stCondLst>
                                    <p:cond delay="0"/>
                                  </p:stCondLst>
                                  <p:childTnLst>
                                    <p:set>
                                      <p:cBhvr>
                                        <p:cTn id="136" dur="1" fill="hold">
                                          <p:stCondLst>
                                            <p:cond delay="0"/>
                                          </p:stCondLst>
                                        </p:cTn>
                                        <p:tgtEl>
                                          <p:spTgt spid="93"/>
                                        </p:tgtEl>
                                        <p:attrNameLst>
                                          <p:attrName>style.visibility</p:attrName>
                                        </p:attrNameLst>
                                      </p:cBhvr>
                                      <p:to>
                                        <p:strVal val="visible"/>
                                      </p:to>
                                    </p:set>
                                    <p:animEffect transition="in" filter="fade">
                                      <p:cBhvr>
                                        <p:cTn id="137" dur="500"/>
                                        <p:tgtEl>
                                          <p:spTgt spid="93"/>
                                        </p:tgtEl>
                                      </p:cBhvr>
                                    </p:animEffect>
                                  </p:childTnLst>
                                </p:cTn>
                              </p:par>
                              <p:par>
                                <p:cTn id="138" presetID="10" presetClass="entr" presetSubtype="0" fill="hold" nodeType="withEffect">
                                  <p:stCondLst>
                                    <p:cond delay="0"/>
                                  </p:stCondLst>
                                  <p:childTnLst>
                                    <p:set>
                                      <p:cBhvr>
                                        <p:cTn id="139" dur="1" fill="hold">
                                          <p:stCondLst>
                                            <p:cond delay="0"/>
                                          </p:stCondLst>
                                        </p:cTn>
                                        <p:tgtEl>
                                          <p:spTgt spid="94"/>
                                        </p:tgtEl>
                                        <p:attrNameLst>
                                          <p:attrName>style.visibility</p:attrName>
                                        </p:attrNameLst>
                                      </p:cBhvr>
                                      <p:to>
                                        <p:strVal val="visible"/>
                                      </p:to>
                                    </p:set>
                                    <p:animEffect transition="in" filter="fade">
                                      <p:cBhvr>
                                        <p:cTn id="140" dur="500"/>
                                        <p:tgtEl>
                                          <p:spTgt spid="94"/>
                                        </p:tgtEl>
                                      </p:cBhvr>
                                    </p:animEffect>
                                  </p:childTnLst>
                                </p:cTn>
                              </p:par>
                              <p:par>
                                <p:cTn id="141" presetID="10" presetClass="entr" presetSubtype="0" fill="hold" nodeType="withEffect">
                                  <p:stCondLst>
                                    <p:cond delay="0"/>
                                  </p:stCondLst>
                                  <p:childTnLst>
                                    <p:set>
                                      <p:cBhvr>
                                        <p:cTn id="142" dur="1" fill="hold">
                                          <p:stCondLst>
                                            <p:cond delay="0"/>
                                          </p:stCondLst>
                                        </p:cTn>
                                        <p:tgtEl>
                                          <p:spTgt spid="96"/>
                                        </p:tgtEl>
                                        <p:attrNameLst>
                                          <p:attrName>style.visibility</p:attrName>
                                        </p:attrNameLst>
                                      </p:cBhvr>
                                      <p:to>
                                        <p:strVal val="visible"/>
                                      </p:to>
                                    </p:set>
                                    <p:animEffect transition="in" filter="fade">
                                      <p:cBhvr>
                                        <p:cTn id="143" dur="500"/>
                                        <p:tgtEl>
                                          <p:spTgt spid="96"/>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nodeType="clickEffect">
                                  <p:stCondLst>
                                    <p:cond delay="0"/>
                                  </p:stCondLst>
                                  <p:childTnLst>
                                    <p:set>
                                      <p:cBhvr>
                                        <p:cTn id="147" dur="1" fill="hold">
                                          <p:stCondLst>
                                            <p:cond delay="0"/>
                                          </p:stCondLst>
                                        </p:cTn>
                                        <p:tgtEl>
                                          <p:spTgt spid="94"/>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96"/>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98"/>
                                        </p:tgtEl>
                                        <p:attrNameLst>
                                          <p:attrName>style.visibility</p:attrName>
                                        </p:attrNameLst>
                                      </p:cBhvr>
                                      <p:to>
                                        <p:strVal val="visible"/>
                                      </p:to>
                                    </p:set>
                                    <p:animEffect transition="in" filter="fade">
                                      <p:cBhvr>
                                        <p:cTn id="154" dur="500"/>
                                        <p:tgtEl>
                                          <p:spTgt spid="98"/>
                                        </p:tgtEl>
                                      </p:cBhvr>
                                    </p:animEffect>
                                  </p:childTnLst>
                                </p:cTn>
                              </p:par>
                              <p:par>
                                <p:cTn id="155" presetID="10" presetClass="entr" presetSubtype="0" fill="hold" nodeType="withEffect">
                                  <p:stCondLst>
                                    <p:cond delay="0"/>
                                  </p:stCondLst>
                                  <p:childTnLst>
                                    <p:set>
                                      <p:cBhvr>
                                        <p:cTn id="156" dur="1" fill="hold">
                                          <p:stCondLst>
                                            <p:cond delay="0"/>
                                          </p:stCondLst>
                                        </p:cTn>
                                        <p:tgtEl>
                                          <p:spTgt spid="97"/>
                                        </p:tgtEl>
                                        <p:attrNameLst>
                                          <p:attrName>style.visibility</p:attrName>
                                        </p:attrNameLst>
                                      </p:cBhvr>
                                      <p:to>
                                        <p:strVal val="visible"/>
                                      </p:to>
                                    </p:set>
                                    <p:animEffect transition="in" filter="fade">
                                      <p:cBhvr>
                                        <p:cTn id="157" dur="500"/>
                                        <p:tgtEl>
                                          <p:spTgt spid="97"/>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8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9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9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29</a:t>
            </a:fld>
            <a:endParaRPr lang="en-US" dirty="0"/>
          </a:p>
        </p:txBody>
      </p:sp>
      <p:sp>
        <p:nvSpPr>
          <p:cNvPr id="5" name="TextBox 4"/>
          <p:cNvSpPr txBox="1"/>
          <p:nvPr/>
        </p:nvSpPr>
        <p:spPr>
          <a:xfrm>
            <a:off x="1842751" y="495925"/>
            <a:ext cx="5458546"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سوال پژوهشی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دوم</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1524000"/>
            <a:ext cx="8305801" cy="3108543"/>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انفجار مسیر:</a:t>
            </a: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راه حل:</a:t>
            </a:r>
          </a:p>
          <a:p>
            <a:pPr marL="1371600" lvl="2" indent="-457200" algn="just"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پیمایش</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روبه‌عقب</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CG</a:t>
            </a:r>
            <a:endParaRPr lang="fa-IR" sz="2800" dirty="0" smtClean="0">
              <a:latin typeface="Calibri" panose="020F0502020204030204" pitchFamily="34" charset="0"/>
              <a:cs typeface="Calibri" panose="020F0502020204030204" pitchFamily="34" charset="0"/>
            </a:endParaRPr>
          </a:p>
          <a:p>
            <a:pPr marL="1371600" lvl="2"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استفاده </a:t>
            </a:r>
            <a:r>
              <a:rPr lang="fa-IR" sz="2800" dirty="0" smtClean="0">
                <a:latin typeface="Calibri" panose="020F0502020204030204" pitchFamily="34" charset="0"/>
                <a:cs typeface="Calibri" panose="020F0502020204030204" pitchFamily="34" charset="0"/>
              </a:rPr>
              <a:t>از پشته </a:t>
            </a:r>
            <a:r>
              <a:rPr lang="fa-IR" sz="2800" dirty="0" err="1" smtClean="0">
                <a:latin typeface="Calibri" panose="020F0502020204030204" pitchFamily="34" charset="0"/>
                <a:cs typeface="Calibri" panose="020F0502020204030204" pitchFamily="34" charset="0"/>
              </a:rPr>
              <a:t>شاخه‌های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اولویت‌دار</a:t>
            </a:r>
            <a:r>
              <a:rPr lang="fa-IR" sz="2800" dirty="0" smtClean="0">
                <a:latin typeface="Calibri" panose="020F0502020204030204" pitchFamily="34" charset="0"/>
                <a:cs typeface="Calibri" panose="020F0502020204030204" pitchFamily="34" charset="0"/>
              </a:rPr>
              <a:t> و اجرای </a:t>
            </a:r>
            <a:r>
              <a:rPr lang="fa-IR" sz="2800" dirty="0" err="1" smtClean="0">
                <a:latin typeface="Calibri" panose="020F0502020204030204" pitchFamily="34" charset="0"/>
                <a:cs typeface="Calibri" panose="020F0502020204030204" pitchFamily="34" charset="0"/>
              </a:rPr>
              <a:t>هدایت‌شده</a:t>
            </a:r>
            <a:r>
              <a:rPr lang="fa-IR" sz="2800" dirty="0" smtClean="0">
                <a:latin typeface="Calibri" panose="020F0502020204030204" pitchFamily="34" charset="0"/>
                <a:cs typeface="Calibri" panose="020F0502020204030204" pitchFamily="34" charset="0"/>
              </a:rPr>
              <a:t> پویا-نمادین</a:t>
            </a:r>
          </a:p>
          <a:p>
            <a:pPr marL="1371600" lvl="2"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تولید کلاس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برای </a:t>
            </a:r>
            <a:r>
              <a:rPr lang="fa-IR" sz="2800" dirty="0" err="1" smtClean="0">
                <a:latin typeface="Calibri" panose="020F0502020204030204" pitchFamily="34" charset="0"/>
                <a:cs typeface="Calibri" panose="020F0502020204030204" pitchFamily="34" charset="0"/>
              </a:rPr>
              <a:t>کلاس‌هایی</a:t>
            </a:r>
            <a:r>
              <a:rPr lang="fa-IR" sz="2800" dirty="0" smtClean="0">
                <a:latin typeface="Calibri" panose="020F0502020204030204" pitchFamily="34" charset="0"/>
                <a:cs typeface="Calibri" panose="020F0502020204030204" pitchFamily="34" charset="0"/>
              </a:rPr>
              <a:t> از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که در مسیر مطلوب حضور ندارند.</a:t>
            </a:r>
          </a:p>
        </p:txBody>
      </p:sp>
    </p:spTree>
    <p:extLst>
      <p:ext uri="{BB962C8B-B14F-4D97-AF65-F5344CB8AC3E}">
        <p14:creationId xmlns:p14="http://schemas.microsoft.com/office/powerpoint/2010/main" val="1897867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3</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228600" y="1676400"/>
            <a:ext cx="8610600" cy="4031873"/>
          </a:xfrm>
          <a:prstGeom prst="rect">
            <a:avLst/>
          </a:prstGeom>
          <a:noFill/>
        </p:spPr>
        <p:txBody>
          <a:bodyPr wrap="square" rtlCol="0">
            <a:spAutoFit/>
          </a:bodyPr>
          <a:lstStyle/>
          <a:p>
            <a:pPr marL="457200" indent="-457200" algn="just" rtl="1">
              <a:buFont typeface="Arial" panose="020B0604020202020204" pitchFamily="34" charset="0"/>
              <a:buChar char="•"/>
            </a:pPr>
            <a:r>
              <a:rPr lang="fa-IR" sz="3200" dirty="0" smtClean="0">
                <a:latin typeface="Calibri" panose="020F0502020204030204" pitchFamily="34" charset="0"/>
                <a:cs typeface="B Nazanin" panose="00000400000000000000" pitchFamily="2" charset="-78"/>
              </a:rPr>
              <a:t>140</a:t>
            </a:r>
            <a:r>
              <a:rPr lang="fa-IR" sz="3200" dirty="0" smtClean="0">
                <a:latin typeface="Calibri" panose="020F0502020204030204" pitchFamily="34" charset="0"/>
                <a:cs typeface="Calibri" panose="020F0502020204030204" pitchFamily="34" charset="0"/>
              </a:rPr>
              <a:t> هزار </a:t>
            </a:r>
            <a:r>
              <a:rPr lang="fa-IR" sz="3200" dirty="0" err="1" smtClean="0">
                <a:latin typeface="Calibri" panose="020F0502020204030204" pitchFamily="34" charset="0"/>
                <a:cs typeface="Calibri" panose="020F0502020204030204" pitchFamily="34" charset="0"/>
              </a:rPr>
              <a:t>برنامک</a:t>
            </a:r>
            <a:r>
              <a:rPr lang="fa-IR" sz="3200" dirty="0" smtClean="0">
                <a:latin typeface="Calibri" panose="020F0502020204030204" pitchFamily="34" charset="0"/>
                <a:cs typeface="Calibri" panose="020F0502020204030204" pitchFamily="34" charset="0"/>
              </a:rPr>
              <a:t> </a:t>
            </a:r>
            <a:r>
              <a:rPr lang="fa-IR" sz="3200" dirty="0" err="1" smtClean="0">
                <a:latin typeface="Calibri" panose="020F0502020204030204" pitchFamily="34" charset="0"/>
                <a:cs typeface="Calibri" panose="020F0502020204030204" pitchFamily="34" charset="0"/>
              </a:rPr>
              <a:t>اندرویدی</a:t>
            </a:r>
            <a:r>
              <a:rPr lang="fa-IR" sz="3200" dirty="0" smtClean="0">
                <a:latin typeface="Calibri" panose="020F0502020204030204" pitchFamily="34" charset="0"/>
                <a:cs typeface="Calibri" panose="020F0502020204030204" pitchFamily="34" charset="0"/>
              </a:rPr>
              <a:t> برای بیش از </a:t>
            </a:r>
            <a:r>
              <a:rPr lang="fa-IR" sz="3200" dirty="0" smtClean="0">
                <a:latin typeface="Calibri" panose="020F0502020204030204" pitchFamily="34" charset="0"/>
                <a:cs typeface="B Nazanin" panose="00000400000000000000" pitchFamily="2" charset="-78"/>
              </a:rPr>
              <a:t>35</a:t>
            </a:r>
            <a:r>
              <a:rPr lang="fa-IR" sz="3200" dirty="0" smtClean="0">
                <a:latin typeface="Calibri" panose="020F0502020204030204" pitchFamily="34" charset="0"/>
                <a:cs typeface="Calibri" panose="020F0502020204030204" pitchFamily="34" charset="0"/>
              </a:rPr>
              <a:t> میلیون کاربر داخلی[</a:t>
            </a:r>
            <a:r>
              <a:rPr lang="fa-IR" sz="3200" dirty="0" smtClean="0">
                <a:latin typeface="Calibri" panose="020F0502020204030204" pitchFamily="34" charset="0"/>
                <a:cs typeface="B Nazanin" panose="00000400000000000000" pitchFamily="2" charset="-78"/>
              </a:rPr>
              <a:t>1</a:t>
            </a:r>
            <a:r>
              <a:rPr lang="fa-IR" sz="3200" dirty="0" smtClean="0">
                <a:latin typeface="Calibri" panose="020F0502020204030204" pitchFamily="34" charset="0"/>
                <a:cs typeface="Calibri" panose="020F0502020204030204" pitchFamily="34" charset="0"/>
              </a:rPr>
              <a:t>]</a:t>
            </a:r>
          </a:p>
          <a:p>
            <a:pPr marL="457200" indent="-457200" algn="just" rtl="1">
              <a:buFont typeface="Arial" panose="020B0604020202020204" pitchFamily="34" charset="0"/>
              <a:buChar char="•"/>
            </a:pPr>
            <a:endParaRPr lang="fa-IR" sz="32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سه رویکرد در آزمون </a:t>
            </a:r>
            <a:r>
              <a:rPr lang="fa-IR" sz="3200" dirty="0" err="1" smtClean="0">
                <a:latin typeface="Calibri" panose="020F0502020204030204" pitchFamily="34" charset="0"/>
                <a:cs typeface="Calibri" panose="020F0502020204030204" pitchFamily="34" charset="0"/>
              </a:rPr>
              <a:t>برنامک‌های</a:t>
            </a:r>
            <a:r>
              <a:rPr lang="fa-IR" sz="3200" dirty="0" smtClean="0">
                <a:latin typeface="Calibri" panose="020F0502020204030204" pitchFamily="34" charset="0"/>
                <a:cs typeface="Calibri" panose="020F0502020204030204" pitchFamily="34" charset="0"/>
              </a:rPr>
              <a:t> </a:t>
            </a:r>
            <a:r>
              <a:rPr lang="fa-IR" sz="3200" dirty="0" err="1" smtClean="0">
                <a:latin typeface="Calibri" panose="020F0502020204030204" pitchFamily="34" charset="0"/>
                <a:cs typeface="Calibri" panose="020F0502020204030204" pitchFamily="34" charset="0"/>
              </a:rPr>
              <a:t>اندرویدی</a:t>
            </a:r>
            <a:r>
              <a:rPr lang="fa-IR" sz="3200" dirty="0" smtClean="0">
                <a:latin typeface="Calibri" panose="020F0502020204030204" pitchFamily="34" charset="0"/>
                <a:cs typeface="Calibri" panose="020F0502020204030204" pitchFamily="34" charset="0"/>
              </a:rPr>
              <a:t>:</a:t>
            </a:r>
          </a:p>
          <a:p>
            <a:pPr marL="914400" lvl="1"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تولید ورودی  دلخواه و </a:t>
            </a:r>
            <a:r>
              <a:rPr lang="fa-IR" sz="3200" dirty="0" err="1" smtClean="0">
                <a:latin typeface="Calibri" panose="020F0502020204030204" pitchFamily="34" charset="0"/>
                <a:cs typeface="Calibri" panose="020F0502020204030204" pitchFamily="34" charset="0"/>
              </a:rPr>
              <a:t>بی‌قاعده</a:t>
            </a:r>
            <a:r>
              <a:rPr lang="fa-IR" sz="3200" dirty="0" smtClean="0">
                <a:latin typeface="Calibri" panose="020F0502020204030204" pitchFamily="34" charset="0"/>
                <a:cs typeface="Calibri" panose="020F0502020204030204" pitchFamily="34" charset="0"/>
              </a:rPr>
              <a:t>-</a:t>
            </a:r>
            <a:r>
              <a:rPr lang="en-US" sz="3200" dirty="0" smtClean="0">
                <a:latin typeface="Calibri" panose="020F0502020204030204" pitchFamily="34" charset="0"/>
                <a:cs typeface="Calibri" panose="020F0502020204030204" pitchFamily="34" charset="0"/>
              </a:rPr>
              <a:t>Monkey</a:t>
            </a:r>
            <a:r>
              <a:rPr lang="fa-IR" sz="3200" dirty="0" smtClean="0">
                <a:latin typeface="Calibri" panose="020F0502020204030204" pitchFamily="34" charset="0"/>
                <a:cs typeface="Calibri" panose="020F0502020204030204" pitchFamily="34" charset="0"/>
              </a:rPr>
              <a:t> [</a:t>
            </a:r>
            <a:r>
              <a:rPr lang="fa-IR" sz="3200" dirty="0" smtClean="0">
                <a:latin typeface="Calibri" panose="020F0502020204030204" pitchFamily="34" charset="0"/>
                <a:cs typeface="B Nazanin" panose="00000400000000000000" pitchFamily="2" charset="-78"/>
              </a:rPr>
              <a:t>2</a:t>
            </a:r>
            <a:r>
              <a:rPr lang="fa-IR" sz="3200" dirty="0" smtClean="0">
                <a:latin typeface="Calibri" panose="020F0502020204030204" pitchFamily="34" charset="0"/>
                <a:cs typeface="Calibri" panose="020F0502020204030204" pitchFamily="34" charset="0"/>
              </a:rPr>
              <a:t>]</a:t>
            </a:r>
          </a:p>
          <a:p>
            <a:pPr marL="914400" lvl="1" indent="-457200" algn="just" rtl="1">
              <a:buFont typeface="Arial" panose="020B0604020202020204" pitchFamily="34" charset="0"/>
              <a:buChar char="•"/>
            </a:pPr>
            <a:r>
              <a:rPr lang="fa-IR" sz="3200" dirty="0">
                <a:latin typeface="Calibri" panose="020F0502020204030204" pitchFamily="34" charset="0"/>
                <a:cs typeface="Calibri" panose="020F0502020204030204" pitchFamily="34" charset="0"/>
              </a:rPr>
              <a:t>تولید ورودی مبتنی بر مدلی از </a:t>
            </a:r>
            <a:r>
              <a:rPr lang="fa-IR" sz="3200" dirty="0" err="1" smtClean="0">
                <a:latin typeface="Calibri" panose="020F0502020204030204" pitchFamily="34" charset="0"/>
                <a:cs typeface="Calibri" panose="020F0502020204030204" pitchFamily="34" charset="0"/>
              </a:rPr>
              <a:t>برنامک</a:t>
            </a:r>
            <a:r>
              <a:rPr lang="fa-IR" sz="3200" dirty="0" smtClean="0">
                <a:latin typeface="Calibri" panose="020F0502020204030204" pitchFamily="34" charset="0"/>
                <a:cs typeface="Calibri" panose="020F0502020204030204" pitchFamily="34" charset="0"/>
              </a:rPr>
              <a:t>-</a:t>
            </a:r>
            <a:r>
              <a:rPr lang="en-US" sz="3200" dirty="0" err="1" smtClean="0">
                <a:latin typeface="Calibri" panose="020F0502020204030204" pitchFamily="34" charset="0"/>
                <a:cs typeface="Calibri" panose="020F0502020204030204" pitchFamily="34" charset="0"/>
              </a:rPr>
              <a:t>Swifthand</a:t>
            </a:r>
            <a:r>
              <a:rPr lang="fa-IR" sz="3200" dirty="0" smtClean="0">
                <a:latin typeface="Calibri" panose="020F0502020204030204" pitchFamily="34" charset="0"/>
                <a:cs typeface="Calibri" panose="020F0502020204030204" pitchFamily="34" charset="0"/>
              </a:rPr>
              <a:t> [</a:t>
            </a:r>
            <a:r>
              <a:rPr lang="fa-IR" sz="3200" dirty="0" smtClean="0">
                <a:latin typeface="Calibri" panose="020F0502020204030204" pitchFamily="34" charset="0"/>
                <a:cs typeface="B Nazanin" panose="00000400000000000000" pitchFamily="2" charset="-78"/>
              </a:rPr>
              <a:t>3</a:t>
            </a:r>
            <a:r>
              <a:rPr lang="fa-IR" sz="3200" dirty="0" smtClean="0">
                <a:latin typeface="Calibri" panose="020F0502020204030204" pitchFamily="34" charset="0"/>
                <a:cs typeface="Calibri" panose="020F0502020204030204" pitchFamily="34" charset="0"/>
              </a:rPr>
              <a:t>]</a:t>
            </a:r>
            <a:endParaRPr lang="fa-IR" sz="3200" dirty="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تولید ورودی </a:t>
            </a:r>
            <a:r>
              <a:rPr lang="fa-IR" sz="3200" dirty="0" err="1" smtClean="0">
                <a:latin typeface="Calibri" panose="020F0502020204030204" pitchFamily="34" charset="0"/>
                <a:cs typeface="Calibri" panose="020F0502020204030204" pitchFamily="34" charset="0"/>
              </a:rPr>
              <a:t>نظام‌مند</a:t>
            </a:r>
            <a:r>
              <a:rPr lang="fa-IR" sz="3200" dirty="0" smtClean="0">
                <a:latin typeface="Calibri" panose="020F0502020204030204" pitchFamily="34" charset="0"/>
                <a:cs typeface="Calibri" panose="020F0502020204030204" pitchFamily="34" charset="0"/>
              </a:rPr>
              <a:t>-</a:t>
            </a:r>
            <a:r>
              <a:rPr lang="en-US" sz="3200" dirty="0" smtClean="0">
                <a:latin typeface="Calibri" panose="020F0502020204030204" pitchFamily="34" charset="0"/>
                <a:cs typeface="Calibri" panose="020F0502020204030204" pitchFamily="34" charset="0"/>
              </a:rPr>
              <a:t>Sig-Droid</a:t>
            </a:r>
            <a:r>
              <a:rPr lang="fa-IR" sz="3200" dirty="0" smtClean="0">
                <a:latin typeface="Calibri" panose="020F0502020204030204" pitchFamily="34" charset="0"/>
                <a:cs typeface="Calibri" panose="020F0502020204030204" pitchFamily="34" charset="0"/>
              </a:rPr>
              <a:t> [</a:t>
            </a:r>
            <a:r>
              <a:rPr lang="fa-IR" sz="3200" dirty="0" smtClean="0">
                <a:latin typeface="Calibri" panose="020F0502020204030204" pitchFamily="34" charset="0"/>
                <a:cs typeface="B Nazanin" panose="00000400000000000000" pitchFamily="2" charset="-78"/>
              </a:rPr>
              <a:t>4</a:t>
            </a:r>
            <a:r>
              <a:rPr lang="fa-IR" sz="3200" dirty="0" smtClean="0">
                <a:latin typeface="Calibri" panose="020F0502020204030204" pitchFamily="34" charset="0"/>
                <a:cs typeface="Calibri" panose="020F0502020204030204" pitchFamily="34" charset="0"/>
              </a:rPr>
              <a:t>]</a:t>
            </a:r>
          </a:p>
          <a:p>
            <a:pPr marL="457200" indent="-457200" algn="just" rtl="1">
              <a:buFont typeface="Arial" panose="020B0604020202020204" pitchFamily="34" charset="0"/>
              <a:buChar char="•"/>
            </a:pPr>
            <a:endParaRPr lang="fa-IR" sz="3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415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30</a:t>
            </a:fld>
            <a:endParaRPr lang="en-US" dirty="0"/>
          </a:p>
        </p:txBody>
      </p:sp>
      <p:sp>
        <p:nvSpPr>
          <p:cNvPr id="34" name="TextBox 33"/>
          <p:cNvSpPr txBox="1"/>
          <p:nvPr/>
        </p:nvSpPr>
        <p:spPr>
          <a:xfrm>
            <a:off x="2492761" y="304800"/>
            <a:ext cx="4158510"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شده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cxnSp>
        <p:nvCxnSpPr>
          <p:cNvPr id="8" name="Straight Connector 7"/>
          <p:cNvCxnSpPr/>
          <p:nvPr/>
        </p:nvCxnSpPr>
        <p:spPr>
          <a:xfrm flipV="1">
            <a:off x="7162800" y="1242285"/>
            <a:ext cx="1790700" cy="2034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199" y="1752600"/>
            <a:ext cx="8305801" cy="1384995"/>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سوال پژوهشی </a:t>
            </a:r>
            <a:r>
              <a:rPr lang="fa-IR" sz="2800" dirty="0" smtClean="0">
                <a:latin typeface="Calibri" panose="020F0502020204030204" pitchFamily="34" charset="0"/>
                <a:cs typeface="Calibri" panose="020F0502020204030204" pitchFamily="34" charset="0"/>
              </a:rPr>
              <a:t>اول:</a:t>
            </a:r>
            <a:endParaRPr lang="fa-IR" sz="28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B Nazanin" panose="00000400000000000000" pitchFamily="2" charset="-78"/>
              </a:rPr>
              <a:t>10</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خودمان + </a:t>
            </a:r>
            <a:r>
              <a:rPr lang="fa-IR" sz="2800" dirty="0" smtClean="0">
                <a:latin typeface="Calibri" panose="020F0502020204030204" pitchFamily="34" charset="0"/>
                <a:cs typeface="B Nazanin" panose="00000400000000000000" pitchFamily="2" charset="-78"/>
              </a:rPr>
              <a:t>140</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F-Droid</a:t>
            </a:r>
            <a:r>
              <a:rPr lang="fa-IR" sz="2800" dirty="0" smtClean="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B Nazanin" panose="00000400000000000000" pitchFamily="2" charset="-78"/>
              </a:rPr>
              <a:t>13</a:t>
            </a:r>
            <a:r>
              <a:rPr lang="fa-IR" sz="2800" dirty="0" smtClean="0">
                <a:latin typeface="Calibri" panose="020F0502020204030204" pitchFamily="34" charset="0"/>
                <a:cs typeface="Calibri" panose="020F0502020204030204" pitchFamily="34" charset="0"/>
              </a:rPr>
              <a:t>]</a:t>
            </a:r>
            <a:endParaRPr lang="fa-IR" sz="2800" dirty="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B Nazanin" panose="00000400000000000000" pitchFamily="2" charset="-78"/>
              </a:rPr>
              <a:t>11</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آسیب‌پذیر</a:t>
            </a:r>
            <a:endParaRPr lang="en-US" sz="28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25766609"/>
              </p:ext>
            </p:extLst>
          </p:nvPr>
        </p:nvGraphicFramePr>
        <p:xfrm>
          <a:off x="171451" y="990601"/>
          <a:ext cx="8801098" cy="4876799"/>
        </p:xfrm>
        <a:graphic>
          <a:graphicData uri="http://schemas.openxmlformats.org/drawingml/2006/table">
            <a:tbl>
              <a:tblPr rtl="1" firstRow="1" firstCol="1" bandRow="1">
                <a:tableStyleId>{5C22544A-7EE6-4342-B048-85BDC9FD1C3A}</a:tableStyleId>
              </a:tblPr>
              <a:tblGrid>
                <a:gridCol w="1879915">
                  <a:extLst>
                    <a:ext uri="{9D8B030D-6E8A-4147-A177-3AD203B41FA5}">
                      <a16:colId xmlns:a16="http://schemas.microsoft.com/office/drawing/2014/main" val="2189337461"/>
                    </a:ext>
                  </a:extLst>
                </a:gridCol>
                <a:gridCol w="1087816">
                  <a:extLst>
                    <a:ext uri="{9D8B030D-6E8A-4147-A177-3AD203B41FA5}">
                      <a16:colId xmlns:a16="http://schemas.microsoft.com/office/drawing/2014/main" val="3469087627"/>
                    </a:ext>
                  </a:extLst>
                </a:gridCol>
                <a:gridCol w="987483">
                  <a:extLst>
                    <a:ext uri="{9D8B030D-6E8A-4147-A177-3AD203B41FA5}">
                      <a16:colId xmlns:a16="http://schemas.microsoft.com/office/drawing/2014/main" val="601848982"/>
                    </a:ext>
                  </a:extLst>
                </a:gridCol>
                <a:gridCol w="1186388">
                  <a:extLst>
                    <a:ext uri="{9D8B030D-6E8A-4147-A177-3AD203B41FA5}">
                      <a16:colId xmlns:a16="http://schemas.microsoft.com/office/drawing/2014/main" val="3021259992"/>
                    </a:ext>
                  </a:extLst>
                </a:gridCol>
                <a:gridCol w="1186388">
                  <a:extLst>
                    <a:ext uri="{9D8B030D-6E8A-4147-A177-3AD203B41FA5}">
                      <a16:colId xmlns:a16="http://schemas.microsoft.com/office/drawing/2014/main" val="3195940907"/>
                    </a:ext>
                  </a:extLst>
                </a:gridCol>
                <a:gridCol w="1087816">
                  <a:extLst>
                    <a:ext uri="{9D8B030D-6E8A-4147-A177-3AD203B41FA5}">
                      <a16:colId xmlns:a16="http://schemas.microsoft.com/office/drawing/2014/main" val="1211600499"/>
                    </a:ext>
                  </a:extLst>
                </a:gridCol>
                <a:gridCol w="1385292">
                  <a:extLst>
                    <a:ext uri="{9D8B030D-6E8A-4147-A177-3AD203B41FA5}">
                      <a16:colId xmlns:a16="http://schemas.microsoft.com/office/drawing/2014/main" val="3216767255"/>
                    </a:ext>
                  </a:extLst>
                </a:gridCol>
              </a:tblGrid>
              <a:tr h="2587447">
                <a:tc>
                  <a:txBody>
                    <a:bodyPr/>
                    <a:lstStyle/>
                    <a:p>
                      <a:pPr marL="0" marR="0" algn="justLow" rtl="1">
                        <a:lnSpc>
                          <a:spcPct val="120000"/>
                        </a:lnSpc>
                        <a:spcBef>
                          <a:spcPts val="600"/>
                        </a:spcBef>
                        <a:spcAft>
                          <a:spcPts val="0"/>
                        </a:spcAft>
                      </a:pPr>
                      <a:r>
                        <a:rPr lang="fa-IR" sz="2800" b="0" dirty="0">
                          <a:effectLst/>
                          <a:latin typeface="Calibri" panose="020F0502020204030204" pitchFamily="34" charset="0"/>
                          <a:cs typeface="Calibri" panose="020F0502020204030204" pitchFamily="34" charset="0"/>
                        </a:rPr>
                        <a:t>	معیار </a:t>
                      </a:r>
                      <a:endParaRPr lang="en-US" sz="2800" b="0" dirty="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r>
                        <a:rPr lang="fa-IR" sz="2800" b="0" dirty="0">
                          <a:effectLst/>
                          <a:latin typeface="Calibri" panose="020F0502020204030204" pitchFamily="34" charset="0"/>
                          <a:cs typeface="Calibri" panose="020F0502020204030204" pitchFamily="34" charset="0"/>
                        </a:rPr>
                        <a:t>           </a:t>
                      </a:r>
                      <a:r>
                        <a:rPr lang="fa-IR" sz="2800" b="0" dirty="0" smtClean="0">
                          <a:effectLst/>
                          <a:latin typeface="Calibri" panose="020F0502020204030204" pitchFamily="34" charset="0"/>
                          <a:cs typeface="Calibri" panose="020F0502020204030204" pitchFamily="34" charset="0"/>
                        </a:rPr>
                        <a:t>مقایسه</a:t>
                      </a:r>
                      <a:endParaRPr lang="en-US" sz="2800" b="0" dirty="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endParaRPr lang="en-US" sz="2800" b="0" dirty="0" smtClean="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r>
                        <a:rPr lang="en-US" sz="2800" b="0" baseline="0" dirty="0" smtClean="0">
                          <a:effectLst/>
                          <a:latin typeface="Calibri" panose="020F0502020204030204" pitchFamily="34" charset="0"/>
                          <a:cs typeface="Calibri" panose="020F0502020204030204" pitchFamily="34" charset="0"/>
                        </a:rPr>
                        <a:t>     </a:t>
                      </a:r>
                      <a:r>
                        <a:rPr lang="fa-IR" sz="2800" b="0" dirty="0" smtClean="0">
                          <a:effectLst/>
                          <a:latin typeface="Calibri" panose="020F0502020204030204" pitchFamily="34" charset="0"/>
                          <a:cs typeface="Calibri" panose="020F0502020204030204" pitchFamily="34" charset="0"/>
                        </a:rPr>
                        <a:t>ابزار </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رخدادمحور بودن</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عدم انفجار مسیر</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ترکیب ‌تحلیل ‌ایستا و پویا</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تشخیص‌ بمب ‌منطقی</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تشخیص‌ آسیب‌پذیری</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fa-IR" sz="2800" b="0">
                          <a:effectLst/>
                          <a:latin typeface="Calibri" panose="020F0502020204030204" pitchFamily="34" charset="0"/>
                          <a:cs typeface="Calibri" panose="020F0502020204030204" pitchFamily="34" charset="0"/>
                        </a:rPr>
                        <a:t>تشخیص نقض حریم خصوصی</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tc>
                <a:extLst>
                  <a:ext uri="{0D108BD9-81ED-4DB2-BD59-A6C34878D82A}">
                    <a16:rowId xmlns:a16="http://schemas.microsoft.com/office/drawing/2014/main" val="127476483"/>
                  </a:ext>
                </a:extLst>
              </a:tr>
              <a:tr h="572338">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rPr>
                        <a:t>AppIntent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3594869816"/>
                  </a:ext>
                </a:extLst>
              </a:tr>
              <a:tr h="572338">
                <a:tc>
                  <a:txBody>
                    <a:bodyPr/>
                    <a:lstStyle/>
                    <a:p>
                      <a:pPr marL="0" marR="0" algn="ctr" rtl="1">
                        <a:lnSpc>
                          <a:spcPct val="120000"/>
                        </a:lnSpc>
                        <a:spcBef>
                          <a:spcPts val="600"/>
                        </a:spcBef>
                        <a:spcAft>
                          <a:spcPts val="0"/>
                        </a:spcAft>
                      </a:pPr>
                      <a:r>
                        <a:rPr lang="en-US" sz="2800" b="0" dirty="0" err="1">
                          <a:effectLst/>
                          <a:latin typeface="Calibri" panose="020F0502020204030204" pitchFamily="34" charset="0"/>
                          <a:cs typeface="Calibri" panose="020F0502020204030204" pitchFamily="34" charset="0"/>
                        </a:rPr>
                        <a:t>Condroid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730705172"/>
                  </a:ext>
                </a:extLst>
              </a:tr>
              <a:tr h="572338">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rPr>
                        <a:t>Sig-Droid</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2333057179"/>
                  </a:ext>
                </a:extLst>
              </a:tr>
              <a:tr h="572338">
                <a:tc>
                  <a:txBody>
                    <a:bodyPr/>
                    <a:lstStyle/>
                    <a:p>
                      <a:pPr marL="0" marR="0"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کار ما</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3869413828"/>
                  </a:ext>
                </a:extLst>
              </a:tr>
            </a:tbl>
          </a:graphicData>
        </a:graphic>
      </p:graphicFrame>
      <p:cxnSp>
        <p:nvCxnSpPr>
          <p:cNvPr id="9" name="Straight Connector 8"/>
          <p:cNvCxnSpPr/>
          <p:nvPr/>
        </p:nvCxnSpPr>
        <p:spPr>
          <a:xfrm flipV="1">
            <a:off x="7086600" y="1143000"/>
            <a:ext cx="1866900" cy="2590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0283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31</a:t>
            </a:fld>
            <a:endParaRPr lang="en-US" dirty="0"/>
          </a:p>
        </p:txBody>
      </p:sp>
      <p:sp>
        <p:nvSpPr>
          <p:cNvPr id="34" name="TextBox 33"/>
          <p:cNvSpPr txBox="1"/>
          <p:nvPr/>
        </p:nvSpPr>
        <p:spPr>
          <a:xfrm>
            <a:off x="2246699" y="304800"/>
            <a:ext cx="4650633"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شده</a:t>
            </a:r>
            <a:r>
              <a:rPr lang="fa-IR" sz="2000" b="1" dirty="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1752600"/>
            <a:ext cx="8305801" cy="954107"/>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سوال پژوهشی </a:t>
            </a:r>
            <a:r>
              <a:rPr lang="fa-IR" sz="2800" dirty="0" smtClean="0">
                <a:latin typeface="Calibri" panose="020F0502020204030204" pitchFamily="34" charset="0"/>
                <a:cs typeface="Calibri" panose="020F0502020204030204" pitchFamily="34" charset="0"/>
              </a:rPr>
              <a:t>دوم</a:t>
            </a:r>
            <a:r>
              <a:rPr lang="fa-IR" sz="2800" dirty="0" smtClean="0">
                <a:latin typeface="Calibri" panose="020F0502020204030204" pitchFamily="34" charset="0"/>
                <a:cs typeface="Calibri" panose="020F0502020204030204" pitchFamily="34" charset="0"/>
              </a:rPr>
              <a:t>:</a:t>
            </a:r>
            <a:endParaRPr lang="fa-IR" sz="28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B Nazanin" panose="00000400000000000000" pitchFamily="2" charset="-78"/>
              </a:rPr>
              <a:t>10</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خودمان + </a:t>
            </a:r>
            <a:r>
              <a:rPr lang="fa-IR" sz="2800" dirty="0" smtClean="0">
                <a:latin typeface="Calibri" panose="020F0502020204030204" pitchFamily="34" charset="0"/>
                <a:cs typeface="B Nazanin" panose="00000400000000000000" pitchFamily="2" charset="-78"/>
              </a:rPr>
              <a:t>4</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F-Droid</a:t>
            </a:r>
            <a:r>
              <a:rPr lang="fa-IR" sz="2800" dirty="0" smtClean="0">
                <a:latin typeface="Calibri" panose="020F0502020204030204" pitchFamily="34" charset="0"/>
                <a:cs typeface="Calibri" panose="020F0502020204030204" pitchFamily="34" charset="0"/>
              </a:rPr>
              <a:t> </a:t>
            </a:r>
            <a:endParaRPr lang="en-US" sz="28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4672613"/>
              </p:ext>
            </p:extLst>
          </p:nvPr>
        </p:nvGraphicFramePr>
        <p:xfrm>
          <a:off x="304800" y="1278818"/>
          <a:ext cx="8534400" cy="4300364"/>
        </p:xfrm>
        <a:graphic>
          <a:graphicData uri="http://schemas.openxmlformats.org/drawingml/2006/table">
            <a:tbl>
              <a:tblPr rtl="1" firstRow="1" firstCol="1" bandRow="1">
                <a:tableStyleId>{5C22544A-7EE6-4342-B048-85BDC9FD1C3A}</a:tableStyleId>
              </a:tblPr>
              <a:tblGrid>
                <a:gridCol w="491836">
                  <a:extLst>
                    <a:ext uri="{9D8B030D-6E8A-4147-A177-3AD203B41FA5}">
                      <a16:colId xmlns:a16="http://schemas.microsoft.com/office/drawing/2014/main" val="715869889"/>
                    </a:ext>
                  </a:extLst>
                </a:gridCol>
                <a:gridCol w="2413396">
                  <a:extLst>
                    <a:ext uri="{9D8B030D-6E8A-4147-A177-3AD203B41FA5}">
                      <a16:colId xmlns:a16="http://schemas.microsoft.com/office/drawing/2014/main" val="2799149417"/>
                    </a:ext>
                  </a:extLst>
                </a:gridCol>
                <a:gridCol w="1407292">
                  <a:extLst>
                    <a:ext uri="{9D8B030D-6E8A-4147-A177-3AD203B41FA5}">
                      <a16:colId xmlns:a16="http://schemas.microsoft.com/office/drawing/2014/main" val="2962310528"/>
                    </a:ext>
                  </a:extLst>
                </a:gridCol>
                <a:gridCol w="1407292">
                  <a:extLst>
                    <a:ext uri="{9D8B030D-6E8A-4147-A177-3AD203B41FA5}">
                      <a16:colId xmlns:a16="http://schemas.microsoft.com/office/drawing/2014/main" val="926872267"/>
                    </a:ext>
                  </a:extLst>
                </a:gridCol>
                <a:gridCol w="1407292">
                  <a:extLst>
                    <a:ext uri="{9D8B030D-6E8A-4147-A177-3AD203B41FA5}">
                      <a16:colId xmlns:a16="http://schemas.microsoft.com/office/drawing/2014/main" val="1655668927"/>
                    </a:ext>
                  </a:extLst>
                </a:gridCol>
                <a:gridCol w="1407292">
                  <a:extLst>
                    <a:ext uri="{9D8B030D-6E8A-4147-A177-3AD203B41FA5}">
                      <a16:colId xmlns:a16="http://schemas.microsoft.com/office/drawing/2014/main" val="1126830283"/>
                    </a:ext>
                  </a:extLst>
                </a:gridCol>
              </a:tblGrid>
              <a:tr h="762904">
                <a:tc rowSpan="2">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ردیف</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vert="vert" anchor="ctr"/>
                </a:tc>
                <a:tc rowSpan="2">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نام برنامک</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gridSpan="2">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Sig-Droid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hMerge="1">
                  <a:txBody>
                    <a:bodyPr/>
                    <a:lstStyle/>
                    <a:p>
                      <a:endParaRPr lang="en-US"/>
                    </a:p>
                  </a:txBody>
                  <a:tcPr/>
                </a:tc>
                <a:tc gridSpan="2">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کار ما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360723106"/>
                  </a:ext>
                </a:extLst>
              </a:tr>
              <a:tr h="311800">
                <a:tc vMerge="1">
                  <a:txBody>
                    <a:bodyPr/>
                    <a:lstStyle/>
                    <a:p>
                      <a:endParaRPr lang="en-US"/>
                    </a:p>
                  </a:txBody>
                  <a:tcPr/>
                </a:tc>
                <a:tc vMerge="1">
                  <a:txBody>
                    <a:bodyPr/>
                    <a:lstStyle/>
                    <a:p>
                      <a:endParaRPr lang="en-US"/>
                    </a:p>
                  </a:txBody>
                  <a:tcPr/>
                </a:tc>
                <a:tc>
                  <a:txBody>
                    <a:bodyPr/>
                    <a:lstStyle/>
                    <a:p>
                      <a:pPr marL="0" marR="0" algn="ctr" rtl="0">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پوشش کد</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زمان (</a:t>
                      </a:r>
                      <a:r>
                        <a:rPr lang="en-US" sz="2800">
                          <a:effectLst/>
                          <a:latin typeface="Calibri" panose="020F0502020204030204" pitchFamily="34" charset="0"/>
                          <a:cs typeface="Calibri" panose="020F0502020204030204" pitchFamily="34" charset="0"/>
                        </a:rPr>
                        <a:t>ms</a:t>
                      </a:r>
                      <a:r>
                        <a:rPr lang="ar-SA"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پوشش کد</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زمان (</a:t>
                      </a:r>
                      <a:r>
                        <a:rPr lang="en-US" sz="2800">
                          <a:effectLst/>
                          <a:latin typeface="Calibri" panose="020F0502020204030204" pitchFamily="34" charset="0"/>
                          <a:cs typeface="Calibri" panose="020F0502020204030204" pitchFamily="34" charset="0"/>
                        </a:rPr>
                        <a:t>ms</a:t>
                      </a:r>
                      <a:r>
                        <a:rPr lang="ar-SA"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603598012"/>
                  </a:ext>
                </a:extLst>
              </a:tr>
              <a:tr h="76290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1</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dirty="0" err="1">
                          <a:effectLst/>
                          <a:latin typeface="Calibri" panose="020F0502020204030204" pitchFamily="34" charset="0"/>
                          <a:cs typeface="Calibri" panose="020F0502020204030204" pitchFamily="34" charset="0"/>
                        </a:rPr>
                        <a:t>MunchLife</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74%</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186</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40%</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20</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955080603"/>
                  </a:ext>
                </a:extLst>
              </a:tr>
              <a:tr h="74979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2</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dirty="0" err="1">
                          <a:effectLst/>
                          <a:latin typeface="Calibri" panose="020F0502020204030204" pitchFamily="34" charset="0"/>
                          <a:cs typeface="Calibri" panose="020F0502020204030204" pitchFamily="34" charset="0"/>
                        </a:rPr>
                        <a:t>JustSit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75%</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137</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41%</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14</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75255320"/>
                  </a:ext>
                </a:extLst>
              </a:tr>
              <a:tr h="76290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3</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AnyCut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79%</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179</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37%</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20</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580563775"/>
                  </a:ext>
                </a:extLst>
              </a:tr>
              <a:tr h="74979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4</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TippyTipper</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78%</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484</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43%</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60</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928151790"/>
                  </a:ext>
                </a:extLst>
              </a:tr>
            </a:tbl>
          </a:graphicData>
        </a:graphic>
      </p:graphicFrame>
    </p:spTree>
    <p:extLst>
      <p:ext uri="{BB962C8B-B14F-4D97-AF65-F5344CB8AC3E}">
        <p14:creationId xmlns:p14="http://schemas.microsoft.com/office/powerpoint/2010/main" val="5917616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32</a:t>
            </a:fld>
            <a:endParaRPr lang="en-US" dirty="0"/>
          </a:p>
        </p:txBody>
      </p:sp>
      <p:sp>
        <p:nvSpPr>
          <p:cNvPr id="34" name="TextBox 33"/>
          <p:cNvSpPr txBox="1"/>
          <p:nvPr/>
        </p:nvSpPr>
        <p:spPr>
          <a:xfrm>
            <a:off x="2235479" y="304800"/>
            <a:ext cx="467307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32565981"/>
              </p:ext>
            </p:extLst>
          </p:nvPr>
        </p:nvGraphicFramePr>
        <p:xfrm>
          <a:off x="190500" y="1296981"/>
          <a:ext cx="8763000" cy="4722819"/>
        </p:xfrm>
        <a:graphic>
          <a:graphicData uri="http://schemas.openxmlformats.org/drawingml/2006/table">
            <a:tbl>
              <a:tblPr rtl="1" firstRow="1" firstCol="1" bandRow="1">
                <a:tableStyleId>{5C22544A-7EE6-4342-B048-85BDC9FD1C3A}</a:tableStyleId>
              </a:tblPr>
              <a:tblGrid>
                <a:gridCol w="1769315">
                  <a:extLst>
                    <a:ext uri="{9D8B030D-6E8A-4147-A177-3AD203B41FA5}">
                      <a16:colId xmlns:a16="http://schemas.microsoft.com/office/drawing/2014/main" val="1254418795"/>
                    </a:ext>
                  </a:extLst>
                </a:gridCol>
                <a:gridCol w="1665357">
                  <a:extLst>
                    <a:ext uri="{9D8B030D-6E8A-4147-A177-3AD203B41FA5}">
                      <a16:colId xmlns:a16="http://schemas.microsoft.com/office/drawing/2014/main" val="1500048021"/>
                    </a:ext>
                  </a:extLst>
                </a:gridCol>
                <a:gridCol w="2331908">
                  <a:extLst>
                    <a:ext uri="{9D8B030D-6E8A-4147-A177-3AD203B41FA5}">
                      <a16:colId xmlns:a16="http://schemas.microsoft.com/office/drawing/2014/main" val="2698446892"/>
                    </a:ext>
                  </a:extLst>
                </a:gridCol>
                <a:gridCol w="1665357">
                  <a:extLst>
                    <a:ext uri="{9D8B030D-6E8A-4147-A177-3AD203B41FA5}">
                      <a16:colId xmlns:a16="http://schemas.microsoft.com/office/drawing/2014/main" val="4239158129"/>
                    </a:ext>
                  </a:extLst>
                </a:gridCol>
                <a:gridCol w="1331063">
                  <a:extLst>
                    <a:ext uri="{9D8B030D-6E8A-4147-A177-3AD203B41FA5}">
                      <a16:colId xmlns:a16="http://schemas.microsoft.com/office/drawing/2014/main" val="3658952091"/>
                    </a:ext>
                  </a:extLst>
                </a:gridCol>
              </a:tblGrid>
              <a:tr h="1962744">
                <a:tc>
                  <a:txBody>
                    <a:bodyPr/>
                    <a:lstStyle/>
                    <a:p>
                      <a:pPr marL="0" marR="0" algn="ctr" rtl="1">
                        <a:lnSpc>
                          <a:spcPct val="120000"/>
                        </a:lnSpc>
                        <a:spcBef>
                          <a:spcPts val="600"/>
                        </a:spcBef>
                        <a:spcAft>
                          <a:spcPts val="0"/>
                        </a:spcAft>
                      </a:pPr>
                      <a:r>
                        <a:rPr lang="ar-SA" sz="2400" b="0" dirty="0" smtClean="0">
                          <a:effectLst/>
                          <a:latin typeface="Calibri" panose="020F0502020204030204" pitchFamily="34" charset="0"/>
                          <a:cs typeface="Calibri" panose="020F0502020204030204" pitchFamily="34" charset="0"/>
                        </a:rPr>
                        <a:t>معیار</a:t>
                      </a:r>
                      <a:endParaRPr lang="en-US" sz="2400" b="0" baseline="0" dirty="0" smtClean="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en-US" sz="2400" b="0" baseline="0" dirty="0" smtClean="0">
                          <a:effectLst/>
                          <a:latin typeface="Calibri" panose="020F0502020204030204" pitchFamily="34" charset="0"/>
                          <a:cs typeface="Calibri" panose="020F0502020204030204" pitchFamily="34" charset="0"/>
                        </a:rPr>
                        <a:t>           </a:t>
                      </a:r>
                      <a:r>
                        <a:rPr lang="ar-SA" sz="2400" b="0" dirty="0" smtClean="0">
                          <a:effectLst/>
                          <a:latin typeface="Calibri" panose="020F0502020204030204" pitchFamily="34" charset="0"/>
                          <a:cs typeface="Calibri" panose="020F0502020204030204" pitchFamily="34" charset="0"/>
                        </a:rPr>
                        <a:t>مقایسه</a:t>
                      </a:r>
                      <a:endParaRPr lang="en-US" sz="2400" b="0" dirty="0" smtClean="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endParaRPr lang="en-US" sz="2400" b="0" dirty="0">
                        <a:effectLst/>
                        <a:latin typeface="Calibri" panose="020F0502020204030204" pitchFamily="34" charset="0"/>
                        <a:cs typeface="Calibri" panose="020F0502020204030204" pitchFamily="34" charset="0"/>
                      </a:endParaRPr>
                    </a:p>
                    <a:p>
                      <a:pPr marL="0" marR="0" algn="just"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    ابزار</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روش جست‌و‌جو</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انواع رخداد</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ترکیب تحلیل</a:t>
                      </a:r>
                      <a:endParaRPr lang="en-US" sz="2800" b="0" dirty="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‌ایستا و پویا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عدم</a:t>
                      </a:r>
                      <a:endParaRPr lang="en-US" sz="2800" b="0" dirty="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انفجار مسیر</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744560806"/>
                  </a:ext>
                </a:extLst>
              </a:tr>
              <a:tr h="563749">
                <a:tc>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Monkey</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بی‌قاعده</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متن،سیستم،</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352782371"/>
                  </a:ext>
                </a:extLst>
              </a:tr>
              <a:tr h="955994">
                <a:tc>
                  <a:txBody>
                    <a:bodyPr/>
                    <a:lstStyle/>
                    <a:p>
                      <a:pPr marL="0" marR="0" algn="ctr" rtl="1">
                        <a:lnSpc>
                          <a:spcPct val="120000"/>
                        </a:lnSpc>
                        <a:spcBef>
                          <a:spcPts val="600"/>
                        </a:spcBef>
                        <a:spcAft>
                          <a:spcPts val="0"/>
                        </a:spcAft>
                      </a:pPr>
                      <a:r>
                        <a:rPr lang="en-US" sz="2800" b="0" dirty="0" err="1">
                          <a:effectLst/>
                          <a:latin typeface="Calibri" panose="020F0502020204030204" pitchFamily="34" charset="0"/>
                          <a:cs typeface="Calibri" panose="020F0502020204030204" pitchFamily="34" charset="0"/>
                        </a:rPr>
                        <a:t>Swifthand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مبتنی‌ بر مدل</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654735802"/>
                  </a:ext>
                </a:extLst>
              </a:tr>
              <a:tr h="593639">
                <a:tc>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Sig-Droid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نمادین</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555358394"/>
                  </a:ext>
                </a:extLst>
              </a:tr>
              <a:tr h="625189">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کار ما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پویا-نمادین</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متن،سیستم،</a:t>
                      </a:r>
                      <a:r>
                        <a:rPr lang="en-US" sz="2800">
                          <a:effectLst/>
                          <a:latin typeface="Calibri" panose="020F0502020204030204" pitchFamily="34" charset="0"/>
                          <a:cs typeface="Calibri" panose="020F0502020204030204" pitchFamily="34" charset="0"/>
                        </a:rPr>
                        <a:t>GUI</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868314758"/>
                  </a:ext>
                </a:extLst>
              </a:tr>
            </a:tbl>
          </a:graphicData>
        </a:graphic>
      </p:graphicFrame>
      <p:cxnSp>
        <p:nvCxnSpPr>
          <p:cNvPr id="8" name="Straight Connector 7"/>
          <p:cNvCxnSpPr/>
          <p:nvPr/>
        </p:nvCxnSpPr>
        <p:spPr>
          <a:xfrm flipV="1">
            <a:off x="7162800" y="1242285"/>
            <a:ext cx="1790700" cy="2034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7019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33</a:t>
            </a:fld>
            <a:endParaRPr lang="en-US" dirty="0"/>
          </a:p>
        </p:txBody>
      </p:sp>
      <p:sp>
        <p:nvSpPr>
          <p:cNvPr id="34" name="TextBox 33"/>
          <p:cNvSpPr txBox="1"/>
          <p:nvPr/>
        </p:nvSpPr>
        <p:spPr>
          <a:xfrm>
            <a:off x="3594823" y="343525"/>
            <a:ext cx="195438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1382286"/>
            <a:ext cx="8305801" cy="3724096"/>
          </a:xfrm>
          <a:prstGeom prst="rect">
            <a:avLst/>
          </a:prstGeom>
          <a:noFill/>
        </p:spPr>
        <p:txBody>
          <a:bodyPr wrap="square" rtlCol="0">
            <a:spAutoFit/>
          </a:bodyPr>
          <a:lstStyle/>
          <a:p>
            <a:pPr marL="914400" lvl="1"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در سوال پژوهشی </a:t>
            </a:r>
            <a:r>
              <a:rPr lang="fa-IR" sz="2800" dirty="0" smtClean="0">
                <a:latin typeface="Calibri" panose="020F0502020204030204" pitchFamily="34" charset="0"/>
                <a:cs typeface="Calibri" panose="020F0502020204030204" pitchFamily="34" charset="0"/>
              </a:rPr>
              <a:t>اول:</a:t>
            </a:r>
            <a:endParaRPr lang="fa-IR" sz="2800" dirty="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برای تشخیص سایر </a:t>
            </a:r>
            <a:r>
              <a:rPr lang="fa-IR" sz="2800" dirty="0" err="1">
                <a:latin typeface="Calibri" panose="020F0502020204030204" pitchFamily="34" charset="0"/>
                <a:cs typeface="Calibri" panose="020F0502020204030204" pitchFamily="34" charset="0"/>
              </a:rPr>
              <a:t>آسیب‌پذیری‌های</a:t>
            </a:r>
            <a:r>
              <a:rPr lang="fa-IR" sz="2800" dirty="0">
                <a:latin typeface="Calibri" panose="020F0502020204030204" pitchFamily="34" charset="0"/>
                <a:cs typeface="Calibri" panose="020F0502020204030204" pitchFamily="34" charset="0"/>
              </a:rPr>
              <a:t> تزریق:</a:t>
            </a:r>
          </a:p>
          <a:p>
            <a:pPr marL="1371600" lvl="2" indent="-457200" algn="just" rtl="1">
              <a:buFont typeface="Arial" panose="020B0604020202020204" pitchFamily="34" charset="0"/>
              <a:buChar char="•"/>
            </a:pPr>
            <a:r>
              <a:rPr lang="fa-IR" sz="2400" dirty="0">
                <a:latin typeface="Calibri" panose="020F0502020204030204" pitchFamily="34" charset="0"/>
                <a:cs typeface="Calibri" panose="020F0502020204030204" pitchFamily="34" charset="0"/>
              </a:rPr>
              <a:t>مشخص کردن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آسیب‌پذیر</a:t>
            </a:r>
            <a:r>
              <a:rPr lang="fa-IR" sz="2400" dirty="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منبع </a:t>
            </a:r>
            <a:r>
              <a:rPr lang="fa-IR" sz="2400" dirty="0">
                <a:latin typeface="Calibri" panose="020F0502020204030204" pitchFamily="34" charset="0"/>
                <a:cs typeface="Calibri" panose="020F0502020204030204" pitchFamily="34" charset="0"/>
              </a:rPr>
              <a:t>و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نشت</a:t>
            </a:r>
          </a:p>
          <a:p>
            <a:pPr marL="1371600" lvl="2" indent="-457200" algn="just" rtl="1">
              <a:buFont typeface="Arial" panose="020B0604020202020204" pitchFamily="34" charset="0"/>
              <a:buChar char="•"/>
            </a:pPr>
            <a:r>
              <a:rPr lang="fa-IR" sz="2400" dirty="0">
                <a:latin typeface="Calibri" panose="020F0502020204030204" pitchFamily="34" charset="0"/>
                <a:cs typeface="Calibri" panose="020F0502020204030204" pitchFamily="34" charset="0"/>
              </a:rPr>
              <a:t>تولید کلاس </a:t>
            </a:r>
            <a:r>
              <a:rPr lang="en-US" sz="2400" dirty="0">
                <a:latin typeface="Calibri" panose="020F0502020204030204" pitchFamily="34" charset="0"/>
                <a:cs typeface="Calibri" panose="020F0502020204030204" pitchFamily="34" charset="0"/>
              </a:rPr>
              <a:t>Mock</a:t>
            </a:r>
            <a:r>
              <a:rPr lang="fa-IR" sz="2400" dirty="0">
                <a:latin typeface="Calibri" panose="020F0502020204030204" pitchFamily="34" charset="0"/>
                <a:cs typeface="Calibri" panose="020F0502020204030204" pitchFamily="34" charset="0"/>
              </a:rPr>
              <a:t> نمادین مرتبط با </a:t>
            </a:r>
            <a:r>
              <a:rPr lang="fa-IR" sz="2400" dirty="0" smtClean="0">
                <a:latin typeface="Calibri" panose="020F0502020204030204" pitchFamily="34" charset="0"/>
                <a:cs typeface="Calibri" panose="020F0502020204030204" pitchFamily="34" charset="0"/>
              </a:rPr>
              <a:t>تابع منبع و تابع </a:t>
            </a:r>
            <a:r>
              <a:rPr lang="fa-IR" sz="2400" dirty="0" err="1" smtClean="0">
                <a:latin typeface="Calibri" panose="020F0502020204030204" pitchFamily="34" charset="0"/>
                <a:cs typeface="Calibri" panose="020F0502020204030204" pitchFamily="34" charset="0"/>
              </a:rPr>
              <a:t>آسیب‌پذیر</a:t>
            </a:r>
            <a:endParaRPr lang="fa-IR" sz="2800" dirty="0" smtClean="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در </a:t>
            </a:r>
            <a:r>
              <a:rPr lang="fa-IR" sz="2800" dirty="0" smtClean="0">
                <a:latin typeface="Calibri" panose="020F0502020204030204" pitchFamily="34" charset="0"/>
                <a:cs typeface="Calibri" panose="020F0502020204030204" pitchFamily="34" charset="0"/>
              </a:rPr>
              <a:t>سوال پژوهشی </a:t>
            </a:r>
            <a:r>
              <a:rPr lang="fa-IR" sz="2800" dirty="0" smtClean="0">
                <a:latin typeface="Calibri" panose="020F0502020204030204" pitchFamily="34" charset="0"/>
                <a:cs typeface="Calibri" panose="020F0502020204030204" pitchFamily="34" charset="0"/>
              </a:rPr>
              <a:t>دوم:</a:t>
            </a:r>
            <a:endParaRPr lang="fa-IR" sz="2800" dirty="0" smtClean="0">
              <a:latin typeface="Calibri" panose="020F0502020204030204" pitchFamily="34" charset="0"/>
              <a:cs typeface="Calibri" panose="020F0502020204030204" pitchFamily="34" charset="0"/>
            </a:endParaRPr>
          </a:p>
          <a:p>
            <a:pPr marL="1371600" lvl="2"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سرعت بیشتر + پوشش کمتر کد</a:t>
            </a:r>
          </a:p>
          <a:p>
            <a:pPr marL="914400" lvl="1"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برای خطاهای دیگر مثل «خطای نشت حافظه</a:t>
            </a:r>
            <a:r>
              <a:rPr lang="fa-IR" sz="2800" dirty="0" smtClean="0">
                <a:latin typeface="Calibri" panose="020F0502020204030204" pitchFamily="34" charset="0"/>
                <a:cs typeface="Calibri" panose="020F0502020204030204" pitchFamily="34" charset="0"/>
              </a:rPr>
              <a:t>»</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تحلیل ایستا و تولید پشته </a:t>
            </a:r>
            <a:r>
              <a:rPr lang="fa-IR" sz="2400" dirty="0" err="1" smtClean="0">
                <a:latin typeface="Calibri" panose="020F0502020204030204" pitchFamily="34" charset="0"/>
                <a:cs typeface="Calibri" panose="020F0502020204030204" pitchFamily="34" charset="0"/>
              </a:rPr>
              <a:t>شاخه‌های</a:t>
            </a:r>
            <a:r>
              <a:rPr lang="fa-IR" sz="2400" dirty="0" smtClean="0">
                <a:latin typeface="Calibri" panose="020F0502020204030204" pitchFamily="34" charset="0"/>
                <a:cs typeface="Calibri" panose="020F0502020204030204" pitchFamily="34" charset="0"/>
              </a:rPr>
              <a:t> </a:t>
            </a:r>
            <a:r>
              <a:rPr lang="fa-IR" sz="2400" dirty="0" err="1" smtClean="0">
                <a:latin typeface="Calibri" panose="020F0502020204030204" pitchFamily="34" charset="0"/>
                <a:cs typeface="Calibri" panose="020F0502020204030204" pitchFamily="34" charset="0"/>
              </a:rPr>
              <a:t>اولویت‌دار</a:t>
            </a:r>
            <a:r>
              <a:rPr lang="fa-IR" sz="2400" dirty="0">
                <a:latin typeface="Calibri" panose="020F0502020204030204" pitchFamily="34" charset="0"/>
                <a:cs typeface="Calibri" panose="020F0502020204030204" pitchFamily="34" charset="0"/>
              </a:rPr>
              <a:t> مرتبط به </a:t>
            </a:r>
            <a:r>
              <a:rPr lang="fa-IR" sz="2400" dirty="0" smtClean="0">
                <a:latin typeface="Calibri" panose="020F0502020204030204" pitchFamily="34" charset="0"/>
                <a:cs typeface="Calibri" panose="020F0502020204030204" pitchFamily="34" charset="0"/>
              </a:rPr>
              <a:t>آن</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تولید </a:t>
            </a:r>
            <a:r>
              <a:rPr lang="fa-IR" sz="2400" dirty="0" err="1" smtClean="0">
                <a:latin typeface="Calibri" panose="020F0502020204030204" pitchFamily="34" charset="0"/>
                <a:cs typeface="Calibri" panose="020F0502020204030204" pitchFamily="34" charset="0"/>
              </a:rPr>
              <a:t>کلاس‌های</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و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نمادین </a:t>
            </a:r>
            <a:r>
              <a:rPr lang="fa-IR" sz="2400" dirty="0" smtClean="0">
                <a:latin typeface="Calibri" panose="020F0502020204030204" pitchFamily="34" charset="0"/>
                <a:cs typeface="Calibri" panose="020F0502020204030204" pitchFamily="34" charset="0"/>
              </a:rPr>
              <a:t>مرتبط</a:t>
            </a:r>
            <a:endParaRPr lang="fa-IR"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6089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34</a:t>
            </a:fld>
            <a:endParaRPr lang="en-US" dirty="0"/>
          </a:p>
        </p:txBody>
      </p:sp>
      <p:sp>
        <p:nvSpPr>
          <p:cNvPr id="34" name="TextBox 33"/>
          <p:cNvSpPr txBox="1"/>
          <p:nvPr/>
        </p:nvSpPr>
        <p:spPr>
          <a:xfrm>
            <a:off x="3274223" y="495925"/>
            <a:ext cx="2595582"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2521059"/>
            <a:ext cx="8305801" cy="1815882"/>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خودکار کردن فرایند تولید </a:t>
            </a:r>
            <a:r>
              <a:rPr lang="fa-IR" sz="2800" dirty="0" err="1" smtClean="0">
                <a:latin typeface="Calibri" panose="020F0502020204030204" pitchFamily="34" charset="0"/>
                <a:cs typeface="Calibri" panose="020F0502020204030204" pitchFamily="34" charset="0"/>
              </a:rPr>
              <a:t>کلاس‌های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با استفاده از ایده موجود در ابزار </a:t>
            </a:r>
            <a:r>
              <a:rPr lang="en-US" sz="2800" dirty="0" err="1" smtClean="0">
                <a:latin typeface="Calibri" panose="020F0502020204030204" pitchFamily="34" charset="0"/>
                <a:cs typeface="Calibri" panose="020F0502020204030204" pitchFamily="34" charset="0"/>
              </a:rPr>
              <a:t>Robolectric</a:t>
            </a:r>
            <a:r>
              <a:rPr lang="fa-IR" sz="2800" dirty="0" smtClean="0">
                <a:latin typeface="Calibri" panose="020F0502020204030204" pitchFamily="34" charset="0"/>
                <a:cs typeface="Calibri" panose="020F0502020204030204" pitchFamily="34" charset="0"/>
              </a:rPr>
              <a:t>.</a:t>
            </a:r>
            <a:endParaRPr lang="en-US"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تولید موتور اجرای پویا-نمادین برای </a:t>
            </a:r>
            <a:r>
              <a:rPr lang="fa-IR" sz="2800" dirty="0" err="1" smtClean="0">
                <a:latin typeface="Calibri" panose="020F0502020204030204" pitchFamily="34" charset="0"/>
                <a:cs typeface="Calibri" panose="020F0502020204030204" pitchFamily="34" charset="0"/>
              </a:rPr>
              <a:t>اندروید</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پشتیبانی از </a:t>
            </a:r>
            <a:r>
              <a:rPr lang="fa-IR" sz="2800" dirty="0" err="1" smtClean="0">
                <a:latin typeface="Calibri" panose="020F0502020204030204" pitchFamily="34" charset="0"/>
                <a:cs typeface="Calibri" panose="020F0502020204030204" pitchFamily="34" charset="0"/>
              </a:rPr>
              <a:t>کدهای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Native</a:t>
            </a:r>
            <a:r>
              <a:rPr lang="fa-IR" sz="2800" dirty="0" smtClean="0">
                <a:latin typeface="Calibri" panose="020F0502020204030204" pitchFamily="34" charset="0"/>
                <a:cs typeface="Calibri" panose="020F0502020204030204" pitchFamily="34" charset="0"/>
              </a:rPr>
              <a:t>.</a:t>
            </a:r>
            <a:endParaRPr lang="fa-I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03561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35</a:t>
            </a:fld>
            <a:endParaRPr lang="en-US" dirty="0"/>
          </a:p>
        </p:txBody>
      </p:sp>
      <p:sp>
        <p:nvSpPr>
          <p:cNvPr id="34" name="TextBox 33"/>
          <p:cNvSpPr txBox="1"/>
          <p:nvPr/>
        </p:nvSpPr>
        <p:spPr>
          <a:xfrm>
            <a:off x="1953353" y="381000"/>
            <a:ext cx="523733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مقاله‌های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مستخرج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پایان‌نامه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1228398"/>
            <a:ext cx="8305801" cy="5262979"/>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عدالت، احسان و </a:t>
            </a:r>
            <a:r>
              <a:rPr lang="fa-IR" sz="2800" dirty="0" err="1">
                <a:latin typeface="Calibri" panose="020F0502020204030204" pitchFamily="34" charset="0"/>
                <a:cs typeface="Calibri" panose="020F0502020204030204" pitchFamily="34" charset="0"/>
              </a:rPr>
              <a:t>صادقیان</a:t>
            </a:r>
            <a:r>
              <a:rPr lang="fa-IR" sz="2800" dirty="0">
                <a:latin typeface="Calibri" panose="020F0502020204030204" pitchFamily="34" charset="0"/>
                <a:cs typeface="Calibri" panose="020F0502020204030204" pitchFamily="34" charset="0"/>
              </a:rPr>
              <a:t>، بابک، «اجرای پویا-نمادین برای تشخیص </a:t>
            </a:r>
            <a:r>
              <a:rPr lang="fa-IR" sz="2800" dirty="0" err="1">
                <a:latin typeface="Calibri" panose="020F0502020204030204" pitchFamily="34" charset="0"/>
                <a:cs typeface="Calibri" panose="020F0502020204030204" pitchFamily="34" charset="0"/>
              </a:rPr>
              <a:t>آسیب‌پذیری</a:t>
            </a:r>
            <a:r>
              <a:rPr lang="fa-IR" sz="2800" dirty="0">
                <a:latin typeface="Calibri" panose="020F0502020204030204" pitchFamily="34" charset="0"/>
                <a:cs typeface="Calibri" panose="020F0502020204030204" pitchFamily="34" charset="0"/>
              </a:rPr>
              <a:t> تزریق </a:t>
            </a:r>
            <a:r>
              <a:rPr lang="en-US" sz="2800" dirty="0">
                <a:latin typeface="Calibri" panose="020F0502020204030204" pitchFamily="34" charset="0"/>
                <a:cs typeface="Calibri" panose="020F0502020204030204" pitchFamily="34" charset="0"/>
              </a:rPr>
              <a:t>SQL </a:t>
            </a:r>
            <a:r>
              <a:rPr lang="fa-IR" sz="2800" dirty="0">
                <a:latin typeface="Calibri" panose="020F0502020204030204" pitchFamily="34" charset="0"/>
                <a:cs typeface="Calibri" panose="020F0502020204030204" pitchFamily="34" charset="0"/>
              </a:rPr>
              <a:t> در </a:t>
            </a:r>
            <a:r>
              <a:rPr lang="fa-IR" sz="2800" dirty="0" err="1">
                <a:latin typeface="Calibri" panose="020F0502020204030204" pitchFamily="34" charset="0"/>
                <a:cs typeface="Calibri" panose="020F0502020204030204" pitchFamily="34" charset="0"/>
              </a:rPr>
              <a:t>برنامک‌های</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اندرویدی</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پذیرفته‌شده</a:t>
            </a:r>
            <a:r>
              <a:rPr lang="fa-IR" sz="2800" dirty="0">
                <a:latin typeface="Calibri" panose="020F0502020204030204" pitchFamily="34" charset="0"/>
                <a:cs typeface="Calibri" panose="020F0502020204030204" pitchFamily="34" charset="0"/>
              </a:rPr>
              <a:t> در بیست و سومین </a:t>
            </a:r>
            <a:r>
              <a:rPr lang="fa-IR" sz="2800" dirty="0" err="1">
                <a:latin typeface="Calibri" panose="020F0502020204030204" pitchFamily="34" charset="0"/>
                <a:cs typeface="Calibri" panose="020F0502020204030204" pitchFamily="34" charset="0"/>
              </a:rPr>
              <a:t>کنفراس</a:t>
            </a:r>
            <a:r>
              <a:rPr lang="fa-IR" sz="2800" dirty="0">
                <a:latin typeface="Calibri" panose="020F0502020204030204" pitchFamily="34" charset="0"/>
                <a:cs typeface="Calibri" panose="020F0502020204030204" pitchFamily="34" charset="0"/>
              </a:rPr>
              <a:t> انجمن کامپیوتر ایران </a:t>
            </a:r>
            <a:r>
              <a:rPr lang="en-US" sz="2800" dirty="0">
                <a:latin typeface="Calibri" panose="020F0502020204030204" pitchFamily="34" charset="0"/>
                <a:cs typeface="Calibri" panose="020F0502020204030204" pitchFamily="34" charset="0"/>
              </a:rPr>
              <a:t>CSICC 2018</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عدالت</a:t>
            </a:r>
            <a:r>
              <a:rPr lang="fa-IR" sz="2800" dirty="0" smtClean="0">
                <a:latin typeface="Calibri" panose="020F0502020204030204" pitchFamily="34" charset="0"/>
                <a:cs typeface="Calibri" panose="020F0502020204030204" pitchFamily="34" charset="0"/>
              </a:rPr>
              <a:t>، احسان، </a:t>
            </a:r>
            <a:r>
              <a:rPr lang="fa-IR" sz="2800" dirty="0" err="1" smtClean="0">
                <a:latin typeface="Calibri" panose="020F0502020204030204" pitchFamily="34" charset="0"/>
                <a:cs typeface="Calibri" panose="020F0502020204030204" pitchFamily="34" charset="0"/>
              </a:rPr>
              <a:t>اقوامی‌پناه</a:t>
            </a:r>
            <a:r>
              <a:rPr lang="fa-IR" sz="2800" dirty="0" smtClean="0">
                <a:latin typeface="Calibri" panose="020F0502020204030204" pitchFamily="34" charset="0"/>
                <a:cs typeface="Calibri" panose="020F0502020204030204" pitchFamily="34" charset="0"/>
              </a:rPr>
              <a:t>، محمود و </a:t>
            </a:r>
            <a:r>
              <a:rPr lang="fa-IR" sz="2800" dirty="0" err="1">
                <a:latin typeface="Calibri" panose="020F0502020204030204" pitchFamily="34" charset="0"/>
                <a:cs typeface="Calibri" panose="020F0502020204030204" pitchFamily="34" charset="0"/>
              </a:rPr>
              <a:t>صادقیان</a:t>
            </a:r>
            <a:r>
              <a:rPr lang="fa-IR" sz="2800" dirty="0">
                <a:latin typeface="Calibri" panose="020F0502020204030204" pitchFamily="34" charset="0"/>
                <a:cs typeface="Calibri" panose="020F0502020204030204" pitchFamily="34" charset="0"/>
              </a:rPr>
              <a:t>، بابک، «اجرای </a:t>
            </a:r>
            <a:r>
              <a:rPr lang="fa-IR" sz="2800" dirty="0" err="1" smtClean="0">
                <a:latin typeface="Calibri" panose="020F0502020204030204" pitchFamily="34" charset="0"/>
                <a:cs typeface="Calibri" panose="020F0502020204030204" pitchFamily="34" charset="0"/>
              </a:rPr>
              <a:t>هدایت‌شده</a:t>
            </a:r>
            <a:r>
              <a:rPr lang="fa-IR" sz="2800" dirty="0" smtClean="0">
                <a:latin typeface="Calibri" panose="020F0502020204030204" pitchFamily="34" charset="0"/>
                <a:cs typeface="Calibri" panose="020F0502020204030204" pitchFamily="34" charset="0"/>
              </a:rPr>
              <a:t> </a:t>
            </a:r>
            <a:r>
              <a:rPr lang="fa-IR" sz="2800" dirty="0">
                <a:latin typeface="Calibri" panose="020F0502020204030204" pitchFamily="34" charset="0"/>
                <a:cs typeface="Calibri" panose="020F0502020204030204" pitchFamily="34" charset="0"/>
              </a:rPr>
              <a:t>پویا-نمادین </a:t>
            </a:r>
            <a:r>
              <a:rPr lang="fa-IR" sz="2800" dirty="0" err="1">
                <a:latin typeface="Calibri" panose="020F0502020204030204" pitchFamily="34" charset="0"/>
                <a:cs typeface="Calibri" panose="020F0502020204030204" pitchFamily="34" charset="0"/>
              </a:rPr>
              <a:t>برنامک‌های</a:t>
            </a:r>
            <a:r>
              <a:rPr lang="fa-IR" sz="2800" dirty="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r>
              <a:rPr lang="fa-IR" sz="2800" dirty="0" smtClean="0">
                <a:latin typeface="Calibri" panose="020F0502020204030204" pitchFamily="34" charset="0"/>
                <a:cs typeface="Calibri" panose="020F0502020204030204" pitchFamily="34" charset="0"/>
              </a:rPr>
              <a:t> برای </a:t>
            </a:r>
            <a:r>
              <a:rPr lang="fa-IR" sz="2800" dirty="0">
                <a:latin typeface="Calibri" panose="020F0502020204030204" pitchFamily="34" charset="0"/>
                <a:cs typeface="Calibri" panose="020F0502020204030204" pitchFamily="34" charset="0"/>
              </a:rPr>
              <a:t>تولید خودکار ورودی </a:t>
            </a:r>
            <a:r>
              <a:rPr lang="fa-IR" sz="2800" dirty="0" smtClean="0">
                <a:latin typeface="Calibri" panose="020F0502020204030204" pitchFamily="34" charset="0"/>
                <a:cs typeface="Calibri" panose="020F0502020204030204" pitchFamily="34" charset="0"/>
              </a:rPr>
              <a:t>آزمون»، </a:t>
            </a:r>
            <a:r>
              <a:rPr lang="fa-IR" sz="2800" dirty="0">
                <a:latin typeface="Calibri" panose="020F0502020204030204" pitchFamily="34" charset="0"/>
                <a:cs typeface="Calibri" panose="020F0502020204030204" pitchFamily="34" charset="0"/>
              </a:rPr>
              <a:t>ارسال شده برای بیست و ششمین </a:t>
            </a:r>
            <a:r>
              <a:rPr lang="fa-IR" sz="2800" dirty="0" err="1">
                <a:latin typeface="Calibri" panose="020F0502020204030204" pitchFamily="34" charset="0"/>
                <a:cs typeface="Calibri" panose="020F0502020204030204" pitchFamily="34" charset="0"/>
              </a:rPr>
              <a:t>کنفراس</a:t>
            </a:r>
            <a:r>
              <a:rPr lang="fa-IR" sz="2800" dirty="0">
                <a:latin typeface="Calibri" panose="020F0502020204030204" pitchFamily="34" charset="0"/>
                <a:cs typeface="Calibri" panose="020F0502020204030204" pitchFamily="34" charset="0"/>
              </a:rPr>
              <a:t> مهندسی برق ایران </a:t>
            </a:r>
            <a:r>
              <a:rPr lang="en-US" sz="2800" dirty="0">
                <a:latin typeface="Calibri" panose="020F0502020204030204" pitchFamily="34" charset="0"/>
                <a:cs typeface="Calibri" panose="020F0502020204030204" pitchFamily="34" charset="0"/>
              </a:rPr>
              <a:t>ICEE </a:t>
            </a:r>
            <a:r>
              <a:rPr lang="en-US" sz="2800" dirty="0" smtClean="0">
                <a:latin typeface="Calibri" panose="020F0502020204030204" pitchFamily="34" charset="0"/>
                <a:cs typeface="Calibri" panose="020F0502020204030204" pitchFamily="34" charset="0"/>
              </a:rPr>
              <a:t>2018</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77737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36</a:t>
            </a:fld>
            <a:endParaRPr lang="en-US" dirty="0"/>
          </a:p>
        </p:txBody>
      </p:sp>
      <p:sp>
        <p:nvSpPr>
          <p:cNvPr id="9" name="TextBox 8"/>
          <p:cNvSpPr txBox="1"/>
          <p:nvPr/>
        </p:nvSpPr>
        <p:spPr>
          <a:xfrm>
            <a:off x="3917818" y="152400"/>
            <a:ext cx="130837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57408774"/>
              </p:ext>
            </p:extLst>
          </p:nvPr>
        </p:nvGraphicFramePr>
        <p:xfrm>
          <a:off x="340228" y="913206"/>
          <a:ext cx="8651372" cy="4436034"/>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839394">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a:t>
                      </a:r>
                      <a:r>
                        <a:rPr lang="en-US" sz="2000" dirty="0" err="1" smtClean="0">
                          <a:effectLst/>
                          <a:latin typeface="Calibri" panose="020F0502020204030204" pitchFamily="34" charset="0"/>
                          <a:ea typeface="Calibri"/>
                          <a:cs typeface="Calibri" panose="020F0502020204030204" pitchFamily="34" charset="0"/>
                        </a:rPr>
                        <a:t>Cafebazaar</a:t>
                      </a:r>
                      <a:r>
                        <a:rPr lang="en-US" sz="2000" dirty="0" smtClean="0">
                          <a:effectLst/>
                          <a:latin typeface="Calibri" panose="020F0502020204030204" pitchFamily="34" charset="0"/>
                          <a:ea typeface="Calibri"/>
                          <a:cs typeface="Calibri" panose="020F0502020204030204" pitchFamily="34" charset="0"/>
                        </a:rPr>
                        <a:t>.” [Online]. Available: http://developers.cafebazaar.ir/fa/. [Accessed: 10-Nov-2017].</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B Nazanin" panose="00000400000000000000" pitchFamily="2" charset="-78"/>
                        </a:rPr>
                        <a:t>[1]</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0"/>
                  </a:ext>
                </a:extLst>
              </a:tr>
              <a:tr h="1143000">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“Android Monkey.” [Online]. Available: https://developer.android.com/guide/developing/tools/monkey.html. [Accessed: 10-Oct-2017].</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B Nazanin" panose="00000400000000000000" pitchFamily="2" charset="-78"/>
                        </a:rPr>
                        <a:t>[2]</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1"/>
                  </a:ext>
                </a:extLst>
              </a:tr>
              <a:tr h="990600">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C. </a:t>
                      </a:r>
                      <a:r>
                        <a:rPr lang="en-US" sz="2000" dirty="0" err="1" smtClean="0">
                          <a:effectLst/>
                          <a:latin typeface="Calibri" panose="020F0502020204030204" pitchFamily="34" charset="0"/>
                          <a:ea typeface="Calibri"/>
                          <a:cs typeface="Calibri" panose="020F0502020204030204" pitchFamily="34" charset="0"/>
                        </a:rPr>
                        <a:t>Wontae</a:t>
                      </a:r>
                      <a:r>
                        <a:rPr lang="en-US" sz="2000" dirty="0" smtClean="0">
                          <a:effectLst/>
                          <a:latin typeface="Calibri" panose="020F0502020204030204" pitchFamily="34" charset="0"/>
                          <a:ea typeface="Calibri"/>
                          <a:cs typeface="Calibri" panose="020F0502020204030204" pitchFamily="34" charset="0"/>
                        </a:rPr>
                        <a:t>, N. George, and S. </a:t>
                      </a:r>
                      <a:r>
                        <a:rPr lang="en-US" sz="2000" dirty="0" err="1" smtClean="0">
                          <a:effectLst/>
                          <a:latin typeface="Calibri" panose="020F0502020204030204" pitchFamily="34" charset="0"/>
                          <a:ea typeface="Calibri"/>
                          <a:cs typeface="Calibri" panose="020F0502020204030204" pitchFamily="34" charset="0"/>
                        </a:rPr>
                        <a:t>Koushik</a:t>
                      </a:r>
                      <a:r>
                        <a:rPr lang="en-US" sz="2000" dirty="0" smtClean="0">
                          <a:effectLst/>
                          <a:latin typeface="Calibri" panose="020F0502020204030204" pitchFamily="34" charset="0"/>
                          <a:ea typeface="Calibri"/>
                          <a:cs typeface="Calibri" panose="020F0502020204030204" pitchFamily="34" charset="0"/>
                        </a:rPr>
                        <a:t>, “Guided </a:t>
                      </a:r>
                      <a:r>
                        <a:rPr lang="en-US" sz="2000" dirty="0" err="1" smtClean="0">
                          <a:effectLst/>
                          <a:latin typeface="Calibri" panose="020F0502020204030204" pitchFamily="34" charset="0"/>
                          <a:ea typeface="Calibri"/>
                          <a:cs typeface="Calibri" panose="020F0502020204030204" pitchFamily="34" charset="0"/>
                        </a:rPr>
                        <a:t>gui</a:t>
                      </a:r>
                      <a:r>
                        <a:rPr lang="en-US" sz="2000" dirty="0" smtClean="0">
                          <a:effectLst/>
                          <a:latin typeface="Calibri" panose="020F0502020204030204" pitchFamily="34" charset="0"/>
                          <a:ea typeface="Calibri"/>
                          <a:cs typeface="Calibri" panose="020F0502020204030204" pitchFamily="34" charset="0"/>
                        </a:rPr>
                        <a:t> testing of android apps with minimal restart and approximate learning,” in </a:t>
                      </a:r>
                      <a:r>
                        <a:rPr lang="en-US" sz="2000" dirty="0" err="1" smtClean="0">
                          <a:effectLst/>
                          <a:latin typeface="Calibri" panose="020F0502020204030204" pitchFamily="34" charset="0"/>
                          <a:ea typeface="Calibri"/>
                          <a:cs typeface="Calibri" panose="020F0502020204030204" pitchFamily="34" charset="0"/>
                        </a:rPr>
                        <a:t>Acm</a:t>
                      </a:r>
                      <a:r>
                        <a:rPr lang="en-US" sz="2000" dirty="0" smtClean="0">
                          <a:effectLst/>
                          <a:latin typeface="Calibri" panose="020F0502020204030204" pitchFamily="34" charset="0"/>
                          <a:ea typeface="Calibri"/>
                          <a:cs typeface="Calibri" panose="020F0502020204030204" pitchFamily="34" charset="0"/>
                        </a:rPr>
                        <a:t> </a:t>
                      </a:r>
                      <a:r>
                        <a:rPr lang="en-US" sz="2000" dirty="0" err="1" smtClean="0">
                          <a:effectLst/>
                          <a:latin typeface="Calibri" panose="020F0502020204030204" pitchFamily="34" charset="0"/>
                          <a:ea typeface="Calibri"/>
                          <a:cs typeface="Calibri" panose="020F0502020204030204" pitchFamily="34" charset="0"/>
                        </a:rPr>
                        <a:t>Sigplan</a:t>
                      </a:r>
                      <a:r>
                        <a:rPr lang="en-US" sz="2000" dirty="0" smtClean="0">
                          <a:effectLst/>
                          <a:latin typeface="Calibri" panose="020F0502020204030204" pitchFamily="34" charset="0"/>
                          <a:ea typeface="Calibri"/>
                          <a:cs typeface="Calibri" panose="020F0502020204030204" pitchFamily="34" charset="0"/>
                        </a:rPr>
                        <a:t> Notices, 2013, vol. 48, pp. 623--640.</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B Nazanin" panose="00000400000000000000" pitchFamily="2" charset="-78"/>
                        </a:rPr>
                        <a:t>[3]</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N. </a:t>
                      </a:r>
                      <a:r>
                        <a:rPr lang="en-US" sz="2000" dirty="0" err="1" smtClean="0">
                          <a:effectLst/>
                          <a:latin typeface="Calibri" panose="020F0502020204030204" pitchFamily="34" charset="0"/>
                          <a:ea typeface="Calibri"/>
                          <a:cs typeface="Calibri" panose="020F0502020204030204" pitchFamily="34" charset="0"/>
                        </a:rPr>
                        <a:t>Mirzaei</a:t>
                      </a:r>
                      <a:r>
                        <a:rPr lang="en-US" sz="2000" dirty="0" smtClean="0">
                          <a:effectLst/>
                          <a:latin typeface="Calibri" panose="020F0502020204030204" pitchFamily="34" charset="0"/>
                          <a:ea typeface="Calibri"/>
                          <a:cs typeface="Calibri" panose="020F0502020204030204" pitchFamily="34" charset="0"/>
                        </a:rPr>
                        <a:t>, H. </a:t>
                      </a:r>
                      <a:r>
                        <a:rPr lang="en-US" sz="2000" dirty="0" err="1" smtClean="0">
                          <a:effectLst/>
                          <a:latin typeface="Calibri" panose="020F0502020204030204" pitchFamily="34" charset="0"/>
                          <a:ea typeface="Calibri"/>
                          <a:cs typeface="Calibri" panose="020F0502020204030204" pitchFamily="34" charset="0"/>
                        </a:rPr>
                        <a:t>Bagheri</a:t>
                      </a:r>
                      <a:r>
                        <a:rPr lang="en-US" sz="2000" dirty="0" smtClean="0">
                          <a:effectLst/>
                          <a:latin typeface="Calibri" panose="020F0502020204030204" pitchFamily="34" charset="0"/>
                          <a:ea typeface="Calibri"/>
                          <a:cs typeface="Calibri" panose="020F0502020204030204" pitchFamily="34" charset="0"/>
                        </a:rPr>
                        <a:t>, R. Mahmood, and S. </a:t>
                      </a:r>
                      <a:r>
                        <a:rPr lang="en-US" sz="2000" dirty="0" err="1" smtClean="0">
                          <a:effectLst/>
                          <a:latin typeface="Calibri" panose="020F0502020204030204" pitchFamily="34" charset="0"/>
                          <a:ea typeface="Calibri"/>
                          <a:cs typeface="Calibri" panose="020F0502020204030204" pitchFamily="34" charset="0"/>
                        </a:rPr>
                        <a:t>Malek</a:t>
                      </a:r>
                      <a:r>
                        <a:rPr lang="en-US" sz="2000" dirty="0" smtClean="0">
                          <a:effectLst/>
                          <a:latin typeface="Calibri" panose="020F0502020204030204" pitchFamily="34" charset="0"/>
                          <a:ea typeface="Calibri"/>
                          <a:cs typeface="Calibri" panose="020F0502020204030204" pitchFamily="34" charset="0"/>
                        </a:rPr>
                        <a:t>, “SIG-Droid: Automated system input generation for Android applications,” 2015 IEEE 26th International Symposium on Software Reliability Engineering, ISSRE 2015, pp. 461–471, 2016.</a:t>
                      </a:r>
                      <a:endParaRPr lang="en-US" sz="28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[4]</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7682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37</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16706289"/>
              </p:ext>
            </p:extLst>
          </p:nvPr>
        </p:nvGraphicFramePr>
        <p:xfrm>
          <a:off x="340228" y="762000"/>
          <a:ext cx="8651372" cy="5135880"/>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372794">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A. </a:t>
                      </a:r>
                      <a:r>
                        <a:rPr lang="en-US" sz="2000" dirty="0" err="1" smtClean="0">
                          <a:effectLst/>
                          <a:latin typeface="Times New Roman" panose="02020603050405020304" pitchFamily="18" charset="0"/>
                          <a:ea typeface="Calibri"/>
                          <a:cs typeface="Times New Roman" panose="02020603050405020304" pitchFamily="18" charset="0"/>
                        </a:rPr>
                        <a:t>Sadeghi</a:t>
                      </a:r>
                      <a:r>
                        <a:rPr lang="en-US" sz="2000" dirty="0" smtClean="0">
                          <a:effectLst/>
                          <a:latin typeface="Times New Roman" panose="02020603050405020304" pitchFamily="18" charset="0"/>
                          <a:ea typeface="Calibri"/>
                          <a:cs typeface="Times New Roman" panose="02020603050405020304" pitchFamily="18" charset="0"/>
                        </a:rPr>
                        <a:t>, H. </a:t>
                      </a:r>
                      <a:r>
                        <a:rPr lang="en-US" sz="2000" dirty="0" err="1" smtClean="0">
                          <a:effectLst/>
                          <a:latin typeface="Times New Roman" panose="02020603050405020304" pitchFamily="18" charset="0"/>
                          <a:ea typeface="Calibri"/>
                          <a:cs typeface="Times New Roman" panose="02020603050405020304" pitchFamily="18" charset="0"/>
                        </a:rPr>
                        <a:t>Bagheri</a:t>
                      </a:r>
                      <a:r>
                        <a:rPr lang="en-US" sz="2000" dirty="0" smtClean="0">
                          <a:effectLst/>
                          <a:latin typeface="Times New Roman" panose="02020603050405020304" pitchFamily="18" charset="0"/>
                          <a:ea typeface="Calibri"/>
                          <a:cs typeface="Times New Roman" panose="02020603050405020304" pitchFamily="18" charset="0"/>
                        </a:rPr>
                        <a:t>, J. Garcia, and S. </a:t>
                      </a:r>
                      <a:r>
                        <a:rPr lang="en-US" sz="2000" dirty="0" err="1" smtClean="0">
                          <a:effectLst/>
                          <a:latin typeface="Times New Roman" panose="02020603050405020304" pitchFamily="18" charset="0"/>
                          <a:ea typeface="Calibri"/>
                          <a:cs typeface="Times New Roman" panose="02020603050405020304" pitchFamily="18" charset="0"/>
                        </a:rPr>
                        <a:t>Malek</a:t>
                      </a:r>
                      <a:r>
                        <a:rPr lang="en-US" sz="2000" dirty="0" smtClean="0">
                          <a:effectLst/>
                          <a:latin typeface="Times New Roman" panose="02020603050405020304" pitchFamily="18" charset="0"/>
                          <a:ea typeface="Calibri"/>
                          <a:cs typeface="Times New Roman" panose="02020603050405020304" pitchFamily="18" charset="0"/>
                        </a:rPr>
                        <a:t>, “A Taxonomy and Qualitative Comparison of Program Analysis Techniques for Security Assessment of Android Software,” IEEE Transactions on Software Engineering, vol. PP, no. 99, pp. 1–48, 2016.</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[5]</a:t>
                      </a:r>
                      <a:endParaRPr lang="en-US" sz="20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0"/>
                  </a:ext>
                </a:extLst>
              </a:tr>
              <a:tr h="1112520">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C. S. </a:t>
                      </a:r>
                      <a:r>
                        <a:rPr lang="en-US" sz="2000" dirty="0" err="1" smtClean="0">
                          <a:effectLst/>
                          <a:latin typeface="Times New Roman" panose="02020603050405020304" pitchFamily="18" charset="0"/>
                          <a:ea typeface="Calibri"/>
                          <a:cs typeface="Times New Roman" panose="02020603050405020304" pitchFamily="18" charset="0"/>
                        </a:rPr>
                        <a:t>Pasareanu</a:t>
                      </a:r>
                      <a:r>
                        <a:rPr lang="en-US" sz="2000" dirty="0" smtClean="0">
                          <a:effectLst/>
                          <a:latin typeface="Times New Roman" panose="02020603050405020304" pitchFamily="18" charset="0"/>
                          <a:ea typeface="Calibri"/>
                          <a:cs typeface="Times New Roman" panose="02020603050405020304" pitchFamily="18" charset="0"/>
                        </a:rPr>
                        <a:t> and N. </a:t>
                      </a:r>
                      <a:r>
                        <a:rPr lang="en-US" sz="2000" dirty="0" err="1" smtClean="0">
                          <a:effectLst/>
                          <a:latin typeface="Times New Roman" panose="02020603050405020304" pitchFamily="18" charset="0"/>
                          <a:ea typeface="Calibri"/>
                          <a:cs typeface="Times New Roman" panose="02020603050405020304" pitchFamily="18" charset="0"/>
                        </a:rPr>
                        <a:t>Rungta</a:t>
                      </a:r>
                      <a:r>
                        <a:rPr lang="en-US" sz="2000" dirty="0" smtClean="0">
                          <a:effectLst/>
                          <a:latin typeface="Times New Roman" panose="02020603050405020304" pitchFamily="18" charset="0"/>
                          <a:ea typeface="Calibri"/>
                          <a:cs typeface="Times New Roman" panose="02020603050405020304" pitchFamily="18" charset="0"/>
                        </a:rPr>
                        <a:t>, “Symbolic </a:t>
                      </a:r>
                      <a:r>
                        <a:rPr lang="en-US" sz="2000" dirty="0" err="1" smtClean="0">
                          <a:effectLst/>
                          <a:latin typeface="Times New Roman" panose="02020603050405020304" pitchFamily="18" charset="0"/>
                          <a:ea typeface="Calibri"/>
                          <a:cs typeface="Times New Roman" panose="02020603050405020304" pitchFamily="18" charset="0"/>
                        </a:rPr>
                        <a:t>PathFinder</a:t>
                      </a:r>
                      <a:r>
                        <a:rPr lang="en-US" sz="2000" dirty="0" smtClean="0">
                          <a:effectLst/>
                          <a:latin typeface="Times New Roman" panose="02020603050405020304" pitchFamily="18" charset="0"/>
                          <a:ea typeface="Calibri"/>
                          <a:cs typeface="Times New Roman" panose="02020603050405020304" pitchFamily="18" charset="0"/>
                        </a:rPr>
                        <a:t>: Symbolic Execution of Java Bytecode,” 25th IEEE/ACM International Conference on Automated Software Engineering, vol. 2, pp. 179–180, 2010.</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[6]</a:t>
                      </a:r>
                      <a:endParaRPr lang="en-US" sz="20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1"/>
                  </a:ext>
                </a:extLst>
              </a:tr>
              <a:tr h="1219200">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P. </a:t>
                      </a:r>
                      <a:r>
                        <a:rPr lang="en-US" sz="2000" dirty="0" err="1" smtClean="0">
                          <a:effectLst/>
                          <a:latin typeface="Times New Roman" panose="02020603050405020304" pitchFamily="18" charset="0"/>
                          <a:ea typeface="Calibri"/>
                          <a:cs typeface="Times New Roman" panose="02020603050405020304" pitchFamily="18" charset="0"/>
                        </a:rPr>
                        <a:t>Godefroid</a:t>
                      </a:r>
                      <a:r>
                        <a:rPr lang="en-US" sz="2000" dirty="0" smtClean="0">
                          <a:effectLst/>
                          <a:latin typeface="Times New Roman" panose="02020603050405020304" pitchFamily="18" charset="0"/>
                          <a:ea typeface="Calibri"/>
                          <a:cs typeface="Times New Roman" panose="02020603050405020304" pitchFamily="18" charset="0"/>
                        </a:rPr>
                        <a:t>, N. </a:t>
                      </a:r>
                      <a:r>
                        <a:rPr lang="en-US" sz="2000" dirty="0" err="1" smtClean="0">
                          <a:effectLst/>
                          <a:latin typeface="Times New Roman" panose="02020603050405020304" pitchFamily="18" charset="0"/>
                          <a:ea typeface="Calibri"/>
                          <a:cs typeface="Times New Roman" panose="02020603050405020304" pitchFamily="18" charset="0"/>
                        </a:rPr>
                        <a:t>Klarlund</a:t>
                      </a:r>
                      <a:r>
                        <a:rPr lang="en-US" sz="2000" dirty="0" smtClean="0">
                          <a:effectLst/>
                          <a:latin typeface="Times New Roman" panose="02020603050405020304" pitchFamily="18" charset="0"/>
                          <a:ea typeface="Calibri"/>
                          <a:cs typeface="Times New Roman" panose="02020603050405020304" pitchFamily="18" charset="0"/>
                        </a:rPr>
                        <a:t>, and K. Sen, “DART: directed automated random testing,” Proceedings of the 2005 ACM SIGPLAN conference on Programming language design and implementation, pp. 213–223, 2005.</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[7]</a:t>
                      </a:r>
                      <a:endParaRPr lang="en-US" sz="20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C. </a:t>
                      </a:r>
                      <a:r>
                        <a:rPr lang="en-US" sz="2000" dirty="0" err="1" smtClean="0">
                          <a:effectLst/>
                          <a:latin typeface="Times New Roman" panose="02020603050405020304" pitchFamily="18" charset="0"/>
                          <a:ea typeface="Calibri"/>
                          <a:cs typeface="Times New Roman" panose="02020603050405020304" pitchFamily="18" charset="0"/>
                        </a:rPr>
                        <a:t>Cadar</a:t>
                      </a:r>
                      <a:r>
                        <a:rPr lang="en-US" sz="2000" dirty="0" smtClean="0">
                          <a:effectLst/>
                          <a:latin typeface="Times New Roman" panose="02020603050405020304" pitchFamily="18" charset="0"/>
                          <a:ea typeface="Calibri"/>
                          <a:cs typeface="Times New Roman" panose="02020603050405020304" pitchFamily="18" charset="0"/>
                        </a:rPr>
                        <a:t>, D. Dunbar, and D. R. </a:t>
                      </a:r>
                      <a:r>
                        <a:rPr lang="en-US" sz="2000" dirty="0" err="1" smtClean="0">
                          <a:effectLst/>
                          <a:latin typeface="Times New Roman" panose="02020603050405020304" pitchFamily="18" charset="0"/>
                          <a:ea typeface="Calibri"/>
                          <a:cs typeface="Times New Roman" panose="02020603050405020304" pitchFamily="18" charset="0"/>
                        </a:rPr>
                        <a:t>Engler</a:t>
                      </a:r>
                      <a:r>
                        <a:rPr lang="en-US" sz="2000" dirty="0" smtClean="0">
                          <a:effectLst/>
                          <a:latin typeface="Times New Roman" panose="02020603050405020304" pitchFamily="18" charset="0"/>
                          <a:ea typeface="Calibri"/>
                          <a:cs typeface="Times New Roman" panose="02020603050405020304" pitchFamily="18" charset="0"/>
                        </a:rPr>
                        <a:t>, “KLEE: Unassisted and Automatic Generation of High-Coverage Tests for Complex Systems Programs,” Proceedings of the 8th USENIX conference on Operating systems design and implementation, pp. 209–224, 2008.</a:t>
                      </a:r>
                      <a:endParaRPr lang="en-US" sz="2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[8]</a:t>
                      </a:r>
                      <a:endParaRPr lang="en-US" sz="24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2123851449"/>
                  </a:ext>
                </a:extLst>
              </a:tr>
            </a:tbl>
          </a:graphicData>
        </a:graphic>
      </p:graphicFrame>
    </p:spTree>
    <p:extLst>
      <p:ext uri="{BB962C8B-B14F-4D97-AF65-F5344CB8AC3E}">
        <p14:creationId xmlns:p14="http://schemas.microsoft.com/office/powerpoint/2010/main" val="16583687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38</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24249433"/>
              </p:ext>
            </p:extLst>
          </p:nvPr>
        </p:nvGraphicFramePr>
        <p:xfrm>
          <a:off x="340228" y="762000"/>
          <a:ext cx="8651372" cy="5349240"/>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H. A. S. and N. M. and H. Mary Jean and Yang, “Automated concolic testing of smartphone apps,” in FSE ’12: Proceedings of the ACM SIGSOFT 20th International Symposium on the Foundations of Software Engineering, 2012, p. 59.</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[9]</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0"/>
                  </a:ext>
                </a:extLst>
              </a:tr>
              <a:tr h="1051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S. K. Cha, T. Avgerinos, A. </a:t>
                      </a:r>
                      <a:r>
                        <a:rPr lang="en-US" sz="2000" dirty="0" err="1" smtClean="0">
                          <a:effectLst/>
                          <a:latin typeface="Calibri" panose="020F0502020204030204" pitchFamily="34" charset="0"/>
                          <a:ea typeface="Calibri"/>
                          <a:cs typeface="Calibri" panose="020F0502020204030204" pitchFamily="34" charset="0"/>
                        </a:rPr>
                        <a:t>Rebert</a:t>
                      </a:r>
                      <a:r>
                        <a:rPr lang="en-US" sz="2000" dirty="0" smtClean="0">
                          <a:effectLst/>
                          <a:latin typeface="Calibri" panose="020F0502020204030204" pitchFamily="34" charset="0"/>
                          <a:ea typeface="Calibri"/>
                          <a:cs typeface="Calibri" panose="020F0502020204030204" pitchFamily="34" charset="0"/>
                        </a:rPr>
                        <a:t>, and D. </a:t>
                      </a:r>
                      <a:r>
                        <a:rPr lang="en-US" sz="2000" dirty="0" err="1" smtClean="0">
                          <a:effectLst/>
                          <a:latin typeface="Calibri" panose="020F0502020204030204" pitchFamily="34" charset="0"/>
                          <a:ea typeface="Calibri"/>
                          <a:cs typeface="Calibri" panose="020F0502020204030204" pitchFamily="34" charset="0"/>
                        </a:rPr>
                        <a:t>Brumley</a:t>
                      </a:r>
                      <a:r>
                        <a:rPr lang="en-US" sz="2000" dirty="0" smtClean="0">
                          <a:effectLst/>
                          <a:latin typeface="Calibri" panose="020F0502020204030204" pitchFamily="34" charset="0"/>
                          <a:ea typeface="Calibri"/>
                          <a:cs typeface="Calibri" panose="020F0502020204030204" pitchFamily="34" charset="0"/>
                        </a:rPr>
                        <a:t>, “Unleashing Mayhem on binary code,” Proceedings - IEEE Symposium on Security and Privacy, pp. 380–394, 2012.</a:t>
                      </a: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[10]</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Z. Yang, M. Yang, Y. Zhang, G. </a:t>
                      </a:r>
                      <a:r>
                        <a:rPr lang="en-US" sz="2000" dirty="0" err="1" smtClean="0">
                          <a:effectLst/>
                          <a:latin typeface="Calibri" panose="020F0502020204030204" pitchFamily="34" charset="0"/>
                          <a:ea typeface="Calibri"/>
                          <a:cs typeface="Calibri" panose="020F0502020204030204" pitchFamily="34" charset="0"/>
                        </a:rPr>
                        <a:t>Gu</a:t>
                      </a:r>
                      <a:r>
                        <a:rPr lang="en-US" sz="2000" dirty="0" smtClean="0">
                          <a:effectLst/>
                          <a:latin typeface="Calibri" panose="020F0502020204030204" pitchFamily="34" charset="0"/>
                          <a:ea typeface="Calibri"/>
                          <a:cs typeface="Calibri" panose="020F0502020204030204" pitchFamily="34" charset="0"/>
                        </a:rPr>
                        <a:t>, P. Ning, and X. S. Wang, “</a:t>
                      </a:r>
                      <a:r>
                        <a:rPr lang="en-US" sz="2000" dirty="0" err="1" smtClean="0">
                          <a:effectLst/>
                          <a:latin typeface="Calibri" panose="020F0502020204030204" pitchFamily="34" charset="0"/>
                          <a:ea typeface="Calibri"/>
                          <a:cs typeface="Calibri" panose="020F0502020204030204" pitchFamily="34" charset="0"/>
                        </a:rPr>
                        <a:t>AppIntent</a:t>
                      </a:r>
                      <a:r>
                        <a:rPr lang="en-US" sz="2000" dirty="0" smtClean="0">
                          <a:effectLst/>
                          <a:latin typeface="Calibri" panose="020F0502020204030204" pitchFamily="34" charset="0"/>
                          <a:ea typeface="Calibri"/>
                          <a:cs typeface="Calibri" panose="020F0502020204030204" pitchFamily="34" charset="0"/>
                        </a:rPr>
                        <a:t>: analyzing sensitive data transmission in android for privacy leakage detection,” Proceedings of the 2013 ACM SIGSAC conference on Computer &amp; communications security - CCS ’13, pp. 1043–1054, 2013.</a:t>
                      </a: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[11]</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J.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Schütte</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R.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Fedler</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and D.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Titze</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ConDroid</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 Targeted Dynamic Analysis of Android Applications,” in Advanced Information Networking and Applications (AINA), 2015 IEEE 29th International Conference on, 2015, pp. 571–578.</a:t>
                      </a:r>
                      <a:endParaRPr kumimoji="0" lang="en-US" sz="2400" kern="1200" dirty="0" smtClean="0">
                        <a:solidFill>
                          <a:schemeClr val="tx1"/>
                        </a:solidFill>
                        <a:effectLst/>
                        <a:latin typeface="Calibri" panose="020F0502020204030204" pitchFamily="34" charset="0"/>
                        <a:ea typeface="+mn-ea"/>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[12]</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0384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39</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95386546"/>
              </p:ext>
            </p:extLst>
          </p:nvPr>
        </p:nvGraphicFramePr>
        <p:xfrm>
          <a:off x="340228" y="1118806"/>
          <a:ext cx="8651372" cy="4062794"/>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“F-Droid.” [Online]. Available: https://f-droid.org/. [Accessed: 10-Oct-2017].</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[13]</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0"/>
                  </a:ext>
                </a:extLst>
              </a:tr>
              <a:tr h="1051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endParaRPr kumimoji="0" lang="en-US" sz="2400" kern="1200" dirty="0" smtClean="0">
                        <a:solidFill>
                          <a:schemeClr val="tx1"/>
                        </a:solidFill>
                        <a:effectLst/>
                        <a:latin typeface="Calibri" panose="020F0502020204030204" pitchFamily="34" charset="0"/>
                        <a:ea typeface="+mn-ea"/>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955760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4</a:t>
            </a:fld>
            <a:endParaRPr lang="en-US">
              <a:solidFill>
                <a:prstClr val="black">
                  <a:tint val="75000"/>
                </a:prstClr>
              </a:solidFill>
            </a:endParaRPr>
          </a:p>
        </p:txBody>
      </p:sp>
      <p:sp>
        <p:nvSpPr>
          <p:cNvPr id="19" name="Title 3"/>
          <p:cNvSpPr>
            <a:spLocks noGrp="1"/>
          </p:cNvSpPr>
          <p:nvPr>
            <p:ph type="title" idx="4294967295"/>
          </p:nvPr>
        </p:nvSpPr>
        <p:spPr>
          <a:xfrm>
            <a:off x="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 </a:t>
            </a:r>
            <a:r>
              <a:rPr lang="fa-IR" sz="2400" dirty="0" smtClean="0">
                <a:solidFill>
                  <a:srgbClr val="FF0000"/>
                </a:solidFill>
                <a:latin typeface="Calibri" panose="020F0502020204030204" pitchFamily="34" charset="0"/>
                <a:cs typeface="Calibri" panose="020F0502020204030204" pitchFamily="34" charset="0"/>
              </a:rPr>
              <a:t>ادامه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304800" y="1371600"/>
            <a:ext cx="8534400" cy="4893647"/>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ایستا</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اجرای کد</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مثبت نادرست و منفی نادرست</a:t>
            </a:r>
          </a:p>
          <a:p>
            <a:pPr marL="1371600" lvl="2" indent="-457200" algn="justLow" rtl="1">
              <a:buFont typeface="Arial" panose="020B0604020202020204" pitchFamily="34" charset="0"/>
              <a:buChar char="•"/>
            </a:pPr>
            <a:r>
              <a:rPr lang="en-US" sz="2400" dirty="0" err="1" smtClean="0">
                <a:latin typeface="Calibri" panose="020F0502020204030204" pitchFamily="34" charset="0"/>
                <a:cs typeface="Calibri" panose="020F0502020204030204" pitchFamily="34" charset="0"/>
              </a:rPr>
              <a:t>TaintDroid</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ScanDroid</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CHEX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APSET </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VulHunter</a:t>
            </a:r>
            <a:r>
              <a:rPr lang="en-US" sz="2400" dirty="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a:t>
            </a:r>
            <a:endParaRPr lang="fa-IR" sz="2400" dirty="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پویا</a:t>
            </a:r>
            <a:endParaRPr lang="en-US" sz="32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اجرای کد در شرایط خاص</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منفی نادرست</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پویا-نمادین</a:t>
            </a:r>
            <a:endParaRPr lang="en-US" sz="2800" dirty="0" smtClean="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طبق [</a:t>
            </a:r>
            <a:r>
              <a:rPr lang="fa-IR" sz="2800" dirty="0" smtClean="0">
                <a:latin typeface="Calibri" panose="020F0502020204030204" pitchFamily="34" charset="0"/>
                <a:cs typeface="B Nazanin" panose="00000400000000000000" pitchFamily="2" charset="-78"/>
              </a:rPr>
              <a:t>5</a:t>
            </a:r>
            <a:r>
              <a:rPr lang="fa-IR" sz="2800" dirty="0" smtClean="0">
                <a:latin typeface="Calibri" panose="020F0502020204030204" pitchFamily="34" charset="0"/>
                <a:cs typeface="Calibri" panose="020F0502020204030204" pitchFamily="34" charset="0"/>
              </a:rPr>
              <a:t>] تا به حال کاری در حوزه </a:t>
            </a:r>
            <a:r>
              <a:rPr lang="fa-IR" sz="2800" dirty="0" err="1" smtClean="0">
                <a:latin typeface="Calibri" panose="020F0502020204030204" pitchFamily="34" charset="0"/>
                <a:cs typeface="Calibri" panose="020F0502020204030204" pitchFamily="34" charset="0"/>
              </a:rPr>
              <a:t>اندروید</a:t>
            </a:r>
            <a:r>
              <a:rPr lang="fa-IR" sz="2800" dirty="0" smtClean="0">
                <a:latin typeface="Calibri" panose="020F0502020204030204" pitchFamily="34" charset="0"/>
                <a:cs typeface="Calibri" panose="020F0502020204030204" pitchFamily="34" charset="0"/>
              </a:rPr>
              <a:t> با رویکرد پویا-نمادین وجود ندارد!</a:t>
            </a:r>
            <a:endParaRPr lang="en-US"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26106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40</a:t>
            </a:fld>
            <a:endParaRPr lang="en-US" dirty="0"/>
          </a:p>
        </p:txBody>
      </p:sp>
      <p:pic>
        <p:nvPicPr>
          <p:cNvPr id="4" name="Picture 3"/>
          <p:cNvPicPr>
            <a:picLocks noChangeAspect="1"/>
          </p:cNvPicPr>
          <p:nvPr/>
        </p:nvPicPr>
        <p:blipFill>
          <a:blip r:embed="rId3"/>
          <a:stretch>
            <a:fillRect/>
          </a:stretch>
        </p:blipFill>
        <p:spPr>
          <a:xfrm>
            <a:off x="2771800" y="1628800"/>
            <a:ext cx="3600400" cy="3600400"/>
          </a:xfrm>
          <a:prstGeom prst="rect">
            <a:avLst/>
          </a:prstGeom>
        </p:spPr>
      </p:pic>
    </p:spTree>
    <p:extLst>
      <p:ext uri="{BB962C8B-B14F-4D97-AF65-F5344CB8AC3E}">
        <p14:creationId xmlns:p14="http://schemas.microsoft.com/office/powerpoint/2010/main" val="3904209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5</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اجرای پویا-نمادین</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457200" y="2133600"/>
            <a:ext cx="8305801" cy="2062103"/>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ترکیب اجرای عینی و نمادین</a:t>
            </a:r>
          </a:p>
          <a:p>
            <a:pPr algn="ctr" rtl="1"/>
            <a:r>
              <a:rPr lang="en-US" sz="3200" dirty="0" smtClean="0">
                <a:solidFill>
                  <a:schemeClr val="bg2">
                    <a:lumMod val="50000"/>
                  </a:schemeClr>
                </a:solidFill>
                <a:latin typeface="Calibri" panose="020F0502020204030204" pitchFamily="34" charset="0"/>
                <a:cs typeface="Calibri" panose="020F0502020204030204" pitchFamily="34" charset="0"/>
              </a:rPr>
              <a:t>Conc</a:t>
            </a:r>
            <a:r>
              <a:rPr lang="en-US" sz="3200" dirty="0" smtClean="0">
                <a:latin typeface="Calibri" panose="020F0502020204030204" pitchFamily="34" charset="0"/>
                <a:cs typeface="Calibri" panose="020F0502020204030204" pitchFamily="34" charset="0"/>
              </a:rPr>
              <a:t>rete + Symb</a:t>
            </a:r>
            <a:r>
              <a:rPr lang="en-US" sz="3200" dirty="0" smtClean="0">
                <a:solidFill>
                  <a:schemeClr val="bg2">
                    <a:lumMod val="50000"/>
                  </a:schemeClr>
                </a:solidFill>
                <a:latin typeface="Calibri" panose="020F0502020204030204" pitchFamily="34" charset="0"/>
                <a:cs typeface="Calibri" panose="020F0502020204030204" pitchFamily="34" charset="0"/>
              </a:rPr>
              <a:t>olic</a:t>
            </a:r>
            <a:r>
              <a:rPr lang="en-US" sz="3200" dirty="0" smtClean="0">
                <a:latin typeface="Calibri" panose="020F0502020204030204" pitchFamily="34" charset="0"/>
                <a:cs typeface="Calibri" panose="020F0502020204030204" pitchFamily="34" charset="0"/>
              </a:rPr>
              <a:t> = </a:t>
            </a:r>
            <a:r>
              <a:rPr lang="en-US" sz="3200" dirty="0" smtClean="0">
                <a:solidFill>
                  <a:schemeClr val="bg2">
                    <a:lumMod val="50000"/>
                  </a:schemeClr>
                </a:solidFill>
                <a:latin typeface="Calibri" panose="020F0502020204030204" pitchFamily="34" charset="0"/>
                <a:cs typeface="Calibri" panose="020F0502020204030204" pitchFamily="34" charset="0"/>
              </a:rPr>
              <a:t>Concolic</a:t>
            </a: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اجرای پویا-نمادین</a:t>
            </a:r>
          </a:p>
          <a:p>
            <a:pPr algn="ctr" rtl="1"/>
            <a:r>
              <a:rPr lang="en-US" sz="3200" dirty="0" smtClean="0">
                <a:latin typeface="Calibri" panose="020F0502020204030204" pitchFamily="34" charset="0"/>
                <a:cs typeface="Calibri" panose="020F0502020204030204" pitchFamily="34" charset="0"/>
              </a:rPr>
              <a:t>Dynamic Symbolic</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4112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6</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y=1</a:t>
              </a:r>
              <a:r>
                <a:rPr lang="fa-IR" altLang="en-US" sz="2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Tree>
    <p:extLst>
      <p:ext uri="{BB962C8B-B14F-4D97-AF65-F5344CB8AC3E}">
        <p14:creationId xmlns:p14="http://schemas.microsoft.com/office/powerpoint/2010/main" val="4130496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7</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098616"/>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y=1</a:t>
              </a:r>
              <a:r>
                <a:rPr lang="fa-IR" altLang="en-US" sz="2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&gt;5</a:t>
            </a:r>
            <a:endParaRPr lang="en-US" altLang="en-US" sz="2000" dirty="0">
              <a:latin typeface="Calibri" panose="020F0502020204030204" pitchFamily="34" charset="0"/>
              <a:cs typeface="Calibri" panose="020F0502020204030204" pitchFamily="34" charset="0"/>
            </a:endParaRPr>
          </a:p>
        </p:txBody>
      </p:sp>
      <p:sp>
        <p:nvSpPr>
          <p:cNvPr id="23" name="AutoShape 29"/>
          <p:cNvSpPr>
            <a:spLocks noChangeArrowheads="1"/>
          </p:cNvSpPr>
          <p:nvPr/>
        </p:nvSpPr>
        <p:spPr bwMode="auto">
          <a:xfrm>
            <a:off x="4464524" y="2362200"/>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grpSp>
        <p:nvGrpSpPr>
          <p:cNvPr id="24" name="Group 23"/>
          <p:cNvGrpSpPr/>
          <p:nvPr/>
        </p:nvGrpSpPr>
        <p:grpSpPr>
          <a:xfrm>
            <a:off x="4038600" y="1905000"/>
            <a:ext cx="3352800" cy="1905000"/>
            <a:chOff x="4038600" y="1905000"/>
            <a:chExt cx="3352800" cy="1905000"/>
          </a:xfrm>
        </p:grpSpPr>
        <p:sp>
          <p:nvSpPr>
            <p:cNvPr id="25" name="AutoShape 22"/>
            <p:cNvSpPr>
              <a:spLocks noChangeArrowheads="1"/>
            </p:cNvSpPr>
            <p:nvPr/>
          </p:nvSpPr>
          <p:spPr bwMode="auto">
            <a:xfrm>
              <a:off x="4038600" y="2057400"/>
              <a:ext cx="3352800" cy="1676400"/>
            </a:xfrm>
            <a:prstGeom prst="wedgeRectCallout">
              <a:avLst>
                <a:gd name="adj1" fmla="val -99764"/>
                <a:gd name="adj2" fmla="val -5372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6" name="AutoShape 23"/>
            <p:cNvSpPr>
              <a:spLocks noChangeArrowheads="1"/>
            </p:cNvSpPr>
            <p:nvPr/>
          </p:nvSpPr>
          <p:spPr bwMode="auto">
            <a:xfrm>
              <a:off x="4038600" y="1905000"/>
              <a:ext cx="3352800" cy="1905000"/>
            </a:xfrm>
            <a:prstGeom prst="wedgeRectCallout">
              <a:avLst>
                <a:gd name="adj1" fmla="val 60412"/>
                <a:gd name="adj2" fmla="val -37841"/>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solidFill>
                    <a:srgbClr val="FF0000"/>
                  </a:solidFill>
                  <a:latin typeface="Calibri" panose="020F0502020204030204" pitchFamily="34" charset="0"/>
                  <a:cs typeface="Calibri" panose="020F0502020204030204" pitchFamily="34" charset="0"/>
                </a:rPr>
                <a:t>&lt;=</a:t>
              </a:r>
              <a:r>
                <a:rPr lang="en-US" altLang="en-US" sz="2000" dirty="0" smtClean="0">
                  <a:latin typeface="Calibri" panose="020F0502020204030204" pitchFamily="34" charset="0"/>
                  <a:cs typeface="Calibri" panose="020F0502020204030204" pitchFamily="34" charset="0"/>
                </a:rPr>
                <a:t>5</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
        <p:nvSpPr>
          <p:cNvPr id="2" name="TextBox 1"/>
          <p:cNvSpPr txBox="1"/>
          <p:nvPr/>
        </p:nvSpPr>
        <p:spPr>
          <a:xfrm>
            <a:off x="5531324" y="3043535"/>
            <a:ext cx="914400" cy="461665"/>
          </a:xfrm>
          <a:prstGeom prst="rect">
            <a:avLst/>
          </a:prstGeom>
          <a:noFill/>
        </p:spPr>
        <p:txBody>
          <a:bodyPr wrap="square" rtlCol="0">
            <a:spAutoFit/>
          </a:bodyPr>
          <a:lstStyle/>
          <a:p>
            <a:r>
              <a:rPr lang="en-US" altLang="en-US" sz="2400" b="1" dirty="0">
                <a:latin typeface="Calibri" panose="020F0502020204030204" pitchFamily="34" charset="0"/>
                <a:cs typeface="Calibri" panose="020F0502020204030204" pitchFamily="34" charset="0"/>
              </a:rPr>
              <a:t>y = </a:t>
            </a:r>
            <a:r>
              <a:rPr lang="en-US" altLang="en-US" sz="2400" b="1" dirty="0" smtClean="0">
                <a:latin typeface="Calibri" panose="020F0502020204030204" pitchFamily="34" charset="0"/>
                <a:cs typeface="Calibri" panose="020F0502020204030204" pitchFamily="34" charset="0"/>
              </a:rPr>
              <a:t>3</a:t>
            </a:r>
            <a:endParaRPr lang="en-US" alt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0172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xit" presetSubtype="32" fill="hold" grpId="1" nodeType="clickEffect">
                                  <p:stCondLst>
                                    <p:cond delay="0"/>
                                  </p:stCondLst>
                                  <p:childTnLst>
                                    <p:anim calcmode="lin" valueType="num">
                                      <p:cBhvr>
                                        <p:cTn id="11" dur="500"/>
                                        <p:tgtEl>
                                          <p:spTgt spid="23"/>
                                        </p:tgtEl>
                                        <p:attrNameLst>
                                          <p:attrName>ppt_w</p:attrName>
                                        </p:attrNameLst>
                                      </p:cBhvr>
                                      <p:tavLst>
                                        <p:tav tm="0">
                                          <p:val>
                                            <p:strVal val="ppt_w"/>
                                          </p:val>
                                        </p:tav>
                                        <p:tav tm="100000">
                                          <p:val>
                                            <p:fltVal val="0"/>
                                          </p:val>
                                        </p:tav>
                                      </p:tavLst>
                                    </p:anim>
                                    <p:anim calcmode="lin" valueType="num">
                                      <p:cBhvr>
                                        <p:cTn id="12" dur="500"/>
                                        <p:tgtEl>
                                          <p:spTgt spid="23"/>
                                        </p:tgtEl>
                                        <p:attrNameLst>
                                          <p:attrName>ppt_h</p:attrName>
                                        </p:attrNameLst>
                                      </p:cBhvr>
                                      <p:tavLst>
                                        <p:tav tm="0">
                                          <p:val>
                                            <p:strVal val="ppt_h"/>
                                          </p:val>
                                        </p:tav>
                                        <p:tav tm="100000">
                                          <p:val>
                                            <p:fltVal val="0"/>
                                          </p:val>
                                        </p:tav>
                                      </p:tavLst>
                                    </p:anim>
                                    <p:set>
                                      <p:cBhvr>
                                        <p:cTn id="13" dur="1" fill="hold">
                                          <p:stCondLst>
                                            <p:cond delay="499"/>
                                          </p:stCondLst>
                                        </p:cTn>
                                        <p:tgtEl>
                                          <p:spTgt spid="23"/>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fltVal val="0"/>
                                          </p:val>
                                        </p:tav>
                                        <p:tav tm="100000">
                                          <p:val>
                                            <p:strVal val="#ppt_w"/>
                                          </p:val>
                                        </p:tav>
                                      </p:tavLst>
                                    </p:anim>
                                    <p:anim calcmode="lin" valueType="num">
                                      <p:cBhvr>
                                        <p:cTn id="22" dur="1000" fill="hold"/>
                                        <p:tgtEl>
                                          <p:spTgt spid="2"/>
                                        </p:tgtEl>
                                        <p:attrNameLst>
                                          <p:attrName>ppt_h</p:attrName>
                                        </p:attrNameLst>
                                      </p:cBhvr>
                                      <p:tavLst>
                                        <p:tav tm="0">
                                          <p:val>
                                            <p:fltVal val="0"/>
                                          </p:val>
                                        </p:tav>
                                        <p:tav tm="100000">
                                          <p:val>
                                            <p:strVal val="#ppt_h"/>
                                          </p:val>
                                        </p:tav>
                                      </p:tavLst>
                                    </p:anim>
                                    <p:anim calcmode="lin" valueType="num">
                                      <p:cBhvr>
                                        <p:cTn id="23" dur="1000" fill="hold"/>
                                        <p:tgtEl>
                                          <p:spTgt spid="2"/>
                                        </p:tgtEl>
                                        <p:attrNameLst>
                                          <p:attrName>style.rotation</p:attrName>
                                        </p:attrNameLst>
                                      </p:cBhvr>
                                      <p:tavLst>
                                        <p:tav tm="0">
                                          <p:val>
                                            <p:fltVal val="90"/>
                                          </p:val>
                                        </p:tav>
                                        <p:tav tm="100000">
                                          <p:val>
                                            <p:fltVal val="0"/>
                                          </p:val>
                                        </p:tav>
                                      </p:tavLst>
                                    </p:anim>
                                    <p:animEffect transition="in" filter="fade">
                                      <p:cBhvr>
                                        <p:cTn id="2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8</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87738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9</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819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33148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Couture</Template>
  <TotalTime>15457</TotalTime>
  <Words>3092</Words>
  <Application>Microsoft Office PowerPoint</Application>
  <PresentationFormat>On-screen Show (4:3)</PresentationFormat>
  <Paragraphs>794</Paragraphs>
  <Slides>40</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Lucida Sans Unicode</vt:lpstr>
      <vt:lpstr>Wingdings 2</vt:lpstr>
      <vt:lpstr>B Nazanin</vt:lpstr>
      <vt:lpstr>Verdana</vt:lpstr>
      <vt:lpstr>Calibri</vt:lpstr>
      <vt:lpstr>Arial Black</vt:lpstr>
      <vt:lpstr>Wingdings</vt:lpstr>
      <vt:lpstr>Arial</vt:lpstr>
      <vt:lpstr>Symbol</vt:lpstr>
      <vt:lpstr>Wingdings 3</vt:lpstr>
      <vt:lpstr>Times New Roman</vt:lpstr>
      <vt:lpstr>Concourse</vt:lpstr>
      <vt:lpstr>اجرای پویا-نمادین برای تشخیص آسیب‌پذیری تزریق به برنامه‌های کاربردی گوشی‌های هوشمند</vt:lpstr>
      <vt:lpstr>PowerPoint Presentation</vt:lpstr>
      <vt:lpstr>مقدمه</vt:lpstr>
      <vt:lpstr>مقدمه ادامه</vt:lpstr>
      <vt:lpstr>اجرای پویا-نمادین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Ehsan</dc:creator>
  <cp:lastModifiedBy>ehsan edalat</cp:lastModifiedBy>
  <cp:revision>1395</cp:revision>
  <cp:lastPrinted>2017-03-04T10:03:28Z</cp:lastPrinted>
  <dcterms:created xsi:type="dcterms:W3CDTF">2010-11-11T01:16:29Z</dcterms:created>
  <dcterms:modified xsi:type="dcterms:W3CDTF">2018-02-09T07:30:42Z</dcterms:modified>
</cp:coreProperties>
</file>