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42"/>
  </p:notesMasterIdLst>
  <p:handoutMasterIdLst>
    <p:handoutMasterId r:id="rId43"/>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24" r:id="rId17"/>
    <p:sldId id="726" r:id="rId18"/>
    <p:sldId id="766" r:id="rId19"/>
    <p:sldId id="770" r:id="rId20"/>
    <p:sldId id="774" r:id="rId21"/>
    <p:sldId id="775" r:id="rId22"/>
    <p:sldId id="776" r:id="rId23"/>
    <p:sldId id="777" r:id="rId24"/>
    <p:sldId id="780" r:id="rId25"/>
    <p:sldId id="772" r:id="rId26"/>
    <p:sldId id="778" r:id="rId27"/>
    <p:sldId id="781" r:id="rId28"/>
    <p:sldId id="779" r:id="rId29"/>
    <p:sldId id="782" r:id="rId30"/>
    <p:sldId id="686" r:id="rId31"/>
    <p:sldId id="767" r:id="rId32"/>
    <p:sldId id="768" r:id="rId33"/>
    <p:sldId id="695" r:id="rId34"/>
    <p:sldId id="769" r:id="rId35"/>
    <p:sldId id="783" r:id="rId36"/>
    <p:sldId id="594" r:id="rId37"/>
    <p:sldId id="625" r:id="rId38"/>
    <p:sldId id="697" r:id="rId39"/>
    <p:sldId id="784" r:id="rId40"/>
    <p:sldId id="599" r:id="rId41"/>
  </p:sldIdLst>
  <p:sldSz cx="9144000" cy="6858000" type="screen4x3"/>
  <p:notesSz cx="6858000" cy="9144000"/>
  <p:embeddedFontLst>
    <p:embeddedFont>
      <p:font typeface="Calibri" panose="020F0502020204030204" pitchFamily="34" charset="0"/>
      <p:regular r:id="rId44"/>
      <p:bold r:id="rId45"/>
      <p:italic r:id="rId46"/>
      <p:boldItalic r:id="rId47"/>
    </p:embeddedFont>
    <p:embeddedFont>
      <p:font typeface="Arial Black" panose="020B0A04020102020204" pitchFamily="34" charset="0"/>
      <p:bold r:id="rId48"/>
    </p:embeddedFont>
    <p:embeddedFont>
      <p:font typeface="B Nazanin" panose="00000400000000000000" pitchFamily="2" charset="-78"/>
      <p:regular r:id="rId49"/>
      <p:bold r:id="rId50"/>
    </p:embeddedFont>
    <p:embeddedFont>
      <p:font typeface="Wingdings 3" panose="05040102010807070707" pitchFamily="18" charset="2"/>
      <p:regular r:id="rId51"/>
    </p:embeddedFont>
    <p:embeddedFont>
      <p:font typeface="Lucida Sans Unicode" panose="020B0602030504020204" pitchFamily="34" charset="0"/>
      <p:regular r:id="rId52"/>
    </p:embeddedFont>
    <p:embeddedFont>
      <p:font typeface="Wingdings 2" panose="05020102010507070707" pitchFamily="18" charset="2"/>
      <p:regular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93103" autoAdjust="0"/>
  </p:normalViewPr>
  <p:slideViewPr>
    <p:cSldViewPr showGuides="1">
      <p:cViewPr varScale="1">
        <p:scale>
          <a:sx n="55" d="100"/>
          <a:sy n="55" d="100"/>
        </p:scale>
        <p:origin x="1114" y="3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7FF2533-3E85-4612-8564-80021BEB7E9E}" srcId="{318207AA-5C1A-4E87-B680-AC0A3841B73D}" destId="{FA752763-705B-4F29-90A9-3C771235A659}" srcOrd="1" destOrd="0" parTransId="{A90C809B-B687-447A-89EB-34FD6DC5B483}" sibTransId="{2A904835-2A68-4380-9791-EF754C4CB4B9}"/>
    <dgm:cxn modelId="{30AACC1C-5456-4A72-BBA2-A1B90081B83C}" type="presOf" srcId="{3F2553B4-1636-4294-9AA6-9E25EAD66072}" destId="{15943AD2-0D87-4B80-941E-5CBCD9941F0F}"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E1639E39-3B83-4C06-BDFD-DA6C8A83AE82}" type="presOf" srcId="{B395C1C3-A843-49B1-A06B-ABC300A03E64}" destId="{0996C6C2-BAAC-417A-BC71-25AAB1E99377}" srcOrd="0" destOrd="0" presId="urn:microsoft.com/office/officeart/2005/8/layout/hierarchy2"/>
    <dgm:cxn modelId="{1F9C477C-F052-4A77-B3E6-F17B1F6A782C}" type="presOf" srcId="{B395C1C3-A843-49B1-A06B-ABC300A03E64}" destId="{5FBCB169-CB2C-415A-B264-701C46821FD4}" srcOrd="1"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720A08E3-F646-43CF-83FC-1C4AE1A33536}" srcId="{FCBC57DD-CCF4-4D37-BA09-C72879116D0D}" destId="{318207AA-5C1A-4E87-B680-AC0A3841B73D}" srcOrd="0" destOrd="0" parTransId="{B395C1C3-A843-49B1-A06B-ABC300A03E64}" sibTransId="{A020922D-BB60-48B3-9040-29A3B5D95B8F}"/>
    <dgm:cxn modelId="{05192FC0-F0BE-441A-A1AA-81AD1A4DC1E9}" type="presOf" srcId="{D22D48FC-64F4-4065-A4AB-77161219B39C}" destId="{12E41DA6-2E40-464C-AFF7-A5A3D2041B15}"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32996AFF-0CD1-4CDD-A019-7174EAD886C4}" type="presOf" srcId="{A02D474B-2EDD-457D-B54E-30985DA3C829}" destId="{9DC7A3D5-E0E9-4805-AF91-39C8430D4B1F}"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استفاده از اجرای نمادین برای به دست آوردن دنباله رویدادهایی است که موجب یک انتقال داده مشخص درون گوشی همراه شده‌اند. اما اجرای نمادین در کنار مزایای قابل توجه‌ای که در اختیار می‌گذارد از نظر مصرف حافظه و زمان بسیار ناکارآمد است. نوآوری علمی ابزار </a:t>
            </a:r>
            <a:r>
              <a:rPr lang="en-US" sz="1400" kern="1200" dirty="0" err="1" smtClean="0">
                <a:solidFill>
                  <a:schemeClr val="tx1"/>
                </a:solidFill>
                <a:effectLst/>
                <a:latin typeface="+mn-lt"/>
                <a:ea typeface="+mn-ea"/>
                <a:cs typeface="+mn-cs"/>
              </a:rPr>
              <a:t>AppIntent</a:t>
            </a:r>
            <a:r>
              <a:rPr lang="ar-SA" sz="1400" kern="1200" dirty="0" smtClean="0">
                <a:solidFill>
                  <a:schemeClr val="tx1"/>
                </a:solidFill>
                <a:effectLst/>
                <a:latin typeface="+mn-lt"/>
                <a:ea typeface="+mn-ea"/>
                <a:cs typeface="+mn-cs"/>
              </a:rPr>
              <a:t> ارائه بهبودی برای اجرای نمادین با کاهش فضای جست‌وجو در برنامک‌های اندرویدی و بدون از دست رفتن پوشش کد بالا است. در ابزار </a:t>
            </a:r>
            <a:r>
              <a:rPr lang="en-US" sz="1400" kern="1200" dirty="0" err="1" smtClean="0">
                <a:solidFill>
                  <a:schemeClr val="tx1"/>
                </a:solidFill>
                <a:effectLst/>
                <a:latin typeface="+mn-lt"/>
                <a:ea typeface="+mn-ea"/>
                <a:cs typeface="+mn-cs"/>
              </a:rPr>
              <a:t>AppIntent</a:t>
            </a:r>
            <a:r>
              <a:rPr lang="ar-SA" sz="1400" kern="1200" dirty="0" smtClean="0">
                <a:solidFill>
                  <a:schemeClr val="tx1"/>
                </a:solidFill>
                <a:effectLst/>
                <a:latin typeface="+mn-lt"/>
                <a:ea typeface="+mn-ea"/>
                <a:cs typeface="+mn-cs"/>
              </a:rPr>
              <a:t> از تحلیل آلایش ایستا استفاده شده است که با استفاده از آن تمامی انتقال داده‌های حساس و دنباله رویدادهای مربوط به آنها  استخراج می‌شود. در ادامه با اجرای نمادین هدایت‌شده توسط اطلاعات به دست آمده از تحلیل آلایش ایستا، ورودی‌های حساس برای برنامه تولید می‌شود. پوشش کد کافی نیز بنابر ماهیت ذاتی اجرای نمادین به دست می‌آید.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033069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41418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430427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40</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2/8/2018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2/8/2018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2/8/2018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2/8/2018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2/8/2018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2/8/2018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2/8/2018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76200" y="6111875"/>
            <a:ext cx="1371600" cy="365125"/>
          </a:xfrm>
          <a:prstGeom prst="rect">
            <a:avLst/>
          </a:prstGeom>
          <a:ln>
            <a:noFill/>
          </a:ln>
        </p:spPr>
        <p:txBody>
          <a:bodyPr/>
          <a:lstStyle>
            <a:lvl1pPr algn="r" rtl="1">
              <a:defRPr sz="18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457200" cy="359253"/>
          </a:xfrm>
          <a:prstGeom prst="rect">
            <a:avLst/>
          </a:prstGeom>
        </p:spPr>
        <p:txBody>
          <a:bodyPr anchor="ctr"/>
          <a:lstStyle>
            <a:lvl1pPr algn="l">
              <a:defRPr sz="1600" b="0" cap="none" spc="0">
                <a:ln w="12700">
                  <a:solidFill>
                    <a:schemeClr val="bg1">
                      <a:lumMod val="85000"/>
                    </a:schemeClr>
                  </a:solidFill>
                  <a:prstDash val="solid"/>
                </a:ln>
                <a:solidFill>
                  <a:schemeClr val="bg2"/>
                </a:solidFill>
                <a:effectLst/>
                <a:latin typeface="Calibri" panose="020F0502020204030204" pitchFamily="34" charset="0"/>
                <a:cs typeface="B Nazanin" panose="00000400000000000000" pitchFamily="2" charset="-78"/>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40795" y="6544351"/>
            <a:ext cx="574196" cy="338554"/>
          </a:xfrm>
          <a:prstGeom prst="rect">
            <a:avLst/>
          </a:prstGeom>
          <a:noFill/>
        </p:spPr>
        <p:txBody>
          <a:bodyPr wrap="none" rtlCol="0">
            <a:spAutoFit/>
          </a:bodyPr>
          <a:lstStyle/>
          <a:p>
            <a:pPr algn="r" rtl="1"/>
            <a:r>
              <a:rPr lang="en-US" sz="16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6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a:t>
            </a:r>
            <a:r>
              <a:rPr lang="fa-IR" sz="16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40</a:t>
            </a:r>
            <a:endParaRPr lang="en-US" sz="16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2" name="TextBox 1"/>
          <p:cNvSpPr txBox="1"/>
          <p:nvPr userDrawn="1"/>
        </p:nvSpPr>
        <p:spPr>
          <a:xfrm>
            <a:off x="918848" y="6477000"/>
            <a:ext cx="1290952" cy="338554"/>
          </a:xfrm>
          <a:prstGeom prst="rect">
            <a:avLst/>
          </a:prstGeom>
          <a:noFill/>
        </p:spPr>
        <p:txBody>
          <a:bodyPr wrap="square" rtlCol="0">
            <a:spAutoFit/>
          </a:bodyPr>
          <a:lstStyle/>
          <a:p>
            <a:pPr algn="ctr" rtl="1"/>
            <a:r>
              <a:rPr lang="fa-IR" sz="1600" b="1" dirty="0" smtClean="0">
                <a:solidFill>
                  <a:schemeClr val="bg1"/>
                </a:solidFill>
                <a:effectLst>
                  <a:outerShdw blurRad="38100" dist="38100" dir="2700000" algn="tl">
                    <a:srgbClr val="000000">
                      <a:alpha val="43137"/>
                    </a:srgbClr>
                  </a:outerShdw>
                </a:effectLst>
                <a:cs typeface="B Nazanin" panose="00000400000000000000" pitchFamily="2" charset="-78"/>
              </a:rPr>
              <a:t>25</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a:t>
            </a:r>
            <a:r>
              <a:rPr lang="fa-IR" sz="1600" b="1"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بهمن</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96</a:t>
            </a:r>
            <a:endParaRPr lang="en-US" sz="16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2/8/2018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4291" y="5638800"/>
            <a:ext cx="7772400" cy="579393"/>
          </a:xfrm>
        </p:spPr>
        <p:txBody>
          <a:bodyPr>
            <a:noAutofit/>
          </a:bodyPr>
          <a:lstStyle/>
          <a:p>
            <a:pPr algn="ctr" rtl="1"/>
            <a:r>
              <a:rPr lang="fa-IR" sz="3200" b="1" dirty="0" smtClean="0">
                <a:solidFill>
                  <a:schemeClr val="bg1"/>
                </a:solidFill>
                <a:latin typeface="Calibri" panose="020F0502020204030204" pitchFamily="34" charset="0"/>
                <a:cs typeface="Calibri" panose="020F0502020204030204" pitchFamily="34" charset="0"/>
              </a:rPr>
              <a:t>احسان </a:t>
            </a:r>
            <a:r>
              <a:rPr lang="fa-IR" sz="3200" b="1" dirty="0" smtClean="0">
                <a:solidFill>
                  <a:schemeClr val="bg1"/>
                </a:solidFill>
                <a:latin typeface="Arial Black" panose="020B0A04020102020204" pitchFamily="34" charset="0"/>
                <a:cs typeface="Calibri" panose="020F0502020204030204" pitchFamily="34" charset="0"/>
              </a:rPr>
              <a:t>عدالت</a:t>
            </a:r>
          </a:p>
          <a:p>
            <a:pPr algn="ctr" rtl="1"/>
            <a:r>
              <a:rPr lang="fa-IR" sz="2400" dirty="0" smtClean="0">
                <a:solidFill>
                  <a:schemeClr val="bg1"/>
                </a:solidFill>
                <a:latin typeface="Arial Black" panose="020B0A04020102020204" pitchFamily="34" charset="0"/>
                <a:cs typeface="Calibri" panose="020F0502020204030204" pitchFamily="34" charset="0"/>
              </a:rPr>
              <a:t>استاد راهنما: دکتر بابک </a:t>
            </a:r>
            <a:r>
              <a:rPr lang="fa-IR" sz="2400" dirty="0" err="1" smtClean="0">
                <a:solidFill>
                  <a:schemeClr val="bg1"/>
                </a:solidFill>
                <a:latin typeface="Arial Black" panose="020B0A04020102020204" pitchFamily="34" charset="0"/>
                <a:cs typeface="Calibri" panose="020F0502020204030204" pitchFamily="34" charset="0"/>
              </a:rPr>
              <a:t>صادقیان</a:t>
            </a:r>
            <a:endParaRPr lang="fa-IR" sz="2400" dirty="0" smtClean="0">
              <a:solidFill>
                <a:schemeClr val="bg1"/>
              </a:solidFill>
              <a:latin typeface="Arial Black" panose="020B0A04020102020204" pitchFamily="34" charset="0"/>
              <a:cs typeface="Calibri" panose="020F0502020204030204" pitchFamily="34" charset="0"/>
            </a:endParaRPr>
          </a:p>
        </p:txBody>
      </p:sp>
      <p:sp>
        <p:nvSpPr>
          <p:cNvPr id="2" name="Title 1"/>
          <p:cNvSpPr>
            <a:spLocks noGrp="1"/>
          </p:cNvSpPr>
          <p:nvPr>
            <p:ph type="ctrTitle"/>
          </p:nvPr>
        </p:nvSpPr>
        <p:spPr>
          <a:xfrm>
            <a:off x="713509" y="3276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1973105"/>
            <a:ext cx="6400800" cy="84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گرایش امنیت اطلاعات</a:t>
            </a:r>
            <a:endParaRPr lang="en-US" b="1"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endParaRPr lang="fa-IR"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دفاعیه </a:t>
            </a:r>
            <a:r>
              <a:rPr lang="fa-IR" b="1" dirty="0" err="1">
                <a:latin typeface="Calibri" panose="020F0502020204030204" pitchFamily="34" charset="0"/>
                <a:cs typeface="Calibri" panose="020F0502020204030204" pitchFamily="34" charset="0"/>
              </a:rPr>
              <a:t>پایان‌نامه</a:t>
            </a:r>
            <a:r>
              <a:rPr lang="fa-IR" b="1" dirty="0">
                <a:latin typeface="Calibri" panose="020F0502020204030204" pitchFamily="34" charset="0"/>
                <a:cs typeface="Calibri" panose="020F0502020204030204" pitchFamily="34" charset="0"/>
              </a:rPr>
              <a:t> کارشناسی ارشد</a:t>
            </a:r>
            <a:endParaRPr lang="en-US"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148138" y="1638300"/>
            <a:ext cx="847725" cy="266700"/>
          </a:xfrm>
          <a:prstGeom prst="rect">
            <a:avLst/>
          </a:prstGeom>
        </p:spPr>
      </p:pic>
      <p:pic>
        <p:nvPicPr>
          <p:cNvPr id="11" name="Picture 1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126535" y="76200"/>
            <a:ext cx="890932" cy="906842"/>
          </a:xfrm>
          <a:prstGeom prst="rect">
            <a:avLst/>
          </a:prstGeom>
        </p:spPr>
      </p:pic>
      <p:pic>
        <p:nvPicPr>
          <p:cNvPr id="12" name="Picture 11"/>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743325" y="1066800"/>
            <a:ext cx="1657350" cy="571500"/>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&lt;5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059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21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3970318"/>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6</a:t>
            </a:r>
            <a:r>
              <a:rPr lang="fa-IR" sz="2800" dirty="0" smtClean="0">
                <a:latin typeface="Calibri" panose="020F0502020204030204" pitchFamily="34" charset="0"/>
                <a:cs typeface="Calibri" panose="020F0502020204030204" pitchFamily="34" charset="0"/>
              </a:rPr>
              <a:t>]</a:t>
            </a: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a:t>
            </a:r>
            <a:r>
              <a:rPr lang="fa-IR" sz="2800" dirty="0" smtClean="0">
                <a:latin typeface="Calibri" panose="020F0502020204030204" pitchFamily="34" charset="0"/>
                <a:cs typeface="Calibri" panose="020F0502020204030204" pitchFamily="34" charset="0"/>
              </a:rPr>
              <a:t>:</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کامپایل</a:t>
            </a:r>
            <a:r>
              <a:rPr lang="fa-IR" sz="2800" dirty="0" smtClean="0">
                <a:latin typeface="Calibri" panose="020F0502020204030204" pitchFamily="34" charset="0"/>
                <a:cs typeface="Calibri" panose="020F0502020204030204" pitchFamily="34" charset="0"/>
              </a:rPr>
              <a:t> به </a:t>
            </a:r>
            <a:r>
              <a:rPr lang="en-US" sz="2800" dirty="0" smtClean="0">
                <a:latin typeface="Calibri" panose="020F0502020204030204" pitchFamily="34" charset="0"/>
                <a:cs typeface="Calibri" panose="020F0502020204030204" pitchFamily="34" charset="0"/>
              </a:rPr>
              <a:t>DVM</a:t>
            </a:r>
            <a:r>
              <a:rPr lang="fa-IR" sz="2800" dirty="0" smtClean="0">
                <a:latin typeface="Calibri" panose="020F0502020204030204" pitchFamily="34" charset="0"/>
                <a:cs typeface="Calibri" panose="020F0502020204030204" pitchFamily="34" charset="0"/>
              </a:rPr>
              <a:t> به جای </a:t>
            </a:r>
            <a:r>
              <a:rPr lang="en-US" sz="2800" dirty="0" smtClean="0">
                <a:latin typeface="Calibri" panose="020F0502020204030204" pitchFamily="34" charset="0"/>
                <a:cs typeface="Calibri" panose="020F0502020204030204" pitchFamily="34" charset="0"/>
              </a:rPr>
              <a:t>JVM</a:t>
            </a:r>
            <a:r>
              <a:rPr lang="fa-IR" sz="2800" dirty="0" smtClean="0">
                <a:latin typeface="Calibri" panose="020F0502020204030204" pitchFamily="34" charset="0"/>
                <a:cs typeface="Calibri" panose="020F0502020204030204" pitchFamily="34" charset="0"/>
              </a:rPr>
              <a:t> و نبود تابع </a:t>
            </a:r>
            <a:r>
              <a:rPr lang="en-US" sz="2800" dirty="0" smtClean="0">
                <a:latin typeface="Calibri" panose="020F0502020204030204" pitchFamily="34" charset="0"/>
                <a:cs typeface="Calibri" panose="020F0502020204030204" pitchFamily="34" charset="0"/>
              </a:rPr>
              <a:t>main</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a:t>
            </a:r>
            <a:r>
              <a:rPr lang="en-US" sz="2800" dirty="0" smtClean="0">
                <a:latin typeface="Calibri" panose="020F0502020204030204" pitchFamily="34" charset="0"/>
                <a:cs typeface="Calibri" panose="020F0502020204030204" pitchFamily="34" charset="0"/>
              </a:rPr>
              <a:t>SDK</a:t>
            </a:r>
            <a:r>
              <a:rPr lang="fa-IR" sz="2800" dirty="0" smtClean="0">
                <a:latin typeface="Calibri" panose="020F0502020204030204" pitchFamily="34" charset="0"/>
                <a:cs typeface="Calibri" panose="020F0502020204030204" pitchFamily="34" charset="0"/>
              </a:rPr>
              <a:t> و </a:t>
            </a:r>
            <a:r>
              <a:rPr lang="fa-IR" sz="2800" dirty="0" err="1" smtClean="0">
                <a:latin typeface="Calibri" panose="020F0502020204030204" pitchFamily="34" charset="0"/>
                <a:cs typeface="Calibri" panose="020F0502020204030204" pitchFamily="34" charset="0"/>
              </a:rPr>
              <a:t>واگرایی</a:t>
            </a:r>
            <a:r>
              <a:rPr lang="fa-IR" sz="2800" dirty="0" smtClean="0">
                <a:latin typeface="Calibri" panose="020F0502020204030204" pitchFamily="34" charset="0"/>
                <a:cs typeface="Calibri" panose="020F0502020204030204" pitchFamily="34" charset="0"/>
              </a:rPr>
              <a:t> مسیر.</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رخدادمحور</a:t>
            </a:r>
            <a:r>
              <a:rPr lang="fa-IR" sz="2800" dirty="0" smtClean="0">
                <a:latin typeface="Calibri" panose="020F0502020204030204" pitchFamily="34" charset="0"/>
                <a:cs typeface="Calibri" panose="020F0502020204030204" pitchFamily="34" charset="0"/>
              </a:rPr>
              <a:t> بودن.</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p:txBody>
      </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16</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6769755"/>
              </p:ext>
            </p:extLst>
          </p:nvPr>
        </p:nvGraphicFramePr>
        <p:xfrm>
          <a:off x="69275" y="1548300"/>
          <a:ext cx="8998525" cy="3761400"/>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7</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8</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2008</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1158133650"/>
                  </a:ext>
                </a:extLst>
              </a:tr>
              <a:tr h="922534">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رخدادمحور</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9</a:t>
                      </a:r>
                      <a:r>
                        <a:rPr lang="fa-IR" sz="24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705945643"/>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مدل‌سازی‌حافظه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10</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37575596"/>
              </p:ext>
            </p:extLst>
          </p:nvPr>
        </p:nvGraphicFramePr>
        <p:xfrm>
          <a:off x="77994" y="2201666"/>
          <a:ext cx="8989806" cy="3123259"/>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کشف نقص حریم خصوصی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11</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2013</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409749660"/>
                  </a:ext>
                </a:extLst>
              </a:tr>
              <a:tr h="783405">
                <a:tc>
                  <a:txBody>
                    <a:bodyPr/>
                    <a:lstStyle/>
                    <a:p>
                      <a:pPr algn="ctr" rtl="1"/>
                      <a:r>
                        <a:rPr lang="en-US" sz="2400" dirty="0" smtClean="0">
                          <a:latin typeface="Calibri" panose="020F0502020204030204" pitchFamily="34" charset="0"/>
                          <a:cs typeface="Calibri" panose="020F0502020204030204" pitchFamily="34" charset="0"/>
                        </a:rPr>
                        <a:t>Concolic + Call</a:t>
                      </a:r>
                      <a:r>
                        <a:rPr lang="en-US" sz="2400" baseline="0" dirty="0" smtClean="0">
                          <a:latin typeface="Calibri" panose="020F0502020204030204" pitchFamily="34" charset="0"/>
                          <a:cs typeface="Calibri" panose="020F0502020204030204" pitchFamily="34" charset="0"/>
                        </a:rPr>
                        <a:t> Flow Graph</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12</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CG</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18</a:t>
            </a:fld>
            <a:endParaRPr lang="en-US" dirty="0"/>
          </a:p>
        </p:txBody>
      </p:sp>
      <p:sp>
        <p:nvSpPr>
          <p:cNvPr id="5" name="TextBox 4"/>
          <p:cNvSpPr txBox="1"/>
          <p:nvPr/>
        </p:nvSpPr>
        <p:spPr>
          <a:xfrm>
            <a:off x="3063434" y="495925"/>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1028700" lvl="1" indent="-571500" algn="just"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اجرای پویا-نمادین برای تشخیص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تزریق در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19</a:t>
            </a:fld>
            <a:endParaRPr lang="en-US" dirty="0"/>
          </a:p>
        </p:txBody>
      </p:sp>
      <p:sp>
        <p:nvSpPr>
          <p:cNvPr id="5" name="TextBox 4"/>
          <p:cNvSpPr txBox="1"/>
          <p:nvPr/>
        </p:nvSpPr>
        <p:spPr>
          <a:xfrm>
            <a:off x="2824591" y="152400"/>
            <a:ext cx="3494867"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215503" y="1143000"/>
            <a:ext cx="7480697" cy="4648200"/>
            <a:chOff x="533400" y="1143000"/>
            <a:chExt cx="7848600" cy="4876800"/>
          </a:xfrm>
        </p:grpSpPr>
        <p:grpSp>
          <p:nvGrpSpPr>
            <p:cNvPr id="61" name="Group 60"/>
            <p:cNvGrpSpPr/>
            <p:nvPr/>
          </p:nvGrpSpPr>
          <p:grpSpPr>
            <a:xfrm>
              <a:off x="533400" y="1143000"/>
              <a:ext cx="3733800" cy="4876800"/>
              <a:chOff x="609600" y="1143000"/>
              <a:chExt cx="3276600" cy="4876800"/>
            </a:xfrm>
          </p:grpSpPr>
          <p:sp>
            <p:nvSpPr>
              <p:cNvPr id="4" name="Rounded Rectangle 3"/>
              <p:cNvSpPr/>
              <p:nvPr/>
            </p:nvSpPr>
            <p:spPr>
              <a:xfrm>
                <a:off x="609600" y="1143000"/>
                <a:ext cx="3276600"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19200"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2293646" y="1981200"/>
                <a:ext cx="1485124" cy="3718810"/>
                <a:chOff x="2293646" y="1981200"/>
                <a:chExt cx="1485124" cy="3718810"/>
              </a:xfrm>
            </p:grpSpPr>
            <p:grpSp>
              <p:nvGrpSpPr>
                <p:cNvPr id="22" name="Group 21"/>
                <p:cNvGrpSpPr/>
                <p:nvPr/>
              </p:nvGrpSpPr>
              <p:grpSpPr>
                <a:xfrm>
                  <a:off x="2362199" y="1981200"/>
                  <a:ext cx="1390260" cy="3657600"/>
                  <a:chOff x="1295399" y="1981200"/>
                  <a:chExt cx="1144920" cy="3657600"/>
                </a:xfrm>
              </p:grpSpPr>
              <p:sp>
                <p:nvSpPr>
                  <p:cNvPr id="23" name="Rectangle 22"/>
                  <p:cNvSpPr/>
                  <p:nvPr/>
                </p:nvSpPr>
                <p:spPr>
                  <a:xfrm>
                    <a:off x="1295399" y="3962400"/>
                    <a:ext cx="1144919"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399" y="1981200"/>
                    <a:ext cx="114492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95400" y="29718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5400" y="49530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2"/>
                    <a:endCxn id="25" idx="0"/>
                  </p:cNvCxnSpPr>
                  <p:nvPr/>
                </p:nvCxnSpPr>
                <p:spPr>
                  <a:xfrm flipH="1">
                    <a:off x="1863736" y="26670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a:endCxn id="23" idx="0"/>
                  </p:cNvCxnSpPr>
                  <p:nvPr/>
                </p:nvCxnSpPr>
                <p:spPr>
                  <a:xfrm>
                    <a:off x="1863736" y="36576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863736" y="46482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445768" y="208232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2362200" y="2901846"/>
                  <a:ext cx="1380245"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خطا</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2348204" y="3941164"/>
                  <a:ext cx="1314060"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2293646" y="4957310"/>
                  <a:ext cx="1485124"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nvGrpSpPr>
              <p:cNvPr id="54" name="Group 53"/>
              <p:cNvGrpSpPr/>
              <p:nvPr/>
            </p:nvGrpSpPr>
            <p:grpSpPr>
              <a:xfrm>
                <a:off x="723121" y="1981200"/>
                <a:ext cx="1467927" cy="3714498"/>
                <a:chOff x="723121" y="1981200"/>
                <a:chExt cx="1467927" cy="3714498"/>
              </a:xfrm>
            </p:grpSpPr>
            <p:grpSp>
              <p:nvGrpSpPr>
                <p:cNvPr id="21" name="Group 20"/>
                <p:cNvGrpSpPr/>
                <p:nvPr/>
              </p:nvGrpSpPr>
              <p:grpSpPr>
                <a:xfrm>
                  <a:off x="743339" y="1981200"/>
                  <a:ext cx="1390263" cy="3714498"/>
                  <a:chOff x="1217279" y="1981200"/>
                  <a:chExt cx="1144923" cy="3793530"/>
                </a:xfrm>
              </p:grpSpPr>
              <p:sp>
                <p:nvSpPr>
                  <p:cNvPr id="9" name="Rectangle 8"/>
                  <p:cNvSpPr/>
                  <p:nvPr/>
                </p:nvSpPr>
                <p:spPr>
                  <a:xfrm>
                    <a:off x="1217279" y="4019144"/>
                    <a:ext cx="1144921" cy="68580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7280" y="1981200"/>
                    <a:ext cx="1144922"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7279" y="2971801"/>
                    <a:ext cx="1144921" cy="7214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7279" y="5030819"/>
                    <a:ext cx="1144922" cy="74391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2"/>
                  </p:cNvCxnSpPr>
                  <p:nvPr/>
                </p:nvCxnSpPr>
                <p:spPr>
                  <a:xfrm flipH="1">
                    <a:off x="1789740" y="2667000"/>
                    <a:ext cx="1"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9" idx="0"/>
                  </p:cNvCxnSpPr>
                  <p:nvPr/>
                </p:nvCxnSpPr>
                <p:spPr>
                  <a:xfrm>
                    <a:off x="1789740" y="3693269"/>
                    <a:ext cx="0"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1789740" y="4704944"/>
                    <a:ext cx="1"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43340" y="2114490"/>
                  <a:ext cx="1447708" cy="40011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ICFG</a:t>
                  </a:r>
                  <a:endParaRPr lang="en-US" sz="2000" b="1" dirty="0">
                    <a:latin typeface="Calibri" panose="020F0502020204030204" pitchFamily="34" charset="0"/>
                    <a:cs typeface="Calibri" panose="020F0502020204030204" pitchFamily="34" charset="0"/>
                  </a:endParaRPr>
                </a:p>
              </p:txBody>
            </p:sp>
            <p:sp>
              <p:nvSpPr>
                <p:cNvPr id="46" name="TextBox 45"/>
                <p:cNvSpPr txBox="1"/>
                <p:nvPr/>
              </p:nvSpPr>
              <p:spPr>
                <a:xfrm>
                  <a:off x="749717" y="2958622"/>
                  <a:ext cx="1415420"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گزاره دارای خطا</a:t>
                  </a:r>
                  <a:endParaRPr lang="en-US" sz="2000" b="1" dirty="0">
                    <a:latin typeface="Calibri" panose="020F0502020204030204" pitchFamily="34" charset="0"/>
                    <a:cs typeface="Calibri" panose="020F0502020204030204" pitchFamily="34" charset="0"/>
                  </a:endParaRPr>
                </a:p>
              </p:txBody>
            </p:sp>
            <p:sp>
              <p:nvSpPr>
                <p:cNvPr id="48" name="TextBox 47"/>
                <p:cNvSpPr txBox="1"/>
                <p:nvPr/>
              </p:nvSpPr>
              <p:spPr>
                <a:xfrm>
                  <a:off x="723121" y="3941164"/>
                  <a:ext cx="1424475"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3" name="TextBox 52"/>
                <p:cNvSpPr txBox="1"/>
                <p:nvPr/>
              </p:nvSpPr>
              <p:spPr>
                <a:xfrm>
                  <a:off x="743338" y="4980483"/>
                  <a:ext cx="1390261"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ثبت </a:t>
                  </a:r>
                  <a:r>
                    <a:rPr lang="fa-IR" sz="2000" b="1" dirty="0" err="1" smtClean="0">
                      <a:latin typeface="Calibri" panose="020F0502020204030204" pitchFamily="34" charset="0"/>
                      <a:cs typeface="Calibri" panose="020F0502020204030204" pitchFamily="34" charset="0"/>
                    </a:rPr>
                    <a:t>شاخه‌های</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اولویت‌دار</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876800"/>
              <a:chOff x="4419600" y="1143000"/>
              <a:chExt cx="3581400" cy="4876800"/>
            </a:xfrm>
          </p:grpSpPr>
          <p:grpSp>
            <p:nvGrpSpPr>
              <p:cNvPr id="43" name="Group 42"/>
              <p:cNvGrpSpPr/>
              <p:nvPr/>
            </p:nvGrpSpPr>
            <p:grpSpPr>
              <a:xfrm>
                <a:off x="4419600" y="1143000"/>
                <a:ext cx="3581400" cy="4876800"/>
                <a:chOff x="4191000" y="1143000"/>
                <a:chExt cx="3200400" cy="4876800"/>
              </a:xfrm>
            </p:grpSpPr>
            <p:sp>
              <p:nvSpPr>
                <p:cNvPr id="8" name="Rounded Rectangle 7"/>
                <p:cNvSpPr/>
                <p:nvPr/>
              </p:nvSpPr>
              <p:spPr>
                <a:xfrm>
                  <a:off x="4229099" y="1143000"/>
                  <a:ext cx="3162301" cy="48768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81200"/>
                  <a:ext cx="2514600" cy="102807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276600"/>
                  <a:ext cx="2514600" cy="9144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495800"/>
                  <a:ext cx="2514600" cy="1066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009275"/>
                  <a:ext cx="0" cy="26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829300" y="4191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اجرای </a:t>
                  </a:r>
                  <a:r>
                    <a:rPr lang="fa-IR" sz="2400" b="1" dirty="0" err="1">
                      <a:latin typeface="Calibri" panose="020F0502020204030204" pitchFamily="34" charset="0"/>
                      <a:cs typeface="Calibri" panose="020F0502020204030204" pitchFamily="34" charset="0"/>
                    </a:rPr>
                    <a:t>هدایت‌شده</a:t>
                  </a:r>
                  <a:r>
                    <a:rPr lang="fa-IR" sz="2400" b="1" dirty="0">
                      <a:latin typeface="Calibri" panose="020F0502020204030204" pitchFamily="34" charset="0"/>
                      <a:cs typeface="Calibri" panose="020F0502020204030204" pitchFamily="34" charset="0"/>
                    </a:rPr>
                    <a:t> </a:t>
                  </a:r>
                  <a:r>
                    <a:rPr lang="fa-IR" sz="2400" b="1" dirty="0" smtClean="0">
                      <a:latin typeface="Calibri" panose="020F0502020204030204" pitchFamily="34" charset="0"/>
                      <a:cs typeface="Calibri" panose="020F0502020204030204" pitchFamily="34" charset="0"/>
                    </a:rPr>
                    <a:t>پویا-</a:t>
                  </a:r>
                  <a:r>
                    <a:rPr lang="fa-IR" sz="2400" b="1" dirty="0" err="1" smtClean="0">
                      <a:latin typeface="Calibri" panose="020F0502020204030204" pitchFamily="34" charset="0"/>
                      <a:cs typeface="Calibri" panose="020F0502020204030204" pitchFamily="34" charset="0"/>
                    </a:rPr>
                    <a:t>نماین</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800600" y="2133600"/>
                <a:ext cx="2895597"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نمادین</a:t>
                </a:r>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901216" y="3330714"/>
                <a:ext cx="279498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اجرای</a:t>
                </a:r>
                <a:r>
                  <a:rPr lang="fa-IR" sz="2000" b="1" dirty="0">
                    <a:latin typeface="Calibri" panose="020F0502020204030204" pitchFamily="34" charset="0"/>
                    <a:cs typeface="Calibri" panose="020F0502020204030204" pitchFamily="34" charset="0"/>
                  </a:rPr>
                  <a:t> </a:t>
                </a:r>
                <a:r>
                  <a:rPr lang="fa-IR" sz="2000" b="1" dirty="0" err="1">
                    <a:latin typeface="Calibri" panose="020F0502020204030204" pitchFamily="34" charset="0"/>
                    <a:cs typeface="Calibri" panose="020F0502020204030204" pitchFamily="34" charset="0"/>
                  </a:rPr>
                  <a:t>هدایت‌شده</a:t>
                </a:r>
                <a:r>
                  <a:rPr lang="fa-IR" sz="2000" b="1" dirty="0" smtClean="0">
                    <a:latin typeface="Calibri" panose="020F0502020204030204" pitchFamily="34" charset="0"/>
                    <a:cs typeface="Calibri" panose="020F0502020204030204" pitchFamily="34" charset="0"/>
                  </a:rPr>
                  <a:t> پویا-نمادین با </a:t>
                </a:r>
                <a:r>
                  <a:rPr lang="fa-IR" sz="2000" b="1" dirty="0" err="1" smtClean="0">
                    <a:latin typeface="Calibri" panose="020F0502020204030204" pitchFamily="34" charset="0"/>
                    <a:cs typeface="Calibri" panose="020F0502020204030204" pitchFamily="34" charset="0"/>
                  </a:rPr>
                  <a:t>هیوریستیک</a:t>
                </a:r>
                <a:endParaRPr lang="en-US" sz="2000" b="1" dirty="0">
                  <a:latin typeface="Calibri" panose="020F0502020204030204" pitchFamily="34" charset="0"/>
                  <a:cs typeface="Calibri" panose="020F0502020204030204" pitchFamily="34" charset="0"/>
                </a:endParaRPr>
              </a:p>
            </p:txBody>
          </p:sp>
          <p:sp>
            <p:nvSpPr>
              <p:cNvPr id="60" name="TextBox 59"/>
              <p:cNvSpPr txBox="1"/>
              <p:nvPr/>
            </p:nvSpPr>
            <p:spPr>
              <a:xfrm>
                <a:off x="4800600" y="4702314"/>
                <a:ext cx="2859313"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ورودی آزمون برای هر شاخه</a:t>
                </a:r>
                <a:endParaRPr lang="en-US" sz="2000" b="1" dirty="0">
                  <a:latin typeface="Calibri" panose="020F0502020204030204" pitchFamily="34" charset="0"/>
                  <a:cs typeface="Calibri" panose="020F0502020204030204" pitchFamily="34" charset="0"/>
                </a:endParaRPr>
              </a:p>
            </p:txBody>
          </p:sp>
        </p:grpSp>
        <p:sp>
          <p:nvSpPr>
            <p:cNvPr id="79" name="Right Arrow 78"/>
            <p:cNvSpPr/>
            <p:nvPr/>
          </p:nvSpPr>
          <p:spPr>
            <a:xfrm>
              <a:off x="4267200" y="3454383"/>
              <a:ext cx="533400" cy="326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Snip Diagonal Corner Rectangle 80"/>
          <p:cNvSpPr/>
          <p:nvPr/>
        </p:nvSpPr>
        <p:spPr>
          <a:xfrm>
            <a:off x="6420445" y="5936456"/>
            <a:ext cx="2266355" cy="845344"/>
          </a:xfrm>
          <a:prstGeom prst="snip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smtClean="0">
                <a:solidFill>
                  <a:schemeClr val="bg1"/>
                </a:solidFill>
                <a:latin typeface="Calibri" panose="020F0502020204030204" pitchFamily="34" charset="0"/>
                <a:cs typeface="Calibri" panose="020F0502020204030204" pitchFamily="34" charset="0"/>
              </a:rPr>
              <a:t>اجرای برنامه اصلی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85" name="Curved Connector 84"/>
          <p:cNvCxnSpPr>
            <a:stCxn id="8" idx="3"/>
            <a:endCxn id="81" idx="3"/>
          </p:cNvCxnSpPr>
          <p:nvPr/>
        </p:nvCxnSpPr>
        <p:spPr>
          <a:xfrm flipH="1">
            <a:off x="7553623" y="3467100"/>
            <a:ext cx="142577" cy="2469356"/>
          </a:xfrm>
          <a:prstGeom prst="curvedConnector4">
            <a:avLst>
              <a:gd name="adj1" fmla="val -714215"/>
              <a:gd name="adj2" fmla="val 746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933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970527" y="1143000"/>
            <a:ext cx="6487673" cy="4524315"/>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گذشته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سوال پژوهشی اول</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a:latin typeface="Calibri" panose="020F0502020204030204" pitchFamily="34" charset="0"/>
                <a:cs typeface="Calibri" panose="020F0502020204030204" pitchFamily="34" charset="0"/>
              </a:rPr>
              <a:t>سوال پژوهشی </a:t>
            </a:r>
            <a:r>
              <a:rPr lang="fa-IR" sz="3600" dirty="0" smtClean="0">
                <a:latin typeface="Calibri" panose="020F0502020204030204" pitchFamily="34" charset="0"/>
                <a:cs typeface="Calibri" panose="020F0502020204030204" pitchFamily="34" charset="0"/>
              </a:rPr>
              <a:t>دوم</a:t>
            </a:r>
            <a:endParaRPr lang="en-US" sz="3600" dirty="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a:t>
            </a:r>
            <a:r>
              <a:rPr lang="fa-IR" sz="3600" dirty="0" smtClean="0">
                <a:latin typeface="Calibri" panose="020F0502020204030204" pitchFamily="34" charset="0"/>
                <a:cs typeface="Calibri" panose="020F0502020204030204" pitchFamily="34" charset="0"/>
              </a:rPr>
              <a:t>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20</a:t>
            </a:fld>
            <a:endParaRPr lang="en-US" dirty="0"/>
          </a:p>
        </p:txBody>
      </p:sp>
      <p:sp>
        <p:nvSpPr>
          <p:cNvPr id="5" name="TextBox 4"/>
          <p:cNvSpPr txBox="1"/>
          <p:nvPr/>
        </p:nvSpPr>
        <p:spPr>
          <a:xfrm>
            <a:off x="1803482" y="304800"/>
            <a:ext cx="553709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نقطه ورودی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4" name="Oval 3"/>
          <p:cNvSpPr/>
          <p:nvPr/>
        </p:nvSpPr>
        <p:spPr>
          <a:xfrm>
            <a:off x="3429000" y="160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4290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9144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246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4290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5532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a:stCxn id="4" idx="3"/>
            <a:endCxn id="8" idx="0"/>
          </p:cNvCxnSpPr>
          <p:nvPr/>
        </p:nvCxnSpPr>
        <p:spPr>
          <a:xfrm flipH="1">
            <a:off x="1905000" y="2445730"/>
            <a:ext cx="1814140" cy="9070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7" idx="0"/>
          </p:cNvCxnSpPr>
          <p:nvPr/>
        </p:nvCxnSpPr>
        <p:spPr>
          <a:xfrm>
            <a:off x="4419600" y="25908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4" idx="5"/>
            <a:endCxn id="9" idx="0"/>
          </p:cNvCxnSpPr>
          <p:nvPr/>
        </p:nvCxnSpPr>
        <p:spPr>
          <a:xfrm>
            <a:off x="5120060" y="2445730"/>
            <a:ext cx="2195140" cy="9070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0" idx="0"/>
          </p:cNvCxnSpPr>
          <p:nvPr/>
        </p:nvCxnSpPr>
        <p:spPr>
          <a:xfrm>
            <a:off x="4419600" y="43434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4"/>
            <a:endCxn id="11" idx="0"/>
          </p:cNvCxnSpPr>
          <p:nvPr/>
        </p:nvCxnSpPr>
        <p:spPr>
          <a:xfrm>
            <a:off x="7315200" y="4343400"/>
            <a:ext cx="228600" cy="10668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86200" y="1828800"/>
            <a:ext cx="990600"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Root</a:t>
            </a:r>
            <a:endParaRPr lang="en-US" sz="2400" dirty="0">
              <a:latin typeface="Calibri" panose="020F0502020204030204" pitchFamily="34" charset="0"/>
              <a:cs typeface="Calibri" panose="020F0502020204030204" pitchFamily="34" charset="0"/>
            </a:endParaRPr>
          </a:p>
        </p:txBody>
      </p:sp>
      <p:sp>
        <p:nvSpPr>
          <p:cNvPr id="29" name="TextBox 28"/>
          <p:cNvSpPr txBox="1"/>
          <p:nvPr/>
        </p:nvSpPr>
        <p:spPr>
          <a:xfrm>
            <a:off x="3505200" y="3505200"/>
            <a:ext cx="1905000" cy="707886"/>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MainActivity$1.onClick()</a:t>
            </a:r>
            <a:endParaRPr lang="en-US" sz="2000" b="1" dirty="0">
              <a:latin typeface="Calibri" panose="020F0502020204030204" pitchFamily="34" charset="0"/>
              <a:cs typeface="Calibri" panose="020F0502020204030204" pitchFamily="34" charset="0"/>
            </a:endParaRPr>
          </a:p>
        </p:txBody>
      </p:sp>
      <p:sp>
        <p:nvSpPr>
          <p:cNvPr id="31" name="TextBox 30"/>
          <p:cNvSpPr txBox="1"/>
          <p:nvPr/>
        </p:nvSpPr>
        <p:spPr>
          <a:xfrm>
            <a:off x="6477000" y="3505200"/>
            <a:ext cx="17526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ScondActivity.onClick</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2" name="TextBox 31"/>
          <p:cNvSpPr txBox="1"/>
          <p:nvPr/>
        </p:nvSpPr>
        <p:spPr>
          <a:xfrm>
            <a:off x="1143000" y="3505200"/>
            <a:ext cx="16002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MainActivity.onCreate</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3" name="TextBox 32"/>
          <p:cNvSpPr txBox="1"/>
          <p:nvPr/>
        </p:nvSpPr>
        <p:spPr>
          <a:xfrm>
            <a:off x="3657600" y="5695890"/>
            <a:ext cx="1600200" cy="400110"/>
          </a:xfrm>
          <a:prstGeom prst="rect">
            <a:avLst/>
          </a:prstGeom>
          <a:noFill/>
        </p:spPr>
        <p:txBody>
          <a:bodyPr wrap="square" rtlCol="0">
            <a:spAutoFit/>
          </a:bodyPr>
          <a:lstStyle/>
          <a:p>
            <a:pPr algn="ctr"/>
            <a:r>
              <a:rPr lang="en-US" sz="2000" b="1" dirty="0" smtClean="0">
                <a:solidFill>
                  <a:schemeClr val="accent2">
                    <a:lumMod val="75000"/>
                  </a:schemeClr>
                </a:solidFill>
                <a:latin typeface="Calibri" panose="020F0502020204030204" pitchFamily="34" charset="0"/>
                <a:cs typeface="Calibri" panose="020F0502020204030204" pitchFamily="34" charset="0"/>
              </a:rPr>
              <a:t>Exception</a:t>
            </a:r>
            <a:endParaRPr lang="en-US" sz="2000" b="1" dirty="0">
              <a:solidFill>
                <a:schemeClr val="accent2">
                  <a:lumMod val="7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6781800" y="5638800"/>
            <a:ext cx="1600200" cy="400110"/>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cxnSp>
        <p:nvCxnSpPr>
          <p:cNvPr id="37" name="Curved Connector 36"/>
          <p:cNvCxnSpPr>
            <a:stCxn id="10" idx="1"/>
            <a:endCxn id="7" idx="2"/>
          </p:cNvCxnSpPr>
          <p:nvPr/>
        </p:nvCxnSpPr>
        <p:spPr>
          <a:xfrm rot="16200000" flipV="1">
            <a:off x="2720485" y="4556615"/>
            <a:ext cx="1707170" cy="290140"/>
          </a:xfrm>
          <a:prstGeom prst="curvedConnector4">
            <a:avLst>
              <a:gd name="adj1" fmla="val 9333"/>
              <a:gd name="adj2" fmla="val 2981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urved Connector 41"/>
          <p:cNvCxnSpPr>
            <a:stCxn id="7" idx="1"/>
            <a:endCxn id="4" idx="2"/>
          </p:cNvCxnSpPr>
          <p:nvPr/>
        </p:nvCxnSpPr>
        <p:spPr>
          <a:xfrm rot="16200000" flipV="1">
            <a:off x="2872885" y="2651615"/>
            <a:ext cx="1402370" cy="290140"/>
          </a:xfrm>
          <a:prstGeom prst="curvedConnector4">
            <a:avLst>
              <a:gd name="adj1" fmla="val 18277"/>
              <a:gd name="adj2" fmla="val 322043"/>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 Box 2"/>
          <p:cNvSpPr txBox="1">
            <a:spLocks noChangeArrowheads="1"/>
          </p:cNvSpPr>
          <p:nvPr/>
        </p:nvSpPr>
        <p:spPr bwMode="auto">
          <a:xfrm>
            <a:off x="228600" y="1905506"/>
            <a:ext cx="8686800" cy="30469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dummyMain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public static void</a:t>
            </a:r>
            <a:r>
              <a:rPr lang="en-US" sz="2400" dirty="0">
                <a:latin typeface="Calibri" panose="020F0502020204030204" pitchFamily="34" charset="0"/>
                <a:cs typeface="Calibri" panose="020F0502020204030204" pitchFamily="34" charset="0"/>
              </a:rPr>
              <a:t> main(String[] </a:t>
            </a:r>
            <a:r>
              <a:rPr lang="en-US" sz="2400" dirty="0" err="1">
                <a:latin typeface="Calibri" panose="020F0502020204030204" pitchFamily="34" charset="0"/>
                <a:cs typeface="Calibri" panose="020F0502020204030204" pitchFamily="34" charset="0"/>
              </a:rPr>
              <a:t>args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 ma=new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ma.onCreate</a:t>
            </a:r>
            <a:r>
              <a:rPr lang="en-US" sz="2400" dirty="0">
                <a:latin typeface="Calibri" panose="020F0502020204030204" pitchFamily="34" charset="0"/>
                <a:cs typeface="Calibri" panose="020F0502020204030204" pitchFamily="34" charset="0"/>
              </a:rPr>
              <a:t>(null);</a:t>
            </a:r>
          </a:p>
          <a:p>
            <a:r>
              <a:rPr lang="en-US" sz="2400" dirty="0">
                <a:latin typeface="Calibri" panose="020F0502020204030204" pitchFamily="34" charset="0"/>
                <a:cs typeface="Calibri" panose="020F0502020204030204" pitchFamily="34" charset="0"/>
              </a:rPr>
              <a:t>5:      		Button b= (Button) </a:t>
            </a:r>
            <a:r>
              <a:rPr lang="en-US" sz="2400" dirty="0" err="1">
                <a:latin typeface="Calibri" panose="020F0502020204030204" pitchFamily="34" charset="0"/>
                <a:cs typeface="Calibri" panose="020F0502020204030204" pitchFamily="34" charset="0"/>
              </a:rPr>
              <a:t>ma.findViewById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R.id.button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6:      		</a:t>
            </a:r>
            <a:r>
              <a:rPr lang="en-US" sz="2400" dirty="0" err="1">
                <a:latin typeface="Calibri" panose="020F0502020204030204" pitchFamily="34" charset="0"/>
                <a:cs typeface="Calibri" panose="020F0502020204030204" pitchFamily="34" charset="0"/>
              </a:rPr>
              <a:t>b.performClick</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8: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0279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0" grpId="1" animBg="1"/>
      <p:bldP spid="11" grpId="0" animBg="1"/>
      <p:bldP spid="28" grpId="0"/>
      <p:bldP spid="29" grpId="0"/>
      <p:bldP spid="31" grpId="0"/>
      <p:bldP spid="32" grpId="0"/>
      <p:bldP spid="33" grpId="0"/>
      <p:bldP spid="33" grpId="1"/>
      <p:bldP spid="34" grpId="0"/>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21</a:t>
            </a:fld>
            <a:endParaRPr lang="en-US" dirty="0"/>
          </a:p>
        </p:txBody>
      </p:sp>
      <p:sp>
        <p:nvSpPr>
          <p:cNvPr id="5" name="TextBox 4"/>
          <p:cNvSpPr txBox="1"/>
          <p:nvPr/>
        </p:nvSpPr>
        <p:spPr>
          <a:xfrm>
            <a:off x="1244038" y="304800"/>
            <a:ext cx="665598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پشته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شاخه‌های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اولویت‌دار</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26" name="Picture 25" descr="C:\Users\Mahmoud\Desktop\akbar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1996" y="1021148"/>
            <a:ext cx="3605212" cy="5720947"/>
          </a:xfrm>
          <a:prstGeom prst="rect">
            <a:avLst/>
          </a:prstGeom>
          <a:noFill/>
          <a:ln>
            <a:noFill/>
          </a:ln>
        </p:spPr>
      </p:pic>
      <p:cxnSp>
        <p:nvCxnSpPr>
          <p:cNvPr id="22" name="Curved Connector 21"/>
          <p:cNvCxnSpPr/>
          <p:nvPr/>
        </p:nvCxnSpPr>
        <p:spPr>
          <a:xfrm rot="16200000" flipV="1">
            <a:off x="5554662" y="5722938"/>
            <a:ext cx="1082678" cy="457201"/>
          </a:xfrm>
          <a:prstGeom prst="curvedConnector3">
            <a:avLst>
              <a:gd name="adj1" fmla="val -1526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p:cNvCxnSpPr/>
          <p:nvPr/>
        </p:nvCxnSpPr>
        <p:spPr>
          <a:xfrm rot="16200000" flipV="1">
            <a:off x="5707062" y="4106860"/>
            <a:ext cx="1082678" cy="457201"/>
          </a:xfrm>
          <a:prstGeom prst="curvedConnector3">
            <a:avLst>
              <a:gd name="adj1" fmla="val 1293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urved Connector 42"/>
          <p:cNvCxnSpPr/>
          <p:nvPr/>
        </p:nvCxnSpPr>
        <p:spPr>
          <a:xfrm rot="5400000" flipH="1" flipV="1">
            <a:off x="5075241" y="3001962"/>
            <a:ext cx="974720" cy="609599"/>
          </a:xfrm>
          <a:prstGeom prst="curvedConnector3">
            <a:avLst>
              <a:gd name="adj1" fmla="val 11822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p:cNvCxnSpPr/>
          <p:nvPr/>
        </p:nvCxnSpPr>
        <p:spPr>
          <a:xfrm rot="16200000" flipV="1">
            <a:off x="5928431" y="2006872"/>
            <a:ext cx="1223348" cy="126206"/>
          </a:xfrm>
          <a:prstGeom prst="curvedConnector3">
            <a:avLst>
              <a:gd name="adj1" fmla="val 13154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then</a:t>
            </a:r>
            <a:endParaRPr lang="en-US" sz="2800" dirty="0">
              <a:latin typeface="Calibri" panose="020F0502020204030204" pitchFamily="34" charset="0"/>
              <a:cs typeface="Calibri" panose="020F0502020204030204" pitchFamily="34" charset="0"/>
            </a:endParaRPr>
          </a:p>
        </p:txBody>
      </p:sp>
      <p:sp>
        <p:nvSpPr>
          <p:cNvPr id="62" name="TextBox 61"/>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else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5314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down)">
                                      <p:cBhvr>
                                        <p:cTn id="3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22</a:t>
            </a:fld>
            <a:endParaRPr lang="en-US" dirty="0"/>
          </a:p>
        </p:txBody>
      </p:sp>
      <p:sp>
        <p:nvSpPr>
          <p:cNvPr id="5" name="TextBox 4"/>
          <p:cNvSpPr txBox="1"/>
          <p:nvPr/>
        </p:nvSpPr>
        <p:spPr>
          <a:xfrm>
            <a:off x="1451621" y="152400"/>
            <a:ext cx="624081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کلاس‌های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و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8" name="Rectangle 7"/>
          <p:cNvSpPr/>
          <p:nvPr/>
        </p:nvSpPr>
        <p:spPr>
          <a:xfrm>
            <a:off x="304826" y="1055697"/>
            <a:ext cx="8534400" cy="5229445"/>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text;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p:txBody>
      </p:sp>
      <p:sp>
        <p:nvSpPr>
          <p:cNvPr id="9" name="Rectangle 8"/>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a:t>
            </a:r>
            <a:r>
              <a:rPr lang="en-US" sz="2400" dirty="0" smtClean="0">
                <a:solidFill>
                  <a:srgbClr val="FF0000"/>
                </a:solidFill>
                <a:latin typeface="Calibri" panose="020F0502020204030204" pitchFamily="34" charset="0"/>
                <a:cs typeface="Calibri" panose="020F0502020204030204" pitchFamily="34" charset="0"/>
              </a:rPr>
              <a:t>null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endParaRPr lang="en-US" sz="2400" dirty="0">
              <a:solidFill>
                <a:srgbClr val="92D050"/>
              </a:solidFill>
              <a:latin typeface="Calibri" panose="020F0502020204030204" pitchFamily="34" charset="0"/>
              <a:cs typeface="Calibri" panose="020F0502020204030204" pitchFamily="34" charset="0"/>
            </a:endParaRPr>
          </a:p>
          <a:p>
            <a:pPr>
              <a:lnSpc>
                <a:spcPts val="19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sp>
        <p:nvSpPr>
          <p:cNvPr id="11" name="Rectangle 10"/>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a:t>
            </a:r>
            <a:r>
              <a:rPr lang="en-US" sz="2400" dirty="0" err="1" smtClean="0">
                <a:solidFill>
                  <a:srgbClr val="FF0000"/>
                </a:solidFill>
                <a:latin typeface="Calibri" panose="020F0502020204030204" pitchFamily="34" charset="0"/>
                <a:cs typeface="Calibri" panose="020F0502020204030204" pitchFamily="34" charset="0"/>
              </a:rPr>
              <a:t>makeSymbolicString</a:t>
            </a:r>
            <a:r>
              <a:rPr lang="en-US" sz="2400" dirty="0" smtClean="0">
                <a:solidFill>
                  <a:srgbClr val="FF0000"/>
                </a:solidFill>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pic>
        <p:nvPicPr>
          <p:cNvPr id="1026" name="Picture 2" descr="Image result for edittext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838200"/>
            <a:ext cx="21336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2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23</a:t>
            </a:fld>
            <a:endParaRPr lang="en-US" dirty="0"/>
          </a:p>
        </p:txBody>
      </p:sp>
      <p:sp>
        <p:nvSpPr>
          <p:cNvPr id="5" name="TextBox 4"/>
          <p:cNvSpPr txBox="1"/>
          <p:nvPr/>
        </p:nvSpPr>
        <p:spPr>
          <a:xfrm>
            <a:off x="1820316" y="152400"/>
            <a:ext cx="550343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هدایت‌شده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Oval 5"/>
          <p:cNvSpPr/>
          <p:nvPr/>
        </p:nvSpPr>
        <p:spPr>
          <a:xfrm>
            <a:off x="4191000" y="1219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4191000" y="1752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1242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4864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1242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5908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36576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36576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20574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29718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4864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4953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096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953000" y="4343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6096000" y="4267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6" idx="4"/>
            <a:endCxn id="8" idx="0"/>
          </p:cNvCxnSpPr>
          <p:nvPr/>
        </p:nvCxnSpPr>
        <p:spPr>
          <a:xfrm>
            <a:off x="4381500" y="15240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8" idx="3"/>
            <a:endCxn id="9" idx="7"/>
          </p:cNvCxnSpPr>
          <p:nvPr/>
        </p:nvCxnSpPr>
        <p:spPr>
          <a:xfrm flipH="1">
            <a:off x="3449404" y="2012763"/>
            <a:ext cx="797392" cy="3940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0" idx="1"/>
          </p:cNvCxnSpPr>
          <p:nvPr/>
        </p:nvCxnSpPr>
        <p:spPr>
          <a:xfrm>
            <a:off x="4516204" y="2012763"/>
            <a:ext cx="1025992" cy="39407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11" idx="0"/>
          </p:cNvCxnSpPr>
          <p:nvPr/>
        </p:nvCxnSpPr>
        <p:spPr>
          <a:xfrm>
            <a:off x="33147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1" idx="3"/>
            <a:endCxn id="12" idx="0"/>
          </p:cNvCxnSpPr>
          <p:nvPr/>
        </p:nvCxnSpPr>
        <p:spPr>
          <a:xfrm flipH="1">
            <a:off x="2781300"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2" idx="3"/>
            <a:endCxn id="15" idx="0"/>
          </p:cNvCxnSpPr>
          <p:nvPr/>
        </p:nvCxnSpPr>
        <p:spPr>
          <a:xfrm flipH="1">
            <a:off x="2247900" y="3917763"/>
            <a:ext cx="398696" cy="5018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2" idx="5"/>
            <a:endCxn id="16" idx="0"/>
          </p:cNvCxnSpPr>
          <p:nvPr/>
        </p:nvCxnSpPr>
        <p:spPr>
          <a:xfrm>
            <a:off x="2916004" y="3917763"/>
            <a:ext cx="246296" cy="50183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5"/>
            <a:endCxn id="13" idx="0"/>
          </p:cNvCxnSpPr>
          <p:nvPr/>
        </p:nvCxnSpPr>
        <p:spPr>
          <a:xfrm>
            <a:off x="3449404"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3" idx="4"/>
            <a:endCxn id="14" idx="0"/>
          </p:cNvCxnSpPr>
          <p:nvPr/>
        </p:nvCxnSpPr>
        <p:spPr>
          <a:xfrm>
            <a:off x="3848100" y="3962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17" idx="0"/>
          </p:cNvCxnSpPr>
          <p:nvPr/>
        </p:nvCxnSpPr>
        <p:spPr>
          <a:xfrm>
            <a:off x="56769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3"/>
            <a:endCxn id="18" idx="0"/>
          </p:cNvCxnSpPr>
          <p:nvPr/>
        </p:nvCxnSpPr>
        <p:spPr>
          <a:xfrm flipH="1">
            <a:off x="5143500" y="3231963"/>
            <a:ext cx="398696" cy="3494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20" idx="0"/>
          </p:cNvCxnSpPr>
          <p:nvPr/>
        </p:nvCxnSpPr>
        <p:spPr>
          <a:xfrm>
            <a:off x="51435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7" idx="5"/>
            <a:endCxn id="19" idx="0"/>
          </p:cNvCxnSpPr>
          <p:nvPr/>
        </p:nvCxnSpPr>
        <p:spPr>
          <a:xfrm>
            <a:off x="5811604" y="3231963"/>
            <a:ext cx="474896" cy="34943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9" idx="4"/>
            <a:endCxn id="21" idx="0"/>
          </p:cNvCxnSpPr>
          <p:nvPr/>
        </p:nvCxnSpPr>
        <p:spPr>
          <a:xfrm>
            <a:off x="6286500" y="3886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3" name="Curved Connector 52"/>
          <p:cNvCxnSpPr/>
          <p:nvPr/>
        </p:nvCxnSpPr>
        <p:spPr>
          <a:xfrm rot="10800000" flipV="1">
            <a:off x="2916004" y="1371600"/>
            <a:ext cx="1122596" cy="914400"/>
          </a:xfrm>
          <a:prstGeom prst="curvedConnector3">
            <a:avLst>
              <a:gd name="adj1" fmla="val 18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56" name="Straight Arrow Connector 2055"/>
          <p:cNvCxnSpPr/>
          <p:nvPr/>
        </p:nvCxnSpPr>
        <p:spPr>
          <a:xfrm flipH="1">
            <a:off x="2438400" y="303492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1924050" y="363374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a:off x="2961598" y="22479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a:off x="3056171" y="3733800"/>
            <a:ext cx="406166"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3587867" y="2971800"/>
            <a:ext cx="593783" cy="609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1807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Curved Connector 88"/>
          <p:cNvCxnSpPr/>
          <p:nvPr/>
        </p:nvCxnSpPr>
        <p:spPr>
          <a:xfrm>
            <a:off x="4724400" y="1326963"/>
            <a:ext cx="1087204" cy="920938"/>
          </a:xfrm>
          <a:prstGeom prst="curvedConnector3">
            <a:avLst>
              <a:gd name="adj1" fmla="val 3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6019800" y="24003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4800600" y="3063781"/>
            <a:ext cx="570146" cy="5306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p:nvPr/>
        </p:nvCxnSpPr>
        <p:spPr>
          <a:xfrm>
            <a:off x="47903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a:off x="66191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p:nvPr/>
        </p:nvCxnSpPr>
        <p:spPr>
          <a:xfrm>
            <a:off x="6019800" y="3124200"/>
            <a:ext cx="655696"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74" name="TextBox 2073"/>
          <p:cNvSpPr txBox="1"/>
          <p:nvPr/>
        </p:nvSpPr>
        <p:spPr>
          <a:xfrm>
            <a:off x="4191000" y="1752599"/>
            <a:ext cx="380999" cy="338554"/>
          </a:xfrm>
          <a:prstGeom prst="rect">
            <a:avLst/>
          </a:prstGeom>
          <a:noFill/>
        </p:spPr>
        <p:txBody>
          <a:bodyPr wrap="square" rtlCol="0">
            <a:spAutoFit/>
          </a:bodyPr>
          <a:lstStyle/>
          <a:p>
            <a:r>
              <a:rPr lang="en-US" sz="1600" b="1" dirty="0" smtClean="0"/>
              <a:t>1</a:t>
            </a:r>
            <a:endParaRPr lang="en-US" sz="1600" b="1" dirty="0"/>
          </a:p>
        </p:txBody>
      </p:sp>
      <p:sp>
        <p:nvSpPr>
          <p:cNvPr id="102" name="TextBox 101"/>
          <p:cNvSpPr txBox="1"/>
          <p:nvPr/>
        </p:nvSpPr>
        <p:spPr>
          <a:xfrm>
            <a:off x="3124200" y="2971800"/>
            <a:ext cx="380999" cy="338554"/>
          </a:xfrm>
          <a:prstGeom prst="rect">
            <a:avLst/>
          </a:prstGeom>
          <a:noFill/>
        </p:spPr>
        <p:txBody>
          <a:bodyPr wrap="square" rtlCol="0">
            <a:spAutoFit/>
          </a:bodyPr>
          <a:lstStyle/>
          <a:p>
            <a:r>
              <a:rPr lang="en-US" sz="1600" b="1" dirty="0"/>
              <a:t>2</a:t>
            </a:r>
          </a:p>
        </p:txBody>
      </p:sp>
      <p:sp>
        <p:nvSpPr>
          <p:cNvPr id="103" name="TextBox 102"/>
          <p:cNvSpPr txBox="1"/>
          <p:nvPr/>
        </p:nvSpPr>
        <p:spPr>
          <a:xfrm>
            <a:off x="2590800" y="3657600"/>
            <a:ext cx="380999" cy="338554"/>
          </a:xfrm>
          <a:prstGeom prst="rect">
            <a:avLst/>
          </a:prstGeom>
          <a:noFill/>
        </p:spPr>
        <p:txBody>
          <a:bodyPr wrap="square" rtlCol="0">
            <a:spAutoFit/>
          </a:bodyPr>
          <a:lstStyle/>
          <a:p>
            <a:r>
              <a:rPr lang="en-US" sz="1600" b="1" dirty="0" smtClean="0"/>
              <a:t>3</a:t>
            </a:r>
            <a:endParaRPr lang="en-US" sz="1600" b="1" dirty="0"/>
          </a:p>
        </p:txBody>
      </p:sp>
      <p:sp>
        <p:nvSpPr>
          <p:cNvPr id="104" name="TextBox 103"/>
          <p:cNvSpPr txBox="1"/>
          <p:nvPr/>
        </p:nvSpPr>
        <p:spPr>
          <a:xfrm>
            <a:off x="5486401" y="2971800"/>
            <a:ext cx="380999" cy="338554"/>
          </a:xfrm>
          <a:prstGeom prst="rect">
            <a:avLst/>
          </a:prstGeom>
          <a:noFill/>
        </p:spPr>
        <p:txBody>
          <a:bodyPr wrap="square" rtlCol="0">
            <a:spAutoFit/>
          </a:bodyPr>
          <a:lstStyle/>
          <a:p>
            <a:r>
              <a:rPr lang="en-US" sz="1600" b="1" dirty="0"/>
              <a:t>4</a:t>
            </a:r>
          </a:p>
        </p:txBody>
      </p:sp>
      <p:sp>
        <p:nvSpPr>
          <p:cNvPr id="2075" name="TextBox 2074"/>
          <p:cNvSpPr txBox="1"/>
          <p:nvPr/>
        </p:nvSpPr>
        <p:spPr>
          <a:xfrm>
            <a:off x="3314700" y="5257800"/>
            <a:ext cx="3695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Calibri" panose="020F0502020204030204" pitchFamily="34" charset="0"/>
                <a:cs typeface="Calibri" panose="020F0502020204030204" pitchFamily="34" charset="0"/>
              </a:rPr>
              <a:t>if 1 - else</a:t>
            </a:r>
          </a:p>
          <a:p>
            <a:pPr algn="ctr"/>
            <a:r>
              <a:rPr lang="en-US" sz="2400" b="1" dirty="0" smtClean="0">
                <a:latin typeface="Calibri" panose="020F0502020204030204" pitchFamily="34" charset="0"/>
                <a:cs typeface="Calibri" panose="020F0502020204030204" pitchFamily="34" charset="0"/>
              </a:rPr>
              <a:t>if 2 - then</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7113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par>
                                <p:cTn id="14" presetID="10"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5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9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8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9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7"/>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075"/>
                                        </p:tgtEl>
                                        <p:attrNameLst>
                                          <p:attrName>style.visibility</p:attrName>
                                        </p:attrNameLst>
                                      </p:cBhvr>
                                      <p:to>
                                        <p:strVal val="visible"/>
                                      </p:to>
                                    </p:set>
                                    <p:animEffect transition="in" filter="fade">
                                      <p:cBhvr>
                                        <p:cTn id="86" dur="500"/>
                                        <p:tgtEl>
                                          <p:spTgt spid="20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2060"/>
                                        </p:tgtEl>
                                        <p:attrNameLst>
                                          <p:attrName>style.visibility</p:attrName>
                                        </p:attrNameLst>
                                      </p:cBhvr>
                                      <p:to>
                                        <p:strVal val="visible"/>
                                      </p:to>
                                    </p:set>
                                    <p:animEffect transition="in" filter="fade">
                                      <p:cBhvr>
                                        <p:cTn id="94" dur="500"/>
                                        <p:tgtEl>
                                          <p:spTgt spid="2060"/>
                                        </p:tgtEl>
                                      </p:cBhvr>
                                    </p:animEffect>
                                  </p:childTnLst>
                                </p:cTn>
                              </p:par>
                              <p:par>
                                <p:cTn id="95" presetID="10"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056"/>
                                        </p:tgtEl>
                                        <p:attrNameLst>
                                          <p:attrName>style.visibility</p:attrName>
                                        </p:attrNameLst>
                                      </p:cBhvr>
                                      <p:to>
                                        <p:strVal val="visible"/>
                                      </p:to>
                                    </p:set>
                                    <p:animEffect transition="in" filter="fade">
                                      <p:cBhvr>
                                        <p:cTn id="109" dur="500"/>
                                        <p:tgtEl>
                                          <p:spTgt spid="2056"/>
                                        </p:tgtEl>
                                      </p:cBhvr>
                                    </p:animEffect>
                                  </p:childTnLst>
                                </p:cTn>
                              </p:par>
                              <p:par>
                                <p:cTn id="110" presetID="10" presetClass="entr" presetSubtype="0" fill="hold"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5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060"/>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6"/>
                                        </p:tgtEl>
                                        <p:attrNameLst>
                                          <p:attrName>style.visibility</p:attrName>
                                        </p:attrNameLst>
                                      </p:cBhvr>
                                      <p:to>
                                        <p:strVal val="visible"/>
                                      </p:to>
                                    </p:set>
                                    <p:animEffect transition="in" filter="fade">
                                      <p:cBhvr>
                                        <p:cTn id="143" dur="500"/>
                                        <p:tgtEl>
                                          <p:spTgt spid="9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9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96"/>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par>
                                <p:cTn id="155" presetID="10" presetClass="entr" presetSubtype="0"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8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9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9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24</a:t>
            </a:fld>
            <a:endParaRPr lang="en-US" dirty="0"/>
          </a:p>
        </p:txBody>
      </p:sp>
      <p:sp>
        <p:nvSpPr>
          <p:cNvPr id="5" name="TextBox 4"/>
          <p:cNvSpPr txBox="1"/>
          <p:nvPr/>
        </p:nvSpPr>
        <p:spPr>
          <a:xfrm>
            <a:off x="1880421" y="495925"/>
            <a:ext cx="538320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524000"/>
            <a:ext cx="8305801" cy="483209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چالش رخداد </a:t>
            </a:r>
            <a:r>
              <a:rPr lang="fa-IR" sz="2800" dirty="0" err="1" smtClean="0">
                <a:latin typeface="Calibri" panose="020F0502020204030204" pitchFamily="34" charset="0"/>
                <a:cs typeface="Calibri" panose="020F0502020204030204" pitchFamily="34" charset="0"/>
              </a:rPr>
              <a:t>محوربودن</a:t>
            </a:r>
            <a:r>
              <a:rPr lang="fa-IR" sz="2800" dirty="0" smtClean="0">
                <a:latin typeface="Calibri" panose="020F0502020204030204" pitchFamily="34" charset="0"/>
                <a:cs typeface="Calibri" panose="020F0502020204030204" pitchFamily="34" charset="0"/>
              </a:rPr>
              <a:t> و </a:t>
            </a:r>
            <a:r>
              <a:rPr lang="fa-IR" sz="2800" dirty="0" err="1" smtClean="0">
                <a:latin typeface="Calibri" panose="020F0502020204030204" pitchFamily="34" charset="0"/>
                <a:cs typeface="Calibri" panose="020F0502020204030204" pitchFamily="34" charset="0"/>
              </a:rPr>
              <a:t>درهم‌تنیدگی</a:t>
            </a:r>
            <a:r>
              <a:rPr lang="fa-IR" sz="2800" dirty="0" smtClean="0">
                <a:latin typeface="Calibri" panose="020F0502020204030204" pitchFamily="34" charset="0"/>
                <a:cs typeface="Calibri" panose="020F0502020204030204" pitchFamily="34" charset="0"/>
              </a:rPr>
              <a:t> کدها با </a:t>
            </a:r>
            <a:r>
              <a:rPr lang="en-US" sz="2800" dirty="0" smtClean="0">
                <a:latin typeface="Calibri" panose="020F0502020204030204" pitchFamily="34" charset="0"/>
                <a:cs typeface="Calibri" panose="020F0502020204030204" pitchFamily="34" charset="0"/>
              </a:rPr>
              <a:t>SDK</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و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a:t>
            </a: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نبود نقطه شروع مشخص به </a:t>
            </a:r>
            <a:r>
              <a:rPr lang="fa-IR" sz="2800" dirty="0" err="1" smtClean="0">
                <a:latin typeface="Calibri" panose="020F0502020204030204" pitchFamily="34" charset="0"/>
                <a:cs typeface="Calibri" panose="020F0502020204030204" pitchFamily="34" charset="0"/>
              </a:rPr>
              <a:t>برنامک</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 تحلیل ایستا و استخراج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a:t>
            </a:r>
          </a:p>
          <a:p>
            <a:pPr marL="1371600" lvl="2" indent="-457200" algn="just" rtl="1">
              <a:buFont typeface="Arial" panose="020B0604020202020204" pitchFamily="34" charset="0"/>
              <a:buChar char="•"/>
            </a:pPr>
            <a:r>
              <a:rPr lang="fa-IR" sz="2800" dirty="0" err="1">
                <a:latin typeface="Calibri" panose="020F0502020204030204" pitchFamily="34" charset="0"/>
                <a:cs typeface="Calibri" panose="020F0502020204030204" pitchFamily="34" charset="0"/>
              </a:rPr>
              <a:t>پیمایش</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روبه‌عقب</a:t>
            </a:r>
            <a:r>
              <a:rPr lang="fa-IR"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پشته </a:t>
            </a:r>
            <a:r>
              <a:rPr lang="fa-IR" sz="2800" dirty="0" err="1" smtClean="0">
                <a:latin typeface="Calibri" panose="020F0502020204030204" pitchFamily="34" charset="0"/>
                <a:cs typeface="Calibri" panose="020F0502020204030204" pitchFamily="34" charset="0"/>
              </a:rPr>
              <a:t>شاخه‌های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اولویت‌دار</a:t>
            </a:r>
            <a:r>
              <a:rPr lang="fa-IR" sz="2800" dirty="0" smtClean="0">
                <a:latin typeface="Calibri" panose="020F0502020204030204" pitchFamily="34" charset="0"/>
                <a:cs typeface="Calibri" panose="020F0502020204030204" pitchFamily="34" charset="0"/>
              </a:rPr>
              <a:t> و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پویا-نمادین</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کلاس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کلاس‌هایی</a:t>
            </a:r>
            <a:r>
              <a:rPr lang="fa-IR" sz="2800" dirty="0" smtClean="0">
                <a:latin typeface="Calibri" panose="020F0502020204030204" pitchFamily="34" charset="0"/>
                <a:cs typeface="Calibri" panose="020F0502020204030204" pitchFamily="34" charset="0"/>
              </a:rPr>
              <a:t> از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که در مسیر مطلوب حضور ندارند.</a:t>
            </a:r>
          </a:p>
        </p:txBody>
      </p:sp>
    </p:spTree>
    <p:extLst>
      <p:ext uri="{BB962C8B-B14F-4D97-AF65-F5344CB8AC3E}">
        <p14:creationId xmlns:p14="http://schemas.microsoft.com/office/powerpoint/2010/main" val="5165338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25</a:t>
            </a:fld>
            <a:endParaRPr lang="en-US" dirty="0"/>
          </a:p>
        </p:txBody>
      </p:sp>
      <p:sp>
        <p:nvSpPr>
          <p:cNvPr id="5" name="TextBox 4"/>
          <p:cNvSpPr txBox="1"/>
          <p:nvPr/>
        </p:nvSpPr>
        <p:spPr>
          <a:xfrm>
            <a:off x="2786920" y="152400"/>
            <a:ext cx="357020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1143001" y="1143000"/>
            <a:ext cx="6553201" cy="4648200"/>
            <a:chOff x="1506512" y="1143000"/>
            <a:chExt cx="6875488" cy="4876800"/>
          </a:xfrm>
        </p:grpSpPr>
        <p:grpSp>
          <p:nvGrpSpPr>
            <p:cNvPr id="61" name="Group 60"/>
            <p:cNvGrpSpPr/>
            <p:nvPr/>
          </p:nvGrpSpPr>
          <p:grpSpPr>
            <a:xfrm>
              <a:off x="1506512" y="1143000"/>
              <a:ext cx="2477911" cy="4876800"/>
              <a:chOff x="1463554" y="1143000"/>
              <a:chExt cx="2174493" cy="4876800"/>
            </a:xfrm>
          </p:grpSpPr>
          <p:sp>
            <p:nvSpPr>
              <p:cNvPr id="4" name="Rounded Rectangle 3"/>
              <p:cNvSpPr/>
              <p:nvPr/>
            </p:nvSpPr>
            <p:spPr>
              <a:xfrm>
                <a:off x="1463554" y="1143000"/>
                <a:ext cx="2174493"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10894"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1592063" y="1981200"/>
                <a:ext cx="1937913" cy="3718810"/>
                <a:chOff x="1592063" y="1981200"/>
                <a:chExt cx="1937913" cy="3718810"/>
              </a:xfrm>
            </p:grpSpPr>
            <p:grpSp>
              <p:nvGrpSpPr>
                <p:cNvPr id="22" name="Group 21"/>
                <p:cNvGrpSpPr/>
                <p:nvPr/>
              </p:nvGrpSpPr>
              <p:grpSpPr>
                <a:xfrm>
                  <a:off x="1743587" y="1981200"/>
                  <a:ext cx="1614235" cy="3657600"/>
                  <a:chOff x="785956" y="1981200"/>
                  <a:chExt cx="1329368" cy="3657600"/>
                </a:xfrm>
              </p:grpSpPr>
              <p:sp>
                <p:nvSpPr>
                  <p:cNvPr id="23" name="Rectangle 22"/>
                  <p:cNvSpPr/>
                  <p:nvPr/>
                </p:nvSpPr>
                <p:spPr>
                  <a:xfrm>
                    <a:off x="786449" y="3962400"/>
                    <a:ext cx="13288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6449" y="1981200"/>
                    <a:ext cx="1328874"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6449" y="2971800"/>
                    <a:ext cx="1328875"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85956" y="4953000"/>
                    <a:ext cx="1329368"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537552" y="26670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37552" y="36576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450640" y="4648200"/>
                    <a:ext cx="246"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928144" y="210237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1603869" y="2901846"/>
                  <a:ext cx="1926107"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a:t>
                  </a:r>
                  <a:r>
                    <a:rPr lang="fa-IR" sz="2000" b="1" dirty="0" err="1" smtClean="0">
                      <a:latin typeface="Calibri" panose="020F0502020204030204" pitchFamily="34" charset="0"/>
                      <a:cs typeface="Calibri" panose="020F0502020204030204" pitchFamily="34" charset="0"/>
                    </a:rPr>
                    <a:t>آسیب‌پذیری</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1743587" y="4032753"/>
                  <a:ext cx="1614232" cy="419788"/>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1592063" y="4957310"/>
                  <a:ext cx="1906073"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317167"/>
              <a:chOff x="4419600" y="1143000"/>
              <a:chExt cx="3581400" cy="4317167"/>
            </a:xfrm>
          </p:grpSpPr>
          <p:grpSp>
            <p:nvGrpSpPr>
              <p:cNvPr id="43" name="Group 42"/>
              <p:cNvGrpSpPr/>
              <p:nvPr/>
            </p:nvGrpSpPr>
            <p:grpSpPr>
              <a:xfrm>
                <a:off x="4419600" y="1143000"/>
                <a:ext cx="3581400" cy="4317167"/>
                <a:chOff x="4191000" y="1143000"/>
                <a:chExt cx="3200400" cy="4317167"/>
              </a:xfrm>
            </p:grpSpPr>
            <p:sp>
              <p:nvSpPr>
                <p:cNvPr id="8" name="Rounded Rectangle 7"/>
                <p:cNvSpPr/>
                <p:nvPr/>
              </p:nvSpPr>
              <p:spPr>
                <a:xfrm>
                  <a:off x="4229099" y="1143000"/>
                  <a:ext cx="3162301" cy="431716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42475"/>
                  <a:ext cx="2514600" cy="121545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541426"/>
                  <a:ext cx="2514600" cy="167639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157930"/>
                  <a:ext cx="0" cy="38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تشخیص </a:t>
                  </a:r>
                  <a:r>
                    <a:rPr lang="fa-IR" sz="2400" b="1" dirty="0" err="1" smtClean="0">
                      <a:latin typeface="Calibri" panose="020F0502020204030204" pitchFamily="34" charset="0"/>
                      <a:cs typeface="Calibri" panose="020F0502020204030204" pitchFamily="34" charset="0"/>
                    </a:rPr>
                    <a:t>آسیب‌پذیری</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775305" y="1993005"/>
                <a:ext cx="2895597" cy="138852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a:latin typeface="Calibri" panose="020F0502020204030204" pitchFamily="34" charset="0"/>
                    <a:cs typeface="Calibri" panose="020F0502020204030204" pitchFamily="34" charset="0"/>
                  </a:rPr>
                  <a:t> نمادین برای ورودی نمادین و کتابخانه </a:t>
                </a:r>
                <a:r>
                  <a:rPr lang="fa-IR" sz="2000" b="1" dirty="0" err="1">
                    <a:latin typeface="Calibri" panose="020F0502020204030204" pitchFamily="34" charset="0"/>
                    <a:cs typeface="Calibri" panose="020F0502020204030204" pitchFamily="34" charset="0"/>
                  </a:rPr>
                  <a:t>آسیب‌پذیر</a:t>
                </a:r>
                <a:endParaRPr lang="fa-IR" sz="2000" b="1" dirty="0">
                  <a:latin typeface="Calibri" panose="020F0502020204030204" pitchFamily="34" charset="0"/>
                  <a:cs typeface="Calibri" panose="020F0502020204030204" pitchFamily="34" charset="0"/>
                </a:endParaRPr>
              </a:p>
              <a:p>
                <a:pPr algn="ctr" rtl="1"/>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883046" y="3746954"/>
                <a:ext cx="2794982" cy="1233528"/>
              </a:xfrm>
              <a:prstGeom prst="rect">
                <a:avLst/>
              </a:prstGeom>
              <a:noFill/>
            </p:spPr>
            <p:txBody>
              <a:bodyPr wrap="square" rtlCol="0">
                <a:spAutoFit/>
              </a:bodyPr>
              <a:lstStyle/>
              <a:p>
                <a:pPr algn="ctr" rtl="1">
                  <a:lnSpc>
                    <a:spcPct val="120000"/>
                  </a:lnSpc>
                  <a:spcBef>
                    <a:spcPts val="600"/>
                  </a:spcBef>
                </a:pP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اجرای پویا-نمادین با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SPF</a:t>
                </a:r>
                <a:r>
                  <a:rPr lang="fa-IR"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و تحلیل آلایش پویا برای تشخیص آسیب‌پذیری</a:t>
                </a: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grpSp>
        <p:sp>
          <p:nvSpPr>
            <p:cNvPr id="79" name="Right Arrow 78"/>
            <p:cNvSpPr/>
            <p:nvPr/>
          </p:nvSpPr>
          <p:spPr>
            <a:xfrm>
              <a:off x="4021167" y="3402080"/>
              <a:ext cx="779434" cy="25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48400" y="5784056"/>
            <a:ext cx="2266355" cy="845344"/>
            <a:chOff x="6420445" y="5936456"/>
            <a:chExt cx="2266355" cy="845344"/>
          </a:xfrm>
        </p:grpSpPr>
        <p:sp>
          <p:nvSpPr>
            <p:cNvPr id="81" name="Snip Diagonal Corner Rectangle 80"/>
            <p:cNvSpPr/>
            <p:nvPr/>
          </p:nvSpPr>
          <p:spPr>
            <a:xfrm>
              <a:off x="6420445" y="5936456"/>
              <a:ext cx="2266355" cy="845344"/>
            </a:xfrm>
            <a:prstGeom prst="snip2Diag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a:solidFill>
                    <a:schemeClr val="bg1"/>
                  </a:solidFill>
                  <a:latin typeface="Calibri" panose="020F0502020204030204" pitchFamily="34" charset="0"/>
                  <a:cs typeface="Calibri" panose="020F0502020204030204" pitchFamily="34" charset="0"/>
                </a:rPr>
                <a:t>اجرای کد </a:t>
              </a:r>
              <a:r>
                <a:rPr lang="fa-IR" sz="2000" b="1" dirty="0" err="1">
                  <a:solidFill>
                    <a:schemeClr val="bg1"/>
                  </a:solidFill>
                  <a:latin typeface="Calibri" panose="020F0502020204030204" pitchFamily="34" charset="0"/>
                  <a:cs typeface="Calibri" panose="020F0502020204030204" pitchFamily="34" charset="0"/>
                </a:rPr>
                <a:t>بهره‌جو</a:t>
              </a:r>
              <a:r>
                <a:rPr lang="fa-IR" sz="2000" b="1" dirty="0">
                  <a:solidFill>
                    <a:schemeClr val="bg1"/>
                  </a:solidFill>
                  <a:latin typeface="Calibri" panose="020F0502020204030204" pitchFamily="34" charset="0"/>
                  <a:cs typeface="Calibri" panose="020F0502020204030204" pitchFamily="34" charset="0"/>
                </a:rPr>
                <a:t>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grpSp>
      <p:cxnSp>
        <p:nvCxnSpPr>
          <p:cNvPr id="85" name="Curved Connector 84"/>
          <p:cNvCxnSpPr>
            <a:stCxn id="8" idx="3"/>
            <a:endCxn id="82" idx="0"/>
          </p:cNvCxnSpPr>
          <p:nvPr/>
        </p:nvCxnSpPr>
        <p:spPr>
          <a:xfrm flipH="1">
            <a:off x="7371755" y="3200400"/>
            <a:ext cx="324445" cy="2644914"/>
          </a:xfrm>
          <a:prstGeom prst="curvedConnector4">
            <a:avLst>
              <a:gd name="adj1" fmla="val -356564"/>
              <a:gd name="adj2" fmla="val 73179"/>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66460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26</a:t>
            </a:fld>
            <a:endParaRPr lang="en-US" dirty="0"/>
          </a:p>
        </p:txBody>
      </p:sp>
      <p:sp>
        <p:nvSpPr>
          <p:cNvPr id="5" name="TextBox 4"/>
          <p:cNvSpPr txBox="1"/>
          <p:nvPr/>
        </p:nvSpPr>
        <p:spPr>
          <a:xfrm>
            <a:off x="102719" y="152400"/>
            <a:ext cx="893866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آسیب‌پذیری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تزریق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SQL</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 Box 2"/>
          <p:cNvSpPr txBox="1">
            <a:spLocks noChangeArrowheads="1"/>
          </p:cNvSpPr>
          <p:nvPr/>
        </p:nvSpPr>
        <p:spPr bwMode="auto">
          <a:xfrm>
            <a:off x="584760" y="959093"/>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Cursor c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null, null, null</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counter</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 Box 2"/>
          <p:cNvSpPr txBox="1">
            <a:spLocks noChangeArrowheads="1"/>
          </p:cNvSpPr>
          <p:nvPr/>
        </p:nvSpPr>
        <p:spPr bwMode="auto">
          <a:xfrm>
            <a:off x="584760" y="1382286"/>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null).show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3:int 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db.delete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 “name=?”, new String[]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null).show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071618876"/>
              </p:ext>
            </p:extLst>
          </p:nvPr>
        </p:nvGraphicFramePr>
        <p:xfrm>
          <a:off x="2552701" y="959091"/>
          <a:ext cx="4038599" cy="4939818"/>
        </p:xfrm>
        <a:graphic>
          <a:graphicData uri="http://schemas.openxmlformats.org/drawingml/2006/table">
            <a:tbl>
              <a:tblPr rtl="1" firstRow="1" firstCol="1" bandRow="1">
                <a:tableStyleId>{5C22544A-7EE6-4342-B048-85BDC9FD1C3A}</a:tableStyleId>
              </a:tblPr>
              <a:tblGrid>
                <a:gridCol w="838695">
                  <a:extLst>
                    <a:ext uri="{9D8B030D-6E8A-4147-A177-3AD203B41FA5}">
                      <a16:colId xmlns:a16="http://schemas.microsoft.com/office/drawing/2014/main" val="2985553597"/>
                    </a:ext>
                  </a:extLst>
                </a:gridCol>
                <a:gridCol w="3199904">
                  <a:extLst>
                    <a:ext uri="{9D8B030D-6E8A-4147-A177-3AD203B41FA5}">
                      <a16:colId xmlns:a16="http://schemas.microsoft.com/office/drawing/2014/main" val="4068272543"/>
                    </a:ext>
                  </a:extLst>
                </a:gridCol>
              </a:tblGrid>
              <a:tr h="449564">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 </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نام تابع</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13287201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1</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1926528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2</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302402111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3</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923832108"/>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4</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rawQueryWithFactory</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301843198"/>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5</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update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683935322"/>
                  </a:ext>
                </a:extLst>
              </a:tr>
              <a:tr h="896435">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6</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updateWithOnConfilict</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640663733"/>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7</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a:effectLst/>
                          <a:latin typeface="Calibri" panose="020F0502020204030204" pitchFamily="34" charset="0"/>
                          <a:cs typeface="Calibri" panose="020F0502020204030204" pitchFamily="34" charset="0"/>
                        </a:rPr>
                        <a:t>delete</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262809754"/>
                  </a:ext>
                </a:extLst>
              </a:tr>
              <a:tr h="449564">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8</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execSQL</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465125879"/>
                  </a:ext>
                </a:extLst>
              </a:tr>
            </a:tbl>
          </a:graphicData>
        </a:graphic>
      </p:graphicFrame>
    </p:spTree>
    <p:extLst>
      <p:ext uri="{BB962C8B-B14F-4D97-AF65-F5344CB8AC3E}">
        <p14:creationId xmlns:p14="http://schemas.microsoft.com/office/powerpoint/2010/main" val="2198450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27</a:t>
            </a:fld>
            <a:endParaRPr lang="en-US" dirty="0"/>
          </a:p>
        </p:txBody>
      </p:sp>
      <p:sp>
        <p:nvSpPr>
          <p:cNvPr id="5" name="TextBox 4"/>
          <p:cNvSpPr txBox="1"/>
          <p:nvPr/>
        </p:nvSpPr>
        <p:spPr>
          <a:xfrm>
            <a:off x="1093366" y="381000"/>
            <a:ext cx="695735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و تحلیل آلایش پویا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18" name="Group 17"/>
          <p:cNvGrpSpPr/>
          <p:nvPr/>
        </p:nvGrpSpPr>
        <p:grpSpPr>
          <a:xfrm>
            <a:off x="1028700" y="2743200"/>
            <a:ext cx="7086600" cy="1371600"/>
            <a:chOff x="1028700" y="2819400"/>
            <a:chExt cx="7086600" cy="1371600"/>
          </a:xfrm>
        </p:grpSpPr>
        <p:grpSp>
          <p:nvGrpSpPr>
            <p:cNvPr id="17" name="Group 16"/>
            <p:cNvGrpSpPr/>
            <p:nvPr/>
          </p:nvGrpSpPr>
          <p:grpSpPr>
            <a:xfrm>
              <a:off x="1028700" y="2819400"/>
              <a:ext cx="7086600" cy="1371600"/>
              <a:chOff x="990600" y="2819400"/>
              <a:chExt cx="7086600" cy="1371600"/>
            </a:xfrm>
          </p:grpSpPr>
          <p:sp>
            <p:nvSpPr>
              <p:cNvPr id="4" name="Rectangle 3"/>
              <p:cNvSpPr/>
              <p:nvPr/>
            </p:nvSpPr>
            <p:spPr>
              <a:xfrm>
                <a:off x="9906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35052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198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4" idx="3"/>
                <a:endCxn id="7" idx="1"/>
              </p:cNvCxnSpPr>
              <p:nvPr/>
            </p:nvCxnSpPr>
            <p:spPr>
              <a:xfrm>
                <a:off x="30480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7" idx="3"/>
                <a:endCxn id="8" idx="1"/>
              </p:cNvCxnSpPr>
              <p:nvPr/>
            </p:nvCxnSpPr>
            <p:spPr>
              <a:xfrm>
                <a:off x="55626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13" name="TextBox 12"/>
            <p:cNvSpPr txBox="1"/>
            <p:nvPr/>
          </p:nvSpPr>
          <p:spPr>
            <a:xfrm>
              <a:off x="10933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منبع</a:t>
              </a:r>
              <a:endParaRPr lang="en-US" sz="2800" dirty="0">
                <a:latin typeface="Calibri" panose="020F0502020204030204" pitchFamily="34" charset="0"/>
                <a:cs typeface="Calibri" panose="020F0502020204030204" pitchFamily="34" charset="0"/>
              </a:endParaRPr>
            </a:p>
          </p:txBody>
        </p:sp>
        <p:sp>
          <p:nvSpPr>
            <p:cNvPr id="14" name="TextBox 13"/>
            <p:cNvSpPr txBox="1"/>
            <p:nvPr/>
          </p:nvSpPr>
          <p:spPr>
            <a:xfrm>
              <a:off x="3531766" y="3243590"/>
              <a:ext cx="19546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sp>
          <p:nvSpPr>
            <p:cNvPr id="15" name="TextBox 14"/>
            <p:cNvSpPr txBox="1"/>
            <p:nvPr/>
          </p:nvSpPr>
          <p:spPr>
            <a:xfrm>
              <a:off x="61987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نشت</a:t>
              </a:r>
              <a:endParaRPr lang="en-US" sz="2800" dirty="0">
                <a:latin typeface="Calibri" panose="020F0502020204030204" pitchFamily="34" charset="0"/>
                <a:cs typeface="Calibri" panose="020F0502020204030204" pitchFamily="34" charset="0"/>
              </a:endParaRPr>
            </a:p>
          </p:txBody>
        </p:sp>
      </p:grpSp>
      <p:sp>
        <p:nvSpPr>
          <p:cNvPr id="16" name="TextBox 15"/>
          <p:cNvSpPr txBox="1"/>
          <p:nvPr/>
        </p:nvSpPr>
        <p:spPr>
          <a:xfrm>
            <a:off x="2171700" y="1610380"/>
            <a:ext cx="4800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rtl="1"/>
            <a:r>
              <a:rPr lang="fa-IR" sz="2800" dirty="0" smtClean="0">
                <a:latin typeface="Calibri" panose="020F0502020204030204" pitchFamily="34" charset="0"/>
                <a:cs typeface="Calibri" panose="020F0502020204030204" pitchFamily="34" charset="0"/>
              </a:rPr>
              <a:t>متغیر نمادین معادل متغیر </a:t>
            </a:r>
            <a:r>
              <a:rPr lang="fa-IR" sz="2800" dirty="0" err="1" smtClean="0">
                <a:latin typeface="Calibri" panose="020F0502020204030204" pitchFamily="34" charset="0"/>
                <a:cs typeface="Calibri" panose="020F0502020204030204" pitchFamily="34" charset="0"/>
              </a:rPr>
              <a:t>آلایش‌شده</a:t>
            </a:r>
            <a:endParaRPr lang="en-US" sz="2800" dirty="0">
              <a:latin typeface="Calibri" panose="020F0502020204030204" pitchFamily="34" charset="0"/>
              <a:cs typeface="Calibri" panose="020F0502020204030204" pitchFamily="34" charset="0"/>
            </a:endParaRPr>
          </a:p>
        </p:txBody>
      </p:sp>
      <p:sp>
        <p:nvSpPr>
          <p:cNvPr id="19" name="Left Brace 18"/>
          <p:cNvSpPr/>
          <p:nvPr/>
        </p:nvSpPr>
        <p:spPr>
          <a:xfrm rot="16200000">
            <a:off x="2883194" y="2412708"/>
            <a:ext cx="863015" cy="4571999"/>
          </a:xfrm>
          <a:prstGeom prst="leftBrace">
            <a:avLst>
              <a:gd name="adj1" fmla="val 90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p:cNvSpPr txBox="1"/>
          <p:nvPr/>
        </p:nvSpPr>
        <p:spPr>
          <a:xfrm>
            <a:off x="1981200" y="5257800"/>
            <a:ext cx="2667000"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تولید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537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sp>
        <p:nvSpPr>
          <p:cNvPr id="5" name="TextBox 4"/>
          <p:cNvSpPr txBox="1"/>
          <p:nvPr/>
        </p:nvSpPr>
        <p:spPr>
          <a:xfrm>
            <a:off x="1480293" y="381000"/>
            <a:ext cx="618348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کد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بهره‌جو</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با </a:t>
            </a:r>
            <a:r>
              <a:rPr lang="en-US"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Robolectric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 Box 32"/>
          <p:cNvSpPr txBox="1">
            <a:spLocks noChangeArrowheads="1"/>
          </p:cNvSpPr>
          <p:nvPr/>
        </p:nvSpPr>
        <p:spPr bwMode="auto">
          <a:xfrm>
            <a:off x="762000" y="1371600"/>
            <a:ext cx="7620000" cy="40424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public void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SqlInjection‌Exploitability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throws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Exception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Activity ma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Robolectric.setupActivity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a:t>
            </a:r>
            <a:r>
              <a:rPr lang="en-US"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Button b= (Button)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R.id.button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et.setText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or '1'='1");</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b.performClick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Logger.error</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(),null);</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63792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29</a:t>
            </a:fld>
            <a:endParaRPr lang="en-US" dirty="0"/>
          </a:p>
        </p:txBody>
      </p:sp>
      <p:sp>
        <p:nvSpPr>
          <p:cNvPr id="5" name="TextBox 4"/>
          <p:cNvSpPr txBox="1"/>
          <p:nvPr/>
        </p:nvSpPr>
        <p:spPr>
          <a:xfrm>
            <a:off x="1842751" y="495925"/>
            <a:ext cx="5458546"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874729"/>
            <a:ext cx="8305801" cy="3108543"/>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تشخیص </a:t>
            </a:r>
            <a:r>
              <a:rPr lang="fa-IR" sz="2800" dirty="0" err="1" smtClean="0">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تزریق:</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 ترکیب اجرای پویا-نمادین و تحلیل آلایش</a:t>
            </a: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ارائه اطلاعات در مورد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موجود برای حل آن:</a:t>
            </a:r>
          </a:p>
          <a:p>
            <a:pPr marL="914400" lvl="1" indent="-457200" algn="just" rtl="1">
              <a:buFont typeface="Arial" panose="020B0604020202020204" pitchFamily="34" charset="0"/>
              <a:buChar char="•"/>
            </a:pPr>
            <a:r>
              <a:rPr lang="fa-IR" sz="2800" dirty="0" err="1">
                <a:latin typeface="Calibri" panose="020F0502020204030204" pitchFamily="34" charset="0"/>
                <a:cs typeface="Calibri" panose="020F0502020204030204" pitchFamily="34" charset="0"/>
              </a:rPr>
              <a:t>شناسه</a:t>
            </a:r>
            <a:r>
              <a:rPr lang="fa-IR" sz="2800" dirty="0">
                <a:latin typeface="Calibri" panose="020F0502020204030204" pitchFamily="34" charset="0"/>
                <a:cs typeface="Calibri" panose="020F0502020204030204" pitchFamily="34" charset="0"/>
              </a:rPr>
              <a:t> تابع </a:t>
            </a:r>
            <a:r>
              <a:rPr lang="fa-IR" sz="2800" dirty="0" smtClean="0">
                <a:latin typeface="Calibri" panose="020F0502020204030204" pitchFamily="34" charset="0"/>
                <a:cs typeface="Calibri" panose="020F0502020204030204" pitchFamily="34" charset="0"/>
              </a:rPr>
              <a:t>منبع</a:t>
            </a:r>
          </a:p>
          <a:p>
            <a:pPr marL="914400" lvl="1"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شناسه</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تابع </a:t>
            </a:r>
            <a:r>
              <a:rPr lang="fa-IR" sz="2800" dirty="0" smtClean="0">
                <a:latin typeface="Calibri" panose="020F0502020204030204" pitchFamily="34" charset="0"/>
                <a:cs typeface="Calibri" panose="020F0502020204030204" pitchFamily="34" charset="0"/>
              </a:rPr>
              <a:t>نشت</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دنباله </a:t>
            </a:r>
            <a:r>
              <a:rPr lang="fa-IR" sz="2800" dirty="0">
                <a:latin typeface="Calibri" panose="020F0502020204030204" pitchFamily="34" charset="0"/>
                <a:cs typeface="Calibri" panose="020F0502020204030204" pitchFamily="34" charset="0"/>
              </a:rPr>
              <a:t>پشته برنامه تا تابع </a:t>
            </a:r>
            <a:r>
              <a:rPr lang="fa-IR" sz="2800" dirty="0" err="1" smtClean="0">
                <a:latin typeface="Calibri" panose="020F0502020204030204" pitchFamily="34" charset="0"/>
                <a:cs typeface="Calibri" panose="020F0502020204030204" pitchFamily="34" charset="0"/>
              </a:rPr>
              <a:t>آسیب‌پذیر</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تصفیه </a:t>
            </a:r>
            <a:r>
              <a:rPr lang="fa-IR" sz="2800" dirty="0">
                <a:latin typeface="Calibri" panose="020F0502020204030204" pitchFamily="34" charset="0"/>
                <a:cs typeface="Calibri" panose="020F0502020204030204" pitchFamily="34" charset="0"/>
              </a:rPr>
              <a:t>شدن یا نشدن داده ورودی توسط </a:t>
            </a:r>
            <a:r>
              <a:rPr lang="fa-IR" sz="2800" dirty="0" err="1">
                <a:latin typeface="Calibri" panose="020F0502020204030204" pitchFamily="34" charset="0"/>
                <a:cs typeface="Calibri" panose="020F0502020204030204" pitchFamily="34" charset="0"/>
              </a:rPr>
              <a:t>برنامه‌نویس</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729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B Nazanin" panose="00000400000000000000" pitchFamily="2" charset="-78"/>
              </a:rPr>
              <a:t>140</a:t>
            </a:r>
            <a:r>
              <a:rPr lang="fa-IR" sz="3200" dirty="0" smtClean="0">
                <a:latin typeface="Calibri" panose="020F0502020204030204" pitchFamily="34" charset="0"/>
                <a:cs typeface="Calibri" panose="020F0502020204030204" pitchFamily="34" charset="0"/>
              </a:rPr>
              <a:t>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بیش از </a:t>
            </a:r>
            <a:r>
              <a:rPr lang="fa-IR" sz="3200" dirty="0" smtClean="0">
                <a:latin typeface="Calibri" panose="020F0502020204030204" pitchFamily="34" charset="0"/>
                <a:cs typeface="B Nazanin" panose="00000400000000000000" pitchFamily="2" charset="-78"/>
              </a:rPr>
              <a:t>35</a:t>
            </a:r>
            <a:r>
              <a:rPr lang="fa-IR" sz="3200" dirty="0" smtClean="0">
                <a:latin typeface="Calibri" panose="020F0502020204030204" pitchFamily="34" charset="0"/>
                <a:cs typeface="Calibri" panose="020F0502020204030204" pitchFamily="34" charset="0"/>
              </a:rPr>
              <a:t> میلیون کاربر داخلی[</a:t>
            </a:r>
            <a:r>
              <a:rPr lang="fa-IR" sz="3200" dirty="0" smtClean="0">
                <a:latin typeface="Calibri" panose="020F0502020204030204" pitchFamily="34" charset="0"/>
                <a:cs typeface="B Nazanin" panose="00000400000000000000" pitchFamily="2" charset="-78"/>
              </a:rPr>
              <a:t>1</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2</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3</a:t>
            </a:r>
            <a:r>
              <a:rPr lang="fa-IR" sz="3200" dirty="0" smtClean="0">
                <a:latin typeface="Calibri" panose="020F0502020204030204" pitchFamily="34" charset="0"/>
                <a:cs typeface="Calibri" panose="020F0502020204030204" pitchFamily="34" charset="0"/>
              </a:rPr>
              <a:t>]</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4</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30</a:t>
            </a:fld>
            <a:endParaRPr lang="en-US" dirty="0"/>
          </a:p>
        </p:txBody>
      </p:sp>
      <p:sp>
        <p:nvSpPr>
          <p:cNvPr id="34" name="TextBox 33"/>
          <p:cNvSpPr txBox="1"/>
          <p:nvPr/>
        </p:nvSpPr>
        <p:spPr>
          <a:xfrm>
            <a:off x="2511996" y="304800"/>
            <a:ext cx="412003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اول: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4</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a:t>
            </a:r>
            <a:r>
              <a:rPr lang="fa-IR" sz="2800" dirty="0" smtClean="0">
                <a:latin typeface="Calibri" panose="020F0502020204030204" pitchFamily="34" charset="0"/>
                <a:cs typeface="B Nazanin" panose="00000400000000000000" pitchFamily="2" charset="-78"/>
              </a:rPr>
              <a:t>13</a:t>
            </a:r>
            <a:r>
              <a:rPr lang="fa-IR"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03227895"/>
              </p:ext>
            </p:extLst>
          </p:nvPr>
        </p:nvGraphicFramePr>
        <p:xfrm>
          <a:off x="304800" y="1278818"/>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1</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186</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2</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75%</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41%</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14</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3</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4</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78%</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484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43%</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60</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928151790"/>
                  </a:ext>
                </a:extLst>
              </a:tr>
            </a:tbl>
          </a:graphicData>
        </a:graphic>
      </p:graphicFrame>
    </p:spTree>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31</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32565981"/>
              </p:ext>
            </p:extLst>
          </p:nvPr>
        </p:nvGraphicFramePr>
        <p:xfrm>
          <a:off x="190500" y="1296981"/>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32</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دوم: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140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11</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76083543"/>
              </p:ext>
            </p:extLst>
          </p:nvPr>
        </p:nvGraphicFramePr>
        <p:xfrm>
          <a:off x="171451" y="1143000"/>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11430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263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33</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4093428"/>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سوال پژوهشی اول:</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 در سوال پژوهشی دوم:</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برای تشخیص سایر </a:t>
            </a:r>
            <a:r>
              <a:rPr lang="fa-IR" sz="2800" dirty="0" err="1" smtClean="0">
                <a:latin typeface="Calibri" panose="020F0502020204030204" pitchFamily="34" charset="0"/>
                <a:cs typeface="Calibri" panose="020F0502020204030204" pitchFamily="34" charset="0"/>
              </a:rPr>
              <a:t>آسیب‌پذیری‌های</a:t>
            </a:r>
            <a:r>
              <a:rPr lang="fa-IR" sz="2800" dirty="0" smtClean="0">
                <a:latin typeface="Calibri" panose="020F0502020204030204" pitchFamily="34" charset="0"/>
                <a:cs typeface="Calibri" panose="020F0502020204030204" pitchFamily="34" charset="0"/>
              </a:rPr>
              <a:t> تزریق:</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مشخص </a:t>
            </a:r>
            <a:r>
              <a:rPr lang="fa-IR" sz="2400" dirty="0">
                <a:latin typeface="Calibri" panose="020F0502020204030204" pitchFamily="34" charset="0"/>
                <a:cs typeface="Calibri" panose="020F0502020204030204" pitchFamily="34" charset="0"/>
              </a:rPr>
              <a:t>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ورودی 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نشت</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کلاس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 با آن</a:t>
            </a:r>
            <a:endParaRPr lang="fa-I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34</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35</a:t>
            </a:fld>
            <a:endParaRPr lang="en-US" dirty="0"/>
          </a:p>
        </p:txBody>
      </p:sp>
      <p:sp>
        <p:nvSpPr>
          <p:cNvPr id="34" name="TextBox 33"/>
          <p:cNvSpPr txBox="1"/>
          <p:nvPr/>
        </p:nvSpPr>
        <p:spPr>
          <a:xfrm>
            <a:off x="1953353" y="381000"/>
            <a:ext cx="523733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مقاله‌های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مستخرج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پایان‌نامه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228398"/>
            <a:ext cx="8305801" cy="4401205"/>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عدالت، احسان، </a:t>
            </a:r>
            <a:r>
              <a:rPr lang="fa-IR" sz="2800" dirty="0" err="1" smtClean="0">
                <a:latin typeface="Calibri" panose="020F0502020204030204" pitchFamily="34" charset="0"/>
                <a:cs typeface="Calibri" panose="020F0502020204030204" pitchFamily="34" charset="0"/>
              </a:rPr>
              <a:t>اقوامی‌پناه</a:t>
            </a:r>
            <a:r>
              <a:rPr lang="fa-IR" sz="2800" dirty="0" smtClean="0">
                <a:latin typeface="Calibri" panose="020F0502020204030204" pitchFamily="34" charset="0"/>
                <a:cs typeface="Calibri" panose="020F0502020204030204" pitchFamily="34" charset="0"/>
              </a:rPr>
              <a:t>، محمود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پویا-نمادین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r>
              <a:rPr lang="fa-IR" sz="2800" dirty="0" smtClean="0">
                <a:latin typeface="Calibri" panose="020F0502020204030204" pitchFamily="34" charset="0"/>
                <a:cs typeface="Calibri" panose="020F0502020204030204" pitchFamily="34" charset="0"/>
              </a:rPr>
              <a:t> برای </a:t>
            </a:r>
            <a:r>
              <a:rPr lang="fa-IR" sz="2800" dirty="0">
                <a:latin typeface="Calibri" panose="020F0502020204030204" pitchFamily="34" charset="0"/>
                <a:cs typeface="Calibri" panose="020F0502020204030204" pitchFamily="34" charset="0"/>
              </a:rPr>
              <a:t>تولید خودکار ورودی </a:t>
            </a:r>
            <a:r>
              <a:rPr lang="fa-IR" sz="2800" dirty="0" smtClean="0">
                <a:latin typeface="Calibri" panose="020F0502020204030204" pitchFamily="34" charset="0"/>
                <a:cs typeface="Calibri" panose="020F0502020204030204" pitchFamily="34" charset="0"/>
              </a:rPr>
              <a:t>آزمون»، </a:t>
            </a:r>
            <a:r>
              <a:rPr lang="fa-IR" sz="2800" dirty="0">
                <a:latin typeface="Calibri" panose="020F0502020204030204" pitchFamily="34" charset="0"/>
                <a:cs typeface="Calibri" panose="020F0502020204030204" pitchFamily="34" charset="0"/>
              </a:rPr>
              <a:t>ارسال شده برای بیست و ششمین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مهندسی برق ایران </a:t>
            </a:r>
            <a:r>
              <a:rPr lang="en-US" sz="2800" dirty="0">
                <a:latin typeface="Calibri" panose="020F0502020204030204" pitchFamily="34" charset="0"/>
                <a:cs typeface="Calibri" panose="020F0502020204030204" pitchFamily="34" charset="0"/>
              </a:rPr>
              <a:t>ICEE </a:t>
            </a:r>
            <a:r>
              <a:rPr lang="en-US" sz="2800" dirty="0" smtClean="0">
                <a:latin typeface="Calibri" panose="020F0502020204030204" pitchFamily="34" charset="0"/>
                <a:cs typeface="Calibri" panose="020F0502020204030204" pitchFamily="34" charset="0"/>
              </a:rPr>
              <a:t>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عدالت، احسان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a:t>
            </a:r>
            <a:r>
              <a:rPr lang="fa-IR" sz="2800" dirty="0" smtClean="0">
                <a:latin typeface="Calibri" panose="020F0502020204030204" pitchFamily="34" charset="0"/>
                <a:cs typeface="Calibri" panose="020F0502020204030204" pitchFamily="34" charset="0"/>
              </a:rPr>
              <a:t>پویا-نمادین برای </a:t>
            </a:r>
            <a:r>
              <a:rPr lang="fa-IR" sz="2800" dirty="0">
                <a:latin typeface="Calibri" panose="020F0502020204030204" pitchFamily="34" charset="0"/>
                <a:cs typeface="Calibri" panose="020F0502020204030204" pitchFamily="34" charset="0"/>
              </a:rPr>
              <a:t>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a:t>
            </a:r>
            <a:r>
              <a:rPr lang="en-US" sz="2800" dirty="0">
                <a:latin typeface="Calibri" panose="020F0502020204030204" pitchFamily="34" charset="0"/>
                <a:cs typeface="Calibri" panose="020F0502020204030204" pitchFamily="34" charset="0"/>
              </a:rPr>
              <a:t>SQL </a:t>
            </a:r>
            <a:r>
              <a:rPr lang="fa-IR" sz="2800" smtClean="0">
                <a:latin typeface="Calibri" panose="020F0502020204030204" pitchFamily="34" charset="0"/>
                <a:cs typeface="Calibri" panose="020F0502020204030204" pitchFamily="34" charset="0"/>
              </a:rPr>
              <a:t>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پذیرفته‌شده</a:t>
            </a:r>
            <a:r>
              <a:rPr lang="fa-IR" sz="2800" dirty="0" smtClean="0">
                <a:latin typeface="Calibri" panose="020F0502020204030204" pitchFamily="34" charset="0"/>
                <a:cs typeface="Calibri" panose="020F0502020204030204" pitchFamily="34" charset="0"/>
              </a:rPr>
              <a:t> در بیست و سومین </a:t>
            </a:r>
            <a:r>
              <a:rPr lang="fa-IR" sz="2800" dirty="0" err="1" smtClean="0">
                <a:latin typeface="Calibri" panose="020F0502020204030204" pitchFamily="34" charset="0"/>
                <a:cs typeface="Calibri" panose="020F0502020204030204" pitchFamily="34" charset="0"/>
              </a:rPr>
              <a:t>کنفراس</a:t>
            </a:r>
            <a:r>
              <a:rPr lang="fa-IR" sz="2800" dirty="0" smtClean="0">
                <a:latin typeface="Calibri" panose="020F0502020204030204" pitchFamily="34" charset="0"/>
                <a:cs typeface="Calibri" panose="020F0502020204030204" pitchFamily="34" charset="0"/>
              </a:rPr>
              <a:t> انجمن کامپیوتر ایران </a:t>
            </a:r>
            <a:r>
              <a:rPr lang="en-US" sz="2800" dirty="0" smtClean="0">
                <a:latin typeface="Calibri" panose="020F0502020204030204" pitchFamily="34" charset="0"/>
                <a:cs typeface="Calibri" panose="020F0502020204030204" pitchFamily="34" charset="0"/>
              </a:rPr>
              <a:t>CSICC 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773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36</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7408774"/>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[1]</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[2]</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[3]</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[4]</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6706289"/>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[5]</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[6]</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[7]</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[8]</a:t>
                      </a:r>
                      <a:endParaRPr lang="en-US" sz="24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4249433"/>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[9]</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[10]</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[11]</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[12]</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95386546"/>
              </p:ext>
            </p:extLst>
          </p:nvPr>
        </p:nvGraphicFramePr>
        <p:xfrm>
          <a:off x="340228" y="1118806"/>
          <a:ext cx="8651372" cy="406279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“F-Droid.” [Online]. Available: https://f-droid.org/. [Accessed: 10-Oct-2017].</a:t>
                      </a:r>
                      <a:endParaRPr lang="en-US" sz="20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[13]</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5576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a:t>
            </a:r>
            <a:r>
              <a:rPr lang="fa-IR" sz="2800" dirty="0" smtClean="0">
                <a:latin typeface="Calibri" panose="020F0502020204030204" pitchFamily="34" charset="0"/>
                <a:cs typeface="B Nazanin" panose="00000400000000000000" pitchFamily="2" charset="-78"/>
              </a:rPr>
              <a:t>5</a:t>
            </a:r>
            <a:r>
              <a:rPr lang="fa-IR" sz="2800" dirty="0" smtClean="0">
                <a:latin typeface="Calibri" panose="020F0502020204030204" pitchFamily="34" charset="0"/>
                <a:cs typeface="Calibri" panose="020F0502020204030204" pitchFamily="34" charset="0"/>
              </a:rPr>
              <a:t>] تا به حال کاری در حوزه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 با رویکرد پویا-نمادین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40</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عینی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0172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15422</TotalTime>
  <Words>3190</Words>
  <Application>Microsoft Office PowerPoint</Application>
  <PresentationFormat>On-screen Show (4:3)</PresentationFormat>
  <Paragraphs>785</Paragraphs>
  <Slides>40</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Calibri</vt:lpstr>
      <vt:lpstr>Arial Black</vt:lpstr>
      <vt:lpstr>Wingdings</vt:lpstr>
      <vt:lpstr>Arial</vt:lpstr>
      <vt:lpstr>Symbol</vt:lpstr>
      <vt:lpstr>B Nazanin</vt:lpstr>
      <vt:lpstr>Wingdings 3</vt:lpstr>
      <vt:lpstr>Times New Roman</vt:lpstr>
      <vt:lpstr>Lucida Sans Unicode</vt:lpstr>
      <vt:lpstr>Wingdings 2</vt:lpstr>
      <vt:lpstr>Verdana</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1369</cp:revision>
  <cp:lastPrinted>2017-03-04T10:03:28Z</cp:lastPrinted>
  <dcterms:created xsi:type="dcterms:W3CDTF">2010-11-11T01:16:29Z</dcterms:created>
  <dcterms:modified xsi:type="dcterms:W3CDTF">2018-02-08T18:58:39Z</dcterms:modified>
</cp:coreProperties>
</file>