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43"/>
  </p:notesMasterIdLst>
  <p:handoutMasterIdLst>
    <p:handoutMasterId r:id="rId44"/>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99" r:id="rId17"/>
    <p:sldId id="724" r:id="rId18"/>
    <p:sldId id="726" r:id="rId19"/>
    <p:sldId id="766" r:id="rId20"/>
    <p:sldId id="791" r:id="rId21"/>
    <p:sldId id="796" r:id="rId22"/>
    <p:sldId id="797" r:id="rId23"/>
    <p:sldId id="792" r:id="rId24"/>
    <p:sldId id="793" r:id="rId25"/>
    <p:sldId id="794" r:id="rId26"/>
    <p:sldId id="795" r:id="rId27"/>
    <p:sldId id="785" r:id="rId28"/>
    <p:sldId id="787" r:id="rId29"/>
    <p:sldId id="788" r:id="rId30"/>
    <p:sldId id="789" r:id="rId31"/>
    <p:sldId id="798" r:id="rId32"/>
    <p:sldId id="686" r:id="rId33"/>
    <p:sldId id="767" r:id="rId34"/>
    <p:sldId id="695" r:id="rId35"/>
    <p:sldId id="769" r:id="rId36"/>
    <p:sldId id="783" r:id="rId37"/>
    <p:sldId id="594" r:id="rId38"/>
    <p:sldId id="625" r:id="rId39"/>
    <p:sldId id="697" r:id="rId40"/>
    <p:sldId id="784" r:id="rId41"/>
    <p:sldId id="599" r:id="rId42"/>
  </p:sldIdLst>
  <p:sldSz cx="9144000" cy="6858000" type="screen4x3"/>
  <p:notesSz cx="6858000" cy="9144000"/>
  <p:embeddedFontLst>
    <p:embeddedFont>
      <p:font typeface="Lucida Sans Unicode" panose="020B0602030504020204" pitchFamily="34" charset="0"/>
      <p:regular r:id="rId45"/>
    </p:embeddedFont>
    <p:embeddedFont>
      <p:font typeface="Wingdings 2" panose="05020102010507070707" pitchFamily="18" charset="2"/>
      <p:regular r:id="rId46"/>
    </p:embeddedFont>
    <p:embeddedFont>
      <p:font typeface="Verdana" panose="020B0604030504040204" pitchFamily="34" charset="0"/>
      <p:regular r:id="rId47"/>
      <p:bold r:id="rId48"/>
      <p:italic r:id="rId49"/>
      <p:boldItalic r:id="rId50"/>
    </p:embeddedFont>
    <p:embeddedFont>
      <p:font typeface="B Nazanin" panose="00000400000000000000" pitchFamily="2" charset="-78"/>
      <p:regular r:id="rId51"/>
      <p:bold r:id="rId52"/>
    </p:embeddedFont>
    <p:embeddedFont>
      <p:font typeface="Calibri" panose="020F0502020204030204" pitchFamily="34" charset="0"/>
      <p:regular r:id="rId53"/>
      <p:bold r:id="rId54"/>
      <p:italic r:id="rId55"/>
      <p:boldItalic r:id="rId56"/>
    </p:embeddedFont>
    <p:embeddedFont>
      <p:font typeface="Arial Black" panose="020B0A04020102020204" pitchFamily="34" charset="0"/>
      <p:bold r:id="rId57"/>
    </p:embeddedFont>
    <p:embeddedFont>
      <p:font typeface="Wingdings 3" panose="05040102010807070707" pitchFamily="18" charset="2"/>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7" autoAdjust="0"/>
    <p:restoredTop sz="88385" autoAdjust="0"/>
  </p:normalViewPr>
  <p:slideViewPr>
    <p:cSldViewPr showGuides="1">
      <p:cViewPr varScale="1">
        <p:scale>
          <a:sx n="52" d="100"/>
          <a:sy n="52" d="100"/>
        </p:scale>
        <p:origin x="653"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16</a:t>
            </a:fld>
            <a:endParaRPr lang="en-US"/>
          </a:p>
        </p:txBody>
      </p:sp>
    </p:spTree>
    <p:extLst>
      <p:ext uri="{BB962C8B-B14F-4D97-AF65-F5344CB8AC3E}">
        <p14:creationId xmlns:p14="http://schemas.microsoft.com/office/powerpoint/2010/main" val="49714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a:t>
            </a:r>
            <a:r>
              <a:rPr lang="fa-IR" sz="1400" kern="1200" dirty="0" smtClean="0">
                <a:solidFill>
                  <a:schemeClr val="tx1"/>
                </a:solidFill>
                <a:effectLst/>
                <a:latin typeface="+mn-lt"/>
                <a:ea typeface="+mn-ea"/>
                <a:cs typeface="+mn-cs"/>
              </a:rPr>
              <a:t>-&gt; </a:t>
            </a:r>
            <a:r>
              <a:rPr lang="fa-IR" sz="1400" kern="1200" dirty="0" smtClean="0">
                <a:solidFill>
                  <a:schemeClr val="tx1"/>
                </a:solidFill>
                <a:latin typeface="+mn-lt"/>
                <a:ea typeface="+mn-ea"/>
                <a:cs typeface="+mn-cs"/>
              </a:rPr>
              <a:t>اجرای</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نمادین+تحلیل</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ایستای</a:t>
            </a:r>
            <a:r>
              <a:rPr lang="fa-IR" sz="1400" kern="1200" baseline="0" dirty="0" smtClean="0">
                <a:solidFill>
                  <a:schemeClr val="tx1"/>
                </a:solidFill>
                <a:latin typeface="+mn-lt"/>
                <a:ea typeface="+mn-ea"/>
                <a:cs typeface="+mn-cs"/>
              </a:rPr>
              <a:t> آلایش</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404271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414187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430427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41</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2/11/2018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2/11/2018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2/11/2018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2/11/2018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2/11/2018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2/11/2018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2/11/2018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76200" y="6111875"/>
            <a:ext cx="1371600" cy="365125"/>
          </a:xfrm>
          <a:prstGeom prst="rect">
            <a:avLst/>
          </a:prstGeom>
          <a:ln>
            <a:noFill/>
          </a:ln>
        </p:spPr>
        <p:txBody>
          <a:bodyPr/>
          <a:lstStyle>
            <a:lvl1pPr algn="r" rtl="1">
              <a:defRPr sz="18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457200" cy="359253"/>
          </a:xfrm>
          <a:prstGeom prst="rect">
            <a:avLst/>
          </a:prstGeom>
        </p:spPr>
        <p:txBody>
          <a:bodyPr anchor="ctr"/>
          <a:lstStyle>
            <a:lvl1pPr algn="l">
              <a:defRPr sz="1600" b="0" cap="none" spc="0">
                <a:ln w="12700">
                  <a:solidFill>
                    <a:schemeClr val="bg1">
                      <a:lumMod val="85000"/>
                    </a:schemeClr>
                  </a:solidFill>
                  <a:prstDash val="solid"/>
                </a:ln>
                <a:solidFill>
                  <a:schemeClr val="bg2"/>
                </a:solidFill>
                <a:effectLst/>
                <a:latin typeface="Calibri" panose="020F0502020204030204" pitchFamily="34" charset="0"/>
                <a:cs typeface="B Nazanin" panose="00000400000000000000" pitchFamily="2" charset="-78"/>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40795" y="6544351"/>
            <a:ext cx="574196" cy="338554"/>
          </a:xfrm>
          <a:prstGeom prst="rect">
            <a:avLst/>
          </a:prstGeom>
          <a:noFill/>
        </p:spPr>
        <p:txBody>
          <a:bodyPr wrap="none" rtlCol="0">
            <a:spAutoFit/>
          </a:bodyPr>
          <a:lstStyle/>
          <a:p>
            <a:pPr algn="r" rtl="1"/>
            <a:r>
              <a:rPr lang="en-US" sz="16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40</a:t>
            </a:r>
            <a:endParaRPr lang="en-US" sz="16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2" name="TextBox 1"/>
          <p:cNvSpPr txBox="1"/>
          <p:nvPr userDrawn="1"/>
        </p:nvSpPr>
        <p:spPr>
          <a:xfrm>
            <a:off x="918848" y="6477000"/>
            <a:ext cx="1290952" cy="338554"/>
          </a:xfrm>
          <a:prstGeom prst="rect">
            <a:avLst/>
          </a:prstGeom>
          <a:noFill/>
        </p:spPr>
        <p:txBody>
          <a:bodyPr wrap="square" rtlCol="0">
            <a:spAutoFit/>
          </a:bodyPr>
          <a:lstStyle/>
          <a:p>
            <a:pPr algn="ctr" rtl="1"/>
            <a:r>
              <a:rPr lang="fa-IR" sz="1600" b="1" dirty="0" smtClean="0">
                <a:solidFill>
                  <a:schemeClr val="bg1"/>
                </a:solidFill>
                <a:effectLst>
                  <a:outerShdw blurRad="38100" dist="38100" dir="2700000" algn="tl">
                    <a:srgbClr val="000000">
                      <a:alpha val="43137"/>
                    </a:srgbClr>
                  </a:outerShdw>
                </a:effectLst>
                <a:cs typeface="B Nazanin" panose="00000400000000000000" pitchFamily="2" charset="-78"/>
              </a:rPr>
              <a:t>25</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a:t>
            </a:r>
            <a:r>
              <a:rPr lang="fa-IR" sz="1600" b="1"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بهمن</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96</a:t>
            </a:r>
            <a:endParaRPr lang="en-US" sz="16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2/11/2018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4291" y="5638800"/>
            <a:ext cx="7772400" cy="579393"/>
          </a:xfrm>
        </p:spPr>
        <p:txBody>
          <a:bodyPr>
            <a:noAutofit/>
          </a:bodyPr>
          <a:lstStyle/>
          <a:p>
            <a:pPr algn="ctr" rtl="1"/>
            <a:r>
              <a:rPr lang="fa-IR" sz="3200" b="1" dirty="0" smtClean="0">
                <a:solidFill>
                  <a:schemeClr val="bg1"/>
                </a:solidFill>
                <a:latin typeface="Calibri" panose="020F0502020204030204" pitchFamily="34" charset="0"/>
                <a:cs typeface="Calibri" panose="020F0502020204030204" pitchFamily="34" charset="0"/>
              </a:rPr>
              <a:t>احسان </a:t>
            </a:r>
            <a:r>
              <a:rPr lang="fa-IR" sz="3200" b="1" dirty="0" smtClean="0">
                <a:solidFill>
                  <a:schemeClr val="bg1"/>
                </a:solidFill>
                <a:latin typeface="Arial Black" panose="020B0A04020102020204" pitchFamily="34" charset="0"/>
                <a:cs typeface="Calibri" panose="020F0502020204030204" pitchFamily="34" charset="0"/>
              </a:rPr>
              <a:t>عدالت</a:t>
            </a:r>
          </a:p>
          <a:p>
            <a:pPr algn="ctr" rtl="1"/>
            <a:r>
              <a:rPr lang="fa-IR" sz="2400" dirty="0" smtClean="0">
                <a:solidFill>
                  <a:schemeClr val="bg1"/>
                </a:solidFill>
                <a:latin typeface="Arial Black" panose="020B0A04020102020204" pitchFamily="34" charset="0"/>
                <a:cs typeface="Calibri" panose="020F0502020204030204" pitchFamily="34" charset="0"/>
              </a:rPr>
              <a:t>استاد راهنما: دکتر بابک </a:t>
            </a:r>
            <a:r>
              <a:rPr lang="fa-IR" sz="2400" dirty="0" err="1" smtClean="0">
                <a:solidFill>
                  <a:schemeClr val="bg1"/>
                </a:solidFill>
                <a:latin typeface="Arial Black" panose="020B0A04020102020204" pitchFamily="34" charset="0"/>
                <a:cs typeface="Calibri" panose="020F0502020204030204" pitchFamily="34" charset="0"/>
              </a:rPr>
              <a:t>صادقیان</a:t>
            </a:r>
            <a:endParaRPr lang="fa-IR" sz="2400" dirty="0" smtClean="0">
              <a:solidFill>
                <a:schemeClr val="bg1"/>
              </a:solidFill>
              <a:latin typeface="Arial Black" panose="020B0A04020102020204" pitchFamily="34" charset="0"/>
              <a:cs typeface="Calibri" panose="020F0502020204030204" pitchFamily="34" charset="0"/>
            </a:endParaRPr>
          </a:p>
        </p:txBody>
      </p:sp>
      <p:sp>
        <p:nvSpPr>
          <p:cNvPr id="2" name="Title 1"/>
          <p:cNvSpPr>
            <a:spLocks noGrp="1"/>
          </p:cNvSpPr>
          <p:nvPr>
            <p:ph type="ctrTitle"/>
          </p:nvPr>
        </p:nvSpPr>
        <p:spPr>
          <a:xfrm>
            <a:off x="713509" y="3276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1973105"/>
            <a:ext cx="6400800" cy="84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گرایش امنیت اطلاعات</a:t>
            </a:r>
            <a:endParaRPr lang="en-US" b="1"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endParaRPr lang="fa-IR"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دفاعیه </a:t>
            </a:r>
            <a:r>
              <a:rPr lang="fa-IR" b="1" dirty="0" err="1">
                <a:latin typeface="Calibri" panose="020F0502020204030204" pitchFamily="34" charset="0"/>
                <a:cs typeface="Calibri" panose="020F0502020204030204" pitchFamily="34" charset="0"/>
              </a:rPr>
              <a:t>پایان‌نامه</a:t>
            </a:r>
            <a:r>
              <a:rPr lang="fa-IR" b="1" dirty="0">
                <a:latin typeface="Calibri" panose="020F0502020204030204" pitchFamily="34" charset="0"/>
                <a:cs typeface="Calibri" panose="020F0502020204030204" pitchFamily="34" charset="0"/>
              </a:rPr>
              <a:t> کارشناسی ارشد</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48138" y="1638300"/>
            <a:ext cx="847725" cy="266700"/>
          </a:xfrm>
          <a:prstGeom prst="rect">
            <a:avLst/>
          </a:prstGeom>
        </p:spPr>
      </p:pic>
      <p:pic>
        <p:nvPicPr>
          <p:cNvPr id="11" name="Picture 1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126535" y="76200"/>
            <a:ext cx="890932" cy="906842"/>
          </a:xfrm>
          <a:prstGeom prst="rect">
            <a:avLst/>
          </a:prstGeom>
        </p:spPr>
      </p:pic>
      <p:pic>
        <p:nvPicPr>
          <p:cNvPr id="12" name="Picture 11"/>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743325" y="1066800"/>
            <a:ext cx="1657350" cy="571500"/>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advTm="14913">
        <p:split orient="vert"/>
      </p:transition>
    </mc:Choice>
    <mc:Fallback xmlns="">
      <p:transition spd="slow" advTm="14913">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 ∧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
        <p:nvSpPr>
          <p:cNvPr id="28"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advTm="82236">
        <p:split orient="vert"/>
      </p:transition>
    </mc:Choice>
    <mc:Fallback xmlns="">
      <p:transition spd="slow" advTm="822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4"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advTm="849">
        <p:split orient="vert"/>
      </p:transition>
    </mc:Choice>
    <mc:Fallback xmlns="">
      <p:transition spd="slow" advTm="849">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advTm="1246">
        <p:split orient="vert"/>
      </p:transition>
    </mc:Choice>
    <mc:Fallback xmlns="">
      <p:transition spd="slow" advTm="1246">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25"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advTm="4004">
        <p:split orient="vert"/>
      </p:transition>
    </mc:Choice>
    <mc:Fallback xmlns="">
      <p:transition spd="slow" advTm="40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advTm="29388">
        <p:split orient="vert"/>
      </p:transition>
    </mc:Choice>
    <mc:Fallback xmlns="">
      <p:transition spd="slow" advTm="29388">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659285"/>
            <a:ext cx="8305801" cy="1815882"/>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grpSp>
        <p:nvGrpSpPr>
          <p:cNvPr id="18" name="Group 17"/>
          <p:cNvGrpSpPr/>
          <p:nvPr/>
        </p:nvGrpSpPr>
        <p:grpSpPr>
          <a:xfrm>
            <a:off x="533400" y="3581400"/>
            <a:ext cx="7772400" cy="2246769"/>
            <a:chOff x="533400" y="3733800"/>
            <a:chExt cx="7772400" cy="2246769"/>
          </a:xfrm>
        </p:grpSpPr>
        <p:sp>
          <p:nvSpPr>
            <p:cNvPr id="16" name="TextBox 15"/>
            <p:cNvSpPr txBox="1"/>
            <p:nvPr/>
          </p:nvSpPr>
          <p:spPr>
            <a:xfrm>
              <a:off x="533400" y="3733800"/>
              <a:ext cx="3810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while(true){</a:t>
              </a:r>
            </a:p>
            <a:p>
              <a:r>
                <a:rPr lang="en-US" sz="2800" dirty="0" smtClean="0">
                  <a:ln>
                    <a:solidFill>
                      <a:srgbClr val="92D050"/>
                    </a:solidFill>
                  </a:ln>
                  <a:latin typeface="Calibri" panose="020F0502020204030204" pitchFamily="34" charset="0"/>
                  <a:cs typeface="Calibri" panose="020F0502020204030204" pitchFamily="34" charset="0"/>
                </a:rPr>
                <a:t>/*</a:t>
              </a:r>
              <a:endParaRPr lang="en-US" sz="2800" dirty="0">
                <a:ln>
                  <a:solidFill>
                    <a:srgbClr val="92D050"/>
                  </a:solidFill>
                </a:ln>
                <a:latin typeface="Calibri" panose="020F0502020204030204" pitchFamily="34" charset="0"/>
                <a:cs typeface="Calibri" panose="020F0502020204030204" pitchFamily="34" charset="0"/>
              </a:endParaRPr>
            </a:p>
            <a:p>
              <a:r>
                <a:rPr lang="en-US" sz="2800" dirty="0" smtClean="0">
                  <a:ln>
                    <a:solidFill>
                      <a:srgbClr val="92D050"/>
                    </a:solidFill>
                  </a:ln>
                  <a:latin typeface="Calibri" panose="020F0502020204030204" pitchFamily="34" charset="0"/>
                  <a:cs typeface="Calibri" panose="020F0502020204030204" pitchFamily="34" charset="0"/>
                </a:rPr>
                <a:t>	Some Codes here.</a:t>
              </a:r>
            </a:p>
            <a:p>
              <a:r>
                <a:rPr lang="en-US" sz="2800" dirty="0" smtClean="0">
                  <a:ln>
                    <a:solidFill>
                      <a:srgbClr val="92D050"/>
                    </a:solidFill>
                  </a:ln>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a:t>
              </a:r>
            </a:p>
          </p:txBody>
        </p:sp>
        <p:sp>
          <p:nvSpPr>
            <p:cNvPr id="17" name="TextBox 16"/>
            <p:cNvSpPr txBox="1"/>
            <p:nvPr/>
          </p:nvSpPr>
          <p:spPr>
            <a:xfrm>
              <a:off x="4495800" y="3733800"/>
              <a:ext cx="3810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while(S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==5){</a:t>
              </a:r>
            </a:p>
            <a:p>
              <a:r>
                <a:rPr lang="en-US" sz="2800" dirty="0" smtClean="0">
                  <a:ln>
                    <a:solidFill>
                      <a:srgbClr val="92D050"/>
                    </a:solidFill>
                  </a:ln>
                  <a:latin typeface="Calibri" panose="020F0502020204030204" pitchFamily="34" charset="0"/>
                  <a:cs typeface="Calibri" panose="020F0502020204030204" pitchFamily="34" charset="0"/>
                </a:rPr>
                <a:t>/*</a:t>
              </a:r>
              <a:endParaRPr lang="en-US" sz="2800" dirty="0">
                <a:ln>
                  <a:solidFill>
                    <a:srgbClr val="92D050"/>
                  </a:solidFill>
                </a:ln>
                <a:latin typeface="Calibri" panose="020F0502020204030204" pitchFamily="34" charset="0"/>
                <a:cs typeface="Calibri" panose="020F0502020204030204" pitchFamily="34" charset="0"/>
              </a:endParaRPr>
            </a:p>
            <a:p>
              <a:r>
                <a:rPr lang="en-US" sz="2800" dirty="0" smtClean="0">
                  <a:ln>
                    <a:solidFill>
                      <a:srgbClr val="92D050"/>
                    </a:solidFill>
                  </a:ln>
                  <a:latin typeface="Calibri" panose="020F0502020204030204" pitchFamily="34" charset="0"/>
                  <a:cs typeface="Calibri" panose="020F0502020204030204" pitchFamily="34" charset="0"/>
                </a:rPr>
                <a:t>	Some Codes here.</a:t>
              </a:r>
            </a:p>
            <a:p>
              <a:r>
                <a:rPr lang="en-US" sz="2800" dirty="0" smtClean="0">
                  <a:ln>
                    <a:solidFill>
                      <a:srgbClr val="92D050"/>
                    </a:solidFill>
                  </a:ln>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a:t>
              </a:r>
            </a:p>
          </p:txBody>
        </p:sp>
      </p:grpSp>
      <p:sp>
        <p:nvSpPr>
          <p:cNvPr id="19" name="TextBox 18"/>
          <p:cNvSpPr txBox="1"/>
          <p:nvPr/>
        </p:nvSpPr>
        <p:spPr>
          <a:xfrm>
            <a:off x="2667000" y="3822918"/>
            <a:ext cx="3810000"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.equals(</a:t>
            </a:r>
            <a:r>
              <a:rPr lang="en-US" sz="2800" dirty="0" smtClean="0">
                <a:ln>
                  <a:solidFill>
                    <a:schemeClr val="bg1">
                      <a:lumMod val="65000"/>
                    </a:schemeClr>
                  </a:solidFill>
                </a:ln>
                <a:latin typeface="Calibri" panose="020F0502020204030204" pitchFamily="34" charset="0"/>
                <a:cs typeface="Calibri" panose="020F0502020204030204" pitchFamily="34" charset="0"/>
              </a:rPr>
              <a:t>“string”</a:t>
            </a:r>
            <a:r>
              <a:rPr lang="en-US" sz="2800"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==1.5</a:t>
            </a:r>
          </a:p>
          <a:p>
            <a:r>
              <a:rPr lang="en-US" sz="2800" dirty="0" smtClean="0">
                <a:latin typeface="Calibri" panose="020F0502020204030204" pitchFamily="34" charset="0"/>
                <a:cs typeface="Calibri" panose="020F0502020204030204" pitchFamily="34" charset="0"/>
              </a:rPr>
              <a:t>A[S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]==B[S</a:t>
            </a:r>
            <a:r>
              <a:rPr lang="en-US" sz="2800" baseline="-25000" dirty="0" smtClean="0">
                <a:latin typeface="Calibri" panose="020F0502020204030204" pitchFamily="34" charset="0"/>
                <a:cs typeface="Calibri" panose="020F0502020204030204" pitchFamily="34" charset="0"/>
              </a:rPr>
              <a:t>1</a:t>
            </a:r>
            <a:r>
              <a:rPr lang="en-US" sz="2800"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S</a:t>
            </a:r>
            <a:r>
              <a:rPr lang="en-US" sz="2800" baseline="-25000" dirty="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&gt;10</a:t>
            </a:r>
            <a:endParaRPr lang="en-US" sz="2800" dirty="0">
              <a:latin typeface="Calibri" panose="020F0502020204030204" pitchFamily="34" charset="0"/>
              <a:cs typeface="Calibri" panose="020F0502020204030204" pitchFamily="34" charset="0"/>
            </a:endParaRPr>
          </a:p>
        </p:txBody>
      </p:sp>
      <p:sp>
        <p:nvSpPr>
          <p:cNvPr id="20" name="TextBox 19"/>
          <p:cNvSpPr txBox="1"/>
          <p:nvPr/>
        </p:nvSpPr>
        <p:spPr>
          <a:xfrm>
            <a:off x="1562100" y="3810000"/>
            <a:ext cx="6019800"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00010101000100010011100101010100</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R</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=add(R</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,R</a:t>
            </a:r>
            <a:r>
              <a:rPr lang="en-US" sz="2800" baseline="-25000" dirty="0" smtClean="0">
                <a:latin typeface="Calibri" panose="020F0502020204030204" pitchFamily="34" charset="0"/>
                <a:cs typeface="Calibri" panose="020F0502020204030204" pitchFamily="34" charset="0"/>
              </a:rPr>
              <a:t>1</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grpSp>
        <p:nvGrpSpPr>
          <p:cNvPr id="25" name="Group 24"/>
          <p:cNvGrpSpPr/>
          <p:nvPr/>
        </p:nvGrpSpPr>
        <p:grpSpPr>
          <a:xfrm>
            <a:off x="2209800" y="4185285"/>
            <a:ext cx="4724400" cy="1009710"/>
            <a:chOff x="2209800" y="4019490"/>
            <a:chExt cx="4724400" cy="1009710"/>
          </a:xfrm>
        </p:grpSpPr>
        <p:grpSp>
          <p:nvGrpSpPr>
            <p:cNvPr id="15" name="Group 14"/>
            <p:cNvGrpSpPr/>
            <p:nvPr/>
          </p:nvGrpSpPr>
          <p:grpSpPr>
            <a:xfrm>
              <a:off x="2209800" y="4495800"/>
              <a:ext cx="4724400" cy="533400"/>
              <a:chOff x="2514600" y="4495800"/>
              <a:chExt cx="4724400" cy="533400"/>
            </a:xfrm>
          </p:grpSpPr>
          <p:grpSp>
            <p:nvGrpSpPr>
              <p:cNvPr id="13" name="Group 12"/>
              <p:cNvGrpSpPr/>
              <p:nvPr/>
            </p:nvGrpSpPr>
            <p:grpSpPr>
              <a:xfrm>
                <a:off x="3429000" y="4495800"/>
                <a:ext cx="3810000" cy="533400"/>
                <a:chOff x="3429000" y="4495800"/>
                <a:chExt cx="3810000" cy="533400"/>
              </a:xfrm>
            </p:grpSpPr>
            <p:sp>
              <p:nvSpPr>
                <p:cNvPr id="6" name="Rectangle 5"/>
                <p:cNvSpPr/>
                <p:nvPr/>
              </p:nvSpPr>
              <p:spPr>
                <a:xfrm>
                  <a:off x="3429000" y="4495800"/>
                  <a:ext cx="3810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Connector 7"/>
                <p:cNvCxnSpPr/>
                <p:nvPr/>
              </p:nvCxnSpPr>
              <p:spPr>
                <a:xfrm>
                  <a:off x="4343400" y="4495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6" idx="0"/>
                  <a:endCxn id="6" idx="2"/>
                </p:cNvCxnSpPr>
                <p:nvPr/>
              </p:nvCxnSpPr>
              <p:spPr>
                <a:xfrm>
                  <a:off x="5334000" y="4495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48400" y="4495800"/>
                  <a:ext cx="0" cy="533400"/>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2514600" y="4505980"/>
                <a:ext cx="838200" cy="523220"/>
              </a:xfrm>
              <a:prstGeom prst="rect">
                <a:avLst/>
              </a:prstGeom>
              <a:noFill/>
            </p:spPr>
            <p:txBody>
              <a:bodyPr wrap="square" rtlCol="0">
                <a:spAutoFit/>
              </a:bodyPr>
              <a:lstStyle/>
              <a:p>
                <a:pPr algn="ctr"/>
                <a:r>
                  <a:rPr lang="en-US" sz="2800" dirty="0" err="1" smtClean="0">
                    <a:latin typeface="Calibri" panose="020F0502020204030204" pitchFamily="34" charset="0"/>
                    <a:cs typeface="Calibri" panose="020F0502020204030204" pitchFamily="34" charset="0"/>
                  </a:rPr>
                  <a:t>int</a:t>
                </a:r>
                <a:endParaRPr lang="en-US" sz="2800" dirty="0">
                  <a:latin typeface="Calibri" panose="020F0502020204030204" pitchFamily="34" charset="0"/>
                  <a:cs typeface="Calibri" panose="020F0502020204030204" pitchFamily="34" charset="0"/>
                </a:endParaRPr>
              </a:p>
            </p:txBody>
          </p:sp>
        </p:grpSp>
        <p:sp>
          <p:nvSpPr>
            <p:cNvPr id="21" name="TextBox 20"/>
            <p:cNvSpPr txBox="1"/>
            <p:nvPr/>
          </p:nvSpPr>
          <p:spPr>
            <a:xfrm>
              <a:off x="3200400" y="401949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0x0</a:t>
              </a:r>
              <a:endParaRPr lang="en-US" sz="2000" dirty="0">
                <a:latin typeface="Calibri" panose="020F0502020204030204" pitchFamily="34" charset="0"/>
                <a:cs typeface="Calibri" panose="020F0502020204030204" pitchFamily="34" charset="0"/>
              </a:endParaRPr>
            </a:p>
          </p:txBody>
        </p:sp>
        <p:sp>
          <p:nvSpPr>
            <p:cNvPr id="22" name="TextBox 21"/>
            <p:cNvSpPr txBox="1"/>
            <p:nvPr/>
          </p:nvSpPr>
          <p:spPr>
            <a:xfrm>
              <a:off x="41148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0x1</a:t>
              </a:r>
              <a:endParaRPr lang="en-US" sz="2000" dirty="0">
                <a:latin typeface="Calibri" panose="020F0502020204030204" pitchFamily="34" charset="0"/>
                <a:cs typeface="Calibri" panose="020F0502020204030204" pitchFamily="34" charset="0"/>
              </a:endParaRPr>
            </a:p>
          </p:txBody>
        </p:sp>
        <p:sp>
          <p:nvSpPr>
            <p:cNvPr id="23" name="TextBox 22"/>
            <p:cNvSpPr txBox="1"/>
            <p:nvPr/>
          </p:nvSpPr>
          <p:spPr>
            <a:xfrm>
              <a:off x="51054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0x2</a:t>
              </a:r>
              <a:endParaRPr lang="en-US" sz="2000" dirty="0">
                <a:latin typeface="Calibri" panose="020F0502020204030204" pitchFamily="34" charset="0"/>
                <a:cs typeface="Calibri" panose="020F0502020204030204" pitchFamily="34" charset="0"/>
              </a:endParaRPr>
            </a:p>
          </p:txBody>
        </p:sp>
        <p:sp>
          <p:nvSpPr>
            <p:cNvPr id="24" name="TextBox 23"/>
            <p:cNvSpPr txBox="1"/>
            <p:nvPr/>
          </p:nvSpPr>
          <p:spPr>
            <a:xfrm>
              <a:off x="60960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0x3</a:t>
              </a:r>
              <a:endParaRPr lang="en-US" sz="2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advTm="383523">
        <p:split orient="vert"/>
      </p:transition>
    </mc:Choice>
    <mc:Fallback xmlns="">
      <p:transition spd="slow" advTm="38352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par>
                                <p:cTn id="14" presetID="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16</a:t>
            </a:fld>
            <a:endParaRPr lang="en-US" dirty="0"/>
          </a:p>
        </p:txBody>
      </p:sp>
      <p:sp>
        <p:nvSpPr>
          <p:cNvPr id="4" name="TextBox 3"/>
          <p:cNvSpPr txBox="1"/>
          <p:nvPr/>
        </p:nvSpPr>
        <p:spPr>
          <a:xfrm>
            <a:off x="673355" y="572125"/>
            <a:ext cx="7797327"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r>
              <a:rPr lang="fa-IR" sz="20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استفاده </a:t>
            </a:r>
            <a:r>
              <a:rPr lang="fa-IR" sz="2800" dirty="0" smtClean="0">
                <a:latin typeface="Calibri" panose="020F0502020204030204" pitchFamily="34" charset="0"/>
                <a:cs typeface="Calibri" panose="020F0502020204030204" pitchFamily="34" charset="0"/>
              </a:rPr>
              <a:t>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6</a:t>
            </a:r>
            <a:r>
              <a:rPr lang="fa-IR" sz="2800" dirty="0" smtClean="0">
                <a:latin typeface="Calibri" panose="020F0502020204030204" pitchFamily="34" charset="0"/>
                <a:cs typeface="Calibri" panose="020F0502020204030204" pitchFamily="34" charset="0"/>
              </a:rPr>
              <a:t>]</a:t>
            </a:r>
          </a:p>
          <a:p>
            <a:pPr marL="457200"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راه حل </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a:t>
            </a:r>
            <a:endParaRPr lang="fa-IR" sz="2800" dirty="0" smtClean="0">
              <a:latin typeface="Calibri" panose="020F0502020204030204" pitchFamily="34" charset="0"/>
              <a:cs typeface="Calibri" panose="020F0502020204030204" pitchFamily="34" charset="0"/>
            </a:endParaRPr>
          </a:p>
          <a:p>
            <a:pPr marL="914400" lvl="1"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457200" indent="-457200" algn="justLow" rtl="1">
              <a:buFont typeface="Calibri" panose="020F050202020403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914400" lvl="1" indent="-457200" algn="justLow" rtl="1">
              <a:buFont typeface="Calibri" panose="020F0502020204030204" pitchFamily="34" charset="0"/>
              <a:buChar char="?"/>
            </a:pPr>
            <a:r>
              <a:rPr lang="fa-IR" sz="2800" dirty="0" err="1">
                <a:latin typeface="Calibri" panose="020F0502020204030204" pitchFamily="34" charset="0"/>
                <a:cs typeface="Calibri" panose="020F0502020204030204" pitchFamily="34" charset="0"/>
              </a:rPr>
              <a:t>کامپایل</a:t>
            </a:r>
            <a:r>
              <a:rPr lang="fa-IR" sz="2800" dirty="0">
                <a:latin typeface="Calibri" panose="020F0502020204030204" pitchFamily="34" charset="0"/>
                <a:cs typeface="Calibri" panose="020F0502020204030204" pitchFamily="34" charset="0"/>
              </a:rPr>
              <a:t> به </a:t>
            </a:r>
            <a:r>
              <a:rPr lang="fa-IR" sz="2800" dirty="0" err="1">
                <a:latin typeface="Calibri" panose="020F0502020204030204" pitchFamily="34" charset="0"/>
                <a:cs typeface="Calibri" panose="020F0502020204030204" pitchFamily="34" charset="0"/>
              </a:rPr>
              <a:t>بایت‌کد</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دالویک</a:t>
            </a:r>
            <a:r>
              <a:rPr lang="fa-IR" sz="2800" dirty="0">
                <a:latin typeface="Calibri" panose="020F0502020204030204" pitchFamily="34" charset="0"/>
                <a:cs typeface="Calibri" panose="020F0502020204030204" pitchFamily="34" charset="0"/>
              </a:rPr>
              <a:t> به جای </a:t>
            </a:r>
            <a:r>
              <a:rPr lang="fa-IR" sz="2800" dirty="0" err="1">
                <a:latin typeface="Calibri" panose="020F0502020204030204" pitchFamily="34" charset="0"/>
                <a:cs typeface="Calibri" panose="020F0502020204030204" pitchFamily="34" charset="0"/>
              </a:rPr>
              <a:t>بایت‌کد</a:t>
            </a:r>
            <a:r>
              <a:rPr lang="fa-IR" sz="2800" dirty="0">
                <a:latin typeface="Calibri" panose="020F0502020204030204" pitchFamily="34" charset="0"/>
                <a:cs typeface="Calibri" panose="020F0502020204030204" pitchFamily="34" charset="0"/>
              </a:rPr>
              <a:t> جاوا و نبود تابع </a:t>
            </a:r>
            <a:r>
              <a:rPr lang="en-US" sz="2800" dirty="0">
                <a:latin typeface="Calibri" panose="020F0502020204030204" pitchFamily="34" charset="0"/>
                <a:cs typeface="Calibri" panose="020F0502020204030204" pitchFamily="34" charset="0"/>
              </a:rPr>
              <a:t>main</a:t>
            </a:r>
            <a:r>
              <a:rPr lang="fa-IR" sz="2800" dirty="0">
                <a:latin typeface="Calibri" panose="020F0502020204030204" pitchFamily="34" charset="0"/>
                <a:cs typeface="Calibri" panose="020F0502020204030204" pitchFamily="34" charset="0"/>
              </a:rPr>
              <a:t>.</a:t>
            </a:r>
          </a:p>
          <a:p>
            <a:pPr marL="914400" lvl="1" indent="-457200" algn="justLow" rtl="1">
              <a:buFont typeface="Calibri" panose="020F0502020204030204" pitchFamily="34" charset="0"/>
              <a:buChar char="?"/>
            </a:pPr>
            <a:r>
              <a:rPr lang="fa-IR" sz="2800" dirty="0">
                <a:latin typeface="Calibri" panose="020F0502020204030204" pitchFamily="34" charset="0"/>
                <a:cs typeface="Calibri" panose="020F0502020204030204" pitchFamily="34" charset="0"/>
              </a:rPr>
              <a:t>وجود </a:t>
            </a:r>
            <a:r>
              <a:rPr lang="en-US" sz="2800" dirty="0">
                <a:latin typeface="Calibri" panose="020F0502020204030204" pitchFamily="34" charset="0"/>
                <a:cs typeface="Calibri" panose="020F0502020204030204" pitchFamily="34" charset="0"/>
              </a:rPr>
              <a:t>SDK</a:t>
            </a:r>
            <a:r>
              <a:rPr lang="fa-IR" sz="2800" dirty="0">
                <a:latin typeface="Calibri" panose="020F0502020204030204" pitchFamily="34" charset="0"/>
                <a:cs typeface="Calibri" panose="020F0502020204030204" pitchFamily="34" charset="0"/>
              </a:rPr>
              <a:t> و چالش </a:t>
            </a:r>
            <a:r>
              <a:rPr lang="fa-IR" sz="2800" dirty="0" err="1">
                <a:latin typeface="Calibri" panose="020F0502020204030204" pitchFamily="34" charset="0"/>
                <a:cs typeface="Calibri" panose="020F0502020204030204" pitchFamily="34" charset="0"/>
              </a:rPr>
              <a:t>واگرایی</a:t>
            </a:r>
            <a:r>
              <a:rPr lang="fa-IR" sz="2800" dirty="0">
                <a:latin typeface="Calibri" panose="020F0502020204030204" pitchFamily="34" charset="0"/>
                <a:cs typeface="Calibri" panose="020F0502020204030204" pitchFamily="34" charset="0"/>
              </a:rPr>
              <a:t> مسیر.</a:t>
            </a:r>
          </a:p>
          <a:p>
            <a:pPr marL="914400" lvl="1" indent="-457200" algn="justLow" rtl="1">
              <a:buFont typeface="Calibri" panose="020F0502020204030204" pitchFamily="34" charset="0"/>
              <a:buChar char="?"/>
            </a:pPr>
            <a:r>
              <a:rPr lang="fa-IR" sz="2800" dirty="0" err="1">
                <a:latin typeface="Calibri" panose="020F0502020204030204" pitchFamily="34" charset="0"/>
                <a:cs typeface="Calibri" panose="020F0502020204030204" pitchFamily="34" charset="0"/>
              </a:rPr>
              <a:t>رخدادمحور</a:t>
            </a:r>
            <a:r>
              <a:rPr lang="fa-IR" sz="2800" dirty="0">
                <a:latin typeface="Calibri" panose="020F0502020204030204" pitchFamily="34" charset="0"/>
                <a:cs typeface="Calibri" panose="020F0502020204030204" pitchFamily="34" charset="0"/>
              </a:rPr>
              <a:t> بودن.</a:t>
            </a:r>
            <a:endParaRPr lang="fa-IR" sz="2800" dirty="0" smtClean="0">
              <a:latin typeface="Calibri" panose="020F0502020204030204" pitchFamily="34" charset="0"/>
              <a:cs typeface="Calibri" panose="020F0502020204030204" pitchFamily="34" charset="0"/>
            </a:endParaRPr>
          </a:p>
          <a:p>
            <a:pPr marL="457200" indent="-457200" algn="justLow" rtl="1">
              <a:buFont typeface="Calibri" panose="020F0502020204030204" pitchFamily="34" charset="0"/>
              <a:buChar char="?"/>
            </a:pPr>
            <a:r>
              <a:rPr lang="fa-IR" sz="2800" dirty="0" smtClean="0">
                <a:latin typeface="Calibri" panose="020F0502020204030204" pitchFamily="34" charset="0"/>
                <a:cs typeface="Calibri" panose="020F0502020204030204" pitchFamily="34" charset="0"/>
              </a:rPr>
              <a:t>انفجار </a:t>
            </a:r>
            <a:r>
              <a:rPr lang="fa-IR" sz="2800" dirty="0" smtClean="0">
                <a:latin typeface="Calibri" panose="020F0502020204030204" pitchFamily="34" charset="0"/>
                <a:cs typeface="Calibri" panose="020F0502020204030204" pitchFamily="34" charset="0"/>
              </a:rPr>
              <a:t>مسیر</a:t>
            </a:r>
          </a:p>
        </p:txBody>
      </p:sp>
    </p:spTree>
    <p:extLst>
      <p:ext uri="{BB962C8B-B14F-4D97-AF65-F5344CB8AC3E}">
        <p14:creationId xmlns:p14="http://schemas.microsoft.com/office/powerpoint/2010/main" val="3554736481"/>
      </p:ext>
    </p:extLst>
  </p:cSld>
  <p:clrMapOvr>
    <a:masterClrMapping/>
  </p:clrMapOvr>
  <mc:AlternateContent xmlns:mc="http://schemas.openxmlformats.org/markup-compatibility/2006" xmlns:p14="http://schemas.microsoft.com/office/powerpoint/2010/main">
    <mc:Choice Requires="p14">
      <p:transition spd="slow" p14:dur="1500" advTm="383523">
        <p:split orient="vert"/>
      </p:transition>
    </mc:Choice>
    <mc:Fallback xmlns="">
      <p:transition spd="slow" advTm="383523">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50349385"/>
              </p:ext>
            </p:extLst>
          </p:nvPr>
        </p:nvGraphicFramePr>
        <p:xfrm>
          <a:off x="69275" y="1548300"/>
          <a:ext cx="8998525" cy="412716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کد</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7</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8</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2008</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رخدادمحور</a:t>
                      </a:r>
                      <a:r>
                        <a:rPr lang="fa-IR" sz="2400" dirty="0" smtClean="0">
                          <a:latin typeface="Calibri" panose="020F0502020204030204" pitchFamily="34" charset="0"/>
                          <a:cs typeface="Calibri" panose="020F0502020204030204" pitchFamily="34" charset="0"/>
                        </a:rPr>
                        <a:t>، اجرای پویا-نمادین</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9</a:t>
                      </a:r>
                      <a:r>
                        <a:rPr lang="fa-IR" sz="24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a:t>
                      </a:r>
                      <a:r>
                        <a:rPr lang="fa-IR" sz="2400" baseline="0" dirty="0" err="1" smtClean="0">
                          <a:latin typeface="Calibri" panose="020F0502020204030204" pitchFamily="34" charset="0"/>
                          <a:cs typeface="Calibri" panose="020F0502020204030204" pitchFamily="34" charset="0"/>
                        </a:rPr>
                        <a:t>مدل‌سازی‌حافظه</a:t>
                      </a:r>
                      <a:r>
                        <a:rPr lang="fa-IR" sz="2400" baseline="0" dirty="0" smtClean="0">
                          <a:latin typeface="Calibri" panose="020F0502020204030204" pitchFamily="34" charset="0"/>
                          <a:cs typeface="Calibri" panose="020F0502020204030204" pitchFamily="34" charset="0"/>
                        </a:rPr>
                        <a:t>، ارائه اجرای پویا-نمادین بهینه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10</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advTm="220568">
        <p:split orient="vert"/>
      </p:transition>
    </mc:Choice>
    <mc:Fallback xmlns="">
      <p:transition spd="slow" advTm="220568">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18</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92868081"/>
              </p:ext>
            </p:extLst>
          </p:nvPr>
        </p:nvGraphicFramePr>
        <p:xfrm>
          <a:off x="77994" y="2201666"/>
          <a:ext cx="8989806" cy="3528574"/>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کد</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نقض حریم خصوصی</a:t>
                      </a:r>
                    </a:p>
                    <a:p>
                      <a:pPr algn="ctr" rtl="1"/>
                      <a:r>
                        <a:rPr lang="fa-IR" sz="2400" dirty="0" smtClean="0">
                          <a:latin typeface="Calibri" panose="020F0502020204030204" pitchFamily="34" charset="0"/>
                          <a:cs typeface="Calibri" panose="020F0502020204030204" pitchFamily="34" charset="0"/>
                        </a:rPr>
                        <a:t>اجرای </a:t>
                      </a:r>
                      <a:r>
                        <a:rPr lang="fa-IR" sz="2400" dirty="0" err="1" smtClean="0">
                          <a:latin typeface="Calibri" panose="020F0502020204030204" pitchFamily="34" charset="0"/>
                          <a:cs typeface="Calibri" panose="020F0502020204030204" pitchFamily="34" charset="0"/>
                        </a:rPr>
                        <a:t>نمادین+تحلیل</a:t>
                      </a:r>
                      <a:r>
                        <a:rPr lang="fa-IR" sz="2400" dirty="0" smtClean="0">
                          <a:latin typeface="Calibri" panose="020F0502020204030204" pitchFamily="34" charset="0"/>
                          <a:cs typeface="Calibri" panose="020F0502020204030204" pitchFamily="34" charset="0"/>
                        </a:rPr>
                        <a:t> آلایش ایستا</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11</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2013</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409749660"/>
                  </a:ext>
                </a:extLst>
              </a:tr>
              <a:tr h="783405">
                <a:tc>
                  <a:txBody>
                    <a:bodyPr/>
                    <a:lstStyle/>
                    <a:p>
                      <a:pPr algn="ctr" rtl="1"/>
                      <a:r>
                        <a:rPr lang="fa-IR" sz="2400" dirty="0" smtClean="0">
                          <a:latin typeface="Calibri" panose="020F0502020204030204" pitchFamily="34" charset="0"/>
                          <a:cs typeface="Calibri" panose="020F0502020204030204" pitchFamily="34" charset="0"/>
                        </a:rPr>
                        <a:t>اجرای پویا-نمادین</a:t>
                      </a:r>
                    </a:p>
                    <a:p>
                      <a:pPr algn="ctr" rtl="1"/>
                      <a:r>
                        <a:rPr lang="en-US" sz="2400" dirty="0" smtClean="0">
                          <a:latin typeface="Calibri" panose="020F0502020204030204" pitchFamily="34" charset="0"/>
                          <a:cs typeface="Calibri" panose="020F0502020204030204" pitchFamily="34" charset="0"/>
                        </a:rPr>
                        <a:t>CFG</a:t>
                      </a:r>
                      <a:r>
                        <a:rPr lang="fa-IR" sz="2400" dirty="0" smtClean="0">
                          <a:latin typeface="Calibri" panose="020F0502020204030204" pitchFamily="34" charset="0"/>
                          <a:cs typeface="Calibri" panose="020F0502020204030204" pitchFamily="34" charset="0"/>
                        </a:rPr>
                        <a:t> برای </a:t>
                      </a:r>
                      <a:r>
                        <a:rPr lang="en-US" sz="2400" dirty="0" smtClean="0">
                          <a:latin typeface="Calibri" panose="020F0502020204030204" pitchFamily="34" charset="0"/>
                          <a:cs typeface="Calibri" panose="020F0502020204030204" pitchFamily="34" charset="0"/>
                        </a:rPr>
                        <a:t>Main</a:t>
                      </a:r>
                      <a:endParaRPr lang="fa-IR" sz="2400" dirty="0" smtClean="0">
                        <a:latin typeface="Calibri" panose="020F0502020204030204" pitchFamily="34" charset="0"/>
                        <a:cs typeface="Calibri" panose="020F0502020204030204" pitchFamily="34" charset="0"/>
                      </a:endParaRPr>
                    </a:p>
                    <a:p>
                      <a:pPr algn="ctr" rtl="1"/>
                      <a:r>
                        <a:rPr lang="fa-IR" sz="2400" dirty="0" smtClean="0">
                          <a:latin typeface="Calibri" panose="020F0502020204030204" pitchFamily="34" charset="0"/>
                          <a:cs typeface="Calibri" panose="020F0502020204030204" pitchFamily="34" charset="0"/>
                        </a:rPr>
                        <a:t>کشف بمب منطقی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12</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p>
                    <a:p>
                      <a:pPr algn="ctr" rtl="1"/>
                      <a:r>
                        <a:rPr lang="en-US" sz="2400" baseline="0" dirty="0" smtClean="0">
                          <a:latin typeface="Calibri" panose="020F0502020204030204" pitchFamily="34" charset="0"/>
                          <a:cs typeface="Calibri" panose="020F0502020204030204" pitchFamily="34" charset="0"/>
                        </a:rPr>
                        <a:t>CG</a:t>
                      </a:r>
                      <a:r>
                        <a:rPr lang="fa-IR" sz="2400" baseline="0" dirty="0" smtClean="0">
                          <a:latin typeface="Calibri" panose="020F0502020204030204" pitchFamily="34" charset="0"/>
                          <a:cs typeface="Calibri" panose="020F0502020204030204" pitchFamily="34" charset="0"/>
                        </a:rPr>
                        <a:t> برای </a:t>
                      </a:r>
                      <a:r>
                        <a:rPr lang="en-US" sz="2400" baseline="0" dirty="0" smtClean="0">
                          <a:latin typeface="Calibri" panose="020F0502020204030204" pitchFamily="34" charset="0"/>
                          <a:cs typeface="Calibri" panose="020F0502020204030204" pitchFamily="34" charset="0"/>
                        </a:rPr>
                        <a:t>Main</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advTm="158066">
        <p:split orient="vert"/>
      </p:transition>
    </mc:Choice>
    <mc:Fallback xmlns="">
      <p:transition spd="slow" advTm="158066">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224676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1028700" lvl="1" indent="-571500" algn="just" rtl="1">
              <a:buFont typeface="Calibri" panose="020F0502020204030204" pitchFamily="34" charset="0"/>
              <a:buChar char="۱"/>
            </a:pPr>
            <a:r>
              <a:rPr lang="fa-IR" sz="2800" dirty="0">
                <a:latin typeface="Calibri" panose="020F0502020204030204" pitchFamily="34" charset="0"/>
                <a:cs typeface="Calibri" panose="020F0502020204030204" pitchFamily="34" charset="0"/>
              </a:rPr>
              <a:t>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endParaRPr lang="fa-IR" sz="2800" dirty="0">
              <a:latin typeface="Calibri" panose="020F0502020204030204" pitchFamily="34" charset="0"/>
              <a:cs typeface="Calibri" panose="020F0502020204030204" pitchFamily="34" charset="0"/>
            </a:endParaRPr>
          </a:p>
          <a:p>
            <a:pPr marL="1028700" lvl="1" indent="-571500" algn="just" rtl="1">
              <a:buFont typeface="Calibri" panose="020F0502020204030204" pitchFamily="34" charset="0"/>
              <a:buChar char="۲"/>
            </a:pPr>
            <a:r>
              <a:rPr lang="fa-IR" sz="2800" dirty="0" smtClean="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Wingdings" panose="05000000000000000000" pitchFamily="2" charset="2"/>
              <a:buChar char="v"/>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advTm="23917">
        <p:split orient="vert"/>
      </p:transition>
    </mc:Choice>
    <mc:Fallback xmlns="">
      <p:transition spd="slow" advTm="23917">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403064" y="1143000"/>
            <a:ext cx="7055136" cy="4524315"/>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a:t>
            </a:r>
            <a:r>
              <a:rPr lang="fa-IR" sz="3600" dirty="0" smtClean="0">
                <a:latin typeface="Calibri" panose="020F0502020204030204" pitchFamily="34" charset="0"/>
                <a:cs typeface="Calibri" panose="020F0502020204030204" pitchFamily="34" charset="0"/>
              </a:rPr>
              <a:t>گذشته اجرای پویا-نمادین در </a:t>
            </a:r>
            <a:r>
              <a:rPr lang="fa-IR" sz="3600" dirty="0" err="1" smtClean="0">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سوال پژوهشی اول</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a:latin typeface="Calibri" panose="020F0502020204030204" pitchFamily="34" charset="0"/>
                <a:cs typeface="Calibri" panose="020F0502020204030204" pitchFamily="34" charset="0"/>
              </a:rPr>
              <a:t>سوال پژوهشی </a:t>
            </a:r>
            <a:r>
              <a:rPr lang="fa-IR" sz="3600" dirty="0" smtClean="0">
                <a:latin typeface="Calibri" panose="020F0502020204030204" pitchFamily="34" charset="0"/>
                <a:cs typeface="Calibri" panose="020F0502020204030204" pitchFamily="34" charset="0"/>
              </a:rPr>
              <a:t>دوم</a:t>
            </a:r>
            <a:endParaRPr lang="en-US" sz="3600" dirty="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advTm="38545">
        <p:split orient="vert"/>
      </p:transition>
    </mc:Choice>
    <mc:Fallback xmlns="">
      <p:transition spd="slow" advTm="38545">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42476"/>
                <a:ext cx="1937913" cy="3757534"/>
                <a:chOff x="1592063" y="1942476"/>
                <a:chExt cx="1937913" cy="3757534"/>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1942476"/>
                  <a:ext cx="121920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r>
                    <a:rPr lang="fa-IR" sz="2000" b="1" dirty="0" smtClean="0">
                      <a:latin typeface="Calibri" panose="020F0502020204030204" pitchFamily="34" charset="0"/>
                      <a:cs typeface="Calibri" panose="020F0502020204030204" pitchFamily="34" charset="0"/>
                    </a:rPr>
                    <a:t> </a:t>
                  </a:r>
                </a:p>
                <a:p>
                  <a:pPr algn="ctr" rtl="1"/>
                  <a:r>
                    <a:rPr lang="fa-IR" sz="2000" dirty="0" smtClean="0">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Soot</a:t>
                  </a:r>
                  <a:r>
                    <a:rPr lang="fa-IR" sz="2000" dirty="0" smtClean="0">
                      <a:latin typeface="Calibri" panose="020F0502020204030204" pitchFamily="34" charset="0"/>
                      <a:cs typeface="Calibri" panose="020F0502020204030204" pitchFamily="34" charset="0"/>
                    </a:rPr>
                    <a:t> [</a:t>
                  </a:r>
                  <a:r>
                    <a:rPr lang="fa-IR" sz="2000" dirty="0" smtClean="0">
                      <a:latin typeface="Calibri" panose="020F0502020204030204" pitchFamily="34" charset="0"/>
                      <a:cs typeface="B Nazanin" panose="00000400000000000000" pitchFamily="2" charset="-78"/>
                    </a:rPr>
                    <a:t>13</a:t>
                  </a:r>
                  <a:r>
                    <a:rPr lang="fa-IR"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err="1">
                  <a:solidFill>
                    <a:schemeClr val="bg1"/>
                  </a:solidFill>
                  <a:latin typeface="Calibri" panose="020F0502020204030204" pitchFamily="34" charset="0"/>
                  <a:cs typeface="Calibri" panose="020F0502020204030204" pitchFamily="34" charset="0"/>
                </a:rPr>
                <a:t>بهره‌جو</a:t>
              </a:r>
              <a:r>
                <a:rPr lang="fa-IR" sz="2000" b="1" dirty="0">
                  <a:solidFill>
                    <a:schemeClr val="bg1"/>
                  </a:solidFill>
                  <a:latin typeface="Calibri" panose="020F0502020204030204" pitchFamily="34" charset="0"/>
                  <a:cs typeface="Calibri" panose="020F0502020204030204" pitchFamily="34" charset="0"/>
                </a:rPr>
                <a:t>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5" cy="2644914"/>
          </a:xfrm>
          <a:prstGeom prst="curvedConnector4">
            <a:avLst>
              <a:gd name="adj1" fmla="val -356564"/>
              <a:gd name="adj2" fmla="val 73179"/>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31710829"/>
      </p:ext>
    </p:extLst>
  </p:cSld>
  <p:clrMapOvr>
    <a:masterClrMapping/>
  </p:clrMapOvr>
  <mc:AlternateContent xmlns:mc="http://schemas.openxmlformats.org/markup-compatibility/2006" xmlns:p14="http://schemas.microsoft.com/office/powerpoint/2010/main">
    <mc:Choice Requires="p14">
      <p:transition spd="slow" p14:dur="1500" advTm="83260">
        <p:split orient="vert"/>
      </p:transition>
    </mc:Choice>
    <mc:Fallback xmlns="">
      <p:transition spd="slow" advTm="83260">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429000" y="5616714"/>
            <a:ext cx="1981200" cy="707886"/>
          </a:xfrm>
          <a:prstGeom prst="rect">
            <a:avLst/>
          </a:prstGeom>
          <a:noFill/>
        </p:spPr>
        <p:txBody>
          <a:bodyPr wrap="square" rtlCol="0">
            <a:spAutoFit/>
          </a:bodyPr>
          <a:lstStyle/>
          <a:p>
            <a:pPr algn="ctr"/>
            <a:r>
              <a:rPr lang="en-US" sz="2000" b="1" dirty="0" err="1" smtClean="0">
                <a:solidFill>
                  <a:schemeClr val="accent2">
                    <a:lumMod val="75000"/>
                  </a:schemeClr>
                </a:solidFill>
                <a:latin typeface="Calibri" panose="020F0502020204030204" pitchFamily="34" charset="0"/>
                <a:cs typeface="Calibri" panose="020F0502020204030204" pitchFamily="34" charset="0"/>
              </a:rPr>
              <a:t>SQLiteDatabase.query</a:t>
            </a:r>
            <a:r>
              <a:rPr lang="en-US" sz="2000" b="1" dirty="0" smtClean="0">
                <a:solidFill>
                  <a:schemeClr val="accent2">
                    <a:lumMod val="75000"/>
                  </a:schemeClr>
                </a:solidFill>
                <a:latin typeface="Calibri" panose="020F0502020204030204" pitchFamily="34" charset="0"/>
                <a:cs typeface="Calibri" panose="020F0502020204030204" pitchFamily="34" charset="0"/>
              </a:rPr>
              <a:t>()</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dummyMain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400941106"/>
      </p:ext>
    </p:extLst>
  </p:cSld>
  <p:clrMapOvr>
    <a:masterClrMapping/>
  </p:clrMapOvr>
  <mc:AlternateContent xmlns:mc="http://schemas.openxmlformats.org/markup-compatibility/2006" xmlns:p14="http://schemas.microsoft.com/office/powerpoint/2010/main">
    <mc:Choice Requires="p14">
      <p:transition spd="slow" p14:dur="1500" advTm="220924">
        <p:split orient="vert"/>
      </p:transition>
    </mc:Choice>
    <mc:Fallback xmlns="">
      <p:transition spd="slow" advTm="22092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91109185"/>
      </p:ext>
    </p:extLst>
  </p:cSld>
  <p:clrMapOvr>
    <a:masterClrMapping/>
  </p:clrMapOvr>
  <mc:AlternateContent xmlns:mc="http://schemas.openxmlformats.org/markup-compatibility/2006" xmlns:p14="http://schemas.microsoft.com/office/powerpoint/2010/main">
    <mc:Choice Requires="p14">
      <p:transition spd="slow" p14:dur="1500" advTm="125844">
        <p:split orient="vert"/>
      </p:transition>
    </mc:Choice>
    <mc:Fallback xmlns="">
      <p:transition spd="slow" advTm="12584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02719" y="1524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 Box 2"/>
          <p:cNvSpPr txBox="1">
            <a:spLocks noChangeArrowheads="1"/>
          </p:cNvSpPr>
          <p:nvPr/>
        </p:nvSpPr>
        <p:spPr bwMode="auto">
          <a:xfrm>
            <a:off x="584760" y="959093"/>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Cursor c =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 "'", null, null, null</a:t>
            </a:r>
            <a:r>
              <a:rPr lang="ar-SA"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nul</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Text Box 2"/>
          <p:cNvSpPr txBox="1">
            <a:spLocks noChangeArrowheads="1"/>
          </p:cNvSpPr>
          <p:nvPr/>
        </p:nvSpPr>
        <p:spPr bwMode="auto">
          <a:xfrm>
            <a:off x="559919" y="914400"/>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Low">
              <a:spcBef>
                <a:spcPts val="600"/>
              </a:spcBef>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Cursor c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smtClean="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new String{</a:t>
            </a:r>
            <a:r>
              <a:rPr lang="en-US" sz="2000" dirty="0" err="1">
                <a:solidFill>
                  <a:srgbClr val="008000"/>
                </a:solidFill>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8000"/>
                </a:solidFill>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 },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null, null</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smtClean="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null)</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 Box 2"/>
          <p:cNvSpPr txBox="1">
            <a:spLocks noChangeArrowheads="1"/>
          </p:cNvSpPr>
          <p:nvPr/>
        </p:nvSpPr>
        <p:spPr bwMode="auto">
          <a:xfrm>
            <a:off x="584760" y="1382286"/>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int a = </a:t>
            </a:r>
            <a:r>
              <a:rPr lang="en-US" sz="2000" dirty="0" err="1">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db.delete</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(“student”, “name</a:t>
            </a:r>
            <a:r>
              <a:rPr lang="en-US" sz="2000" dirty="0"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toString</a:t>
            </a:r>
            <a:r>
              <a:rPr lang="ar-SA"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ar-SA"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r>
              <a:rPr lang="en-US"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sp>
        <p:nvSpPr>
          <p:cNvPr id="10" name="Text Box 2"/>
          <p:cNvSpPr txBox="1">
            <a:spLocks noChangeArrowheads="1"/>
          </p:cNvSpPr>
          <p:nvPr/>
        </p:nvSpPr>
        <p:spPr bwMode="auto">
          <a:xfrm>
            <a:off x="533400" y="1371600"/>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int a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db.delete</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(“student”, “name=?”, new String[]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r>
              <a:rPr lang="en-US"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054184281"/>
              </p:ext>
            </p:extLst>
          </p:nvPr>
        </p:nvGraphicFramePr>
        <p:xfrm>
          <a:off x="2552701" y="880322"/>
          <a:ext cx="4038599" cy="5368078"/>
        </p:xfrm>
        <a:graphic>
          <a:graphicData uri="http://schemas.openxmlformats.org/drawingml/2006/table">
            <a:tbl>
              <a:tblPr rtl="1" firstRow="1" firstCol="1" bandRow="1">
                <a:tableStyleId>{5C22544A-7EE6-4342-B048-85BDC9FD1C3A}</a:tableStyleId>
              </a:tblPr>
              <a:tblGrid>
                <a:gridCol w="838695">
                  <a:extLst>
                    <a:ext uri="{9D8B030D-6E8A-4147-A177-3AD203B41FA5}">
                      <a16:colId xmlns:a16="http://schemas.microsoft.com/office/drawing/2014/main" val="2985553597"/>
                    </a:ext>
                  </a:extLst>
                </a:gridCol>
                <a:gridCol w="3199904">
                  <a:extLst>
                    <a:ext uri="{9D8B030D-6E8A-4147-A177-3AD203B41FA5}">
                      <a16:colId xmlns:a16="http://schemas.microsoft.com/office/drawing/2014/main" val="4068272543"/>
                    </a:ext>
                  </a:extLst>
                </a:gridCol>
              </a:tblGrid>
              <a:tr h="449564">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 </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tc>
                  <a:txBody>
                    <a:bodyPr/>
                    <a:lstStyle/>
                    <a:p>
                      <a:pPr marL="0" marR="0" algn="ctr" rtl="1">
                        <a:lnSpc>
                          <a:spcPct val="120000"/>
                        </a:lnSpc>
                        <a:spcBef>
                          <a:spcPts val="600"/>
                        </a:spcBef>
                        <a:spcAft>
                          <a:spcPts val="0"/>
                        </a:spcAft>
                      </a:pPr>
                      <a:r>
                        <a:rPr lang="fa-IR" sz="2400" dirty="0" smtClean="0">
                          <a:effectLst/>
                          <a:latin typeface="Calibri" panose="020F0502020204030204" pitchFamily="34" charset="0"/>
                          <a:cs typeface="Calibri" panose="020F0502020204030204" pitchFamily="34" charset="0"/>
                        </a:rPr>
                        <a:t>تابع </a:t>
                      </a:r>
                      <a:r>
                        <a:rPr lang="fa-IR" sz="2400" dirty="0" err="1" smtClean="0">
                          <a:effectLst/>
                          <a:latin typeface="Calibri" panose="020F0502020204030204" pitchFamily="34" charset="0"/>
                          <a:cs typeface="Calibri" panose="020F0502020204030204" pitchFamily="34" charset="0"/>
                        </a:rPr>
                        <a:t>آسیب‌پذیر</a:t>
                      </a:r>
                      <a:r>
                        <a:rPr lang="fa-IR" sz="2400" dirty="0" smtClean="0">
                          <a:effectLst/>
                          <a:latin typeface="Calibri" panose="020F0502020204030204" pitchFamily="34" charset="0"/>
                          <a:cs typeface="Calibri" panose="020F0502020204030204" pitchFamily="34" charset="0"/>
                        </a:rPr>
                        <a:t> در کتابخانه </a:t>
                      </a:r>
                      <a:r>
                        <a:rPr lang="en-US" sz="2400" dirty="0" err="1" smtClean="0">
                          <a:effectLst/>
                          <a:latin typeface="Calibri" panose="020F0502020204030204" pitchFamily="34" charset="0"/>
                          <a:cs typeface="Calibri" panose="020F0502020204030204" pitchFamily="34" charset="0"/>
                        </a:rPr>
                        <a:t>SQLDatabase</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13287201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1</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1926528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2</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302402111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3</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923832108"/>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4</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3018431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5</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update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683935322"/>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6</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updateWithOnConfilict</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64066373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7</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delete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26280975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8</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execSQL</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465125879"/>
                  </a:ext>
                </a:extLst>
              </a:tr>
            </a:tbl>
          </a:graphicData>
        </a:graphic>
      </p:graphicFrame>
    </p:spTree>
    <p:custDataLst>
      <p:tags r:id="rId1"/>
    </p:custDataLst>
    <p:extLst>
      <p:ext uri="{BB962C8B-B14F-4D97-AF65-F5344CB8AC3E}">
        <p14:creationId xmlns:p14="http://schemas.microsoft.com/office/powerpoint/2010/main" val="166883185"/>
      </p:ext>
    </p:extLst>
  </p:cSld>
  <p:clrMapOvr>
    <a:masterClrMapping/>
  </p:clrMapOvr>
  <mc:AlternateContent xmlns:mc="http://schemas.openxmlformats.org/markup-compatibility/2006" xmlns:p14="http://schemas.microsoft.com/office/powerpoint/2010/main">
    <mc:Choice Requires="p14">
      <p:transition spd="slow" p14:dur="1500" advTm="158855">
        <p:split orient="vert"/>
      </p:transition>
    </mc:Choice>
    <mc:Fallback xmlns="">
      <p:transition spd="slow" advTm="1588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8" grpId="0" animBg="1"/>
      <p:bldP spid="8"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18" name="Group 17"/>
          <p:cNvGrpSpPr/>
          <p:nvPr/>
        </p:nvGrpSpPr>
        <p:grpSpPr>
          <a:xfrm>
            <a:off x="1028700" y="2743200"/>
            <a:ext cx="7086600" cy="1371600"/>
            <a:chOff x="1028700" y="2819400"/>
            <a:chExt cx="7086600" cy="1371600"/>
          </a:xfrm>
        </p:grpSpPr>
        <p:grpSp>
          <p:nvGrpSpPr>
            <p:cNvPr id="17" name="Group 16"/>
            <p:cNvGrpSpPr/>
            <p:nvPr/>
          </p:nvGrpSpPr>
          <p:grpSpPr>
            <a:xfrm>
              <a:off x="1028700" y="2819400"/>
              <a:ext cx="7086600" cy="1371600"/>
              <a:chOff x="990600" y="2819400"/>
              <a:chExt cx="7086600" cy="1371600"/>
            </a:xfrm>
          </p:grpSpPr>
          <p:sp>
            <p:nvSpPr>
              <p:cNvPr id="4" name="Rectangle 3"/>
              <p:cNvSpPr/>
              <p:nvPr/>
            </p:nvSpPr>
            <p:spPr>
              <a:xfrm>
                <a:off x="9906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5052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198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3"/>
                <a:endCxn id="7" idx="1"/>
              </p:cNvCxnSpPr>
              <p:nvPr/>
            </p:nvCxnSpPr>
            <p:spPr>
              <a:xfrm>
                <a:off x="30480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7" idx="3"/>
                <a:endCxn id="8" idx="1"/>
              </p:cNvCxnSpPr>
              <p:nvPr/>
            </p:nvCxnSpPr>
            <p:spPr>
              <a:xfrm>
                <a:off x="55626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13" name="TextBox 12"/>
            <p:cNvSpPr txBox="1"/>
            <p:nvPr/>
          </p:nvSpPr>
          <p:spPr>
            <a:xfrm>
              <a:off x="10933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منبع</a:t>
              </a:r>
              <a:endParaRPr lang="en-US" sz="2800" dirty="0">
                <a:latin typeface="Calibri" panose="020F0502020204030204" pitchFamily="34" charset="0"/>
                <a:cs typeface="Calibri" panose="020F0502020204030204" pitchFamily="34" charset="0"/>
              </a:endParaRPr>
            </a:p>
          </p:txBody>
        </p:sp>
        <p:sp>
          <p:nvSpPr>
            <p:cNvPr id="14" name="TextBox 13"/>
            <p:cNvSpPr txBox="1"/>
            <p:nvPr/>
          </p:nvSpPr>
          <p:spPr>
            <a:xfrm>
              <a:off x="3531766" y="3243590"/>
              <a:ext cx="19546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sp>
          <p:nvSpPr>
            <p:cNvPr id="15" name="TextBox 14"/>
            <p:cNvSpPr txBox="1"/>
            <p:nvPr/>
          </p:nvSpPr>
          <p:spPr>
            <a:xfrm>
              <a:off x="61987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نشت</a:t>
              </a:r>
              <a:endParaRPr lang="en-US" sz="2800" dirty="0">
                <a:latin typeface="Calibri" panose="020F0502020204030204" pitchFamily="34" charset="0"/>
                <a:cs typeface="Calibri" panose="020F0502020204030204" pitchFamily="34" charset="0"/>
              </a:endParaRPr>
            </a:p>
          </p:txBody>
        </p:sp>
      </p:grpSp>
      <p:sp>
        <p:nvSpPr>
          <p:cNvPr id="16" name="TextBox 15"/>
          <p:cNvSpPr txBox="1"/>
          <p:nvPr/>
        </p:nvSpPr>
        <p:spPr>
          <a:xfrm>
            <a:off x="2171700" y="1610380"/>
            <a:ext cx="4800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rtl="1"/>
            <a:r>
              <a:rPr lang="fa-IR" sz="2800" dirty="0" smtClean="0">
                <a:latin typeface="Calibri" panose="020F0502020204030204" pitchFamily="34" charset="0"/>
                <a:cs typeface="Calibri" panose="020F0502020204030204" pitchFamily="34" charset="0"/>
              </a:rPr>
              <a:t>متغیر نمادین معادل متغیر </a:t>
            </a:r>
            <a:r>
              <a:rPr lang="fa-IR" sz="2800" dirty="0" err="1" smtClean="0">
                <a:latin typeface="Calibri" panose="020F0502020204030204" pitchFamily="34" charset="0"/>
                <a:cs typeface="Calibri" panose="020F0502020204030204" pitchFamily="34" charset="0"/>
              </a:rPr>
              <a:t>آلایش‌شده</a:t>
            </a:r>
            <a:endParaRPr lang="en-US" sz="2800" dirty="0">
              <a:latin typeface="Calibri" panose="020F0502020204030204" pitchFamily="34" charset="0"/>
              <a:cs typeface="Calibri" panose="020F0502020204030204" pitchFamily="34" charset="0"/>
            </a:endParaRPr>
          </a:p>
        </p:txBody>
      </p:sp>
      <p:sp>
        <p:nvSpPr>
          <p:cNvPr id="19" name="Left Brace 18"/>
          <p:cNvSpPr/>
          <p:nvPr/>
        </p:nvSpPr>
        <p:spPr>
          <a:xfrm rot="16200000">
            <a:off x="2883194" y="2956288"/>
            <a:ext cx="863015" cy="4571999"/>
          </a:xfrm>
          <a:prstGeom prst="leftBrace">
            <a:avLst>
              <a:gd name="adj1" fmla="val 90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1981200" y="5801380"/>
            <a:ext cx="2667000"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تولید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 </a:t>
            </a:r>
            <a:endParaRPr lang="en-US" sz="2800" dirty="0">
              <a:latin typeface="Calibri" panose="020F0502020204030204" pitchFamily="34" charset="0"/>
              <a:cs typeface="Calibri" panose="020F0502020204030204" pitchFamily="34" charset="0"/>
            </a:endParaRPr>
          </a:p>
        </p:txBody>
      </p:sp>
      <p:sp>
        <p:nvSpPr>
          <p:cNvPr id="6" name="TextBox 5"/>
          <p:cNvSpPr txBox="1"/>
          <p:nvPr/>
        </p:nvSpPr>
        <p:spPr>
          <a:xfrm>
            <a:off x="1093366" y="4186535"/>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EditText</a:t>
            </a:r>
            <a:endParaRPr lang="en-US" sz="2400" dirty="0">
              <a:latin typeface="Calibri" panose="020F0502020204030204" pitchFamily="34" charset="0"/>
              <a:cs typeface="Calibri" panose="020F0502020204030204" pitchFamily="34" charset="0"/>
            </a:endParaRPr>
          </a:p>
        </p:txBody>
      </p:sp>
      <p:sp>
        <p:nvSpPr>
          <p:cNvPr id="21" name="TextBox 20"/>
          <p:cNvSpPr txBox="1"/>
          <p:nvPr/>
        </p:nvSpPr>
        <p:spPr>
          <a:xfrm>
            <a:off x="3569866" y="4191000"/>
            <a:ext cx="1992734"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query</a:t>
            </a:r>
            <a:endParaRPr lang="en-US" sz="2400" dirty="0">
              <a:latin typeface="Calibri" panose="020F0502020204030204" pitchFamily="34" charset="0"/>
              <a:cs typeface="Calibri" panose="020F0502020204030204" pitchFamily="34" charset="0"/>
            </a:endParaRPr>
          </a:p>
        </p:txBody>
      </p:sp>
      <p:sp>
        <p:nvSpPr>
          <p:cNvPr id="22" name="TextBox 21"/>
          <p:cNvSpPr txBox="1"/>
          <p:nvPr/>
        </p:nvSpPr>
        <p:spPr>
          <a:xfrm>
            <a:off x="6084466" y="4191000"/>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TextView</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32660"/>
      </p:ext>
    </p:extLst>
  </p:cSld>
  <p:clrMapOvr>
    <a:masterClrMapping/>
  </p:clrMapOvr>
  <mc:AlternateContent xmlns:mc="http://schemas.openxmlformats.org/markup-compatibility/2006" xmlns:p14="http://schemas.microsoft.com/office/powerpoint/2010/main">
    <mc:Choice Requires="p14">
      <p:transition spd="slow" p14:dur="1500" advTm="114860">
        <p:split orient="vert"/>
      </p:transition>
    </mc:Choice>
    <mc:Fallback xmlns="">
      <p:transition spd="slow" advTm="114860">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1341634" y="381000"/>
            <a:ext cx="646080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کد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بهره‌</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بردار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 Box 32"/>
          <p:cNvSpPr txBox="1">
            <a:spLocks noChangeArrowheads="1"/>
          </p:cNvSpPr>
          <p:nvPr/>
        </p:nvSpPr>
        <p:spPr bwMode="auto">
          <a:xfrm>
            <a:off x="762000" y="1371600"/>
            <a:ext cx="7620000" cy="40424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void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SqlInjection‌Exploitability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throws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Exception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Activity ma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Robolectric.setupActivity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a:t>
            </a:r>
            <a:r>
              <a:rPr lang="en-US"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Button b= (Button)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R.id.button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et.setText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or '1'='1");</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b.performClick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Logger.error</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(),null);</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55038844"/>
      </p:ext>
    </p:extLst>
  </p:cSld>
  <p:clrMapOvr>
    <a:masterClrMapping/>
  </p:clrMapOvr>
  <mc:AlternateContent xmlns:mc="http://schemas.openxmlformats.org/markup-compatibility/2006" xmlns:p14="http://schemas.microsoft.com/office/powerpoint/2010/main">
    <mc:Choice Requires="p14">
      <p:transition spd="slow" p14:dur="1500" advTm="85646">
        <p:split orient="vert"/>
      </p:transition>
    </mc:Choice>
    <mc:Fallback xmlns="">
      <p:transition spd="slow" advTm="85646">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1880422" y="267325"/>
            <a:ext cx="538320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319510"/>
            <a:ext cx="8305801" cy="5386090"/>
          </a:xfrm>
          <a:prstGeom prst="rect">
            <a:avLst/>
          </a:prstGeom>
          <a:noFill/>
        </p:spPr>
        <p:txBody>
          <a:bodyPr wrap="square" rtlCol="0">
            <a:spAutoFit/>
          </a:bodyPr>
          <a:lstStyle/>
          <a:p>
            <a:pPr marL="514350" indent="-514350" algn="just" rtl="1">
              <a:buFont typeface="Calibri" panose="020F0502020204030204" pitchFamily="34" charset="0"/>
              <a:buChar char="۱"/>
            </a:pPr>
            <a:r>
              <a:rPr lang="fa-IR" sz="2800" dirty="0">
                <a:latin typeface="Calibri" panose="020F0502020204030204" pitchFamily="34" charset="0"/>
                <a:cs typeface="Calibri" panose="020F0502020204030204" pitchFamily="34" charset="0"/>
              </a:rPr>
              <a:t>چالش رخداد </a:t>
            </a:r>
            <a:r>
              <a:rPr lang="fa-IR" sz="2800" dirty="0" err="1">
                <a:latin typeface="Calibri" panose="020F0502020204030204" pitchFamily="34" charset="0"/>
                <a:cs typeface="Calibri" panose="020F0502020204030204" pitchFamily="34" charset="0"/>
              </a:rPr>
              <a:t>محوربودن</a:t>
            </a:r>
            <a:r>
              <a:rPr lang="fa-IR" sz="2800" dirty="0">
                <a:latin typeface="Calibri" panose="020F0502020204030204" pitchFamily="34" charset="0"/>
                <a:cs typeface="Calibri" panose="020F0502020204030204" pitchFamily="34" charset="0"/>
              </a:rPr>
              <a:t> و </a:t>
            </a:r>
            <a:r>
              <a:rPr lang="fa-IR" sz="2800" dirty="0" err="1">
                <a:latin typeface="Calibri" panose="020F0502020204030204" pitchFamily="34" charset="0"/>
                <a:cs typeface="Calibri" panose="020F0502020204030204" pitchFamily="34" charset="0"/>
              </a:rPr>
              <a:t>درهم‌تنیدگی</a:t>
            </a:r>
            <a:r>
              <a:rPr lang="fa-IR" sz="2800" dirty="0">
                <a:latin typeface="Calibri" panose="020F0502020204030204" pitchFamily="34" charset="0"/>
                <a:cs typeface="Calibri" panose="020F0502020204030204" pitchFamily="34" charset="0"/>
              </a:rPr>
              <a:t> کدها با </a:t>
            </a:r>
            <a:r>
              <a:rPr lang="en-US" sz="2800" dirty="0">
                <a:latin typeface="Calibri" panose="020F0502020204030204" pitchFamily="34" charset="0"/>
                <a:cs typeface="Calibri" panose="020F0502020204030204" pitchFamily="34" charset="0"/>
              </a:rPr>
              <a:t>SDK</a:t>
            </a: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حل: </a:t>
            </a:r>
            <a:r>
              <a:rPr lang="fa-IR" sz="2400" dirty="0" err="1">
                <a:latin typeface="Calibri" panose="020F0502020204030204" pitchFamily="34" charset="0"/>
                <a:cs typeface="Calibri" panose="020F0502020204030204" pitchFamily="34" charset="0"/>
              </a:rPr>
              <a:t>کلاس‌های</a:t>
            </a:r>
            <a:r>
              <a:rPr lang="fa-I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و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a:t>
            </a:r>
          </a:p>
          <a:p>
            <a:pPr marL="514350" indent="-514350" algn="just" rtl="1">
              <a:buFont typeface="Calibri" panose="020F0502020204030204" pitchFamily="34" charset="0"/>
              <a:buChar char="۲"/>
            </a:pPr>
            <a:r>
              <a:rPr lang="fa-IR" sz="2800" dirty="0" smtClean="0">
                <a:latin typeface="Calibri" panose="020F0502020204030204" pitchFamily="34" charset="0"/>
                <a:cs typeface="Calibri" panose="020F0502020204030204" pitchFamily="34" charset="0"/>
              </a:rPr>
              <a:t>چالش نبود </a:t>
            </a:r>
            <a:r>
              <a:rPr lang="fa-IR" sz="2800" dirty="0">
                <a:latin typeface="Calibri" panose="020F0502020204030204" pitchFamily="34" charset="0"/>
                <a:cs typeface="Calibri" panose="020F0502020204030204" pitchFamily="34" charset="0"/>
              </a:rPr>
              <a:t>نقطه شروع مشخص به </a:t>
            </a:r>
            <a:r>
              <a:rPr lang="fa-IR" sz="2800" dirty="0" err="1">
                <a:latin typeface="Calibri" panose="020F0502020204030204" pitchFamily="34" charset="0"/>
                <a:cs typeface="Calibri" panose="020F0502020204030204" pitchFamily="34" charset="0"/>
              </a:rPr>
              <a:t>برنامک</a:t>
            </a:r>
            <a:endParaRPr lang="fa-IR" sz="2800" dirty="0">
              <a:latin typeface="Calibri" panose="020F0502020204030204" pitchFamily="34" charset="0"/>
              <a:cs typeface="Calibri" panose="020F0502020204030204" pitchFamily="34" charset="0"/>
            </a:endParaRP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‌حل: تحلیل ایستا و استخراج </a:t>
            </a:r>
            <a:r>
              <a:rPr lang="en-US" sz="2400" dirty="0">
                <a:latin typeface="Calibri" panose="020F0502020204030204" pitchFamily="34" charset="0"/>
                <a:cs typeface="Calibri" panose="020F0502020204030204" pitchFamily="34" charset="0"/>
              </a:rPr>
              <a:t>CG</a:t>
            </a:r>
            <a:endParaRPr lang="fa-IR" sz="2400" dirty="0">
              <a:latin typeface="Calibri" panose="020F0502020204030204" pitchFamily="34" charset="0"/>
              <a:cs typeface="Calibri" panose="020F0502020204030204" pitchFamily="34" charset="0"/>
            </a:endParaRPr>
          </a:p>
          <a:p>
            <a:pPr marL="514350" indent="-514350" algn="just" rtl="1">
              <a:buFont typeface="Calibri" panose="020F0502020204030204" pitchFamily="34" charset="0"/>
              <a:buChar char="٣"/>
            </a:pPr>
            <a:r>
              <a:rPr lang="fa-IR" sz="2800" dirty="0">
                <a:latin typeface="Calibri" panose="020F0502020204030204" pitchFamily="34" charset="0"/>
                <a:cs typeface="Calibri" panose="020F0502020204030204" pitchFamily="34" charset="0"/>
              </a:rPr>
              <a:t>چالش انفجار </a:t>
            </a:r>
            <a:r>
              <a:rPr lang="fa-IR" sz="2800" dirty="0">
                <a:latin typeface="Calibri" panose="020F0502020204030204" pitchFamily="34" charset="0"/>
                <a:cs typeface="Calibri" panose="020F0502020204030204" pitchFamily="34" charset="0"/>
              </a:rPr>
              <a:t>مسیر:</a:t>
            </a: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a:t>
            </a:r>
            <a:r>
              <a:rPr lang="fa-IR" sz="2400" dirty="0" smtClean="0">
                <a:latin typeface="Calibri" panose="020F0502020204030204" pitchFamily="34" charset="0"/>
                <a:cs typeface="Calibri" panose="020F0502020204030204" pitchFamily="34" charset="0"/>
              </a:rPr>
              <a:t>حل: </a:t>
            </a:r>
            <a:r>
              <a:rPr lang="fa-IR" sz="2400" dirty="0" err="1" smtClean="0">
                <a:latin typeface="Calibri" panose="020F0502020204030204" pitchFamily="34" charset="0"/>
                <a:cs typeface="Calibri" panose="020F0502020204030204" pitchFamily="34" charset="0"/>
              </a:rPr>
              <a:t>پیمایش</a:t>
            </a:r>
            <a:r>
              <a:rPr lang="fa-IR" sz="2400" dirty="0" smtClean="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روبه‌عقب</a:t>
            </a:r>
            <a:r>
              <a:rPr lang="fa-IR"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CG</a:t>
            </a:r>
            <a:endParaRPr lang="fa-IR" sz="2400" dirty="0" smtClean="0">
              <a:latin typeface="Calibri" panose="020F0502020204030204" pitchFamily="34" charset="0"/>
              <a:cs typeface="Calibri" panose="020F0502020204030204" pitchFamily="34" charset="0"/>
            </a:endParaRPr>
          </a:p>
          <a:p>
            <a:pPr marL="514350" indent="-514350" algn="just" rtl="1">
              <a:buFont typeface="B Nazanin" panose="00000400000000000000" pitchFamily="2" charset="-78"/>
              <a:buChar char="٤"/>
            </a:pPr>
            <a:r>
              <a:rPr lang="fa-IR" sz="2800" dirty="0">
                <a:latin typeface="Calibri" panose="020F0502020204030204" pitchFamily="34" charset="0"/>
                <a:cs typeface="Calibri" panose="020F0502020204030204" pitchFamily="34" charset="0"/>
              </a:rPr>
              <a:t>چالش تشخیص </a:t>
            </a:r>
            <a:r>
              <a:rPr lang="fa-IR" sz="2800" dirty="0" err="1" smtClean="0">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تزریق:</a:t>
            </a:r>
          </a:p>
          <a:p>
            <a:pPr marL="914400" lvl="1"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راه حل: ترکیب اجرای پویا-نمادین و تحلیل آلایش</a:t>
            </a:r>
          </a:p>
          <a:p>
            <a:pPr marL="514350" indent="-51435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ارائه اطلاعات در مورد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موجود برای حل آن:</a:t>
            </a:r>
          </a:p>
          <a:p>
            <a:pPr marL="914400" lvl="1" indent="-457200" algn="just" rtl="1">
              <a:buFont typeface="Wingdings" panose="05000000000000000000" pitchFamily="2" charset="2"/>
              <a:buChar char="Ø"/>
            </a:pPr>
            <a:r>
              <a:rPr lang="fa-IR" sz="2400" dirty="0" err="1">
                <a:latin typeface="Calibri" panose="020F0502020204030204" pitchFamily="34" charset="0"/>
                <a:cs typeface="Calibri" panose="020F0502020204030204" pitchFamily="34" charset="0"/>
              </a:rPr>
              <a:t>شناسه</a:t>
            </a:r>
            <a:r>
              <a:rPr lang="fa-IR" sz="2400" dirty="0">
                <a:latin typeface="Calibri" panose="020F0502020204030204" pitchFamily="34" charset="0"/>
                <a:cs typeface="Calibri" panose="020F0502020204030204" pitchFamily="34" charset="0"/>
              </a:rPr>
              <a:t> تابع </a:t>
            </a:r>
            <a:r>
              <a:rPr lang="fa-IR" sz="2400" dirty="0" smtClean="0">
                <a:latin typeface="Calibri" panose="020F0502020204030204" pitchFamily="34" charset="0"/>
                <a:cs typeface="Calibri" panose="020F0502020204030204" pitchFamily="34" charset="0"/>
              </a:rPr>
              <a:t>منبع</a:t>
            </a:r>
          </a:p>
          <a:p>
            <a:pPr marL="914400" lvl="1" indent="-457200" algn="just" rtl="1">
              <a:buFont typeface="Wingdings" panose="05000000000000000000" pitchFamily="2" charset="2"/>
              <a:buChar char="Ø"/>
            </a:pPr>
            <a:r>
              <a:rPr lang="fa-IR" sz="2400" dirty="0" err="1" smtClean="0">
                <a:latin typeface="Calibri" panose="020F0502020204030204" pitchFamily="34" charset="0"/>
                <a:cs typeface="Calibri" panose="020F0502020204030204" pitchFamily="34" charset="0"/>
              </a:rPr>
              <a:t>شناسه</a:t>
            </a:r>
            <a:r>
              <a:rPr lang="fa-IR" sz="2400" dirty="0" smtClean="0">
                <a:latin typeface="Calibri" panose="020F0502020204030204" pitchFamily="34" charset="0"/>
                <a:cs typeface="Calibri" panose="020F0502020204030204" pitchFamily="34" charset="0"/>
              </a:rPr>
              <a:t> تابع نشت</a:t>
            </a:r>
          </a:p>
          <a:p>
            <a:pPr marL="914400" lvl="1" indent="-457200" algn="just" rtl="1">
              <a:buFont typeface="Wingdings" panose="05000000000000000000" pitchFamily="2" charset="2"/>
              <a:buChar char="Ø"/>
            </a:pPr>
            <a:r>
              <a:rPr lang="fa-IR" sz="2400" dirty="0" smtClean="0">
                <a:latin typeface="Calibri" panose="020F0502020204030204" pitchFamily="34" charset="0"/>
                <a:cs typeface="Calibri" panose="020F0502020204030204" pitchFamily="34" charset="0"/>
              </a:rPr>
              <a:t>دنباله </a:t>
            </a:r>
            <a:r>
              <a:rPr lang="fa-IR" sz="2400" dirty="0">
                <a:latin typeface="Calibri" panose="020F0502020204030204" pitchFamily="34" charset="0"/>
                <a:cs typeface="Calibri" panose="020F0502020204030204" pitchFamily="34" charset="0"/>
              </a:rPr>
              <a:t>پشته برنامه تا تابع </a:t>
            </a:r>
            <a:r>
              <a:rPr lang="fa-IR" sz="2400" dirty="0" err="1" smtClean="0">
                <a:latin typeface="Calibri" panose="020F0502020204030204" pitchFamily="34" charset="0"/>
                <a:cs typeface="Calibri" panose="020F0502020204030204" pitchFamily="34" charset="0"/>
              </a:rPr>
              <a:t>آسیب‌پذیر</a:t>
            </a:r>
            <a:endParaRPr lang="fa-IR" sz="2400" dirty="0" smtClean="0">
              <a:latin typeface="Calibri" panose="020F0502020204030204" pitchFamily="34" charset="0"/>
              <a:cs typeface="Calibri" panose="020F0502020204030204" pitchFamily="34" charset="0"/>
            </a:endParaRPr>
          </a:p>
          <a:p>
            <a:pPr marL="914400" lvl="1" indent="-457200" algn="just" rtl="1">
              <a:buFont typeface="Wingdings" panose="05000000000000000000" pitchFamily="2" charset="2"/>
              <a:buChar char="Ø"/>
            </a:pPr>
            <a:r>
              <a:rPr lang="fa-IR" sz="2400" dirty="0" smtClean="0">
                <a:latin typeface="Calibri" panose="020F0502020204030204" pitchFamily="34" charset="0"/>
                <a:cs typeface="Calibri" panose="020F0502020204030204" pitchFamily="34" charset="0"/>
              </a:rPr>
              <a:t>تصفیه </a:t>
            </a:r>
            <a:r>
              <a:rPr lang="fa-IR" sz="2400" dirty="0">
                <a:latin typeface="Calibri" panose="020F0502020204030204" pitchFamily="34" charset="0"/>
                <a:cs typeface="Calibri" panose="020F0502020204030204" pitchFamily="34" charset="0"/>
              </a:rPr>
              <a:t>شدن یا نشدن داده ورودی توسط </a:t>
            </a:r>
            <a:r>
              <a:rPr lang="fa-IR" sz="2400" dirty="0" err="1">
                <a:latin typeface="Calibri" panose="020F0502020204030204" pitchFamily="34" charset="0"/>
                <a:cs typeface="Calibri" panose="020F0502020204030204" pitchFamily="34" charset="0"/>
              </a:rPr>
              <a:t>برنامه‌نویس</a:t>
            </a:r>
            <a:endParaRPr lang="fa-IR"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181052"/>
      </p:ext>
    </p:extLst>
  </p:cSld>
  <p:clrMapOvr>
    <a:masterClrMapping/>
  </p:clrMapOvr>
  <mc:AlternateContent xmlns:mc="http://schemas.openxmlformats.org/markup-compatibility/2006" xmlns:p14="http://schemas.microsoft.com/office/powerpoint/2010/main">
    <mc:Choice Requires="p14">
      <p:transition spd="slow" p14:dur="1500" advTm="59881">
        <p:split orient="vert"/>
      </p:transition>
    </mc:Choice>
    <mc:Fallback xmlns="">
      <p:transition spd="slow" advTm="59881">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42476"/>
                <a:ext cx="1485124" cy="3757534"/>
                <a:chOff x="2293646" y="1942476"/>
                <a:chExt cx="1485124" cy="3757534"/>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1942476"/>
                  <a:ext cx="121920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p>
                <a:p>
                  <a:pPr algn="ctr" rtl="1"/>
                  <a:r>
                    <a:rPr lang="en-US" sz="2000" dirty="0" smtClean="0">
                      <a:latin typeface="Calibri" panose="020F0502020204030204" pitchFamily="34" charset="0"/>
                      <a:cs typeface="Calibri" panose="020F0502020204030204" pitchFamily="34" charset="0"/>
                    </a:rPr>
                    <a:t>(soot)</a:t>
                  </a:r>
                  <a:endParaRPr lang="en-US" sz="2000"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42476"/>
                <a:ext cx="1467927" cy="3753222"/>
                <a:chOff x="723121" y="1942476"/>
                <a:chExt cx="1467927" cy="3753222"/>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1942476"/>
                  <a:ext cx="1447708"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p>
                <a:p>
                  <a:pPr algn="ctr" rtl="1"/>
                  <a:r>
                    <a:rPr lang="en-US" sz="2000" dirty="0" smtClean="0">
                      <a:latin typeface="Calibri" panose="020F0502020204030204" pitchFamily="34" charset="0"/>
                      <a:cs typeface="Calibri" panose="020F0502020204030204" pitchFamily="34" charset="0"/>
                    </a:rPr>
                    <a:t>(soot)</a:t>
                  </a:r>
                  <a:endParaRPr lang="en-US" sz="2000"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181151"/>
      </p:ext>
    </p:extLst>
  </p:cSld>
  <p:clrMapOvr>
    <a:masterClrMapping/>
  </p:clrMapOvr>
  <mc:AlternateContent xmlns:mc="http://schemas.openxmlformats.org/markup-compatibility/2006" xmlns:p14="http://schemas.microsoft.com/office/powerpoint/2010/main">
    <mc:Choice Requires="p14">
      <p:transition spd="slow" p14:dur="1500" advTm="98808">
        <p:split orient="vert"/>
      </p:transition>
    </mc:Choice>
    <mc:Fallback xmlns="">
      <p:transition spd="slow" advTm="98808">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98611140"/>
      </p:ext>
    </p:extLst>
  </p:cSld>
  <p:clrMapOvr>
    <a:masterClrMapping/>
  </p:clrMapOvr>
  <mc:AlternateContent xmlns:mc="http://schemas.openxmlformats.org/markup-compatibility/2006" xmlns:p14="http://schemas.microsoft.com/office/powerpoint/2010/main">
    <mc:Choice Requires="p14">
      <p:transition spd="slow" p14:dur="1500" advTm="53908">
        <p:split orient="vert"/>
      </p:transition>
    </mc:Choice>
    <mc:Fallback xmlns="">
      <p:transition spd="slow" advTm="5390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1"/>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2"/>
                                        </p:tgtEl>
                                        <p:attrNameLst>
                                          <p:attrName>style.visibility</p:attrName>
                                        </p:attrNameLst>
                                      </p:cBhvr>
                                      <p:to>
                                        <p:strVal val="hidden"/>
                                      </p:to>
                                    </p:se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29</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
        <p:nvSpPr>
          <p:cNvPr id="4" name="TextBox 3"/>
          <p:cNvSpPr txBox="1"/>
          <p:nvPr/>
        </p:nvSpPr>
        <p:spPr>
          <a:xfrm rot="20015968">
            <a:off x="3552156" y="2122272"/>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else</a:t>
            </a:r>
            <a:endParaRPr lang="en-US" dirty="0">
              <a:latin typeface="Calibri" panose="020F0502020204030204" pitchFamily="34" charset="0"/>
              <a:cs typeface="Calibri" panose="020F0502020204030204" pitchFamily="34" charset="0"/>
            </a:endParaRPr>
          </a:p>
        </p:txBody>
      </p:sp>
      <p:sp>
        <p:nvSpPr>
          <p:cNvPr id="54" name="TextBox 53"/>
          <p:cNvSpPr txBox="1"/>
          <p:nvPr/>
        </p:nvSpPr>
        <p:spPr>
          <a:xfrm rot="1221979">
            <a:off x="4564133" y="2109939"/>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then</a:t>
            </a:r>
            <a:endParaRPr lang="en-US"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329645286"/>
      </p:ext>
    </p:extLst>
  </p:cSld>
  <p:clrMapOvr>
    <a:masterClrMapping/>
  </p:clrMapOvr>
  <mc:AlternateContent xmlns:mc="http://schemas.openxmlformats.org/markup-compatibility/2006" xmlns:p14="http://schemas.microsoft.com/office/powerpoint/2010/main">
    <mc:Choice Requires="p14">
      <p:transition spd="slow" p14:dur="1500" advTm="76038">
        <p:split orient="vert"/>
      </p:transition>
    </mc:Choice>
    <mc:Fallback xmlns="">
      <p:transition spd="slow" advTm="7603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B Nazanin" panose="00000400000000000000" pitchFamily="2" charset="-78"/>
              </a:rPr>
              <a:t>140</a:t>
            </a:r>
            <a:r>
              <a:rPr lang="fa-IR" sz="3200" dirty="0" smtClean="0">
                <a:latin typeface="Calibri" panose="020F0502020204030204" pitchFamily="34" charset="0"/>
                <a:cs typeface="Calibri" panose="020F0502020204030204" pitchFamily="34" charset="0"/>
              </a:rPr>
              <a:t>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a:t>
            </a:r>
            <a:r>
              <a:rPr lang="fa-IR" sz="3200" dirty="0" smtClean="0">
                <a:latin typeface="Calibri" panose="020F0502020204030204" pitchFamily="34" charset="0"/>
                <a:cs typeface="B Nazanin" panose="00000400000000000000" pitchFamily="2" charset="-78"/>
              </a:rPr>
              <a:t>35</a:t>
            </a:r>
            <a:r>
              <a:rPr lang="fa-IR" sz="3200" dirty="0" smtClean="0">
                <a:latin typeface="Calibri" panose="020F0502020204030204" pitchFamily="34" charset="0"/>
                <a:cs typeface="Calibri" panose="020F0502020204030204" pitchFamily="34" charset="0"/>
              </a:rPr>
              <a:t> میلیون کاربر داخلی[</a:t>
            </a:r>
            <a:r>
              <a:rPr lang="fa-IR" sz="3200" dirty="0" smtClean="0">
                <a:latin typeface="Calibri" panose="020F0502020204030204" pitchFamily="34" charset="0"/>
                <a:cs typeface="B Nazanin" panose="00000400000000000000" pitchFamily="2" charset="-78"/>
              </a:rPr>
              <a:t>1</a:t>
            </a:r>
            <a:r>
              <a:rPr lang="fa-IR" sz="3200" dirty="0" smtClean="0">
                <a:latin typeface="Calibri" panose="020F0502020204030204" pitchFamily="34" charset="0"/>
                <a:cs typeface="Calibri" panose="020F0502020204030204" pitchFamily="34" charset="0"/>
              </a:rPr>
              <a:t>]، متن باز</a:t>
            </a: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Calibri" panose="020F0502020204030204" pitchFamily="34" charset="0"/>
              </a:rPr>
              <a:t>[</a:t>
            </a:r>
            <a:r>
              <a:rPr lang="fa-IR" sz="3200" dirty="0" smtClean="0">
                <a:latin typeface="Calibri" panose="020F0502020204030204" pitchFamily="34" charset="0"/>
                <a:cs typeface="B Nazanin" panose="00000400000000000000" pitchFamily="2" charset="-78"/>
              </a:rPr>
              <a:t>2</a:t>
            </a:r>
            <a:r>
              <a:rPr lang="fa-IR" sz="3200" dirty="0" smtClean="0">
                <a:latin typeface="Calibri" panose="020F0502020204030204" pitchFamily="34" charset="0"/>
                <a:cs typeface="Calibri" panose="020F0502020204030204" pitchFamily="34" charset="0"/>
              </a:rPr>
              <a:t>])</a:t>
            </a:r>
            <a:endParaRPr lang="fa-IR" sz="32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Calibri" panose="020F0502020204030204" pitchFamily="34" charset="0"/>
              </a:rPr>
              <a:t>[</a:t>
            </a:r>
            <a:r>
              <a:rPr lang="fa-IR" sz="3200" dirty="0" smtClean="0">
                <a:latin typeface="Calibri" panose="020F0502020204030204" pitchFamily="34" charset="0"/>
                <a:cs typeface="B Nazanin" panose="00000400000000000000" pitchFamily="2" charset="-78"/>
              </a:rPr>
              <a:t>3</a:t>
            </a:r>
            <a:r>
              <a:rPr lang="fa-IR" sz="3200" dirty="0" smtClean="0">
                <a:latin typeface="Calibri" panose="020F0502020204030204" pitchFamily="34" charset="0"/>
                <a:cs typeface="Calibri" panose="020F0502020204030204" pitchFamily="34" charset="0"/>
              </a:rPr>
              <a:t>])</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Calibri" panose="020F0502020204030204" pitchFamily="34" charset="0"/>
              </a:rPr>
              <a:t>[</a:t>
            </a:r>
            <a:r>
              <a:rPr lang="fa-IR" sz="3200" dirty="0" smtClean="0">
                <a:latin typeface="Calibri" panose="020F0502020204030204" pitchFamily="34" charset="0"/>
                <a:cs typeface="B Nazanin" panose="00000400000000000000" pitchFamily="2" charset="-78"/>
              </a:rPr>
              <a:t>4</a:t>
            </a:r>
            <a:r>
              <a:rPr lang="fa-IR" sz="3200" dirty="0" smtClean="0">
                <a:latin typeface="Calibri" panose="020F0502020204030204" pitchFamily="34" charset="0"/>
                <a:cs typeface="Calibri" panose="020F0502020204030204" pitchFamily="34" charset="0"/>
              </a:rPr>
              <a:t>])</a:t>
            </a: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92065">
        <p:split orient="vert"/>
      </p:transition>
    </mc:Choice>
    <mc:Fallback xmlns="">
      <p:transition spd="slow" advTm="92065">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30</a:t>
            </a:fld>
            <a:endParaRPr lang="en-US" dirty="0"/>
          </a:p>
        </p:txBody>
      </p:sp>
      <p:sp>
        <p:nvSpPr>
          <p:cNvPr id="5" name="TextBox 4"/>
          <p:cNvSpPr txBox="1"/>
          <p:nvPr/>
        </p:nvSpPr>
        <p:spPr>
          <a:xfrm>
            <a:off x="1842751" y="495925"/>
            <a:ext cx="5458546"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3108543"/>
          </a:xfrm>
          <a:prstGeom prst="rect">
            <a:avLst/>
          </a:prstGeom>
          <a:noFill/>
        </p:spPr>
        <p:txBody>
          <a:bodyPr wrap="square" rtlCol="0">
            <a:spAutoFit/>
          </a:bodyPr>
          <a:lstStyle/>
          <a:p>
            <a:pPr marL="457200" indent="-45720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چالش </a:t>
            </a:r>
            <a:r>
              <a:rPr lang="fa-IR" sz="2800" dirty="0" smtClean="0">
                <a:latin typeface="Calibri" panose="020F0502020204030204" pitchFamily="34" charset="0"/>
                <a:cs typeface="Calibri" panose="020F0502020204030204" pitchFamily="34" charset="0"/>
              </a:rPr>
              <a:t>انفجار </a:t>
            </a:r>
            <a:r>
              <a:rPr lang="fa-IR" sz="2800" dirty="0" smtClean="0">
                <a:latin typeface="Calibri" panose="020F0502020204030204" pitchFamily="34" charset="0"/>
                <a:cs typeface="Calibri" panose="020F0502020204030204" pitchFamily="34" charset="0"/>
              </a:rPr>
              <a:t>مسیر:</a:t>
            </a:r>
          </a:p>
          <a:p>
            <a:pPr marL="971550" lvl="1" indent="-51435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a:t>
            </a:r>
            <a:r>
              <a:rPr lang="fa-IR" sz="2800" dirty="0" err="1" smtClean="0">
                <a:latin typeface="Calibri" panose="020F0502020204030204" pitchFamily="34" charset="0"/>
                <a:cs typeface="Calibri" panose="020F0502020204030204" pitchFamily="34" charset="0"/>
              </a:rPr>
              <a:t>حل‌ها</a:t>
            </a:r>
            <a:r>
              <a:rPr lang="fa-IR" sz="2800" dirty="0" smtClean="0">
                <a:latin typeface="Calibri" panose="020F0502020204030204" pitchFamily="34" charset="0"/>
                <a:cs typeface="Calibri" panose="020F0502020204030204" pitchFamily="34" charset="0"/>
              </a:rPr>
              <a:t>:</a:t>
            </a:r>
            <a:endParaRPr lang="fa-IR" sz="2800" dirty="0" smtClean="0">
              <a:latin typeface="Calibri" panose="020F0502020204030204" pitchFamily="34" charset="0"/>
              <a:cs typeface="Calibri" panose="020F0502020204030204" pitchFamily="34" charset="0"/>
            </a:endParaRPr>
          </a:p>
          <a:p>
            <a:pPr marL="1371600" lvl="2" indent="-457200" algn="just" rtl="1">
              <a:buFont typeface="Wingdings" panose="05000000000000000000" pitchFamily="2" charset="2"/>
              <a:buChar char="ü"/>
            </a:pPr>
            <a:r>
              <a:rPr lang="fa-IR" sz="2800" dirty="0" err="1" smtClean="0">
                <a:latin typeface="Calibri" panose="020F0502020204030204" pitchFamily="34" charset="0"/>
                <a:cs typeface="Calibri" panose="020F0502020204030204" pitchFamily="34" charset="0"/>
              </a:rPr>
              <a:t>پیمایش</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روبه‌عقب</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استفاده 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p>
        </p:txBody>
      </p:sp>
    </p:spTree>
    <p:extLst>
      <p:ext uri="{BB962C8B-B14F-4D97-AF65-F5344CB8AC3E}">
        <p14:creationId xmlns:p14="http://schemas.microsoft.com/office/powerpoint/2010/main" val="1897867250"/>
      </p:ext>
    </p:extLst>
  </p:cSld>
  <p:clrMapOvr>
    <a:masterClrMapping/>
  </p:clrMapOvr>
  <mc:AlternateContent xmlns:mc="http://schemas.openxmlformats.org/markup-compatibility/2006" xmlns:p14="http://schemas.microsoft.com/office/powerpoint/2010/main">
    <mc:Choice Requires="p14">
      <p:transition spd="slow" p14:dur="1500" advTm="29846">
        <p:split orient="vert"/>
      </p:transition>
    </mc:Choice>
    <mc:Fallback xmlns="">
      <p:transition spd="slow" advTm="29846">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492761" y="304800"/>
            <a:ext cx="415851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140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14</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11</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88685416"/>
              </p:ext>
            </p:extLst>
          </p:nvPr>
        </p:nvGraphicFramePr>
        <p:xfrm>
          <a:off x="171451" y="990601"/>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4028303"/>
      </p:ext>
    </p:extLst>
  </p:cSld>
  <p:clrMapOvr>
    <a:masterClrMapping/>
  </p:clrMapOvr>
  <mc:AlternateContent xmlns:mc="http://schemas.openxmlformats.org/markup-compatibility/2006" xmlns:p14="http://schemas.microsoft.com/office/powerpoint/2010/main">
    <mc:Choice Requires="p14">
      <p:transition spd="slow" p14:dur="1500" advTm="63771">
        <p:split orient="vert"/>
      </p:transition>
    </mc:Choice>
    <mc:Fallback xmlns="">
      <p:transition spd="slow" advTm="6377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2246699" y="304800"/>
            <a:ext cx="46506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r>
              <a:rPr lang="fa-IR" sz="20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دوم: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4</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4672613"/>
              </p:ext>
            </p:extLst>
          </p:nvPr>
        </p:nvGraphicFramePr>
        <p:xfrm>
          <a:off x="304800" y="1278818"/>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1</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186</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2</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75%</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41%</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14</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3</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4</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78%</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484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43%</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60</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928151790"/>
                  </a:ext>
                </a:extLst>
              </a:tr>
            </a:tbl>
          </a:graphicData>
        </a:graphic>
      </p:graphicFrame>
    </p:spTree>
    <p:custDataLst>
      <p:tags r:id="rId1"/>
    </p:custDataLst>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advTm="48701">
        <p:split orient="vert"/>
      </p:transition>
    </mc:Choice>
    <mc:Fallback xmlns="">
      <p:transition spd="slow" advTm="4870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2565981"/>
              </p:ext>
            </p:extLst>
          </p:nvPr>
        </p:nvGraphicFramePr>
        <p:xfrm>
          <a:off x="190500" y="1296981"/>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advTm="48005">
        <p:split orient="vert"/>
      </p:transition>
    </mc:Choice>
    <mc:Fallback xmlns="">
      <p:transition spd="slow" advTm="48005">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34</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3724096"/>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در سوال پژوهشی </a:t>
            </a:r>
            <a:r>
              <a:rPr lang="fa-IR" sz="2800" dirty="0" smtClean="0">
                <a:latin typeface="Calibri" panose="020F0502020204030204" pitchFamily="34" charset="0"/>
                <a:cs typeface="Calibri" panose="020F0502020204030204" pitchFamily="34" charset="0"/>
              </a:rPr>
              <a:t>اول:</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تشخیص سایر </a:t>
            </a:r>
            <a:r>
              <a:rPr lang="fa-IR" sz="2800" dirty="0" err="1">
                <a:latin typeface="Calibri" panose="020F0502020204030204" pitchFamily="34" charset="0"/>
                <a:cs typeface="Calibri" panose="020F0502020204030204" pitchFamily="34" charset="0"/>
              </a:rPr>
              <a:t>آسیب‌پذیری‌های</a:t>
            </a:r>
            <a:r>
              <a:rPr lang="fa-IR" sz="2800" dirty="0">
                <a:latin typeface="Calibri" panose="020F0502020204030204" pitchFamily="34" charset="0"/>
                <a:cs typeface="Calibri" panose="020F0502020204030204" pitchFamily="34" charset="0"/>
              </a:rPr>
              <a:t> تزریق:</a:t>
            </a:r>
          </a:p>
          <a:p>
            <a:pPr marL="1371600" lvl="2"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مشخص 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منبع </a:t>
            </a:r>
            <a:r>
              <a:rPr lang="fa-IR" sz="2400" dirty="0">
                <a:latin typeface="Calibri" panose="020F0502020204030204" pitchFamily="34" charset="0"/>
                <a:cs typeface="Calibri" panose="020F0502020204030204" pitchFamily="34" charset="0"/>
              </a:rPr>
              <a:t>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نشت</a:t>
            </a:r>
          </a:p>
          <a:p>
            <a:pPr marL="1371600" lvl="2"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تولید کلاس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 مرتبط با </a:t>
            </a:r>
            <a:r>
              <a:rPr lang="fa-IR" sz="2400" dirty="0" smtClean="0">
                <a:latin typeface="Calibri" panose="020F0502020204030204" pitchFamily="34" charset="0"/>
                <a:cs typeface="Calibri" panose="020F0502020204030204" pitchFamily="34" charset="0"/>
              </a:rPr>
              <a:t>تابع منبع و تابع </a:t>
            </a:r>
            <a:r>
              <a:rPr lang="fa-IR" sz="2400" dirty="0" err="1" smtClean="0">
                <a:latin typeface="Calibri" panose="020F0502020204030204" pitchFamily="34" charset="0"/>
                <a:cs typeface="Calibri" panose="020F0502020204030204" pitchFamily="34" charset="0"/>
              </a:rPr>
              <a:t>آسیب‌پذیر</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دوم:</a:t>
            </a: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advTm="46580">
        <p:split orient="vert"/>
      </p:transition>
    </mc:Choice>
    <mc:Fallback xmlns="">
      <p:transition spd="slow" advTm="46580">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35</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advTm="48769">
        <p:split orient="vert"/>
      </p:transition>
    </mc:Choice>
    <mc:Fallback xmlns="">
      <p:transition spd="slow" advTm="48769">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36</a:t>
            </a:fld>
            <a:endParaRPr lang="en-US" dirty="0"/>
          </a:p>
        </p:txBody>
      </p:sp>
      <p:sp>
        <p:nvSpPr>
          <p:cNvPr id="34" name="TextBox 33"/>
          <p:cNvSpPr txBox="1"/>
          <p:nvPr/>
        </p:nvSpPr>
        <p:spPr>
          <a:xfrm>
            <a:off x="1953353" y="381000"/>
            <a:ext cx="523733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مقاله‌های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مستخرج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پایان‌نامه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228398"/>
            <a:ext cx="8305801" cy="526297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عدالت، احسان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a:t>
            </a:r>
            <a:r>
              <a:rPr lang="en-US" sz="2800" dirty="0">
                <a:latin typeface="Calibri" panose="020F0502020204030204" pitchFamily="34" charset="0"/>
                <a:cs typeface="Calibri" panose="020F0502020204030204" pitchFamily="34" charset="0"/>
              </a:rPr>
              <a:t>SQL </a:t>
            </a:r>
            <a:r>
              <a:rPr lang="fa-IR" sz="2800" dirty="0">
                <a:latin typeface="Calibri" panose="020F0502020204030204" pitchFamily="34" charset="0"/>
                <a:cs typeface="Calibri" panose="020F0502020204030204" pitchFamily="34" charset="0"/>
              </a:rPr>
              <a:t>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پذیرفته‌شده</a:t>
            </a:r>
            <a:r>
              <a:rPr lang="fa-IR" sz="2800" dirty="0">
                <a:latin typeface="Calibri" panose="020F0502020204030204" pitchFamily="34" charset="0"/>
                <a:cs typeface="Calibri" panose="020F0502020204030204" pitchFamily="34" charset="0"/>
              </a:rPr>
              <a:t> در بیست و سومین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انجمن کامپیوتر ایران </a:t>
            </a:r>
            <a:r>
              <a:rPr lang="en-US" sz="2800" dirty="0">
                <a:latin typeface="Calibri" panose="020F0502020204030204" pitchFamily="34" charset="0"/>
                <a:cs typeface="Calibri" panose="020F0502020204030204" pitchFamily="34" charset="0"/>
              </a:rPr>
              <a:t>CSICC 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عدالت، احسان، </a:t>
            </a:r>
            <a:r>
              <a:rPr lang="fa-IR" sz="2800" dirty="0" err="1" smtClean="0">
                <a:latin typeface="Calibri" panose="020F0502020204030204" pitchFamily="34" charset="0"/>
                <a:cs typeface="Calibri" panose="020F0502020204030204" pitchFamily="34" charset="0"/>
              </a:rPr>
              <a:t>اقوامی‌پناه</a:t>
            </a:r>
            <a:r>
              <a:rPr lang="fa-IR" sz="2800" dirty="0" smtClean="0">
                <a:latin typeface="Calibri" panose="020F0502020204030204" pitchFamily="34" charset="0"/>
                <a:cs typeface="Calibri" panose="020F0502020204030204" pitchFamily="34" charset="0"/>
              </a:rPr>
              <a:t>، محمود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پویا-نمادین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برای </a:t>
            </a:r>
            <a:r>
              <a:rPr lang="fa-IR" sz="2800" dirty="0">
                <a:latin typeface="Calibri" panose="020F0502020204030204" pitchFamily="34" charset="0"/>
                <a:cs typeface="Calibri" panose="020F0502020204030204" pitchFamily="34" charset="0"/>
              </a:rPr>
              <a:t>تولید خودکار ورودی </a:t>
            </a:r>
            <a:r>
              <a:rPr lang="fa-IR" sz="2800" dirty="0" smtClean="0">
                <a:latin typeface="Calibri" panose="020F0502020204030204" pitchFamily="34" charset="0"/>
                <a:cs typeface="Calibri" panose="020F0502020204030204" pitchFamily="34" charset="0"/>
              </a:rPr>
              <a:t>آزمون»، </a:t>
            </a:r>
            <a:r>
              <a:rPr lang="fa-IR" sz="2800" dirty="0">
                <a:latin typeface="Calibri" panose="020F0502020204030204" pitchFamily="34" charset="0"/>
                <a:cs typeface="Calibri" panose="020F0502020204030204" pitchFamily="34" charset="0"/>
              </a:rPr>
              <a:t>ارسال شده برای بیست و ششمین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مهندسی برق ایران </a:t>
            </a:r>
            <a:r>
              <a:rPr lang="en-US" sz="2800" dirty="0">
                <a:latin typeface="Calibri" panose="020F0502020204030204" pitchFamily="34" charset="0"/>
                <a:cs typeface="Calibri" panose="020F0502020204030204" pitchFamily="34" charset="0"/>
              </a:rPr>
              <a:t>ICEE </a:t>
            </a:r>
            <a:r>
              <a:rPr lang="en-US" sz="2800" dirty="0" smtClean="0">
                <a:latin typeface="Calibri" panose="020F0502020204030204" pitchFamily="34" charset="0"/>
                <a:cs typeface="Calibri" panose="020F0502020204030204" pitchFamily="34" charset="0"/>
              </a:rPr>
              <a:t>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773792"/>
      </p:ext>
    </p:extLst>
  </p:cSld>
  <p:clrMapOvr>
    <a:masterClrMapping/>
  </p:clrMapOvr>
  <mc:AlternateContent xmlns:mc="http://schemas.openxmlformats.org/markup-compatibility/2006" xmlns:p14="http://schemas.microsoft.com/office/powerpoint/2010/main">
    <mc:Choice Requires="p14">
      <p:transition spd="slow" p14:dur="1500" advTm="28567">
        <p:split orient="vert"/>
      </p:transition>
    </mc:Choice>
    <mc:Fallback xmlns="">
      <p:transition spd="slow" advTm="28567">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7408774"/>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[1]</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[2]</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[3]</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[4]</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advTm="2831">
        <p:split orient="vert"/>
      </p:transition>
    </mc:Choice>
    <mc:Fallback xmlns="">
      <p:transition spd="slow" advTm="2831">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6706289"/>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[5]</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[6]</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[7]</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[8]</a:t>
                      </a:r>
                      <a:endParaRPr lang="en-US" sz="24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advTm="730">
        <p:split orient="vert"/>
      </p:transition>
    </mc:Choice>
    <mc:Fallback xmlns="">
      <p:transition spd="slow" advTm="730">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4249433"/>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[9]</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[10]</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[11]</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[12]</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advTm="170">
        <p:split orient="vert"/>
      </p:transition>
    </mc:Choice>
    <mc:Fallback xmlns="">
      <p:transition spd="slow" advTm="17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a:t>
            </a:r>
            <a:r>
              <a:rPr lang="fa-IR" sz="2800" dirty="0" smtClean="0">
                <a:latin typeface="Calibri" panose="020F0502020204030204" pitchFamily="34" charset="0"/>
                <a:cs typeface="B Nazanin" panose="00000400000000000000" pitchFamily="2" charset="-78"/>
              </a:rPr>
              <a:t>5</a:t>
            </a:r>
            <a:r>
              <a:rPr lang="fa-IR" sz="2800" dirty="0" smtClean="0">
                <a:latin typeface="Calibri" panose="020F0502020204030204" pitchFamily="34" charset="0"/>
                <a:cs typeface="Calibri" panose="020F0502020204030204" pitchFamily="34" charset="0"/>
              </a:rPr>
              <a:t>]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advTm="82153">
        <p:split orient="vert"/>
      </p:transition>
    </mc:Choice>
    <mc:Fallback xmlns="">
      <p:transition spd="slow" advTm="82153">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40</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37315039"/>
              </p:ext>
            </p:extLst>
          </p:nvPr>
        </p:nvGraphicFramePr>
        <p:xfrm>
          <a:off x="340228" y="1118806"/>
          <a:ext cx="8651372" cy="43828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P. A. S. and R. S. and F. C. and B. E. and B. A. and K. J. and L. T. Y. and O. Damien and McDaniel, “</a:t>
                      </a:r>
                      <a:r>
                        <a:rPr lang="en-US" sz="2000" dirty="0" err="1" smtClean="0">
                          <a:effectLst/>
                          <a:latin typeface="Calibri" panose="020F0502020204030204" pitchFamily="34" charset="0"/>
                          <a:ea typeface="Calibri"/>
                          <a:cs typeface="Calibri" panose="020F0502020204030204" pitchFamily="34" charset="0"/>
                        </a:rPr>
                        <a:t>Flowdroid</a:t>
                      </a:r>
                      <a:r>
                        <a:rPr lang="en-US" sz="2000" dirty="0" smtClean="0">
                          <a:effectLst/>
                          <a:latin typeface="Calibri" panose="020F0502020204030204" pitchFamily="34" charset="0"/>
                          <a:ea typeface="Calibri"/>
                          <a:cs typeface="Calibri" panose="020F0502020204030204" pitchFamily="34" charset="0"/>
                        </a:rPr>
                        <a:t>: Precise context, flow, field, object-sensitive and lifecycle-aware taint analysis for android apps,” Proceedings of the 35th ACM SIGPLAN Conference on Programming Language Design and Implementation - PLDI ’14, vol. 49, no. 6, pp. 259–269, 2014.</a:t>
                      </a:r>
                      <a:endParaRPr lang="en-US" sz="20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[13]</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“F-Droid.” [Online]. Available: https://f-droid.org/. [Accessed: 10-Oct-2017].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ea typeface="Calibri"/>
                          <a:cs typeface="Calibri" panose="020F0502020204030204" pitchFamily="34" charset="0"/>
                        </a:rPr>
                        <a:t>[</a:t>
                      </a:r>
                      <a:r>
                        <a:rPr lang="fa-IR" sz="2400" dirty="0" smtClean="0">
                          <a:effectLst/>
                          <a:latin typeface="Calibri" panose="020F0502020204030204" pitchFamily="34" charset="0"/>
                          <a:ea typeface="Calibri"/>
                          <a:cs typeface="B Nazanin" panose="00000400000000000000" pitchFamily="2" charset="-78"/>
                        </a:rPr>
                        <a:t>14</a:t>
                      </a:r>
                      <a:r>
                        <a:rPr lang="fa-IR" sz="2400" dirty="0" smtClean="0">
                          <a:effectLst/>
                          <a:latin typeface="Calibri" panose="020F0502020204030204" pitchFamily="34" charset="0"/>
                          <a:ea typeface="Calibri"/>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5576065"/>
      </p:ext>
    </p:extLst>
  </p:cSld>
  <p:clrMapOvr>
    <a:masterClrMapping/>
  </p:clrMapOvr>
  <mc:AlternateContent xmlns:mc="http://schemas.openxmlformats.org/markup-compatibility/2006" xmlns:p14="http://schemas.microsoft.com/office/powerpoint/2010/main">
    <mc:Choice Requires="p14">
      <p:transition spd="slow" p14:dur="1500" advTm="963">
        <p:split orient="vert"/>
      </p:transition>
    </mc:Choice>
    <mc:Fallback xmlns="">
      <p:transition spd="slow" advTm="963">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41</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advTm="5443">
        <p:split orient="vert"/>
      </p:transition>
    </mc:Choice>
    <mc:Fallback xmlns="">
      <p:transition spd="slow" advTm="5443">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advTm="28949">
        <p:split orient="vert"/>
      </p:transition>
    </mc:Choice>
    <mc:Fallback xmlns="">
      <p:transition spd="slow" advTm="28949">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advTm="100881">
        <p:split orient="vert"/>
      </p:transition>
    </mc:Choice>
    <mc:Fallback xmlns="">
      <p:transition spd="slow" advTm="100881">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8129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
        <p:nvSpPr>
          <p:cNvPr id="27"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advTm="67804">
        <p:split orient="vert"/>
      </p:transition>
    </mc:Choice>
    <mc:Fallback xmlns="">
      <p:transition spd="slow" advTm="678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advTm="4312">
        <p:split orient="vert"/>
      </p:transition>
    </mc:Choice>
    <mc:Fallback xmlns="">
      <p:transition spd="slow" advTm="4312">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advTm="16034">
        <p:split orient="vert"/>
      </p:transition>
    </mc:Choice>
    <mc:Fallback xmlns="">
      <p:transition spd="slow" advTm="16034">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4|15.9|14.1"/>
</p:tagLst>
</file>

<file path=ppt/tags/tag10.xml><?xml version="1.0" encoding="utf-8"?>
<p:tagLst xmlns:a="http://schemas.openxmlformats.org/drawingml/2006/main" xmlns:r="http://schemas.openxmlformats.org/officeDocument/2006/relationships" xmlns:p="http://schemas.openxmlformats.org/presentationml/2006/main">
  <p:tag name="TIMING" val="|8.7"/>
</p:tagLst>
</file>

<file path=ppt/tags/tag2.xml><?xml version="1.0" encoding="utf-8"?>
<p:tagLst xmlns:a="http://schemas.openxmlformats.org/drawingml/2006/main" xmlns:r="http://schemas.openxmlformats.org/officeDocument/2006/relationships" xmlns:p="http://schemas.openxmlformats.org/presentationml/2006/main">
  <p:tag name="TIMING" val="|14.9|50.9"/>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4.xml><?xml version="1.0" encoding="utf-8"?>
<p:tagLst xmlns:a="http://schemas.openxmlformats.org/drawingml/2006/main" xmlns:r="http://schemas.openxmlformats.org/officeDocument/2006/relationships" xmlns:p="http://schemas.openxmlformats.org/presentationml/2006/main">
  <p:tag name="TIMING" val="|124.4|8.5|47.4|0.5"/>
</p:tagLst>
</file>

<file path=ppt/tags/tag5.xml><?xml version="1.0" encoding="utf-8"?>
<p:tagLst xmlns:a="http://schemas.openxmlformats.org/drawingml/2006/main" xmlns:r="http://schemas.openxmlformats.org/officeDocument/2006/relationships" xmlns:p="http://schemas.openxmlformats.org/presentationml/2006/main">
  <p:tag name="TIMING" val="|31.9|50.6"/>
</p:tagLst>
</file>

<file path=ppt/tags/tag6.xml><?xml version="1.0" encoding="utf-8"?>
<p:tagLst xmlns:a="http://schemas.openxmlformats.org/drawingml/2006/main" xmlns:r="http://schemas.openxmlformats.org/officeDocument/2006/relationships" xmlns:p="http://schemas.openxmlformats.org/presentationml/2006/main">
  <p:tag name="TIMING" val="|83.7|67.3"/>
</p:tagLst>
</file>

<file path=ppt/tags/tag7.xml><?xml version="1.0" encoding="utf-8"?>
<p:tagLst xmlns:a="http://schemas.openxmlformats.org/drawingml/2006/main" xmlns:r="http://schemas.openxmlformats.org/officeDocument/2006/relationships" xmlns:p="http://schemas.openxmlformats.org/presentationml/2006/main">
  <p:tag name="TIMING" val="|7.1|32.4|9.3"/>
</p:tagLst>
</file>

<file path=ppt/tags/tag8.xml><?xml version="1.0" encoding="utf-8"?>
<p:tagLst xmlns:a="http://schemas.openxmlformats.org/drawingml/2006/main" xmlns:r="http://schemas.openxmlformats.org/officeDocument/2006/relationships" xmlns:p="http://schemas.openxmlformats.org/presentationml/2006/main">
  <p:tag name="TIMING" val="|17.8|1.9|0.5|0.6|0.5|0.7|0.5|1.5|10.1|9.6|0.7|0.4|0.5|0.6|0.4|28.6"/>
</p:tagLst>
</file>

<file path=ppt/tags/tag9.xml><?xml version="1.0" encoding="utf-8"?>
<p:tagLst xmlns:a="http://schemas.openxmlformats.org/drawingml/2006/main" xmlns:r="http://schemas.openxmlformats.org/officeDocument/2006/relationships" xmlns:p="http://schemas.openxmlformats.org/presentationml/2006/main">
  <p:tag name="TIMING" val="|2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15650</TotalTime>
  <Words>3453</Words>
  <Application>Microsoft Office PowerPoint</Application>
  <PresentationFormat>On-screen Show (4:3)</PresentationFormat>
  <Paragraphs>854</Paragraphs>
  <Slides>41</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Lucida Sans Unicode</vt:lpstr>
      <vt:lpstr>Wingdings 2</vt:lpstr>
      <vt:lpstr>Verdana</vt:lpstr>
      <vt:lpstr>B Nazanin</vt:lpstr>
      <vt:lpstr>Calibri</vt:lpstr>
      <vt:lpstr>Arial Black</vt:lpstr>
      <vt:lpstr>Wingdings</vt:lpstr>
      <vt:lpstr>Arial</vt:lpstr>
      <vt:lpstr>Symbol</vt:lpstr>
      <vt:lpstr>Wingdings 3</vt:lpstr>
      <vt:lpstr>Times New Roman</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1442</cp:revision>
  <cp:lastPrinted>2017-03-04T10:03:28Z</cp:lastPrinted>
  <dcterms:created xsi:type="dcterms:W3CDTF">2010-11-11T01:16:29Z</dcterms:created>
  <dcterms:modified xsi:type="dcterms:W3CDTF">2018-02-11T14:48:19Z</dcterms:modified>
</cp:coreProperties>
</file>