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30"/>
  </p:notesMasterIdLst>
  <p:handoutMasterIdLst>
    <p:handoutMasterId r:id="rId31"/>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24" r:id="rId17"/>
    <p:sldId id="726" r:id="rId18"/>
    <p:sldId id="766" r:id="rId19"/>
    <p:sldId id="686" r:id="rId20"/>
    <p:sldId id="767" r:id="rId21"/>
    <p:sldId id="768" r:id="rId22"/>
    <p:sldId id="695" r:id="rId23"/>
    <p:sldId id="769" r:id="rId24"/>
    <p:sldId id="594" r:id="rId25"/>
    <p:sldId id="625" r:id="rId26"/>
    <p:sldId id="697" r:id="rId27"/>
    <p:sldId id="727" r:id="rId28"/>
    <p:sldId id="599" r:id="rId29"/>
  </p:sldIdLst>
  <p:sldSz cx="9144000" cy="6858000" type="screen4x3"/>
  <p:notesSz cx="6858000" cy="9144000"/>
  <p:embeddedFontLst>
    <p:embeddedFont>
      <p:font typeface="Lucida Sans Unicode" panose="020B0602030504020204" pitchFamily="34" charset="0"/>
      <p:regular r:id="rId32"/>
    </p:embeddedFont>
    <p:embeddedFont>
      <p:font typeface="Wingdings 2" panose="05020102010507070707" pitchFamily="18" charset="2"/>
      <p:regular r:id="rId33"/>
    </p:embeddedFont>
    <p:embeddedFont>
      <p:font typeface="B Nazanin" panose="00000400000000000000" pitchFamily="2" charset="-78"/>
      <p:regular r:id="rId34"/>
      <p:bold r:id="rId35"/>
    </p:embeddedFont>
    <p:embeddedFont>
      <p:font typeface="Verdana" panose="020B060403050404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Arial Black" panose="020B0A04020102020204" pitchFamily="34" charset="0"/>
      <p:bold r:id="rId44"/>
    </p:embeddedFont>
    <p:embeddedFont>
      <p:font typeface="Wingdings 3" panose="05040102010807070707" pitchFamily="18" charset="2"/>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93103" autoAdjust="0"/>
  </p:normalViewPr>
  <p:slideViewPr>
    <p:cSldViewPr showGuides="1">
      <p:cViewPr varScale="1">
        <p:scale>
          <a:sx n="55" d="100"/>
          <a:sy n="55" d="100"/>
        </p:scale>
        <p:origin x="557"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36EDFA6A-FDFD-4777-A053-4CB487757E2F}" srcId="{131D8769-3137-4E5E-BA2D-A083AF647117}" destId="{FCBC57DD-CCF4-4D37-BA09-C72879116D0D}" srcOrd="0" destOrd="0" parTransId="{C744FC8B-7A6E-4303-8B81-E1D4D0649AC2}" sibTransId="{BA13C5C9-CD6B-4DA1-AA14-F51543C8B085}"/>
    <dgm:cxn modelId="{0AA8BA7F-F1A8-4EA0-8739-21EC7C9FCD6A}" type="presOf" srcId="{A90C809B-B687-447A-89EB-34FD6DC5B483}" destId="{521CE6C8-C47B-4616-BBCF-7550D15F8059}" srcOrd="0" destOrd="0" presId="urn:microsoft.com/office/officeart/2005/8/layout/hierarchy2"/>
    <dgm:cxn modelId="{05192FC0-F0BE-441A-A1AA-81AD1A4DC1E9}" type="presOf" srcId="{D22D48FC-64F4-4065-A4AB-77161219B39C}" destId="{12E41DA6-2E40-464C-AFF7-A5A3D2041B15}" srcOrd="0" destOrd="0" presId="urn:microsoft.com/office/officeart/2005/8/layout/hierarchy2"/>
    <dgm:cxn modelId="{720A08E3-F646-43CF-83FC-1C4AE1A33536}" srcId="{FCBC57DD-CCF4-4D37-BA09-C72879116D0D}" destId="{318207AA-5C1A-4E87-B680-AC0A3841B73D}" srcOrd="0" destOrd="0" parTransId="{B395C1C3-A843-49B1-A06B-ABC300A03E64}" sibTransId="{A020922D-BB60-48B3-9040-29A3B5D95B8F}"/>
    <dgm:cxn modelId="{23929F18-4A99-44AC-9BEC-7E2D192D79B7}" type="presOf" srcId="{97CF89C5-BD9C-4078-9D4B-FC6E19A37B9F}" destId="{D0819C3F-B262-4696-982F-67B20170EA29}"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1F9C477C-F052-4A77-B3E6-F17B1F6A782C}" type="presOf" srcId="{B395C1C3-A843-49B1-A06B-ABC300A03E64}" destId="{5FBCB169-CB2C-415A-B264-701C46821FD4}" srcOrd="1"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30AACC1C-5456-4A72-BBA2-A1B90081B83C}" type="presOf" srcId="{3F2553B4-1636-4294-9AA6-9E25EAD66072}" destId="{15943AD2-0D87-4B80-941E-5CBCD9941F0F}"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77FF2533-3E85-4612-8564-80021BEB7E9E}" srcId="{318207AA-5C1A-4E87-B680-AC0A3841B73D}" destId="{FA752763-705B-4F29-90A9-3C771235A659}" srcOrd="1" destOrd="0" parTransId="{A90C809B-B687-447A-89EB-34FD6DC5B483}" sibTransId="{2A904835-2A68-4380-9791-EF754C4CB4B9}"/>
    <dgm:cxn modelId="{E1639E39-3B83-4C06-BDFD-DA6C8A83AE82}" type="presOf" srcId="{B395C1C3-A843-49B1-A06B-ABC300A03E64}" destId="{0996C6C2-BAAC-417A-BC71-25AAB1E99377}" srcOrd="0"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32996AFF-0CD1-4CDD-A019-7174EAD886C4}" type="presOf" srcId="{A02D474B-2EDD-457D-B54E-30985DA3C829}" destId="{9DC7A3D5-E0E9-4805-AF91-39C8430D4B1F}"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r>
                  <a:rPr lang="fa-IR" sz="1400" dirty="0" smtClean="0">
                    <a:latin typeface="+mj-lt"/>
                    <a:cs typeface="B Nazanin" panose="00000400000000000000" pitchFamily="2" charset="-78"/>
                  </a:rPr>
                  <a:t>.</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استفاده از اجرای نمادین برای به دست آوردن دنباله رویدادهایی است که موجب یک انتقال داده مشخص درون گوشی همراه شده‌اند. اما اجرای نمادین در کنار مزایای قابل توجه‌ای که در اختیار می‌گذارد از نظر مصرف حافظه و زمان بسیار ناکارآمد است. نوآوری علمی ابزار </a:t>
            </a:r>
            <a:r>
              <a:rPr lang="en-US" sz="1400" kern="1200" dirty="0" err="1" smtClean="0">
                <a:solidFill>
                  <a:schemeClr val="tx1"/>
                </a:solidFill>
                <a:effectLst/>
                <a:latin typeface="+mn-lt"/>
                <a:ea typeface="+mn-ea"/>
                <a:cs typeface="+mn-cs"/>
              </a:rPr>
              <a:t>AppIntent</a:t>
            </a:r>
            <a:r>
              <a:rPr lang="ar-SA" sz="1400" kern="1200" dirty="0" smtClean="0">
                <a:solidFill>
                  <a:schemeClr val="tx1"/>
                </a:solidFill>
                <a:effectLst/>
                <a:latin typeface="+mn-lt"/>
                <a:ea typeface="+mn-ea"/>
                <a:cs typeface="+mn-cs"/>
              </a:rPr>
              <a:t> ارائه بهبودی برای اجرای نمادین با کاهش فضای جست‌وجو در برنامک‌های اندرویدی و بدون از دست رفتن پوشش کد بالا است. در ابزار </a:t>
            </a:r>
            <a:r>
              <a:rPr lang="en-US" sz="1400" kern="1200" dirty="0" err="1" smtClean="0">
                <a:solidFill>
                  <a:schemeClr val="tx1"/>
                </a:solidFill>
                <a:effectLst/>
                <a:latin typeface="+mn-lt"/>
                <a:ea typeface="+mn-ea"/>
                <a:cs typeface="+mn-cs"/>
              </a:rPr>
              <a:t>AppIntent</a:t>
            </a:r>
            <a:r>
              <a:rPr lang="ar-SA" sz="1400" kern="1200" dirty="0" smtClean="0">
                <a:solidFill>
                  <a:schemeClr val="tx1"/>
                </a:solidFill>
                <a:effectLst/>
                <a:latin typeface="+mn-lt"/>
                <a:ea typeface="+mn-ea"/>
                <a:cs typeface="+mn-cs"/>
              </a:rPr>
              <a:t> از تحلیل آلایش ایستا استفاده شده است که با استفاده از آن تمامی انتقال داده‌های حساس و دنباله رویدادهای مربوط به آنها  استخراج می‌شود. در ادامه با اجرای نمادین هدایت‌شده توسط اطلاعات به دست آمده از تحلیل آلایش ایستا، ورودی‌های حساس برای برنامه تولید می‌شود. پوشش کد کافی نیز بنابر ماهیت ذاتی اجرای نمادین به دست می‌آید.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033069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985653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28</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2/2/2018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2/2/2018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2/2/2018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2/2/2018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2/2/2018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2/2/2018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2/2/2018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1066800" y="6492875"/>
            <a:ext cx="1219200" cy="365125"/>
          </a:xfrm>
          <a:prstGeom prst="rect">
            <a:avLst/>
          </a:prstGeom>
        </p:spPr>
        <p:txBody>
          <a:bodyPr/>
          <a:lstStyle>
            <a:lvl1pPr algn="r" rtl="1">
              <a:defRPr sz="16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685800" cy="365125"/>
          </a:xfrm>
          <a:prstGeom prst="rect">
            <a:avLst/>
          </a:prstGeom>
        </p:spPr>
        <p:txBody>
          <a:bodyPr anchor="ctr"/>
          <a:lstStyle>
            <a:lvl1pPr algn="l">
              <a:defRPr sz="1400" b="0" cap="none" spc="0">
                <a:ln w="12700">
                  <a:solidFill>
                    <a:schemeClr val="bg1">
                      <a:lumMod val="85000"/>
                    </a:schemeClr>
                  </a:solidFill>
                  <a:prstDash val="solid"/>
                </a:ln>
                <a:solidFill>
                  <a:schemeClr val="bg2"/>
                </a:solidFill>
                <a:effectLst/>
                <a:latin typeface="Calibri" panose="020F0502020204030204" pitchFamily="34" charset="0"/>
                <a:cs typeface="Calibri" panose="020F0502020204030204" pitchFamily="34" charset="0"/>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8896" y="6544351"/>
            <a:ext cx="524504" cy="307777"/>
          </a:xfrm>
          <a:prstGeom prst="rect">
            <a:avLst/>
          </a:prstGeom>
          <a:noFill/>
        </p:spPr>
        <p:txBody>
          <a:bodyPr wrap="none" rtlCol="0">
            <a:spAutoFit/>
          </a:bodyPr>
          <a:lstStyle/>
          <a:p>
            <a:pPr algn="r" rtl="1"/>
            <a:r>
              <a:rPr lang="en-US" sz="14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a:t>
            </a:r>
            <a:r>
              <a:rPr lang="en-US"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51</a:t>
            </a:r>
            <a:endParaRPr lang="en-US" sz="14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2/2/2018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30607"/>
            <a:ext cx="7772400" cy="579393"/>
          </a:xfrm>
        </p:spPr>
        <p:txBody>
          <a:bodyPr>
            <a:noAutofit/>
          </a:bodyPr>
          <a:lstStyle/>
          <a:p>
            <a:pPr algn="ctr" rtl="1"/>
            <a:r>
              <a:rPr lang="fa-IR" sz="3200" b="1" dirty="0" smtClean="0">
                <a:solidFill>
                  <a:schemeClr val="tx1"/>
                </a:solidFill>
                <a:latin typeface="Calibri" panose="020F0502020204030204" pitchFamily="34" charset="0"/>
                <a:cs typeface="Calibri" panose="020F0502020204030204" pitchFamily="34" charset="0"/>
              </a:rPr>
              <a:t>احسان </a:t>
            </a:r>
            <a:r>
              <a:rPr lang="fa-IR" sz="3200" b="1" dirty="0" smtClean="0">
                <a:solidFill>
                  <a:schemeClr val="tx1"/>
                </a:solidFill>
                <a:latin typeface="Arial Black" panose="020B0A04020102020204" pitchFamily="34" charset="0"/>
                <a:cs typeface="Calibri" panose="020F0502020204030204" pitchFamily="34" charset="0"/>
              </a:rPr>
              <a:t>عدالت</a:t>
            </a:r>
          </a:p>
        </p:txBody>
      </p:sp>
      <p:sp>
        <p:nvSpPr>
          <p:cNvPr id="2" name="Title 1"/>
          <p:cNvSpPr>
            <a:spLocks noGrp="1"/>
          </p:cNvSpPr>
          <p:nvPr>
            <p:ph type="ctrTitle"/>
          </p:nvPr>
        </p:nvSpPr>
        <p:spPr>
          <a:xfrm>
            <a:off x="685800" y="1371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3810000"/>
            <a:ext cx="6400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دانشگاه صنعتی امیرکبیر</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(پلی‌تکنیک تهران)</a:t>
            </a:r>
            <a:endParaRPr lang="en-US" sz="24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083381" y="5791200"/>
            <a:ext cx="1060619" cy="1066800"/>
          </a:xfrm>
          <a:prstGeom prst="rect">
            <a:avLst/>
          </a:prstGeom>
        </p:spPr>
      </p:pic>
      <p:pic>
        <p:nvPicPr>
          <p:cNvPr id="9" name="Content Placeholder 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0" y="5791200"/>
            <a:ext cx="864719" cy="1066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574" y="63052"/>
            <a:ext cx="1296853" cy="1079948"/>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&lt;5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059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21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3970318"/>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[6]</a:t>
            </a: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a:t>
            </a:r>
            <a:r>
              <a:rPr lang="fa-IR" sz="2800" dirty="0" smtClean="0">
                <a:latin typeface="Calibri" panose="020F0502020204030204" pitchFamily="34" charset="0"/>
                <a:cs typeface="Calibri" panose="020F0502020204030204" pitchFamily="34" charset="0"/>
              </a:rPr>
              <a:t>:</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endParaRPr lang="fa-IR" sz="2800" dirty="0" smtClean="0">
              <a:latin typeface="Calibri" panose="020F0502020204030204" pitchFamily="34" charset="0"/>
              <a:cs typeface="Calibri" panose="020F0502020204030204" pitchFamily="34" charset="0"/>
            </a:endParaRP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کامپایل</a:t>
            </a:r>
            <a:r>
              <a:rPr lang="fa-IR" sz="2800" dirty="0" smtClean="0">
                <a:latin typeface="Calibri" panose="020F0502020204030204" pitchFamily="34" charset="0"/>
                <a:cs typeface="Calibri" panose="020F0502020204030204" pitchFamily="34" charset="0"/>
              </a:rPr>
              <a:t> به </a:t>
            </a:r>
            <a:r>
              <a:rPr lang="en-US" sz="2800" dirty="0" smtClean="0">
                <a:latin typeface="Calibri" panose="020F0502020204030204" pitchFamily="34" charset="0"/>
                <a:cs typeface="Calibri" panose="020F0502020204030204" pitchFamily="34" charset="0"/>
              </a:rPr>
              <a:t>DVM</a:t>
            </a:r>
            <a:r>
              <a:rPr lang="fa-IR" sz="2800" dirty="0" smtClean="0">
                <a:latin typeface="Calibri" panose="020F0502020204030204" pitchFamily="34" charset="0"/>
                <a:cs typeface="Calibri" panose="020F0502020204030204" pitchFamily="34" charset="0"/>
              </a:rPr>
              <a:t> به جای </a:t>
            </a:r>
            <a:r>
              <a:rPr lang="en-US" sz="2800" dirty="0" smtClean="0">
                <a:latin typeface="Calibri" panose="020F0502020204030204" pitchFamily="34" charset="0"/>
                <a:cs typeface="Calibri" panose="020F0502020204030204" pitchFamily="34" charset="0"/>
              </a:rPr>
              <a:t>JVM</a:t>
            </a:r>
            <a:r>
              <a:rPr lang="fa-IR" sz="2800" dirty="0" smtClean="0">
                <a:latin typeface="Calibri" panose="020F0502020204030204" pitchFamily="34" charset="0"/>
                <a:cs typeface="Calibri" panose="020F0502020204030204" pitchFamily="34" charset="0"/>
              </a:rPr>
              <a:t> و نبود تابع </a:t>
            </a:r>
            <a:r>
              <a:rPr lang="en-US" sz="2800" dirty="0" smtClean="0">
                <a:latin typeface="Calibri" panose="020F0502020204030204" pitchFamily="34" charset="0"/>
                <a:cs typeface="Calibri" panose="020F0502020204030204" pitchFamily="34" charset="0"/>
              </a:rPr>
              <a:t>main</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a:t>
            </a:r>
            <a:r>
              <a:rPr lang="en-US" sz="2800" dirty="0" smtClean="0">
                <a:latin typeface="Calibri" panose="020F0502020204030204" pitchFamily="34" charset="0"/>
                <a:cs typeface="Calibri" panose="020F0502020204030204" pitchFamily="34" charset="0"/>
              </a:rPr>
              <a:t>SDK</a:t>
            </a:r>
            <a:r>
              <a:rPr lang="fa-IR" sz="2800" dirty="0" smtClean="0">
                <a:latin typeface="Calibri" panose="020F0502020204030204" pitchFamily="34" charset="0"/>
                <a:cs typeface="Calibri" panose="020F0502020204030204" pitchFamily="34" charset="0"/>
              </a:rPr>
              <a:t> و </a:t>
            </a:r>
            <a:r>
              <a:rPr lang="fa-IR" sz="2800" dirty="0" err="1" smtClean="0">
                <a:latin typeface="Calibri" panose="020F0502020204030204" pitchFamily="34" charset="0"/>
                <a:cs typeface="Calibri" panose="020F0502020204030204" pitchFamily="34" charset="0"/>
              </a:rPr>
              <a:t>واگرایی</a:t>
            </a:r>
            <a:r>
              <a:rPr lang="fa-IR" sz="2800" dirty="0" smtClean="0">
                <a:latin typeface="Calibri" panose="020F0502020204030204" pitchFamily="34" charset="0"/>
                <a:cs typeface="Calibri" panose="020F0502020204030204" pitchFamily="34" charset="0"/>
              </a:rPr>
              <a:t> مسیر.</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رخدادمحور</a:t>
            </a:r>
            <a:r>
              <a:rPr lang="fa-IR" sz="2800" dirty="0" smtClean="0">
                <a:latin typeface="Calibri" panose="020F0502020204030204" pitchFamily="34" charset="0"/>
                <a:cs typeface="Calibri" panose="020F0502020204030204" pitchFamily="34" charset="0"/>
              </a:rPr>
              <a:t> بودن.</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16</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63635779"/>
              </p:ext>
            </p:extLst>
          </p:nvPr>
        </p:nvGraphicFramePr>
        <p:xfrm>
          <a:off x="69275" y="1548300"/>
          <a:ext cx="8998525" cy="3761400"/>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[7]</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[8]</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2008</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58133650"/>
                  </a:ext>
                </a:extLst>
              </a:tr>
              <a:tr h="922534">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رخدادمحور</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[9]</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945643"/>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مدل‌سازی‌حافظه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[10]</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65307478"/>
              </p:ext>
            </p:extLst>
          </p:nvPr>
        </p:nvGraphicFramePr>
        <p:xfrm>
          <a:off x="77994" y="2201666"/>
          <a:ext cx="8989806" cy="3123259"/>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کشف نقص حریم خصوصی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[11]</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2013</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409749660"/>
                  </a:ext>
                </a:extLst>
              </a:tr>
              <a:tr h="783405">
                <a:tc>
                  <a:txBody>
                    <a:bodyPr/>
                    <a:lstStyle/>
                    <a:p>
                      <a:pPr algn="ctr" rtl="1"/>
                      <a:r>
                        <a:rPr lang="en-US" sz="2400" dirty="0" smtClean="0">
                          <a:latin typeface="Calibri" panose="020F0502020204030204" pitchFamily="34" charset="0"/>
                          <a:cs typeface="Calibri" panose="020F0502020204030204" pitchFamily="34" charset="0"/>
                        </a:rPr>
                        <a:t>Concolic + Call</a:t>
                      </a:r>
                      <a:r>
                        <a:rPr lang="en-US" sz="2400" baseline="0" dirty="0" smtClean="0">
                          <a:latin typeface="Calibri" panose="020F0502020204030204" pitchFamily="34" charset="0"/>
                          <a:cs typeface="Calibri" panose="020F0502020204030204" pitchFamily="34" charset="0"/>
                        </a:rPr>
                        <a:t> Flow Graph</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[12]</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CG</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18</a:t>
            </a:fld>
            <a:endParaRPr lang="en-US" dirty="0"/>
          </a:p>
        </p:txBody>
      </p:sp>
      <p:sp>
        <p:nvSpPr>
          <p:cNvPr id="5" name="TextBox 4"/>
          <p:cNvSpPr txBox="1"/>
          <p:nvPr/>
        </p:nvSpPr>
        <p:spPr>
          <a:xfrm>
            <a:off x="3063434" y="152400"/>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19</a:t>
            </a:fld>
            <a:endParaRPr lang="en-US" dirty="0"/>
          </a:p>
        </p:txBody>
      </p:sp>
      <p:sp>
        <p:nvSpPr>
          <p:cNvPr id="34" name="TextBox 33"/>
          <p:cNvSpPr txBox="1"/>
          <p:nvPr/>
        </p:nvSpPr>
        <p:spPr>
          <a:xfrm>
            <a:off x="2511996" y="304800"/>
            <a:ext cx="412003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اول: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10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+ 4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75034028"/>
              </p:ext>
            </p:extLst>
          </p:nvPr>
        </p:nvGraphicFramePr>
        <p:xfrm>
          <a:off x="304800" y="1295900"/>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1</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74%</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186</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40%</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20</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2</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75%</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137</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41%</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14</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3</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79%</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179</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37%</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20</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4</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78%</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484</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43%</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60</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928151790"/>
                  </a:ext>
                </a:extLst>
              </a:tr>
            </a:tbl>
          </a:graphicData>
        </a:graphic>
      </p:graphicFrame>
    </p:spTree>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970526" y="1143000"/>
            <a:ext cx="6487674" cy="3970318"/>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گذشته</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راه‌کار</a:t>
            </a:r>
            <a:r>
              <a:rPr lang="fa-IR" sz="3600" dirty="0" smtClean="0">
                <a:latin typeface="Calibri" panose="020F0502020204030204" pitchFamily="34" charset="0"/>
                <a:cs typeface="Calibri" panose="020F0502020204030204" pitchFamily="34" charset="0"/>
              </a:rPr>
              <a:t> پیشنهادی</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20</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83010518"/>
              </p:ext>
            </p:extLst>
          </p:nvPr>
        </p:nvGraphicFramePr>
        <p:xfrm>
          <a:off x="190500" y="1242285"/>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21</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a:t>
            </a:r>
            <a:r>
              <a:rPr lang="fa-IR" sz="2800" dirty="0" smtClean="0">
                <a:latin typeface="Calibri" panose="020F0502020204030204" pitchFamily="34" charset="0"/>
                <a:cs typeface="Calibri" panose="020F0502020204030204" pitchFamily="34" charset="0"/>
              </a:rPr>
              <a:t>دوم</a:t>
            </a:r>
            <a:r>
              <a:rPr lang="fa-IR" sz="2800" dirty="0" smtClean="0">
                <a:latin typeface="Calibri" panose="020F0502020204030204" pitchFamily="34" charset="0"/>
                <a:cs typeface="Calibri" panose="020F0502020204030204" pitchFamily="34" charset="0"/>
              </a:rPr>
              <a:t>:</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10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+ 140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11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70370045"/>
              </p:ext>
            </p:extLst>
          </p:nvPr>
        </p:nvGraphicFramePr>
        <p:xfrm>
          <a:off x="171451" y="1143000"/>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11430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263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22</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4093428"/>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سوال پژوهشی اول:</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 در سوال پژوهشی دوم:</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برای تشخیص سایر </a:t>
            </a:r>
            <a:r>
              <a:rPr lang="fa-IR" sz="2800" dirty="0" err="1" smtClean="0">
                <a:latin typeface="Calibri" panose="020F0502020204030204" pitchFamily="34" charset="0"/>
                <a:cs typeface="Calibri" panose="020F0502020204030204" pitchFamily="34" charset="0"/>
              </a:rPr>
              <a:t>آسیب‌پذیری‌های</a:t>
            </a:r>
            <a:r>
              <a:rPr lang="fa-IR" sz="2800" dirty="0" smtClean="0">
                <a:latin typeface="Calibri" panose="020F0502020204030204" pitchFamily="34" charset="0"/>
                <a:cs typeface="Calibri" panose="020F0502020204030204" pitchFamily="34" charset="0"/>
              </a:rPr>
              <a:t> تزریق:</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مشخص </a:t>
            </a:r>
            <a:r>
              <a:rPr lang="fa-IR" sz="2400" dirty="0">
                <a:latin typeface="Calibri" panose="020F0502020204030204" pitchFamily="34" charset="0"/>
                <a:cs typeface="Calibri" panose="020F0502020204030204" pitchFamily="34" charset="0"/>
              </a:rPr>
              <a:t>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ورودی 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نشت</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کلاس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 با آن</a:t>
            </a:r>
            <a:endParaRPr lang="fa-I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23</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24</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0072742"/>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[1]</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[2]</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[3]</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[4]</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25</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15258452"/>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7</a:t>
                      </a:r>
                      <a:r>
                        <a:rPr lang="fa-IR" sz="24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8</a:t>
                      </a:r>
                      <a:r>
                        <a:rPr lang="fa-IR"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26</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02470745"/>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endParaRPr lang="en-US" sz="20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9</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10</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11</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12</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27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6868524"/>
              </p:ext>
            </p:extLst>
          </p:nvPr>
        </p:nvGraphicFramePr>
        <p:xfrm>
          <a:off x="340228" y="904885"/>
          <a:ext cx="8651372" cy="3935149"/>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923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13</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14</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15</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16</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234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140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a:t>
            </a:r>
            <a:r>
              <a:rPr lang="fa-IR" sz="3200" dirty="0" smtClean="0">
                <a:latin typeface="Calibri" panose="020F0502020204030204" pitchFamily="34" charset="0"/>
                <a:cs typeface="Calibri" panose="020F0502020204030204" pitchFamily="34" charset="0"/>
              </a:rPr>
              <a:t>بیش از 35 میلیون کاربر داخلی[1]</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[2]</a:t>
            </a: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[3]</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[4]</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a:t>
            </a:r>
            <a:r>
              <a:rPr lang="fa-IR" sz="2800" dirty="0" smtClean="0">
                <a:latin typeface="Calibri" panose="020F0502020204030204" pitchFamily="34" charset="0"/>
                <a:cs typeface="Calibri" panose="020F0502020204030204" pitchFamily="34" charset="0"/>
              </a:rPr>
              <a:t>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a:t>
            </a:r>
            <a:r>
              <a:rPr lang="fa-IR" sz="3200" dirty="0" smtClean="0">
                <a:latin typeface="Calibri" panose="020F0502020204030204" pitchFamily="34" charset="0"/>
                <a:cs typeface="Calibri" panose="020F0502020204030204" pitchFamily="34" charset="0"/>
              </a:rPr>
              <a:t>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a:t>
            </a:r>
            <a:r>
              <a:rPr lang="fa-IR" sz="2800" dirty="0" smtClean="0">
                <a:latin typeface="Calibri" panose="020F0502020204030204" pitchFamily="34" charset="0"/>
                <a:cs typeface="Calibri" panose="020F0502020204030204" pitchFamily="34" charset="0"/>
              </a:rPr>
              <a:t>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[5] تا به حال کاری در حوزه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 با رویکرد پویا-نمادین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a:t>
            </a:r>
            <a:r>
              <a:rPr lang="fa-IR" dirty="0" smtClean="0">
                <a:solidFill>
                  <a:srgbClr val="FF0000"/>
                </a:solidFill>
                <a:latin typeface="Calibri" panose="020F0502020204030204" pitchFamily="34" charset="0"/>
                <a:cs typeface="Calibri" panose="020F0502020204030204" pitchFamily="34" charset="0"/>
              </a:rPr>
              <a:t>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a:t>
            </a:r>
            <a:r>
              <a:rPr lang="fa-IR" sz="3200" dirty="0" smtClean="0">
                <a:latin typeface="Calibri" panose="020F0502020204030204" pitchFamily="34" charset="0"/>
                <a:cs typeface="Calibri" panose="020F0502020204030204" pitchFamily="34" charset="0"/>
              </a:rPr>
              <a:t>عینی </a:t>
            </a:r>
            <a:r>
              <a:rPr lang="fa-IR" sz="3200" dirty="0" smtClean="0">
                <a:latin typeface="Calibri" panose="020F0502020204030204" pitchFamily="34" charset="0"/>
                <a:cs typeface="Calibri" panose="020F0502020204030204" pitchFamily="34" charset="0"/>
              </a:rPr>
              <a:t>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0172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a:t>
              </a:r>
              <a:r>
                <a:rPr lang="fa-IR" altLang="en-US" sz="2800" dirty="0" smtClean="0">
                  <a:latin typeface="Calibri" panose="020F0502020204030204" pitchFamily="34" charset="0"/>
                  <a:cs typeface="Calibri" panose="020F0502020204030204" pitchFamily="34" charset="0"/>
                </a:rPr>
                <a:t>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a:t>
              </a:r>
              <a:r>
                <a:rPr lang="fa-IR" altLang="en-US" sz="2400" dirty="0" smtClean="0">
                  <a:solidFill>
                    <a:schemeClr val="bg2">
                      <a:lumMod val="25000"/>
                    </a:schemeClr>
                  </a:solidFill>
                  <a:latin typeface="Calibri" panose="020F0502020204030204" pitchFamily="34" charset="0"/>
                  <a:cs typeface="Calibri" panose="020F0502020204030204" pitchFamily="34" charset="0"/>
                </a:rPr>
                <a:t>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15039</TotalTime>
  <Words>2652</Words>
  <Application>Microsoft Office PowerPoint</Application>
  <PresentationFormat>On-screen Show (4:3)</PresentationFormat>
  <Paragraphs>566</Paragraphs>
  <Slides>28</Slides>
  <Notes>27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Lucida Sans Unicode</vt:lpstr>
      <vt:lpstr>Wingdings 2</vt:lpstr>
      <vt:lpstr>B Nazanin</vt:lpstr>
      <vt:lpstr>Verdana</vt:lpstr>
      <vt:lpstr>Calibri</vt:lpstr>
      <vt:lpstr>Arial Black</vt:lpstr>
      <vt:lpstr>Wingdings</vt:lpstr>
      <vt:lpstr>Arial</vt:lpstr>
      <vt:lpstr>Symbol</vt:lpstr>
      <vt:lpstr>Wingdings 3</vt:lpstr>
      <vt:lpstr>Times New Roman</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1212</cp:revision>
  <cp:lastPrinted>2017-03-04T10:03:28Z</cp:lastPrinted>
  <dcterms:created xsi:type="dcterms:W3CDTF">2010-11-11T01:16:29Z</dcterms:created>
  <dcterms:modified xsi:type="dcterms:W3CDTF">2018-02-02T17:50:58Z</dcterms:modified>
</cp:coreProperties>
</file>