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863" r:id="rId1"/>
  </p:sldMasterIdLst>
  <p:notesMasterIdLst>
    <p:notesMasterId r:id="rId53"/>
  </p:notesMasterIdLst>
  <p:handoutMasterIdLst>
    <p:handoutMasterId r:id="rId54"/>
  </p:handoutMasterIdLst>
  <p:sldIdLst>
    <p:sldId id="728" r:id="rId2"/>
    <p:sldId id="591" r:id="rId3"/>
    <p:sldId id="626" r:id="rId4"/>
    <p:sldId id="698" r:id="rId5"/>
    <p:sldId id="699" r:id="rId6"/>
    <p:sldId id="627" r:id="rId7"/>
    <p:sldId id="723" r:id="rId8"/>
    <p:sldId id="597" r:id="rId9"/>
    <p:sldId id="729" r:id="rId10"/>
    <p:sldId id="730" r:id="rId11"/>
    <p:sldId id="731" r:id="rId12"/>
    <p:sldId id="732" r:id="rId13"/>
    <p:sldId id="733" r:id="rId14"/>
    <p:sldId id="734" r:id="rId15"/>
    <p:sldId id="735" r:id="rId16"/>
    <p:sldId id="736" r:id="rId17"/>
    <p:sldId id="737" r:id="rId18"/>
    <p:sldId id="738" r:id="rId19"/>
    <p:sldId id="739" r:id="rId20"/>
    <p:sldId id="740" r:id="rId21"/>
    <p:sldId id="741" r:id="rId22"/>
    <p:sldId id="742" r:id="rId23"/>
    <p:sldId id="743" r:id="rId24"/>
    <p:sldId id="744" r:id="rId25"/>
    <p:sldId id="745" r:id="rId26"/>
    <p:sldId id="746" r:id="rId27"/>
    <p:sldId id="747" r:id="rId28"/>
    <p:sldId id="748" r:id="rId29"/>
    <p:sldId id="749" r:id="rId30"/>
    <p:sldId id="750" r:id="rId31"/>
    <p:sldId id="751" r:id="rId32"/>
    <p:sldId id="752" r:id="rId33"/>
    <p:sldId id="753" r:id="rId34"/>
    <p:sldId id="754" r:id="rId35"/>
    <p:sldId id="755" r:id="rId36"/>
    <p:sldId id="756" r:id="rId37"/>
    <p:sldId id="693" r:id="rId38"/>
    <p:sldId id="657" r:id="rId39"/>
    <p:sldId id="724" r:id="rId40"/>
    <p:sldId id="725" r:id="rId41"/>
    <p:sldId id="726" r:id="rId42"/>
    <p:sldId id="686" r:id="rId43"/>
    <p:sldId id="695" r:id="rId44"/>
    <p:sldId id="685" r:id="rId45"/>
    <p:sldId id="696" r:id="rId46"/>
    <p:sldId id="594" r:id="rId47"/>
    <p:sldId id="625" r:id="rId48"/>
    <p:sldId id="697" r:id="rId49"/>
    <p:sldId id="727" r:id="rId50"/>
    <p:sldId id="599" r:id="rId51"/>
    <p:sldId id="757" r:id="rId52"/>
  </p:sldIdLst>
  <p:sldSz cx="9144000" cy="6858000" type="screen4x3"/>
  <p:notesSz cx="6858000" cy="9144000"/>
  <p:embeddedFontLst>
    <p:embeddedFont>
      <p:font typeface="Calibri" panose="020F0502020204030204" pitchFamily="34" charset="0"/>
      <p:regular r:id="rId55"/>
      <p:bold r:id="rId56"/>
      <p:italic r:id="rId57"/>
      <p:boldItalic r:id="rId58"/>
    </p:embeddedFont>
    <p:embeddedFont>
      <p:font typeface="Arial Black" panose="020B0A04020102020204" pitchFamily="34" charset="0"/>
      <p:bold r:id="rId59"/>
    </p:embeddedFont>
    <p:embeddedFont>
      <p:font typeface="Cambria Math" panose="02040503050406030204" pitchFamily="18" charset="0"/>
      <p:regular r:id="rId60"/>
    </p:embeddedFont>
    <p:embeddedFont>
      <p:font typeface="Wingdings 3" panose="05040102010807070707" pitchFamily="18" charset="2"/>
      <p:regular r:id="rId61"/>
    </p:embeddedFont>
    <p:embeddedFont>
      <p:font typeface="Verdana" panose="020B0604030504040204" pitchFamily="34" charset="0"/>
      <p:regular r:id="rId62"/>
      <p:bold r:id="rId63"/>
      <p:italic r:id="rId64"/>
      <p:boldItalic r:id="rId65"/>
    </p:embeddedFont>
    <p:embeddedFont>
      <p:font typeface="Wingdings 2" panose="05020102010507070707" pitchFamily="18" charset="2"/>
      <p:regular r:id="rId66"/>
    </p:embeddedFont>
    <p:embeddedFont>
      <p:font typeface="Lucida Sans Unicode" panose="020B0602030504020204" pitchFamily="34" charset="0"/>
      <p:regular r:id="rId67"/>
    </p:embeddedFont>
    <p:embeddedFont>
      <p:font typeface="B Nazanin" panose="00000400000000000000" pitchFamily="2" charset="-78"/>
      <p:regular r:id="rId68"/>
      <p:bold r:id="rId6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7" autoAdjust="0"/>
    <p:restoredTop sz="29205" autoAdjust="0"/>
  </p:normalViewPr>
  <p:slideViewPr>
    <p:cSldViewPr showGuides="1">
      <p:cViewPr varScale="1">
        <p:scale>
          <a:sx n="21" d="100"/>
          <a:sy n="21" d="100"/>
        </p:scale>
        <p:origin x="2568" y="18"/>
      </p:cViewPr>
      <p:guideLst>
        <p:guide orient="horz" pos="2160"/>
        <p:guide pos="2880"/>
      </p:guideLst>
    </p:cSldViewPr>
  </p:slideViewPr>
  <p:notesTextViewPr>
    <p:cViewPr>
      <p:scale>
        <a:sx n="1" d="1"/>
        <a:sy n="1" d="1"/>
      </p:scale>
      <p:origin x="0" y="-282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9.fntdata"/><Relationship Id="rId6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62" Type="http://schemas.openxmlformats.org/officeDocument/2006/relationships/font" Target="fonts/font8.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D8769-3137-4E5E-BA2D-A083AF64711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FCBC57DD-CCF4-4D37-BA09-C72879116D0D}">
      <dgm:prSet phldrT="[Text]"/>
      <dgm:spPr/>
      <dgm:t>
        <a:bodyPr/>
        <a:lstStyle/>
        <a:p>
          <a:r>
            <a:rPr lang="en-US" dirty="0" smtClean="0"/>
            <a:t>X&gt;0</a:t>
          </a:r>
          <a:endParaRPr lang="en-US" dirty="0"/>
        </a:p>
      </dgm:t>
    </dgm:pt>
    <dgm:pt modelId="{C744FC8B-7A6E-4303-8B81-E1D4D0649AC2}" type="parTrans" cxnId="{36EDFA6A-FDFD-4777-A053-4CB487757E2F}">
      <dgm:prSet/>
      <dgm:spPr/>
      <dgm:t>
        <a:bodyPr/>
        <a:lstStyle/>
        <a:p>
          <a:endParaRPr lang="en-US"/>
        </a:p>
      </dgm:t>
    </dgm:pt>
    <dgm:pt modelId="{BA13C5C9-CD6B-4DA1-AA14-F51543C8B085}" type="sibTrans" cxnId="{36EDFA6A-FDFD-4777-A053-4CB487757E2F}">
      <dgm:prSet/>
      <dgm:spPr/>
      <dgm:t>
        <a:bodyPr/>
        <a:lstStyle/>
        <a:p>
          <a:endParaRPr lang="en-US"/>
        </a:p>
      </dgm:t>
    </dgm:pt>
    <dgm:pt modelId="{318207AA-5C1A-4E87-B680-AC0A3841B73D}">
      <dgm:prSet phldrT="[Text]"/>
      <dgm:spPr/>
      <dgm:t>
        <a:bodyPr/>
        <a:lstStyle/>
        <a:p>
          <a:r>
            <a:rPr lang="en-US" dirty="0" smtClean="0"/>
            <a:t>P!=NULL</a:t>
          </a:r>
          <a:endParaRPr lang="en-US" dirty="0"/>
        </a:p>
      </dgm:t>
    </dgm:pt>
    <dgm:pt modelId="{B395C1C3-A843-49B1-A06B-ABC300A03E64}" type="parTrans" cxnId="{720A08E3-F646-43CF-83FC-1C4AE1A33536}">
      <dgm:prSet/>
      <dgm:spPr/>
      <dgm:t>
        <a:bodyPr/>
        <a:lstStyle/>
        <a:p>
          <a:endParaRPr lang="en-US"/>
        </a:p>
      </dgm:t>
    </dgm:pt>
    <dgm:pt modelId="{A020922D-BB60-48B3-9040-29A3B5D95B8F}" type="sibTrans" cxnId="{720A08E3-F646-43CF-83FC-1C4AE1A33536}">
      <dgm:prSet/>
      <dgm:spPr/>
      <dgm:t>
        <a:bodyPr/>
        <a:lstStyle/>
        <a:p>
          <a:endParaRPr lang="en-US"/>
        </a:p>
      </dgm:t>
    </dgm:pt>
    <dgm:pt modelId="{A02D474B-2EDD-457D-B54E-30985DA3C829}">
      <dgm:prSet phldrT="[Text]"/>
      <dgm:spPr/>
      <dgm:t>
        <a:bodyPr/>
        <a:lstStyle/>
        <a:p>
          <a:r>
            <a:rPr lang="en-US" altLang="en-US" dirty="0" smtClean="0"/>
            <a:t>f(x) == p-&gt;v</a:t>
          </a:r>
          <a:endParaRPr lang="en-US" dirty="0"/>
        </a:p>
      </dgm:t>
    </dgm:pt>
    <dgm:pt modelId="{3F2553B4-1636-4294-9AA6-9E25EAD66072}" type="parTrans" cxnId="{6F410B1F-95A9-4B56-81E6-215AF707983A}">
      <dgm:prSet/>
      <dgm:spPr/>
      <dgm:t>
        <a:bodyPr/>
        <a:lstStyle/>
        <a:p>
          <a:endParaRPr lang="en-US"/>
        </a:p>
      </dgm:t>
    </dgm:pt>
    <dgm:pt modelId="{1498030A-8C24-4A4B-B352-FA8B7D25E49F}" type="sibTrans" cxnId="{6F410B1F-95A9-4B56-81E6-215AF707983A}">
      <dgm:prSet/>
      <dgm:spPr/>
      <dgm:t>
        <a:bodyPr/>
        <a:lstStyle/>
        <a:p>
          <a:endParaRPr lang="en-US"/>
        </a:p>
      </dgm:t>
    </dgm:pt>
    <dgm:pt modelId="{FA752763-705B-4F29-90A9-3C771235A659}">
      <dgm:prSet phldrT="[Text]"/>
      <dgm:spPr/>
      <dgm:t>
        <a:bodyPr/>
        <a:lstStyle/>
        <a:p>
          <a:r>
            <a:rPr lang="en-US" dirty="0" smtClean="0"/>
            <a:t>END</a:t>
          </a:r>
          <a:endParaRPr lang="en-US" dirty="0"/>
        </a:p>
      </dgm:t>
    </dgm:pt>
    <dgm:pt modelId="{A90C809B-B687-447A-89EB-34FD6DC5B483}" type="parTrans" cxnId="{77FF2533-3E85-4612-8564-80021BEB7E9E}">
      <dgm:prSet/>
      <dgm:spPr/>
      <dgm:t>
        <a:bodyPr/>
        <a:lstStyle/>
        <a:p>
          <a:endParaRPr lang="en-US"/>
        </a:p>
      </dgm:t>
    </dgm:pt>
    <dgm:pt modelId="{2A904835-2A68-4380-9791-EF754C4CB4B9}" type="sibTrans" cxnId="{77FF2533-3E85-4612-8564-80021BEB7E9E}">
      <dgm:prSet/>
      <dgm:spPr/>
      <dgm:t>
        <a:bodyPr/>
        <a:lstStyle/>
        <a:p>
          <a:endParaRPr lang="en-US"/>
        </a:p>
      </dgm:t>
    </dgm:pt>
    <dgm:pt modelId="{D22D48FC-64F4-4065-A4AB-77161219B39C}">
      <dgm:prSet phldrT="[Text]"/>
      <dgm:spPr/>
      <dgm:t>
        <a:bodyPr/>
        <a:lstStyle/>
        <a:p>
          <a:r>
            <a:rPr lang="en-US" dirty="0" smtClean="0"/>
            <a:t>END</a:t>
          </a:r>
          <a:endParaRPr lang="en-US" dirty="0"/>
        </a:p>
      </dgm:t>
    </dgm:pt>
    <dgm:pt modelId="{97CF89C5-BD9C-4078-9D4B-FC6E19A37B9F}" type="parTrans" cxnId="{6DF3D8D6-84C7-4C7B-BCBC-E83CD57E5F22}">
      <dgm:prSet/>
      <dgm:spPr/>
      <dgm:t>
        <a:bodyPr/>
        <a:lstStyle/>
        <a:p>
          <a:endParaRPr lang="en-US"/>
        </a:p>
      </dgm:t>
    </dgm:pt>
    <dgm:pt modelId="{B2666F1A-2A59-43B5-90E2-33E5FED6B9C9}" type="sibTrans" cxnId="{6DF3D8D6-84C7-4C7B-BCBC-E83CD57E5F22}">
      <dgm:prSet/>
      <dgm:spPr/>
      <dgm:t>
        <a:bodyPr/>
        <a:lstStyle/>
        <a:p>
          <a:endParaRPr lang="en-US"/>
        </a:p>
      </dgm:t>
    </dgm:pt>
    <dgm:pt modelId="{E8F2F35C-D5C3-4F75-B276-15F36D51EDDC}">
      <dgm:prSet phldrT="[Text]"/>
      <dgm:spPr/>
      <dgm:t>
        <a:bodyPr/>
        <a:lstStyle/>
        <a:p>
          <a:r>
            <a:rPr lang="en-US" dirty="0" smtClean="0"/>
            <a:t>END</a:t>
          </a:r>
          <a:endParaRPr lang="en-US" dirty="0"/>
        </a:p>
      </dgm:t>
    </dgm:pt>
    <dgm:pt modelId="{39E11D02-3F11-481C-9F81-AC803033F9E1}" type="parTrans" cxnId="{6A0004D1-1CC4-478B-BE04-8EEF176324CD}">
      <dgm:prSet/>
      <dgm:spPr/>
      <dgm:t>
        <a:bodyPr/>
        <a:lstStyle/>
        <a:p>
          <a:endParaRPr lang="en-US"/>
        </a:p>
      </dgm:t>
    </dgm:pt>
    <dgm:pt modelId="{1BA70AAF-5A4D-4AC3-BEB8-19421F182564}" type="sibTrans" cxnId="{6A0004D1-1CC4-478B-BE04-8EEF176324CD}">
      <dgm:prSet/>
      <dgm:spPr/>
      <dgm:t>
        <a:bodyPr/>
        <a:lstStyle/>
        <a:p>
          <a:endParaRPr lang="en-US"/>
        </a:p>
      </dgm:t>
    </dgm:pt>
    <dgm:pt modelId="{BE80881F-4A2D-417D-ACF3-B08E0A092A4E}">
      <dgm:prSet phldrT="[Text]"/>
      <dgm:spPr/>
      <dgm:t>
        <a:bodyPr/>
        <a:lstStyle/>
        <a:p>
          <a:r>
            <a:rPr lang="en-US" dirty="0" smtClean="0"/>
            <a:t>ERROR</a:t>
          </a:r>
          <a:endParaRPr lang="en-US" dirty="0"/>
        </a:p>
      </dgm:t>
    </dgm:pt>
    <dgm:pt modelId="{1583E0C8-DDCD-4649-A390-C9EA5FCE274B}" type="parTrans" cxnId="{45F5BFEF-A101-4BEA-979B-E31E0FD29663}">
      <dgm:prSet/>
      <dgm:spPr/>
      <dgm:t>
        <a:bodyPr/>
        <a:lstStyle/>
        <a:p>
          <a:endParaRPr lang="en-US"/>
        </a:p>
      </dgm:t>
    </dgm:pt>
    <dgm:pt modelId="{08BA5748-5F43-4892-852E-390B94DCA4C7}" type="sibTrans" cxnId="{45F5BFEF-A101-4BEA-979B-E31E0FD29663}">
      <dgm:prSet/>
      <dgm:spPr/>
      <dgm:t>
        <a:bodyPr/>
        <a:lstStyle/>
        <a:p>
          <a:endParaRPr lang="en-US"/>
        </a:p>
      </dgm:t>
    </dgm:pt>
    <dgm:pt modelId="{BD8F4DD2-9E29-463C-BA77-0E58376D35DF}">
      <dgm:prSet phldrT="[Text]"/>
      <dgm:spPr/>
      <dgm:t>
        <a:bodyPr/>
        <a:lstStyle/>
        <a:p>
          <a:r>
            <a:rPr lang="en-US" altLang="en-US" dirty="0" smtClean="0"/>
            <a:t>p-&gt;next == p</a:t>
          </a:r>
          <a:endParaRPr lang="en-US" dirty="0"/>
        </a:p>
      </dgm:t>
    </dgm:pt>
    <dgm:pt modelId="{6A91E57B-D813-49DF-82E0-FC94FC4A2873}" type="parTrans" cxnId="{E53428EC-C2F6-4BC2-9D40-C81A4EA29A65}">
      <dgm:prSet/>
      <dgm:spPr/>
      <dgm:t>
        <a:bodyPr/>
        <a:lstStyle/>
        <a:p>
          <a:endParaRPr lang="en-US"/>
        </a:p>
      </dgm:t>
    </dgm:pt>
    <dgm:pt modelId="{B4333611-6F4E-4DA4-A51F-4CD97A5E669B}" type="sibTrans" cxnId="{E53428EC-C2F6-4BC2-9D40-C81A4EA29A65}">
      <dgm:prSet/>
      <dgm:spPr/>
      <dgm:t>
        <a:bodyPr/>
        <a:lstStyle/>
        <a:p>
          <a:endParaRPr lang="en-US"/>
        </a:p>
      </dgm:t>
    </dgm:pt>
    <dgm:pt modelId="{1FB39420-5D22-4CFB-8AD9-181FD1A365EC}" type="pres">
      <dgm:prSet presAssocID="{131D8769-3137-4E5E-BA2D-A083AF647117}" presName="diagram" presStyleCnt="0">
        <dgm:presLayoutVars>
          <dgm:chPref val="1"/>
          <dgm:dir/>
          <dgm:animOne val="branch"/>
          <dgm:animLvl val="lvl"/>
          <dgm:resizeHandles val="exact"/>
        </dgm:presLayoutVars>
      </dgm:prSet>
      <dgm:spPr/>
      <dgm:t>
        <a:bodyPr/>
        <a:lstStyle/>
        <a:p>
          <a:endParaRPr lang="en-US"/>
        </a:p>
      </dgm:t>
    </dgm:pt>
    <dgm:pt modelId="{5B73BC5C-1978-4996-875B-4E1B2CB1FC52}" type="pres">
      <dgm:prSet presAssocID="{FCBC57DD-CCF4-4D37-BA09-C72879116D0D}" presName="root1" presStyleCnt="0"/>
      <dgm:spPr/>
    </dgm:pt>
    <dgm:pt modelId="{2CC5DB9A-891C-4915-8738-3E117191981B}" type="pres">
      <dgm:prSet presAssocID="{FCBC57DD-CCF4-4D37-BA09-C72879116D0D}" presName="LevelOneTextNode" presStyleLbl="node0" presStyleIdx="0" presStyleCnt="1">
        <dgm:presLayoutVars>
          <dgm:chPref val="3"/>
        </dgm:presLayoutVars>
      </dgm:prSet>
      <dgm:spPr/>
      <dgm:t>
        <a:bodyPr/>
        <a:lstStyle/>
        <a:p>
          <a:endParaRPr lang="en-US"/>
        </a:p>
      </dgm:t>
    </dgm:pt>
    <dgm:pt modelId="{BCDB6075-7878-48AC-9FF4-AEAD17B3627A}" type="pres">
      <dgm:prSet presAssocID="{FCBC57DD-CCF4-4D37-BA09-C72879116D0D}" presName="level2hierChild" presStyleCnt="0"/>
      <dgm:spPr/>
    </dgm:pt>
    <dgm:pt modelId="{0996C6C2-BAAC-417A-BC71-25AAB1E99377}" type="pres">
      <dgm:prSet presAssocID="{B395C1C3-A843-49B1-A06B-ABC300A03E64}" presName="conn2-1" presStyleLbl="parChTrans1D2" presStyleIdx="0" presStyleCnt="2"/>
      <dgm:spPr/>
      <dgm:t>
        <a:bodyPr/>
        <a:lstStyle/>
        <a:p>
          <a:endParaRPr lang="en-US"/>
        </a:p>
      </dgm:t>
    </dgm:pt>
    <dgm:pt modelId="{5FBCB169-CB2C-415A-B264-701C46821FD4}" type="pres">
      <dgm:prSet presAssocID="{B395C1C3-A843-49B1-A06B-ABC300A03E64}" presName="connTx" presStyleLbl="parChTrans1D2" presStyleIdx="0" presStyleCnt="2"/>
      <dgm:spPr/>
      <dgm:t>
        <a:bodyPr/>
        <a:lstStyle/>
        <a:p>
          <a:endParaRPr lang="en-US"/>
        </a:p>
      </dgm:t>
    </dgm:pt>
    <dgm:pt modelId="{ED89F714-DDE5-4966-A0F6-96F991A8A37F}" type="pres">
      <dgm:prSet presAssocID="{318207AA-5C1A-4E87-B680-AC0A3841B73D}" presName="root2" presStyleCnt="0"/>
      <dgm:spPr/>
    </dgm:pt>
    <dgm:pt modelId="{880EEF31-0AA6-47E7-B95F-5B6EB1C20033}" type="pres">
      <dgm:prSet presAssocID="{318207AA-5C1A-4E87-B680-AC0A3841B73D}" presName="LevelTwoTextNode" presStyleLbl="node2" presStyleIdx="0" presStyleCnt="2">
        <dgm:presLayoutVars>
          <dgm:chPref val="3"/>
        </dgm:presLayoutVars>
      </dgm:prSet>
      <dgm:spPr/>
      <dgm:t>
        <a:bodyPr/>
        <a:lstStyle/>
        <a:p>
          <a:endParaRPr lang="en-US"/>
        </a:p>
      </dgm:t>
    </dgm:pt>
    <dgm:pt modelId="{2E0A5ABB-5E3E-4230-B3E3-96EB31D946D9}" type="pres">
      <dgm:prSet presAssocID="{318207AA-5C1A-4E87-B680-AC0A3841B73D}" presName="level3hierChild" presStyleCnt="0"/>
      <dgm:spPr/>
    </dgm:pt>
    <dgm:pt modelId="{B1CBB387-CAE1-4E80-9E63-B23122DE7D13}" type="pres">
      <dgm:prSet presAssocID="{3F2553B4-1636-4294-9AA6-9E25EAD66072}" presName="conn2-1" presStyleLbl="parChTrans1D3" presStyleIdx="0" presStyleCnt="2"/>
      <dgm:spPr/>
      <dgm:t>
        <a:bodyPr/>
        <a:lstStyle/>
        <a:p>
          <a:endParaRPr lang="en-US"/>
        </a:p>
      </dgm:t>
    </dgm:pt>
    <dgm:pt modelId="{15943AD2-0D87-4B80-941E-5CBCD9941F0F}" type="pres">
      <dgm:prSet presAssocID="{3F2553B4-1636-4294-9AA6-9E25EAD66072}" presName="connTx" presStyleLbl="parChTrans1D3" presStyleIdx="0" presStyleCnt="2"/>
      <dgm:spPr/>
      <dgm:t>
        <a:bodyPr/>
        <a:lstStyle/>
        <a:p>
          <a:endParaRPr lang="en-US"/>
        </a:p>
      </dgm:t>
    </dgm:pt>
    <dgm:pt modelId="{6BD0023D-1F6B-4323-AC1F-38D26CCAB686}" type="pres">
      <dgm:prSet presAssocID="{A02D474B-2EDD-457D-B54E-30985DA3C829}" presName="root2" presStyleCnt="0"/>
      <dgm:spPr/>
    </dgm:pt>
    <dgm:pt modelId="{9DC7A3D5-E0E9-4805-AF91-39C8430D4B1F}" type="pres">
      <dgm:prSet presAssocID="{A02D474B-2EDD-457D-B54E-30985DA3C829}" presName="LevelTwoTextNode" presStyleLbl="node3" presStyleIdx="0" presStyleCnt="2" custScaleX="146223">
        <dgm:presLayoutVars>
          <dgm:chPref val="3"/>
        </dgm:presLayoutVars>
      </dgm:prSet>
      <dgm:spPr/>
      <dgm:t>
        <a:bodyPr/>
        <a:lstStyle/>
        <a:p>
          <a:endParaRPr lang="en-US"/>
        </a:p>
      </dgm:t>
    </dgm:pt>
    <dgm:pt modelId="{036FE8D0-5C1F-4B03-853D-25D02F51F334}" type="pres">
      <dgm:prSet presAssocID="{A02D474B-2EDD-457D-B54E-30985DA3C829}" presName="level3hierChild" presStyleCnt="0"/>
      <dgm:spPr/>
    </dgm:pt>
    <dgm:pt modelId="{C71D5C3E-C463-4006-84D8-B098EDCE3736}" type="pres">
      <dgm:prSet presAssocID="{6A91E57B-D813-49DF-82E0-FC94FC4A2873}" presName="conn2-1" presStyleLbl="parChTrans1D4" presStyleIdx="0" presStyleCnt="3"/>
      <dgm:spPr/>
      <dgm:t>
        <a:bodyPr/>
        <a:lstStyle/>
        <a:p>
          <a:endParaRPr lang="en-US"/>
        </a:p>
      </dgm:t>
    </dgm:pt>
    <dgm:pt modelId="{D64B3657-21F4-42F8-8D1E-164CFFFFA091}" type="pres">
      <dgm:prSet presAssocID="{6A91E57B-D813-49DF-82E0-FC94FC4A2873}" presName="connTx" presStyleLbl="parChTrans1D4" presStyleIdx="0" presStyleCnt="3"/>
      <dgm:spPr/>
      <dgm:t>
        <a:bodyPr/>
        <a:lstStyle/>
        <a:p>
          <a:endParaRPr lang="en-US"/>
        </a:p>
      </dgm:t>
    </dgm:pt>
    <dgm:pt modelId="{44835C9F-CFA8-4290-B068-0C66FD8DF44D}" type="pres">
      <dgm:prSet presAssocID="{BD8F4DD2-9E29-463C-BA77-0E58376D35DF}" presName="root2" presStyleCnt="0"/>
      <dgm:spPr/>
    </dgm:pt>
    <dgm:pt modelId="{3F250886-211D-43DB-B909-572075404053}" type="pres">
      <dgm:prSet presAssocID="{BD8F4DD2-9E29-463C-BA77-0E58376D35DF}" presName="LevelTwoTextNode" presStyleLbl="node4" presStyleIdx="0" presStyleCnt="3" custScaleX="129817">
        <dgm:presLayoutVars>
          <dgm:chPref val="3"/>
        </dgm:presLayoutVars>
      </dgm:prSet>
      <dgm:spPr/>
      <dgm:t>
        <a:bodyPr/>
        <a:lstStyle/>
        <a:p>
          <a:endParaRPr lang="en-US"/>
        </a:p>
      </dgm:t>
    </dgm:pt>
    <dgm:pt modelId="{B6CCB23A-03EB-4151-A21F-65F23D1EDEA2}" type="pres">
      <dgm:prSet presAssocID="{BD8F4DD2-9E29-463C-BA77-0E58376D35DF}" presName="level3hierChild" presStyleCnt="0"/>
      <dgm:spPr/>
    </dgm:pt>
    <dgm:pt modelId="{240C59E2-84DA-4448-B925-90D2EB70817A}" type="pres">
      <dgm:prSet presAssocID="{1583E0C8-DDCD-4649-A390-C9EA5FCE274B}" presName="conn2-1" presStyleLbl="parChTrans1D4" presStyleIdx="1" presStyleCnt="3"/>
      <dgm:spPr/>
      <dgm:t>
        <a:bodyPr/>
        <a:lstStyle/>
        <a:p>
          <a:endParaRPr lang="en-US"/>
        </a:p>
      </dgm:t>
    </dgm:pt>
    <dgm:pt modelId="{85D96923-4E0C-4483-98B6-4C5F70E95F22}" type="pres">
      <dgm:prSet presAssocID="{1583E0C8-DDCD-4649-A390-C9EA5FCE274B}" presName="connTx" presStyleLbl="parChTrans1D4" presStyleIdx="1" presStyleCnt="3"/>
      <dgm:spPr/>
      <dgm:t>
        <a:bodyPr/>
        <a:lstStyle/>
        <a:p>
          <a:endParaRPr lang="en-US"/>
        </a:p>
      </dgm:t>
    </dgm:pt>
    <dgm:pt modelId="{EAFB128E-2A37-427B-875E-EC4D8194ABC7}" type="pres">
      <dgm:prSet presAssocID="{BE80881F-4A2D-417D-ACF3-B08E0A092A4E}" presName="root2" presStyleCnt="0"/>
      <dgm:spPr/>
    </dgm:pt>
    <dgm:pt modelId="{8D0C050A-BC7C-4E3C-9CCA-3FB7701EF03A}" type="pres">
      <dgm:prSet presAssocID="{BE80881F-4A2D-417D-ACF3-B08E0A092A4E}" presName="LevelTwoTextNode" presStyleLbl="node4" presStyleIdx="1" presStyleCnt="3">
        <dgm:presLayoutVars>
          <dgm:chPref val="3"/>
        </dgm:presLayoutVars>
      </dgm:prSet>
      <dgm:spPr/>
      <dgm:t>
        <a:bodyPr/>
        <a:lstStyle/>
        <a:p>
          <a:endParaRPr lang="en-US"/>
        </a:p>
      </dgm:t>
    </dgm:pt>
    <dgm:pt modelId="{D11645A8-E047-480C-85C5-ED2F7E7AF473}" type="pres">
      <dgm:prSet presAssocID="{BE80881F-4A2D-417D-ACF3-B08E0A092A4E}" presName="level3hierChild" presStyleCnt="0"/>
      <dgm:spPr/>
    </dgm:pt>
    <dgm:pt modelId="{A6459932-C18C-4B3B-9AC9-60926C9C306D}" type="pres">
      <dgm:prSet presAssocID="{39E11D02-3F11-481C-9F81-AC803033F9E1}" presName="conn2-1" presStyleLbl="parChTrans1D4" presStyleIdx="2" presStyleCnt="3"/>
      <dgm:spPr/>
      <dgm:t>
        <a:bodyPr/>
        <a:lstStyle/>
        <a:p>
          <a:endParaRPr lang="en-US"/>
        </a:p>
      </dgm:t>
    </dgm:pt>
    <dgm:pt modelId="{BD671DEB-0A36-41F6-A39F-C43699F116E4}" type="pres">
      <dgm:prSet presAssocID="{39E11D02-3F11-481C-9F81-AC803033F9E1}" presName="connTx" presStyleLbl="parChTrans1D4" presStyleIdx="2" presStyleCnt="3"/>
      <dgm:spPr/>
      <dgm:t>
        <a:bodyPr/>
        <a:lstStyle/>
        <a:p>
          <a:endParaRPr lang="en-US"/>
        </a:p>
      </dgm:t>
    </dgm:pt>
    <dgm:pt modelId="{1825F15A-76BC-44EA-AE35-A473FE41E5D8}" type="pres">
      <dgm:prSet presAssocID="{E8F2F35C-D5C3-4F75-B276-15F36D51EDDC}" presName="root2" presStyleCnt="0"/>
      <dgm:spPr/>
    </dgm:pt>
    <dgm:pt modelId="{FF6014DB-EF26-4810-B0C5-AE08CCDE41F1}" type="pres">
      <dgm:prSet presAssocID="{E8F2F35C-D5C3-4F75-B276-15F36D51EDDC}" presName="LevelTwoTextNode" presStyleLbl="node4" presStyleIdx="2" presStyleCnt="3">
        <dgm:presLayoutVars>
          <dgm:chPref val="3"/>
        </dgm:presLayoutVars>
      </dgm:prSet>
      <dgm:spPr/>
      <dgm:t>
        <a:bodyPr/>
        <a:lstStyle/>
        <a:p>
          <a:endParaRPr lang="en-US"/>
        </a:p>
      </dgm:t>
    </dgm:pt>
    <dgm:pt modelId="{D0CDE3DE-DDEE-4427-8017-52E03A1EB477}" type="pres">
      <dgm:prSet presAssocID="{E8F2F35C-D5C3-4F75-B276-15F36D51EDDC}" presName="level3hierChild" presStyleCnt="0"/>
      <dgm:spPr/>
    </dgm:pt>
    <dgm:pt modelId="{521CE6C8-C47B-4616-BBCF-7550D15F8059}" type="pres">
      <dgm:prSet presAssocID="{A90C809B-B687-447A-89EB-34FD6DC5B483}" presName="conn2-1" presStyleLbl="parChTrans1D3" presStyleIdx="1" presStyleCnt="2"/>
      <dgm:spPr/>
      <dgm:t>
        <a:bodyPr/>
        <a:lstStyle/>
        <a:p>
          <a:endParaRPr lang="en-US"/>
        </a:p>
      </dgm:t>
    </dgm:pt>
    <dgm:pt modelId="{8387A6C7-D310-4D47-A278-50016C3E9DA5}" type="pres">
      <dgm:prSet presAssocID="{A90C809B-B687-447A-89EB-34FD6DC5B483}" presName="connTx" presStyleLbl="parChTrans1D3" presStyleIdx="1" presStyleCnt="2"/>
      <dgm:spPr/>
      <dgm:t>
        <a:bodyPr/>
        <a:lstStyle/>
        <a:p>
          <a:endParaRPr lang="en-US"/>
        </a:p>
      </dgm:t>
    </dgm:pt>
    <dgm:pt modelId="{2E98B5E7-7CA6-4FA2-9AC1-93736960A36B}" type="pres">
      <dgm:prSet presAssocID="{FA752763-705B-4F29-90A9-3C771235A659}" presName="root2" presStyleCnt="0"/>
      <dgm:spPr/>
    </dgm:pt>
    <dgm:pt modelId="{4B5D2673-70BD-4FBA-ADD6-4480E0B1D3BA}" type="pres">
      <dgm:prSet presAssocID="{FA752763-705B-4F29-90A9-3C771235A659}" presName="LevelTwoTextNode" presStyleLbl="node3" presStyleIdx="1" presStyleCnt="2">
        <dgm:presLayoutVars>
          <dgm:chPref val="3"/>
        </dgm:presLayoutVars>
      </dgm:prSet>
      <dgm:spPr/>
      <dgm:t>
        <a:bodyPr/>
        <a:lstStyle/>
        <a:p>
          <a:endParaRPr lang="en-US"/>
        </a:p>
      </dgm:t>
    </dgm:pt>
    <dgm:pt modelId="{DEF6E2AA-15C3-41E7-956A-7595E5D9C53E}" type="pres">
      <dgm:prSet presAssocID="{FA752763-705B-4F29-90A9-3C771235A659}" presName="level3hierChild" presStyleCnt="0"/>
      <dgm:spPr/>
    </dgm:pt>
    <dgm:pt modelId="{D0819C3F-B262-4696-982F-67B20170EA29}" type="pres">
      <dgm:prSet presAssocID="{97CF89C5-BD9C-4078-9D4B-FC6E19A37B9F}" presName="conn2-1" presStyleLbl="parChTrans1D2" presStyleIdx="1" presStyleCnt="2"/>
      <dgm:spPr/>
      <dgm:t>
        <a:bodyPr/>
        <a:lstStyle/>
        <a:p>
          <a:endParaRPr lang="en-US"/>
        </a:p>
      </dgm:t>
    </dgm:pt>
    <dgm:pt modelId="{6FF9ED19-9A5B-4F2C-96CD-5A4BED7EDD81}" type="pres">
      <dgm:prSet presAssocID="{97CF89C5-BD9C-4078-9D4B-FC6E19A37B9F}" presName="connTx" presStyleLbl="parChTrans1D2" presStyleIdx="1" presStyleCnt="2"/>
      <dgm:spPr/>
      <dgm:t>
        <a:bodyPr/>
        <a:lstStyle/>
        <a:p>
          <a:endParaRPr lang="en-US"/>
        </a:p>
      </dgm:t>
    </dgm:pt>
    <dgm:pt modelId="{DF5B2ADD-7400-41BF-AB6A-6C530F8874A3}" type="pres">
      <dgm:prSet presAssocID="{D22D48FC-64F4-4065-A4AB-77161219B39C}" presName="root2" presStyleCnt="0"/>
      <dgm:spPr/>
    </dgm:pt>
    <dgm:pt modelId="{12E41DA6-2E40-464C-AFF7-A5A3D2041B15}" type="pres">
      <dgm:prSet presAssocID="{D22D48FC-64F4-4065-A4AB-77161219B39C}" presName="LevelTwoTextNode" presStyleLbl="node2" presStyleIdx="1" presStyleCnt="2">
        <dgm:presLayoutVars>
          <dgm:chPref val="3"/>
        </dgm:presLayoutVars>
      </dgm:prSet>
      <dgm:spPr/>
      <dgm:t>
        <a:bodyPr/>
        <a:lstStyle/>
        <a:p>
          <a:endParaRPr lang="en-US"/>
        </a:p>
      </dgm:t>
    </dgm:pt>
    <dgm:pt modelId="{61E058ED-ECAA-4931-B9B6-92293AED2C78}" type="pres">
      <dgm:prSet presAssocID="{D22D48FC-64F4-4065-A4AB-77161219B39C}" presName="level3hierChild" presStyleCnt="0"/>
      <dgm:spPr/>
    </dgm:pt>
  </dgm:ptLst>
  <dgm:cxnLst>
    <dgm:cxn modelId="{720A08E3-F646-43CF-83FC-1C4AE1A33536}" srcId="{FCBC57DD-CCF4-4D37-BA09-C72879116D0D}" destId="{318207AA-5C1A-4E87-B680-AC0A3841B73D}" srcOrd="0" destOrd="0" parTransId="{B395C1C3-A843-49B1-A06B-ABC300A03E64}" sibTransId="{A020922D-BB60-48B3-9040-29A3B5D95B8F}"/>
    <dgm:cxn modelId="{3329616E-79C6-40C9-B2FC-40D971F32C15}" type="presOf" srcId="{A90C809B-B687-447A-89EB-34FD6DC5B483}" destId="{8387A6C7-D310-4D47-A278-50016C3E9DA5}" srcOrd="1" destOrd="0" presId="urn:microsoft.com/office/officeart/2005/8/layout/hierarchy2"/>
    <dgm:cxn modelId="{6A0004D1-1CC4-478B-BE04-8EEF176324CD}" srcId="{A02D474B-2EDD-457D-B54E-30985DA3C829}" destId="{E8F2F35C-D5C3-4F75-B276-15F36D51EDDC}" srcOrd="1" destOrd="0" parTransId="{39E11D02-3F11-481C-9F81-AC803033F9E1}" sibTransId="{1BA70AAF-5A4D-4AC3-BEB8-19421F182564}"/>
    <dgm:cxn modelId="{DAB02244-F0E3-4342-8BC5-ECFED98EB574}" type="presOf" srcId="{3F2553B4-1636-4294-9AA6-9E25EAD66072}" destId="{B1CBB387-CAE1-4E80-9E63-B23122DE7D13}" srcOrd="0" destOrd="0" presId="urn:microsoft.com/office/officeart/2005/8/layout/hierarchy2"/>
    <dgm:cxn modelId="{E1639E39-3B83-4C06-BDFD-DA6C8A83AE82}" type="presOf" srcId="{B395C1C3-A843-49B1-A06B-ABC300A03E64}" destId="{0996C6C2-BAAC-417A-BC71-25AAB1E99377}" srcOrd="0" destOrd="0" presId="urn:microsoft.com/office/officeart/2005/8/layout/hierarchy2"/>
    <dgm:cxn modelId="{55990F08-442E-4178-A742-03DAAC976FD9}" type="presOf" srcId="{BE80881F-4A2D-417D-ACF3-B08E0A092A4E}" destId="{8D0C050A-BC7C-4E3C-9CCA-3FB7701EF03A}" srcOrd="0" destOrd="0" presId="urn:microsoft.com/office/officeart/2005/8/layout/hierarchy2"/>
    <dgm:cxn modelId="{B659DB19-975F-4326-804B-462A2DC251E4}" type="presOf" srcId="{6A91E57B-D813-49DF-82E0-FC94FC4A2873}" destId="{C71D5C3E-C463-4006-84D8-B098EDCE3736}" srcOrd="0" destOrd="0" presId="urn:microsoft.com/office/officeart/2005/8/layout/hierarchy2"/>
    <dgm:cxn modelId="{EDBD21DD-981E-4864-B79E-1615783B5B11}" type="presOf" srcId="{FCBC57DD-CCF4-4D37-BA09-C72879116D0D}" destId="{2CC5DB9A-891C-4915-8738-3E117191981B}" srcOrd="0" destOrd="0" presId="urn:microsoft.com/office/officeart/2005/8/layout/hierarchy2"/>
    <dgm:cxn modelId="{E53428EC-C2F6-4BC2-9D40-C81A4EA29A65}" srcId="{A02D474B-2EDD-457D-B54E-30985DA3C829}" destId="{BD8F4DD2-9E29-463C-BA77-0E58376D35DF}" srcOrd="0" destOrd="0" parTransId="{6A91E57B-D813-49DF-82E0-FC94FC4A2873}" sibTransId="{B4333611-6F4E-4DA4-A51F-4CD97A5E669B}"/>
    <dgm:cxn modelId="{B185931A-AA4D-4BE6-96B2-423CACB43CB0}" type="presOf" srcId="{131D8769-3137-4E5E-BA2D-A083AF647117}" destId="{1FB39420-5D22-4CFB-8AD9-181FD1A365EC}" srcOrd="0" destOrd="0" presId="urn:microsoft.com/office/officeart/2005/8/layout/hierarchy2"/>
    <dgm:cxn modelId="{B0213AEB-30D6-438F-8AE5-419295559701}" type="presOf" srcId="{39E11D02-3F11-481C-9F81-AC803033F9E1}" destId="{BD671DEB-0A36-41F6-A39F-C43699F116E4}" srcOrd="1" destOrd="0" presId="urn:microsoft.com/office/officeart/2005/8/layout/hierarchy2"/>
    <dgm:cxn modelId="{15C90072-E1F0-40D0-8515-586FA633D574}" type="presOf" srcId="{97CF89C5-BD9C-4078-9D4B-FC6E19A37B9F}" destId="{6FF9ED19-9A5B-4F2C-96CD-5A4BED7EDD81}" srcOrd="1" destOrd="0" presId="urn:microsoft.com/office/officeart/2005/8/layout/hierarchy2"/>
    <dgm:cxn modelId="{95BBB300-8485-4A40-A3FF-B3703CA95A21}" type="presOf" srcId="{1583E0C8-DDCD-4649-A390-C9EA5FCE274B}" destId="{240C59E2-84DA-4448-B925-90D2EB70817A}" srcOrd="0" destOrd="0" presId="urn:microsoft.com/office/officeart/2005/8/layout/hierarchy2"/>
    <dgm:cxn modelId="{1AA9E5B6-5B89-4A6E-8634-C54B22D26B70}" type="presOf" srcId="{BD8F4DD2-9E29-463C-BA77-0E58376D35DF}" destId="{3F250886-211D-43DB-B909-572075404053}" srcOrd="0" destOrd="0" presId="urn:microsoft.com/office/officeart/2005/8/layout/hierarchy2"/>
    <dgm:cxn modelId="{05192FC0-F0BE-441A-A1AA-81AD1A4DC1E9}" type="presOf" srcId="{D22D48FC-64F4-4065-A4AB-77161219B39C}" destId="{12E41DA6-2E40-464C-AFF7-A5A3D2041B15}" srcOrd="0" destOrd="0" presId="urn:microsoft.com/office/officeart/2005/8/layout/hierarchy2"/>
    <dgm:cxn modelId="{36EDFA6A-FDFD-4777-A053-4CB487757E2F}" srcId="{131D8769-3137-4E5E-BA2D-A083AF647117}" destId="{FCBC57DD-CCF4-4D37-BA09-C72879116D0D}" srcOrd="0" destOrd="0" parTransId="{C744FC8B-7A6E-4303-8B81-E1D4D0649AC2}" sibTransId="{BA13C5C9-CD6B-4DA1-AA14-F51543C8B085}"/>
    <dgm:cxn modelId="{1F9C477C-F052-4A77-B3E6-F17B1F6A782C}" type="presOf" srcId="{B395C1C3-A843-49B1-A06B-ABC300A03E64}" destId="{5FBCB169-CB2C-415A-B264-701C46821FD4}" srcOrd="1" destOrd="0" presId="urn:microsoft.com/office/officeart/2005/8/layout/hierarchy2"/>
    <dgm:cxn modelId="{65CBD989-8A98-40A1-B7A5-38FBB8F35F61}" type="presOf" srcId="{E8F2F35C-D5C3-4F75-B276-15F36D51EDDC}" destId="{FF6014DB-EF26-4810-B0C5-AE08CCDE41F1}" srcOrd="0" destOrd="0" presId="urn:microsoft.com/office/officeart/2005/8/layout/hierarchy2"/>
    <dgm:cxn modelId="{45F5BFEF-A101-4BEA-979B-E31E0FD29663}" srcId="{BD8F4DD2-9E29-463C-BA77-0E58376D35DF}" destId="{BE80881F-4A2D-417D-ACF3-B08E0A092A4E}" srcOrd="0" destOrd="0" parTransId="{1583E0C8-DDCD-4649-A390-C9EA5FCE274B}" sibTransId="{08BA5748-5F43-4892-852E-390B94DCA4C7}"/>
    <dgm:cxn modelId="{30AACC1C-5456-4A72-BBA2-A1B90081B83C}" type="presOf" srcId="{3F2553B4-1636-4294-9AA6-9E25EAD66072}" destId="{15943AD2-0D87-4B80-941E-5CBCD9941F0F}" srcOrd="1" destOrd="0" presId="urn:microsoft.com/office/officeart/2005/8/layout/hierarchy2"/>
    <dgm:cxn modelId="{6DF3D8D6-84C7-4C7B-BCBC-E83CD57E5F22}" srcId="{FCBC57DD-CCF4-4D37-BA09-C72879116D0D}" destId="{D22D48FC-64F4-4065-A4AB-77161219B39C}" srcOrd="1" destOrd="0" parTransId="{97CF89C5-BD9C-4078-9D4B-FC6E19A37B9F}" sibTransId="{B2666F1A-2A59-43B5-90E2-33E5FED6B9C9}"/>
    <dgm:cxn modelId="{DC1FF784-D248-444C-8208-D8836829CCAE}" type="presOf" srcId="{318207AA-5C1A-4E87-B680-AC0A3841B73D}" destId="{880EEF31-0AA6-47E7-B95F-5B6EB1C20033}" srcOrd="0" destOrd="0" presId="urn:microsoft.com/office/officeart/2005/8/layout/hierarchy2"/>
    <dgm:cxn modelId="{D556611D-B9AB-41F5-B89F-17F05E427D0C}" type="presOf" srcId="{FA752763-705B-4F29-90A9-3C771235A659}" destId="{4B5D2673-70BD-4FBA-ADD6-4480E0B1D3BA}" srcOrd="0" destOrd="0" presId="urn:microsoft.com/office/officeart/2005/8/layout/hierarchy2"/>
    <dgm:cxn modelId="{5A5AF348-FC2E-428E-BFD6-48A92AFD7398}" type="presOf" srcId="{39E11D02-3F11-481C-9F81-AC803033F9E1}" destId="{A6459932-C18C-4B3B-9AC9-60926C9C306D}" srcOrd="0" destOrd="0" presId="urn:microsoft.com/office/officeart/2005/8/layout/hierarchy2"/>
    <dgm:cxn modelId="{6F410B1F-95A9-4B56-81E6-215AF707983A}" srcId="{318207AA-5C1A-4E87-B680-AC0A3841B73D}" destId="{A02D474B-2EDD-457D-B54E-30985DA3C829}" srcOrd="0" destOrd="0" parTransId="{3F2553B4-1636-4294-9AA6-9E25EAD66072}" sibTransId="{1498030A-8C24-4A4B-B352-FA8B7D25E49F}"/>
    <dgm:cxn modelId="{D7C844A5-26B9-4243-88EE-EE2D4348D402}" type="presOf" srcId="{1583E0C8-DDCD-4649-A390-C9EA5FCE274B}" destId="{85D96923-4E0C-4483-98B6-4C5F70E95F22}" srcOrd="1" destOrd="0" presId="urn:microsoft.com/office/officeart/2005/8/layout/hierarchy2"/>
    <dgm:cxn modelId="{77FF2533-3E85-4612-8564-80021BEB7E9E}" srcId="{318207AA-5C1A-4E87-B680-AC0A3841B73D}" destId="{FA752763-705B-4F29-90A9-3C771235A659}" srcOrd="1" destOrd="0" parTransId="{A90C809B-B687-447A-89EB-34FD6DC5B483}" sibTransId="{2A904835-2A68-4380-9791-EF754C4CB4B9}"/>
    <dgm:cxn modelId="{32996AFF-0CD1-4CDD-A019-7174EAD886C4}" type="presOf" srcId="{A02D474B-2EDD-457D-B54E-30985DA3C829}" destId="{9DC7A3D5-E0E9-4805-AF91-39C8430D4B1F}" srcOrd="0" destOrd="0" presId="urn:microsoft.com/office/officeart/2005/8/layout/hierarchy2"/>
    <dgm:cxn modelId="{0951A1B1-31C4-4385-B77D-3536BC4ACCCF}" type="presOf" srcId="{6A91E57B-D813-49DF-82E0-FC94FC4A2873}" destId="{D64B3657-21F4-42F8-8D1E-164CFFFFA091}" srcOrd="1" destOrd="0" presId="urn:microsoft.com/office/officeart/2005/8/layout/hierarchy2"/>
    <dgm:cxn modelId="{0AA8BA7F-F1A8-4EA0-8739-21EC7C9FCD6A}" type="presOf" srcId="{A90C809B-B687-447A-89EB-34FD6DC5B483}" destId="{521CE6C8-C47B-4616-BBCF-7550D15F8059}" srcOrd="0" destOrd="0" presId="urn:microsoft.com/office/officeart/2005/8/layout/hierarchy2"/>
    <dgm:cxn modelId="{23929F18-4A99-44AC-9BEC-7E2D192D79B7}" type="presOf" srcId="{97CF89C5-BD9C-4078-9D4B-FC6E19A37B9F}" destId="{D0819C3F-B262-4696-982F-67B20170EA29}" srcOrd="0" destOrd="0" presId="urn:microsoft.com/office/officeart/2005/8/layout/hierarchy2"/>
    <dgm:cxn modelId="{B3E71B5E-B8AF-4602-91DC-16E75E5FBA6A}" type="presParOf" srcId="{1FB39420-5D22-4CFB-8AD9-181FD1A365EC}" destId="{5B73BC5C-1978-4996-875B-4E1B2CB1FC52}" srcOrd="0" destOrd="0" presId="urn:microsoft.com/office/officeart/2005/8/layout/hierarchy2"/>
    <dgm:cxn modelId="{B6487CED-435F-46F6-A577-96F10AD74A86}" type="presParOf" srcId="{5B73BC5C-1978-4996-875B-4E1B2CB1FC52}" destId="{2CC5DB9A-891C-4915-8738-3E117191981B}" srcOrd="0" destOrd="0" presId="urn:microsoft.com/office/officeart/2005/8/layout/hierarchy2"/>
    <dgm:cxn modelId="{FD817634-8C9A-4FAA-B728-2D693999EA0F}" type="presParOf" srcId="{5B73BC5C-1978-4996-875B-4E1B2CB1FC52}" destId="{BCDB6075-7878-48AC-9FF4-AEAD17B3627A}" srcOrd="1" destOrd="0" presId="urn:microsoft.com/office/officeart/2005/8/layout/hierarchy2"/>
    <dgm:cxn modelId="{042F8C26-F186-42A2-A41D-254FBEDD4D66}" type="presParOf" srcId="{BCDB6075-7878-48AC-9FF4-AEAD17B3627A}" destId="{0996C6C2-BAAC-417A-BC71-25AAB1E99377}" srcOrd="0" destOrd="0" presId="urn:microsoft.com/office/officeart/2005/8/layout/hierarchy2"/>
    <dgm:cxn modelId="{E1C3283E-E7EB-4312-9902-F0247F4D4522}" type="presParOf" srcId="{0996C6C2-BAAC-417A-BC71-25AAB1E99377}" destId="{5FBCB169-CB2C-415A-B264-701C46821FD4}" srcOrd="0" destOrd="0" presId="urn:microsoft.com/office/officeart/2005/8/layout/hierarchy2"/>
    <dgm:cxn modelId="{FD87DA80-7EDA-4C88-A59C-C6BBF5E9DFB4}" type="presParOf" srcId="{BCDB6075-7878-48AC-9FF4-AEAD17B3627A}" destId="{ED89F714-DDE5-4966-A0F6-96F991A8A37F}" srcOrd="1" destOrd="0" presId="urn:microsoft.com/office/officeart/2005/8/layout/hierarchy2"/>
    <dgm:cxn modelId="{5BC1066B-0E13-483C-91E8-6F80C0F71742}" type="presParOf" srcId="{ED89F714-DDE5-4966-A0F6-96F991A8A37F}" destId="{880EEF31-0AA6-47E7-B95F-5B6EB1C20033}" srcOrd="0" destOrd="0" presId="urn:microsoft.com/office/officeart/2005/8/layout/hierarchy2"/>
    <dgm:cxn modelId="{2C04140F-C1CA-40D9-A349-7BE1CBBB77C0}" type="presParOf" srcId="{ED89F714-DDE5-4966-A0F6-96F991A8A37F}" destId="{2E0A5ABB-5E3E-4230-B3E3-96EB31D946D9}" srcOrd="1" destOrd="0" presId="urn:microsoft.com/office/officeart/2005/8/layout/hierarchy2"/>
    <dgm:cxn modelId="{1F838E98-6D7C-4531-AAF6-188C5F52AD87}" type="presParOf" srcId="{2E0A5ABB-5E3E-4230-B3E3-96EB31D946D9}" destId="{B1CBB387-CAE1-4E80-9E63-B23122DE7D13}" srcOrd="0" destOrd="0" presId="urn:microsoft.com/office/officeart/2005/8/layout/hierarchy2"/>
    <dgm:cxn modelId="{8BD62DEA-68EC-4E6B-9465-D39FF9B15151}" type="presParOf" srcId="{B1CBB387-CAE1-4E80-9E63-B23122DE7D13}" destId="{15943AD2-0D87-4B80-941E-5CBCD9941F0F}" srcOrd="0" destOrd="0" presId="urn:microsoft.com/office/officeart/2005/8/layout/hierarchy2"/>
    <dgm:cxn modelId="{1064BE56-1D2B-4AA6-98B1-04EDECD86632}" type="presParOf" srcId="{2E0A5ABB-5E3E-4230-B3E3-96EB31D946D9}" destId="{6BD0023D-1F6B-4323-AC1F-38D26CCAB686}" srcOrd="1" destOrd="0" presId="urn:microsoft.com/office/officeart/2005/8/layout/hierarchy2"/>
    <dgm:cxn modelId="{7D22605B-3C3A-495F-8CF1-4456C1652566}" type="presParOf" srcId="{6BD0023D-1F6B-4323-AC1F-38D26CCAB686}" destId="{9DC7A3D5-E0E9-4805-AF91-39C8430D4B1F}" srcOrd="0" destOrd="0" presId="urn:microsoft.com/office/officeart/2005/8/layout/hierarchy2"/>
    <dgm:cxn modelId="{622AA0C2-8313-401A-870D-004BAE9C7678}" type="presParOf" srcId="{6BD0023D-1F6B-4323-AC1F-38D26CCAB686}" destId="{036FE8D0-5C1F-4B03-853D-25D02F51F334}" srcOrd="1" destOrd="0" presId="urn:microsoft.com/office/officeart/2005/8/layout/hierarchy2"/>
    <dgm:cxn modelId="{B58F0272-B2C4-410F-80D0-A7F6485D9E8E}" type="presParOf" srcId="{036FE8D0-5C1F-4B03-853D-25D02F51F334}" destId="{C71D5C3E-C463-4006-84D8-B098EDCE3736}" srcOrd="0" destOrd="0" presId="urn:microsoft.com/office/officeart/2005/8/layout/hierarchy2"/>
    <dgm:cxn modelId="{2AE1B4BD-1D99-4A2E-A14B-25B6DA7A4182}" type="presParOf" srcId="{C71D5C3E-C463-4006-84D8-B098EDCE3736}" destId="{D64B3657-21F4-42F8-8D1E-164CFFFFA091}" srcOrd="0" destOrd="0" presId="urn:microsoft.com/office/officeart/2005/8/layout/hierarchy2"/>
    <dgm:cxn modelId="{8D655588-7795-48D6-9BF0-C0967E2F8F19}" type="presParOf" srcId="{036FE8D0-5C1F-4B03-853D-25D02F51F334}" destId="{44835C9F-CFA8-4290-B068-0C66FD8DF44D}" srcOrd="1" destOrd="0" presId="urn:microsoft.com/office/officeart/2005/8/layout/hierarchy2"/>
    <dgm:cxn modelId="{B6C2AAF4-D721-47CE-AD91-62AA97814DEA}" type="presParOf" srcId="{44835C9F-CFA8-4290-B068-0C66FD8DF44D}" destId="{3F250886-211D-43DB-B909-572075404053}" srcOrd="0" destOrd="0" presId="urn:microsoft.com/office/officeart/2005/8/layout/hierarchy2"/>
    <dgm:cxn modelId="{B240785E-D1E4-442C-93D8-E5E6302AF110}" type="presParOf" srcId="{44835C9F-CFA8-4290-B068-0C66FD8DF44D}" destId="{B6CCB23A-03EB-4151-A21F-65F23D1EDEA2}" srcOrd="1" destOrd="0" presId="urn:microsoft.com/office/officeart/2005/8/layout/hierarchy2"/>
    <dgm:cxn modelId="{D93FA8E0-2C7B-4270-BA66-C47DC91E5EEE}" type="presParOf" srcId="{B6CCB23A-03EB-4151-A21F-65F23D1EDEA2}" destId="{240C59E2-84DA-4448-B925-90D2EB70817A}" srcOrd="0" destOrd="0" presId="urn:microsoft.com/office/officeart/2005/8/layout/hierarchy2"/>
    <dgm:cxn modelId="{53226ADA-2C28-4418-8628-CCBC57F2DA5E}" type="presParOf" srcId="{240C59E2-84DA-4448-B925-90D2EB70817A}" destId="{85D96923-4E0C-4483-98B6-4C5F70E95F22}" srcOrd="0" destOrd="0" presId="urn:microsoft.com/office/officeart/2005/8/layout/hierarchy2"/>
    <dgm:cxn modelId="{E1CB696C-F1AF-4E66-AB9E-2BB9CE1A6997}" type="presParOf" srcId="{B6CCB23A-03EB-4151-A21F-65F23D1EDEA2}" destId="{EAFB128E-2A37-427B-875E-EC4D8194ABC7}" srcOrd="1" destOrd="0" presId="urn:microsoft.com/office/officeart/2005/8/layout/hierarchy2"/>
    <dgm:cxn modelId="{8FDA4208-BA8F-4B4E-9BE0-63BE11227B90}" type="presParOf" srcId="{EAFB128E-2A37-427B-875E-EC4D8194ABC7}" destId="{8D0C050A-BC7C-4E3C-9CCA-3FB7701EF03A}" srcOrd="0" destOrd="0" presId="urn:microsoft.com/office/officeart/2005/8/layout/hierarchy2"/>
    <dgm:cxn modelId="{728F3AD8-3E1E-4F7A-AE02-70055E50F9EB}" type="presParOf" srcId="{EAFB128E-2A37-427B-875E-EC4D8194ABC7}" destId="{D11645A8-E047-480C-85C5-ED2F7E7AF473}" srcOrd="1" destOrd="0" presId="urn:microsoft.com/office/officeart/2005/8/layout/hierarchy2"/>
    <dgm:cxn modelId="{C22C227A-88CA-4106-9C89-84667F376450}" type="presParOf" srcId="{036FE8D0-5C1F-4B03-853D-25D02F51F334}" destId="{A6459932-C18C-4B3B-9AC9-60926C9C306D}" srcOrd="2" destOrd="0" presId="urn:microsoft.com/office/officeart/2005/8/layout/hierarchy2"/>
    <dgm:cxn modelId="{9269173B-6CFA-4730-B79B-9DBC64DF5CFE}" type="presParOf" srcId="{A6459932-C18C-4B3B-9AC9-60926C9C306D}" destId="{BD671DEB-0A36-41F6-A39F-C43699F116E4}" srcOrd="0" destOrd="0" presId="urn:microsoft.com/office/officeart/2005/8/layout/hierarchy2"/>
    <dgm:cxn modelId="{4A593599-FDC2-4DB4-99AE-2ED8986824EE}" type="presParOf" srcId="{036FE8D0-5C1F-4B03-853D-25D02F51F334}" destId="{1825F15A-76BC-44EA-AE35-A473FE41E5D8}" srcOrd="3" destOrd="0" presId="urn:microsoft.com/office/officeart/2005/8/layout/hierarchy2"/>
    <dgm:cxn modelId="{480E7D3D-8455-48DF-A419-12CD867CB9E9}" type="presParOf" srcId="{1825F15A-76BC-44EA-AE35-A473FE41E5D8}" destId="{FF6014DB-EF26-4810-B0C5-AE08CCDE41F1}" srcOrd="0" destOrd="0" presId="urn:microsoft.com/office/officeart/2005/8/layout/hierarchy2"/>
    <dgm:cxn modelId="{6D2FF5BA-285F-4DCC-BDB4-802729C1E44D}" type="presParOf" srcId="{1825F15A-76BC-44EA-AE35-A473FE41E5D8}" destId="{D0CDE3DE-DDEE-4427-8017-52E03A1EB477}" srcOrd="1" destOrd="0" presId="urn:microsoft.com/office/officeart/2005/8/layout/hierarchy2"/>
    <dgm:cxn modelId="{B3D7631F-49EA-4E15-92A4-260747D65F0C}" type="presParOf" srcId="{2E0A5ABB-5E3E-4230-B3E3-96EB31D946D9}" destId="{521CE6C8-C47B-4616-BBCF-7550D15F8059}" srcOrd="2" destOrd="0" presId="urn:microsoft.com/office/officeart/2005/8/layout/hierarchy2"/>
    <dgm:cxn modelId="{0840DEBC-0FCA-40B8-BEEF-3314BE5DEADE}" type="presParOf" srcId="{521CE6C8-C47B-4616-BBCF-7550D15F8059}" destId="{8387A6C7-D310-4D47-A278-50016C3E9DA5}" srcOrd="0" destOrd="0" presId="urn:microsoft.com/office/officeart/2005/8/layout/hierarchy2"/>
    <dgm:cxn modelId="{5FED456D-8AED-4AF7-AC39-782C6B9EA290}" type="presParOf" srcId="{2E0A5ABB-5E3E-4230-B3E3-96EB31D946D9}" destId="{2E98B5E7-7CA6-4FA2-9AC1-93736960A36B}" srcOrd="3" destOrd="0" presId="urn:microsoft.com/office/officeart/2005/8/layout/hierarchy2"/>
    <dgm:cxn modelId="{D73545A9-86D4-44EB-BB02-F47010500B28}" type="presParOf" srcId="{2E98B5E7-7CA6-4FA2-9AC1-93736960A36B}" destId="{4B5D2673-70BD-4FBA-ADD6-4480E0B1D3BA}" srcOrd="0" destOrd="0" presId="urn:microsoft.com/office/officeart/2005/8/layout/hierarchy2"/>
    <dgm:cxn modelId="{1FCBA7FB-ACD4-4102-AE7D-E428EE94C13B}" type="presParOf" srcId="{2E98B5E7-7CA6-4FA2-9AC1-93736960A36B}" destId="{DEF6E2AA-15C3-41E7-956A-7595E5D9C53E}" srcOrd="1" destOrd="0" presId="urn:microsoft.com/office/officeart/2005/8/layout/hierarchy2"/>
    <dgm:cxn modelId="{C8795BE3-94C2-448B-9273-EA364A486740}" type="presParOf" srcId="{BCDB6075-7878-48AC-9FF4-AEAD17B3627A}" destId="{D0819C3F-B262-4696-982F-67B20170EA29}" srcOrd="2" destOrd="0" presId="urn:microsoft.com/office/officeart/2005/8/layout/hierarchy2"/>
    <dgm:cxn modelId="{412EE205-D428-48E8-BC6E-A4644462FE8B}" type="presParOf" srcId="{D0819C3F-B262-4696-982F-67B20170EA29}" destId="{6FF9ED19-9A5B-4F2C-96CD-5A4BED7EDD81}" srcOrd="0" destOrd="0" presId="urn:microsoft.com/office/officeart/2005/8/layout/hierarchy2"/>
    <dgm:cxn modelId="{671DF540-31BA-4F48-B657-6D920AF3D340}" type="presParOf" srcId="{BCDB6075-7878-48AC-9FF4-AEAD17B3627A}" destId="{DF5B2ADD-7400-41BF-AB6A-6C530F8874A3}" srcOrd="3" destOrd="0" presId="urn:microsoft.com/office/officeart/2005/8/layout/hierarchy2"/>
    <dgm:cxn modelId="{3BF7640A-463A-4652-BA4D-8B4880F0C430}" type="presParOf" srcId="{DF5B2ADD-7400-41BF-AB6A-6C530F8874A3}" destId="{12E41DA6-2E40-464C-AFF7-A5A3D2041B15}" srcOrd="0" destOrd="0" presId="urn:microsoft.com/office/officeart/2005/8/layout/hierarchy2"/>
    <dgm:cxn modelId="{15A766A5-CC3A-47A5-83F4-FDE66F7BDE81}" type="presParOf" srcId="{DF5B2ADD-7400-41BF-AB6A-6C530F8874A3}" destId="{61E058ED-ECAA-4931-B9B6-92293AED2C7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5DB9A-891C-4915-8738-3E117191981B}">
      <dsp:nvSpPr>
        <dsp:cNvPr id="0" name=""/>
        <dsp:cNvSpPr/>
      </dsp:nvSpPr>
      <dsp:spPr>
        <a:xfrm>
          <a:off x="684" y="3054927"/>
          <a:ext cx="1200726" cy="600363"/>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X&gt;0</a:t>
          </a:r>
          <a:endParaRPr lang="en-US" sz="1500" kern="1200" dirty="0"/>
        </a:p>
      </dsp:txBody>
      <dsp:txXfrm>
        <a:off x="18268" y="3072511"/>
        <a:ext cx="1165558" cy="565195"/>
      </dsp:txXfrm>
    </dsp:sp>
    <dsp:sp modelId="{0996C6C2-BAAC-417A-BC71-25AAB1E99377}">
      <dsp:nvSpPr>
        <dsp:cNvPr id="0" name=""/>
        <dsp:cNvSpPr/>
      </dsp:nvSpPr>
      <dsp:spPr>
        <a:xfrm rot="19457599">
          <a:off x="1145817" y="3173529"/>
          <a:ext cx="591479" cy="17951"/>
        </a:xfrm>
        <a:custGeom>
          <a:avLst/>
          <a:gdLst/>
          <a:ahLst/>
          <a:cxnLst/>
          <a:rect l="0" t="0" r="0" b="0"/>
          <a:pathLst>
            <a:path>
              <a:moveTo>
                <a:pt x="0" y="8975"/>
              </a:moveTo>
              <a:lnTo>
                <a:pt x="591479" y="8975"/>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6770" y="3167717"/>
        <a:ext cx="29573" cy="29573"/>
      </dsp:txXfrm>
    </dsp:sp>
    <dsp:sp modelId="{880EEF31-0AA6-47E7-B95F-5B6EB1C20033}">
      <dsp:nvSpPr>
        <dsp:cNvPr id="0" name=""/>
        <dsp:cNvSpPr/>
      </dsp:nvSpPr>
      <dsp:spPr>
        <a:xfrm>
          <a:off x="1681702" y="2709718"/>
          <a:ext cx="1200726" cy="600363"/>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P!=NULL</a:t>
          </a:r>
          <a:endParaRPr lang="en-US" sz="1500" kern="1200" dirty="0"/>
        </a:p>
      </dsp:txBody>
      <dsp:txXfrm>
        <a:off x="1699286" y="2727302"/>
        <a:ext cx="1165558" cy="565195"/>
      </dsp:txXfrm>
    </dsp:sp>
    <dsp:sp modelId="{B1CBB387-CAE1-4E80-9E63-B23122DE7D13}">
      <dsp:nvSpPr>
        <dsp:cNvPr id="0" name=""/>
        <dsp:cNvSpPr/>
      </dsp:nvSpPr>
      <dsp:spPr>
        <a:xfrm rot="19457599">
          <a:off x="2826834" y="2828320"/>
          <a:ext cx="591479" cy="17951"/>
        </a:xfrm>
        <a:custGeom>
          <a:avLst/>
          <a:gdLst/>
          <a:ahLst/>
          <a:cxnLst/>
          <a:rect l="0" t="0" r="0" b="0"/>
          <a:pathLst>
            <a:path>
              <a:moveTo>
                <a:pt x="0" y="8975"/>
              </a:moveTo>
              <a:lnTo>
                <a:pt x="591479" y="8975"/>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07787" y="2822509"/>
        <a:ext cx="29573" cy="29573"/>
      </dsp:txXfrm>
    </dsp:sp>
    <dsp:sp modelId="{9DC7A3D5-E0E9-4805-AF91-39C8430D4B1F}">
      <dsp:nvSpPr>
        <dsp:cNvPr id="0" name=""/>
        <dsp:cNvSpPr/>
      </dsp:nvSpPr>
      <dsp:spPr>
        <a:xfrm>
          <a:off x="3362720" y="2364509"/>
          <a:ext cx="1755738" cy="600363"/>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en-US" sz="1500" kern="1200" dirty="0" smtClean="0"/>
            <a:t>f(x) == p-&gt;v</a:t>
          </a:r>
          <a:endParaRPr lang="en-US" sz="1500" kern="1200" dirty="0"/>
        </a:p>
      </dsp:txBody>
      <dsp:txXfrm>
        <a:off x="3380304" y="2382093"/>
        <a:ext cx="1720570" cy="565195"/>
      </dsp:txXfrm>
    </dsp:sp>
    <dsp:sp modelId="{C71D5C3E-C463-4006-84D8-B098EDCE3736}">
      <dsp:nvSpPr>
        <dsp:cNvPr id="0" name=""/>
        <dsp:cNvSpPr/>
      </dsp:nvSpPr>
      <dsp:spPr>
        <a:xfrm rot="19457599">
          <a:off x="5062864" y="2483111"/>
          <a:ext cx="591479" cy="17951"/>
        </a:xfrm>
        <a:custGeom>
          <a:avLst/>
          <a:gdLst/>
          <a:ahLst/>
          <a:cxnLst/>
          <a:rect l="0" t="0" r="0" b="0"/>
          <a:pathLst>
            <a:path>
              <a:moveTo>
                <a:pt x="0" y="8975"/>
              </a:moveTo>
              <a:lnTo>
                <a:pt x="591479" y="8975"/>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43817" y="2477300"/>
        <a:ext cx="29573" cy="29573"/>
      </dsp:txXfrm>
    </dsp:sp>
    <dsp:sp modelId="{3F250886-211D-43DB-B909-572075404053}">
      <dsp:nvSpPr>
        <dsp:cNvPr id="0" name=""/>
        <dsp:cNvSpPr/>
      </dsp:nvSpPr>
      <dsp:spPr>
        <a:xfrm>
          <a:off x="5598749" y="2019300"/>
          <a:ext cx="1558747" cy="600363"/>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en-US" sz="1500" kern="1200" dirty="0" smtClean="0"/>
            <a:t>p-&gt;next == p</a:t>
          </a:r>
          <a:endParaRPr lang="en-US" sz="1500" kern="1200" dirty="0"/>
        </a:p>
      </dsp:txBody>
      <dsp:txXfrm>
        <a:off x="5616333" y="2036884"/>
        <a:ext cx="1523579" cy="565195"/>
      </dsp:txXfrm>
    </dsp:sp>
    <dsp:sp modelId="{240C59E2-84DA-4448-B925-90D2EB70817A}">
      <dsp:nvSpPr>
        <dsp:cNvPr id="0" name=""/>
        <dsp:cNvSpPr/>
      </dsp:nvSpPr>
      <dsp:spPr>
        <a:xfrm>
          <a:off x="7157497" y="2310506"/>
          <a:ext cx="480290" cy="17951"/>
        </a:xfrm>
        <a:custGeom>
          <a:avLst/>
          <a:gdLst/>
          <a:ahLst/>
          <a:cxnLst/>
          <a:rect l="0" t="0" r="0" b="0"/>
          <a:pathLst>
            <a:path>
              <a:moveTo>
                <a:pt x="0" y="8975"/>
              </a:moveTo>
              <a:lnTo>
                <a:pt x="480290" y="8975"/>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385635" y="2307475"/>
        <a:ext cx="24014" cy="24014"/>
      </dsp:txXfrm>
    </dsp:sp>
    <dsp:sp modelId="{8D0C050A-BC7C-4E3C-9CCA-3FB7701EF03A}">
      <dsp:nvSpPr>
        <dsp:cNvPr id="0" name=""/>
        <dsp:cNvSpPr/>
      </dsp:nvSpPr>
      <dsp:spPr>
        <a:xfrm>
          <a:off x="7637788" y="2019300"/>
          <a:ext cx="1200726" cy="600363"/>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ERROR</a:t>
          </a:r>
          <a:endParaRPr lang="en-US" sz="1500" kern="1200" dirty="0"/>
        </a:p>
      </dsp:txBody>
      <dsp:txXfrm>
        <a:off x="7655372" y="2036884"/>
        <a:ext cx="1165558" cy="565195"/>
      </dsp:txXfrm>
    </dsp:sp>
    <dsp:sp modelId="{A6459932-C18C-4B3B-9AC9-60926C9C306D}">
      <dsp:nvSpPr>
        <dsp:cNvPr id="0" name=""/>
        <dsp:cNvSpPr/>
      </dsp:nvSpPr>
      <dsp:spPr>
        <a:xfrm rot="2142401">
          <a:off x="5062864" y="2828320"/>
          <a:ext cx="591479" cy="17951"/>
        </a:xfrm>
        <a:custGeom>
          <a:avLst/>
          <a:gdLst/>
          <a:ahLst/>
          <a:cxnLst/>
          <a:rect l="0" t="0" r="0" b="0"/>
          <a:pathLst>
            <a:path>
              <a:moveTo>
                <a:pt x="0" y="8975"/>
              </a:moveTo>
              <a:lnTo>
                <a:pt x="591479" y="8975"/>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43817" y="2822509"/>
        <a:ext cx="29573" cy="29573"/>
      </dsp:txXfrm>
    </dsp:sp>
    <dsp:sp modelId="{FF6014DB-EF26-4810-B0C5-AE08CCDE41F1}">
      <dsp:nvSpPr>
        <dsp:cNvPr id="0" name=""/>
        <dsp:cNvSpPr/>
      </dsp:nvSpPr>
      <dsp:spPr>
        <a:xfrm>
          <a:off x="5598749" y="2709718"/>
          <a:ext cx="1200726" cy="600363"/>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END</a:t>
          </a:r>
          <a:endParaRPr lang="en-US" sz="1500" kern="1200" dirty="0"/>
        </a:p>
      </dsp:txBody>
      <dsp:txXfrm>
        <a:off x="5616333" y="2727302"/>
        <a:ext cx="1165558" cy="565195"/>
      </dsp:txXfrm>
    </dsp:sp>
    <dsp:sp modelId="{521CE6C8-C47B-4616-BBCF-7550D15F8059}">
      <dsp:nvSpPr>
        <dsp:cNvPr id="0" name=""/>
        <dsp:cNvSpPr/>
      </dsp:nvSpPr>
      <dsp:spPr>
        <a:xfrm rot="2142401">
          <a:off x="2826834" y="3173529"/>
          <a:ext cx="591479" cy="17951"/>
        </a:xfrm>
        <a:custGeom>
          <a:avLst/>
          <a:gdLst/>
          <a:ahLst/>
          <a:cxnLst/>
          <a:rect l="0" t="0" r="0" b="0"/>
          <a:pathLst>
            <a:path>
              <a:moveTo>
                <a:pt x="0" y="8975"/>
              </a:moveTo>
              <a:lnTo>
                <a:pt x="591479" y="8975"/>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07787" y="3167717"/>
        <a:ext cx="29573" cy="29573"/>
      </dsp:txXfrm>
    </dsp:sp>
    <dsp:sp modelId="{4B5D2673-70BD-4FBA-ADD6-4480E0B1D3BA}">
      <dsp:nvSpPr>
        <dsp:cNvPr id="0" name=""/>
        <dsp:cNvSpPr/>
      </dsp:nvSpPr>
      <dsp:spPr>
        <a:xfrm>
          <a:off x="3362720" y="3054927"/>
          <a:ext cx="1200726" cy="600363"/>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END</a:t>
          </a:r>
          <a:endParaRPr lang="en-US" sz="1500" kern="1200" dirty="0"/>
        </a:p>
      </dsp:txBody>
      <dsp:txXfrm>
        <a:off x="3380304" y="3072511"/>
        <a:ext cx="1165558" cy="565195"/>
      </dsp:txXfrm>
    </dsp:sp>
    <dsp:sp modelId="{D0819C3F-B262-4696-982F-67B20170EA29}">
      <dsp:nvSpPr>
        <dsp:cNvPr id="0" name=""/>
        <dsp:cNvSpPr/>
      </dsp:nvSpPr>
      <dsp:spPr>
        <a:xfrm rot="2142401">
          <a:off x="1145817" y="3518738"/>
          <a:ext cx="591479" cy="17951"/>
        </a:xfrm>
        <a:custGeom>
          <a:avLst/>
          <a:gdLst/>
          <a:ahLst/>
          <a:cxnLst/>
          <a:rect l="0" t="0" r="0" b="0"/>
          <a:pathLst>
            <a:path>
              <a:moveTo>
                <a:pt x="0" y="8975"/>
              </a:moveTo>
              <a:lnTo>
                <a:pt x="591479" y="8975"/>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6770" y="3512926"/>
        <a:ext cx="29573" cy="29573"/>
      </dsp:txXfrm>
    </dsp:sp>
    <dsp:sp modelId="{12E41DA6-2E40-464C-AFF7-A5A3D2041B15}">
      <dsp:nvSpPr>
        <dsp:cNvPr id="0" name=""/>
        <dsp:cNvSpPr/>
      </dsp:nvSpPr>
      <dsp:spPr>
        <a:xfrm>
          <a:off x="1681702" y="3400136"/>
          <a:ext cx="1200726" cy="600363"/>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END</a:t>
          </a:r>
          <a:endParaRPr lang="en-US" sz="1500" kern="1200" dirty="0"/>
        </a:p>
      </dsp:txBody>
      <dsp:txXfrm>
        <a:off x="1699286" y="3417720"/>
        <a:ext cx="1165558" cy="5651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092BB7-4704-4561-8020-E7ABCBD50B4E}" type="datetimeFigureOut">
              <a:rPr lang="en-US" smtClean="0"/>
              <a:t>3/6/2017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5AD3E5-4CE1-4C47-85B2-CD0607EF0AEB}" type="slidenum">
              <a:rPr lang="en-US" smtClean="0"/>
              <a:t>‹#›</a:t>
            </a:fld>
            <a:endParaRPr lang="en-US"/>
          </a:p>
        </p:txBody>
      </p:sp>
    </p:spTree>
    <p:extLst>
      <p:ext uri="{BB962C8B-B14F-4D97-AF65-F5344CB8AC3E}">
        <p14:creationId xmlns:p14="http://schemas.microsoft.com/office/powerpoint/2010/main" val="4500960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02AE77-2AAE-46A3-BD3A-E9AC85261F8C}" type="datetimeFigureOut">
              <a:rPr lang="en-US" smtClean="0"/>
              <a:t>3/6/2017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AF62A6-155B-461C-BE33-88E459FCD775}" type="slidenum">
              <a:rPr lang="en-US" smtClean="0"/>
              <a:t>‹#›</a:t>
            </a:fld>
            <a:endParaRPr lang="en-US"/>
          </a:p>
        </p:txBody>
      </p:sp>
    </p:spTree>
    <p:extLst>
      <p:ext uri="{BB962C8B-B14F-4D97-AF65-F5344CB8AC3E}">
        <p14:creationId xmlns:p14="http://schemas.microsoft.com/office/powerpoint/2010/main" val="33896972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a:t>
            </a:fld>
            <a:endParaRPr lang="en-US"/>
          </a:p>
        </p:txBody>
      </p:sp>
    </p:spTree>
    <p:extLst>
      <p:ext uri="{BB962C8B-B14F-4D97-AF65-F5344CB8AC3E}">
        <p14:creationId xmlns:p14="http://schemas.microsoft.com/office/powerpoint/2010/main" val="4167624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10</a:t>
            </a:fld>
            <a:endParaRPr lang="en-US"/>
          </a:p>
        </p:txBody>
      </p:sp>
    </p:spTree>
    <p:extLst>
      <p:ext uri="{BB962C8B-B14F-4D97-AF65-F5344CB8AC3E}">
        <p14:creationId xmlns:p14="http://schemas.microsoft.com/office/powerpoint/2010/main" val="1217235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11</a:t>
            </a:fld>
            <a:endParaRPr lang="en-US"/>
          </a:p>
        </p:txBody>
      </p:sp>
    </p:spTree>
    <p:extLst>
      <p:ext uri="{BB962C8B-B14F-4D97-AF65-F5344CB8AC3E}">
        <p14:creationId xmlns:p14="http://schemas.microsoft.com/office/powerpoint/2010/main" val="284242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12</a:t>
            </a:fld>
            <a:endParaRPr lang="en-US"/>
          </a:p>
        </p:txBody>
      </p:sp>
    </p:spTree>
    <p:extLst>
      <p:ext uri="{BB962C8B-B14F-4D97-AF65-F5344CB8AC3E}">
        <p14:creationId xmlns:p14="http://schemas.microsoft.com/office/powerpoint/2010/main" val="4056168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13</a:t>
            </a:fld>
            <a:endParaRPr lang="en-US"/>
          </a:p>
        </p:txBody>
      </p:sp>
    </p:spTree>
    <p:extLst>
      <p:ext uri="{BB962C8B-B14F-4D97-AF65-F5344CB8AC3E}">
        <p14:creationId xmlns:p14="http://schemas.microsoft.com/office/powerpoint/2010/main" val="1589828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14</a:t>
            </a:fld>
            <a:endParaRPr lang="en-US"/>
          </a:p>
        </p:txBody>
      </p:sp>
    </p:spTree>
    <p:extLst>
      <p:ext uri="{BB962C8B-B14F-4D97-AF65-F5344CB8AC3E}">
        <p14:creationId xmlns:p14="http://schemas.microsoft.com/office/powerpoint/2010/main" val="2882464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15</a:t>
            </a:fld>
            <a:endParaRPr lang="en-US"/>
          </a:p>
        </p:txBody>
      </p:sp>
    </p:spTree>
    <p:extLst>
      <p:ext uri="{BB962C8B-B14F-4D97-AF65-F5344CB8AC3E}">
        <p14:creationId xmlns:p14="http://schemas.microsoft.com/office/powerpoint/2010/main" val="3012160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16</a:t>
            </a:fld>
            <a:endParaRPr lang="en-US"/>
          </a:p>
        </p:txBody>
      </p:sp>
    </p:spTree>
    <p:extLst>
      <p:ext uri="{BB962C8B-B14F-4D97-AF65-F5344CB8AC3E}">
        <p14:creationId xmlns:p14="http://schemas.microsoft.com/office/powerpoint/2010/main" val="3224308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17</a:t>
            </a:fld>
            <a:endParaRPr lang="en-US"/>
          </a:p>
        </p:txBody>
      </p:sp>
    </p:spTree>
    <p:extLst>
      <p:ext uri="{BB962C8B-B14F-4D97-AF65-F5344CB8AC3E}">
        <p14:creationId xmlns:p14="http://schemas.microsoft.com/office/powerpoint/2010/main" val="590520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18</a:t>
            </a:fld>
            <a:endParaRPr lang="en-US"/>
          </a:p>
        </p:txBody>
      </p:sp>
    </p:spTree>
    <p:extLst>
      <p:ext uri="{BB962C8B-B14F-4D97-AF65-F5344CB8AC3E}">
        <p14:creationId xmlns:p14="http://schemas.microsoft.com/office/powerpoint/2010/main" val="2802009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19</a:t>
            </a:fld>
            <a:endParaRPr lang="en-US"/>
          </a:p>
        </p:txBody>
      </p:sp>
    </p:spTree>
    <p:extLst>
      <p:ext uri="{BB962C8B-B14F-4D97-AF65-F5344CB8AC3E}">
        <p14:creationId xmlns:p14="http://schemas.microsoft.com/office/powerpoint/2010/main" val="77343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a:t>
            </a:fld>
            <a:endParaRPr lang="en-US"/>
          </a:p>
        </p:txBody>
      </p:sp>
    </p:spTree>
    <p:extLst>
      <p:ext uri="{BB962C8B-B14F-4D97-AF65-F5344CB8AC3E}">
        <p14:creationId xmlns:p14="http://schemas.microsoft.com/office/powerpoint/2010/main" val="3871858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20</a:t>
            </a:fld>
            <a:endParaRPr lang="en-US"/>
          </a:p>
        </p:txBody>
      </p:sp>
    </p:spTree>
    <p:extLst>
      <p:ext uri="{BB962C8B-B14F-4D97-AF65-F5344CB8AC3E}">
        <p14:creationId xmlns:p14="http://schemas.microsoft.com/office/powerpoint/2010/main" val="2717175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21</a:t>
            </a:fld>
            <a:endParaRPr lang="en-US"/>
          </a:p>
        </p:txBody>
      </p:sp>
    </p:spTree>
    <p:extLst>
      <p:ext uri="{BB962C8B-B14F-4D97-AF65-F5344CB8AC3E}">
        <p14:creationId xmlns:p14="http://schemas.microsoft.com/office/powerpoint/2010/main" val="1069778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22</a:t>
            </a:fld>
            <a:endParaRPr lang="en-US"/>
          </a:p>
        </p:txBody>
      </p:sp>
    </p:spTree>
    <p:extLst>
      <p:ext uri="{BB962C8B-B14F-4D97-AF65-F5344CB8AC3E}">
        <p14:creationId xmlns:p14="http://schemas.microsoft.com/office/powerpoint/2010/main" val="3759336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23</a:t>
            </a:fld>
            <a:endParaRPr lang="en-US"/>
          </a:p>
        </p:txBody>
      </p:sp>
    </p:spTree>
    <p:extLst>
      <p:ext uri="{BB962C8B-B14F-4D97-AF65-F5344CB8AC3E}">
        <p14:creationId xmlns:p14="http://schemas.microsoft.com/office/powerpoint/2010/main" val="76175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24</a:t>
            </a:fld>
            <a:endParaRPr lang="en-US"/>
          </a:p>
        </p:txBody>
      </p:sp>
    </p:spTree>
    <p:extLst>
      <p:ext uri="{BB962C8B-B14F-4D97-AF65-F5344CB8AC3E}">
        <p14:creationId xmlns:p14="http://schemas.microsoft.com/office/powerpoint/2010/main" val="737249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25</a:t>
            </a:fld>
            <a:endParaRPr lang="en-US"/>
          </a:p>
        </p:txBody>
      </p:sp>
    </p:spTree>
    <p:extLst>
      <p:ext uri="{BB962C8B-B14F-4D97-AF65-F5344CB8AC3E}">
        <p14:creationId xmlns:p14="http://schemas.microsoft.com/office/powerpoint/2010/main" val="425203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26</a:t>
            </a:fld>
            <a:endParaRPr lang="en-US"/>
          </a:p>
        </p:txBody>
      </p:sp>
    </p:spTree>
    <p:extLst>
      <p:ext uri="{BB962C8B-B14F-4D97-AF65-F5344CB8AC3E}">
        <p14:creationId xmlns:p14="http://schemas.microsoft.com/office/powerpoint/2010/main" val="3879660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27</a:t>
            </a:fld>
            <a:endParaRPr lang="en-US"/>
          </a:p>
        </p:txBody>
      </p:sp>
    </p:spTree>
    <p:extLst>
      <p:ext uri="{BB962C8B-B14F-4D97-AF65-F5344CB8AC3E}">
        <p14:creationId xmlns:p14="http://schemas.microsoft.com/office/powerpoint/2010/main" val="461735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28</a:t>
            </a:fld>
            <a:endParaRPr lang="en-US"/>
          </a:p>
        </p:txBody>
      </p:sp>
    </p:spTree>
    <p:extLst>
      <p:ext uri="{BB962C8B-B14F-4D97-AF65-F5344CB8AC3E}">
        <p14:creationId xmlns:p14="http://schemas.microsoft.com/office/powerpoint/2010/main" val="2911110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29</a:t>
            </a:fld>
            <a:endParaRPr lang="en-US"/>
          </a:p>
        </p:txBody>
      </p:sp>
    </p:spTree>
    <p:extLst>
      <p:ext uri="{BB962C8B-B14F-4D97-AF65-F5344CB8AC3E}">
        <p14:creationId xmlns:p14="http://schemas.microsoft.com/office/powerpoint/2010/main" val="3341363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b="1" kern="1200" dirty="0" smtClean="0">
                <a:solidFill>
                  <a:schemeClr val="tx1"/>
                </a:solidFill>
                <a:effectLst/>
                <a:latin typeface="+mn-lt"/>
                <a:ea typeface="+mn-ea"/>
                <a:cs typeface="+mn-cs"/>
              </a:rPr>
              <a:t>آزمون دستی:</a:t>
            </a:r>
          </a:p>
          <a:p>
            <a:pPr algn="r" rtl="1"/>
            <a:r>
              <a:rPr lang="fa-IR" sz="1200" kern="1200" dirty="0" smtClean="0">
                <a:solidFill>
                  <a:schemeClr val="tx1"/>
                </a:solidFill>
                <a:effectLst/>
                <a:latin typeface="+mn-lt"/>
                <a:ea typeface="+mn-ea"/>
                <a:cs typeface="+mn-cs"/>
              </a:rPr>
              <a:t>بررسی دستی کد تنها به منظور کشف خطا در کد اتفاق نمی‌افتد. بلکه در این فرایند کدهای اضافی، کدهای پیچیده و بدون استفاده هم تصحیح می‌شوند. بررسی دستی کدها معمولا فرایندی هزینه‌بر خواهد بود. چون علاوه بر برنامه‌نویس معمولا متخصص امنیت نیز باید در این بررسی همکاری کند. این روش معمولا برای شناسایی آسیب‌پذیری‌های منطقی بهتر است چون روش‌های خودکار معمولا قادر به تشخیص اینگونه خطاها نیستند.</a:t>
            </a:r>
          </a:p>
          <a:p>
            <a:pPr algn="r" rtl="1"/>
            <a:endParaRPr lang="fa-IR" sz="120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آزمون خودکار:</a:t>
            </a:r>
            <a:endParaRPr lang="en-US" sz="1200" b="1"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در سازمان‌ها به دلیل اهمیت زمان و در عین حال بالا بودن کیفیت، لازم است که بدون حذف کردن آزمون دستی، آزمون خودکار را هم انجام داد. چون می‌توان هزاران خط از برنامه را در زمان و هزینه کم بررسی کرد. البته این نوع ابزارها مشکلاتی هم دارند. از جمله وجود مثبت کاذب که باعث می‌شود زمان زیادی از سازمان صرف بررسی آنها گردد. همچنین این ابزارها در کشف بعضی از آسیب‌پذیری‌ها مثل آسیب‌پذیری‌های منطقی ناتوانند.</a:t>
            </a:r>
            <a:endParaRPr lang="en-US" sz="1200" kern="1200" dirty="0" smtClean="0">
              <a:solidFill>
                <a:schemeClr val="tx1"/>
              </a:solidFill>
              <a:effectLst/>
              <a:latin typeface="+mn-lt"/>
              <a:ea typeface="+mn-ea"/>
              <a:cs typeface="+mn-cs"/>
            </a:endParaRPr>
          </a:p>
          <a:p>
            <a:pPr algn="r" rtl="1"/>
            <a:endParaRPr lang="fa-IR" b="1" dirty="0" smtClean="0"/>
          </a:p>
          <a:p>
            <a:pPr algn="r" rtl="1"/>
            <a:r>
              <a:rPr lang="fa-IR" sz="1200" kern="1200" dirty="0" smtClean="0">
                <a:solidFill>
                  <a:schemeClr val="tx1"/>
                </a:solidFill>
                <a:effectLst/>
                <a:latin typeface="+mn-lt"/>
                <a:ea typeface="+mn-ea"/>
                <a:cs typeface="+mn-cs"/>
              </a:rPr>
              <a:t>این ابزارها به منظور آزمون جعبه سفید مورد استفاده قرار می‌گیرند و بهتر است در زمان توسعه نرم‌افزار مورد استفاده قرار گیرند. بعد از پیاده‌سازی نرم‌افزار می‌توان از ابزارهای مربوط به آزمون جعبه سیاه استفاده کرد یا اگر در نرم‌افزار از کتابخانه‌ای استفاده شده است که کد آن در اختیار نیست می‌توان از این آزمون استفاده کرد تا از درستی برنامه اطمینان حاصل شود.</a:t>
            </a:r>
            <a:endParaRPr lang="en-US" sz="1200" kern="1200" dirty="0" smtClean="0">
              <a:solidFill>
                <a:schemeClr val="tx1"/>
              </a:solidFill>
              <a:effectLst/>
              <a:latin typeface="+mn-lt"/>
              <a:ea typeface="+mn-ea"/>
              <a:cs typeface="+mn-cs"/>
            </a:endParaRPr>
          </a:p>
          <a:p>
            <a:pPr lvl="0" algn="r" rtl="1"/>
            <a:r>
              <a:rPr lang="fa-IR" sz="1200" kern="1200" dirty="0" smtClean="0">
                <a:solidFill>
                  <a:schemeClr val="tx1"/>
                </a:solidFill>
                <a:effectLst/>
                <a:latin typeface="+mn-lt"/>
                <a:ea typeface="+mn-ea"/>
                <a:cs typeface="+mn-cs"/>
              </a:rPr>
              <a:t>اگر آزمون جعبه سیاه و سفید به صورت ترکیبی استفاده شوند، آزمون جعبه خاکستری خواهیم داشت. در مورد نرم‌افزارهای مختلف، متخصصان یک بار از دید توسعه‌دهندگان و از داخل به بیرون کدها و برنامه را می‌آزمایند. سپس یک بار هم از دید مهاجم و از بیرون به داخل لایه به لایه کدها و برنامه را بررسی می‌کنند.</a:t>
            </a:r>
          </a:p>
          <a:p>
            <a:pPr lvl="0" algn="r" rtl="1"/>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t>3</a:t>
            </a:fld>
            <a:endParaRPr lang="en-US"/>
          </a:p>
        </p:txBody>
      </p:sp>
    </p:spTree>
    <p:extLst>
      <p:ext uri="{BB962C8B-B14F-4D97-AF65-F5344CB8AC3E}">
        <p14:creationId xmlns:p14="http://schemas.microsoft.com/office/powerpoint/2010/main" val="2963083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30</a:t>
            </a:fld>
            <a:endParaRPr lang="en-US"/>
          </a:p>
        </p:txBody>
      </p:sp>
    </p:spTree>
    <p:extLst>
      <p:ext uri="{BB962C8B-B14F-4D97-AF65-F5344CB8AC3E}">
        <p14:creationId xmlns:p14="http://schemas.microsoft.com/office/powerpoint/2010/main" val="621151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31</a:t>
            </a:fld>
            <a:endParaRPr lang="en-US"/>
          </a:p>
        </p:txBody>
      </p:sp>
    </p:spTree>
    <p:extLst>
      <p:ext uri="{BB962C8B-B14F-4D97-AF65-F5344CB8AC3E}">
        <p14:creationId xmlns:p14="http://schemas.microsoft.com/office/powerpoint/2010/main" val="16466022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32</a:t>
            </a:fld>
            <a:endParaRPr lang="en-US"/>
          </a:p>
        </p:txBody>
      </p:sp>
    </p:spTree>
    <p:extLst>
      <p:ext uri="{BB962C8B-B14F-4D97-AF65-F5344CB8AC3E}">
        <p14:creationId xmlns:p14="http://schemas.microsoft.com/office/powerpoint/2010/main" val="2632676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33</a:t>
            </a:fld>
            <a:endParaRPr lang="en-US"/>
          </a:p>
        </p:txBody>
      </p:sp>
    </p:spTree>
    <p:extLst>
      <p:ext uri="{BB962C8B-B14F-4D97-AF65-F5344CB8AC3E}">
        <p14:creationId xmlns:p14="http://schemas.microsoft.com/office/powerpoint/2010/main" val="6175894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34</a:t>
            </a:fld>
            <a:endParaRPr lang="en-US"/>
          </a:p>
        </p:txBody>
      </p:sp>
    </p:spTree>
    <p:extLst>
      <p:ext uri="{BB962C8B-B14F-4D97-AF65-F5344CB8AC3E}">
        <p14:creationId xmlns:p14="http://schemas.microsoft.com/office/powerpoint/2010/main" val="40849140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35</a:t>
            </a:fld>
            <a:endParaRPr lang="en-US"/>
          </a:p>
        </p:txBody>
      </p:sp>
    </p:spTree>
    <p:extLst>
      <p:ext uri="{BB962C8B-B14F-4D97-AF65-F5344CB8AC3E}">
        <p14:creationId xmlns:p14="http://schemas.microsoft.com/office/powerpoint/2010/main" val="3753269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36</a:t>
            </a:fld>
            <a:endParaRPr lang="en-US"/>
          </a:p>
        </p:txBody>
      </p:sp>
    </p:spTree>
    <p:extLst>
      <p:ext uri="{BB962C8B-B14F-4D97-AF65-F5344CB8AC3E}">
        <p14:creationId xmlns:p14="http://schemas.microsoft.com/office/powerpoint/2010/main" val="34656301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37</a:t>
            </a:fld>
            <a:endParaRPr lang="en-US"/>
          </a:p>
        </p:txBody>
      </p:sp>
    </p:spTree>
    <p:extLst>
      <p:ext uri="{BB962C8B-B14F-4D97-AF65-F5344CB8AC3E}">
        <p14:creationId xmlns:p14="http://schemas.microsoft.com/office/powerpoint/2010/main" val="18343459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DART</a:t>
                </a: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اولین ابزار با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در حل قیدهای مربوط به اشاره‌گرها مشکل دارد.</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مشکل قیدهای اشاره‌گر را حل کرده است.</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کراندار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بررسی سریع ارضاناپذیری</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حذف قیدهای معمول</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حل افزایشی</a:t>
                </a:r>
              </a:p>
              <a:p>
                <a:pPr marL="1714500" lvl="3" indent="-342900" algn="justLow" rtl="1">
                  <a:buFont typeface="Arial" panose="020B0604020202020204" pitchFamily="34" charset="0"/>
                  <a:buChar char="•"/>
                </a:pPr>
                <a:r>
                  <a:rPr lang="fa-IR" sz="1400" b="1" kern="1200" dirty="0" smtClean="0">
                    <a:solidFill>
                      <a:schemeClr val="tx1"/>
                    </a:solidFill>
                    <a:effectLst/>
                    <a:latin typeface="+mj-lt"/>
                    <a:ea typeface="+mn-ea"/>
                    <a:cs typeface="+mn-cs"/>
                  </a:rPr>
                  <a:t>نگاشت منطقی ورودی‌ها</a:t>
                </a:r>
                <a:endParaRPr lang="en-US" sz="1400" b="1" kern="1200" dirty="0">
                  <a:solidFill>
                    <a:schemeClr val="tx1"/>
                  </a:solidFill>
                  <a:effectLst/>
                  <a:latin typeface="+mj-lt"/>
                  <a:ea typeface="+mn-ea"/>
                  <a:cs typeface="+mn-cs"/>
                </a:endParaRPr>
              </a:p>
              <a:p>
                <a:pPr algn="r" rtl="1"/>
                <a:r>
                  <a:rPr lang="en-US" sz="1400" kern="1200" dirty="0">
                    <a:solidFill>
                      <a:schemeClr val="tx1"/>
                    </a:solidFill>
                    <a:effectLst/>
                    <a:latin typeface="+mj-lt"/>
                    <a:ea typeface="+mn-ea"/>
                    <a:cs typeface="+mn-cs"/>
                  </a:rPr>
                  <a:t>CUTE</a:t>
                </a:r>
                <a:r>
                  <a:rPr lang="fa-IR" sz="1400" kern="1200" dirty="0">
                    <a:solidFill>
                      <a:schemeClr val="tx1"/>
                    </a:solidFill>
                    <a:effectLst/>
                    <a:latin typeface="+mj-lt"/>
                    <a:ea typeface="+mn-ea"/>
                    <a:cs typeface="+mn-cs"/>
                  </a:rPr>
                  <a:t> برای دنبال کردن گراف حافظه از نگاشت منطقی ورودی‌ها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استفاده می‌کند. علت استفاده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این است که آدرس‌های حافظه ممکن است در هر اجرا تغییر کرده و مقدار جدیدی به خود بگیرند. اگر </a:t>
                </a:r>
                <a:r>
                  <a:rPr lang="en-US" sz="1400" kern="1200" dirty="0">
                    <a:solidFill>
                      <a:schemeClr val="tx1"/>
                    </a:solidFill>
                    <a:effectLst/>
                    <a:latin typeface="+mj-lt"/>
                    <a:ea typeface="+mn-ea"/>
                    <a:cs typeface="+mn-cs"/>
                  </a:rPr>
                  <a:t>N</a:t>
                </a:r>
                <a:r>
                  <a:rPr lang="fa-IR" sz="1400" kern="1200" dirty="0">
                    <a:solidFill>
                      <a:schemeClr val="tx1"/>
                    </a:solidFill>
                    <a:effectLst/>
                    <a:latin typeface="+mj-lt"/>
                    <a:ea typeface="+mn-ea"/>
                    <a:cs typeface="+mn-cs"/>
                  </a:rPr>
                  <a:t> مجموعه اعداد طبیعی و </a:t>
                </a:r>
                <a:r>
                  <a:rPr lang="en-US" sz="1400" kern="1200" dirty="0">
                    <a:solidFill>
                      <a:schemeClr val="tx1"/>
                    </a:solidFill>
                    <a:effectLst/>
                    <a:latin typeface="+mj-lt"/>
                    <a:ea typeface="+mn-ea"/>
                    <a:cs typeface="+mn-cs"/>
                  </a:rPr>
                  <a:t>V</a:t>
                </a:r>
                <a:r>
                  <a:rPr lang="fa-IR" sz="1400" kern="1200" dirty="0">
                    <a:solidFill>
                      <a:schemeClr val="tx1"/>
                    </a:solidFill>
                    <a:effectLst/>
                    <a:latin typeface="+mj-lt"/>
                    <a:ea typeface="+mn-ea"/>
                    <a:cs typeface="+mn-cs"/>
                  </a:rPr>
                  <a:t> مجموعه مقادیر پایه باشد: </a:t>
                </a:r>
                <a14:m>
                  <m:oMath xmlns:m="http://schemas.openxmlformats.org/officeDocument/2006/math">
                    <m:r>
                      <a:rPr lang="en-US" sz="1400" i="1" kern="1200">
                        <a:solidFill>
                          <a:schemeClr val="tx1"/>
                        </a:solidFill>
                        <a:effectLst/>
                        <a:latin typeface="Cambria Math" panose="02040503050406030204" pitchFamily="18" charset="0"/>
                        <a:ea typeface="+mn-ea"/>
                        <a:cs typeface="+mn-cs"/>
                      </a:rPr>
                      <m:t>𝐼</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𝑁</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𝑁</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𝑉</m:t>
                    </m:r>
                  </m:oMath>
                </a14:m>
                <a:r>
                  <a:rPr lang="fa-IR" sz="1400" kern="1200" dirty="0">
                    <a:solidFill>
                      <a:schemeClr val="tx1"/>
                    </a:solidFill>
                    <a:effectLst/>
                    <a:latin typeface="+mj-lt"/>
                    <a:ea typeface="+mn-ea"/>
                    <a:cs typeface="+mn-cs"/>
                  </a:rPr>
                  <a:t>. هر آدرس منطقی مثل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دارای نوع است. یک نوع می‌تواند </a:t>
                </a:r>
                <a:r>
                  <a:rPr lang="en-US" sz="1400" kern="1200" dirty="0">
                    <a:solidFill>
                      <a:schemeClr val="tx1"/>
                    </a:solidFill>
                    <a:effectLst/>
                    <a:latin typeface="+mj-lt"/>
                    <a:ea typeface="+mn-ea"/>
                    <a:cs typeface="+mn-cs"/>
                  </a:rPr>
                  <a:t>T *</a:t>
                </a:r>
                <a:r>
                  <a:rPr lang="fa-IR" sz="1400" kern="1200" dirty="0">
                    <a:solidFill>
                      <a:schemeClr val="tx1"/>
                    </a:solidFill>
                    <a:effectLst/>
                    <a:latin typeface="+mj-lt"/>
                    <a:ea typeface="+mn-ea"/>
                    <a:cs typeface="+mn-cs"/>
                  </a:rPr>
                  <a:t>، اشاره‌گر به نوع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باشد (خود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می‌تواند یک نوع پایه یا داده‌ساختار باشد.) یا یک نوع پایه باشد. </a:t>
                </a:r>
                <a:r>
                  <a:rPr lang="en-US" sz="1400" kern="1200" dirty="0" err="1">
                    <a:solidFill>
                      <a:schemeClr val="tx1"/>
                    </a:solidFill>
                    <a:effectLst/>
                    <a:latin typeface="+mj-lt"/>
                    <a:ea typeface="+mn-ea"/>
                    <a:cs typeface="+mn-cs"/>
                  </a:rPr>
                  <a:t>typeOf</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نوع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را بر می‌گرداند و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اندازه آن نوع را برمی‌گرداند. اگر </a:t>
                </a:r>
                <a14:m>
                  <m:oMath xmlns:m="http://schemas.openxmlformats.org/officeDocument/2006/math">
                    <m:r>
                      <a:rPr lang="en-US" sz="1400" i="1" kern="1200">
                        <a:solidFill>
                          <a:schemeClr val="tx1"/>
                        </a:solidFill>
                        <a:effectLst/>
                        <a:latin typeface="Cambria Math" panose="02040503050406030204" pitchFamily="18" charset="0"/>
                        <a:ea typeface="+mn-ea"/>
                        <a:cs typeface="+mn-cs"/>
                      </a:rPr>
                      <m:t>𝑡𝑦𝑝𝑒𝑂𝑓</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𝑙</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𝑇</m:t>
                    </m:r>
                    <m:r>
                      <a:rPr lang="en-US" sz="1400" i="1" kern="1200">
                        <a:solidFill>
                          <a:schemeClr val="tx1"/>
                        </a:solidFill>
                        <a:effectLst/>
                        <a:latin typeface="Cambria Math" panose="02040503050406030204" pitchFamily="18" charset="0"/>
                        <a:ea typeface="+mn-ea"/>
                        <a:cs typeface="+mn-cs"/>
                      </a:rPr>
                      <m:t> ∗ </m:t>
                    </m:r>
                    <m:r>
                      <a:rPr lang="en-US" sz="1400" i="1" kern="1200">
                        <a:solidFill>
                          <a:schemeClr val="tx1"/>
                        </a:solidFill>
                        <a:effectLst/>
                        <a:latin typeface="Cambria Math" panose="02040503050406030204" pitchFamily="18" charset="0"/>
                        <a:ea typeface="+mn-ea"/>
                        <a:cs typeface="+mn-cs"/>
                      </a:rPr>
                      <m:t>𝑎𝑛𝑑</m:t>
                    </m:r>
                    <m:r>
                      <a:rPr lang="en-US" sz="1400" i="1" kern="1200">
                        <a:solidFill>
                          <a:schemeClr val="tx1"/>
                        </a:solidFill>
                        <a:effectLst/>
                        <a:latin typeface="Cambria Math" panose="02040503050406030204" pitchFamily="18" charset="0"/>
                        <a:ea typeface="+mn-ea"/>
                        <a:cs typeface="+mn-cs"/>
                      </a:rPr>
                      <m:t> </m:t>
                    </m:r>
                    <m:r>
                      <a:rPr lang="en-US" sz="1400" i="1" kern="1200">
                        <a:solidFill>
                          <a:schemeClr val="tx1"/>
                        </a:solidFill>
                        <a:effectLst/>
                        <a:latin typeface="Cambria Math" panose="02040503050406030204" pitchFamily="18" charset="0"/>
                        <a:ea typeface="+mn-ea"/>
                        <a:cs typeface="+mn-cs"/>
                      </a:rPr>
                      <m:t>𝐼</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𝑙</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𝑛𝑢𝑙𝑙</m:t>
                    </m:r>
                  </m:oMath>
                </a14:m>
                <a:r>
                  <a:rPr lang="fa-IR" sz="1400" kern="1200" dirty="0">
                    <a:solidFill>
                      <a:schemeClr val="tx1"/>
                    </a:solidFill>
                    <a:effectLst/>
                    <a:latin typeface="+mj-lt"/>
                    <a:ea typeface="+mn-ea"/>
                    <a:cs typeface="+mn-cs"/>
                  </a:rPr>
                  <a:t> باشد، آنگاه ترتیب </a:t>
                </a:r>
                <a14:m>
                  <m:oMath xmlns:m="http://schemas.openxmlformats.org/officeDocument/2006/math">
                    <m:r>
                      <a:rPr lang="en-US" sz="1400" i="1" kern="1200">
                        <a:solidFill>
                          <a:schemeClr val="tx1"/>
                        </a:solidFill>
                        <a:effectLst/>
                        <a:latin typeface="Cambria Math" panose="02040503050406030204" pitchFamily="18" charset="0"/>
                        <a:ea typeface="+mn-ea"/>
                        <a:cs typeface="+mn-cs"/>
                      </a:rPr>
                      <m:t>𝐼</m:t>
                    </m:r>
                    <m:d>
                      <m:dPr>
                        <m:ctrlPr>
                          <a:rPr lang="en-US" sz="1400" i="1" kern="1200">
                            <a:solidFill>
                              <a:schemeClr val="tx1"/>
                            </a:solidFill>
                            <a:effectLst/>
                            <a:latin typeface="Cambria Math" panose="02040503050406030204" pitchFamily="18" charset="0"/>
                            <a:ea typeface="+mn-ea"/>
                            <a:cs typeface="+mn-cs"/>
                          </a:rPr>
                        </m:ctrlPr>
                      </m:dPr>
                      <m:e>
                        <m:r>
                          <a:rPr lang="en-US" sz="1400" i="1" kern="1200">
                            <a:solidFill>
                              <a:schemeClr val="tx1"/>
                            </a:solidFill>
                            <a:effectLst/>
                            <a:latin typeface="Cambria Math" panose="02040503050406030204" pitchFamily="18" charset="0"/>
                            <a:ea typeface="+mn-ea"/>
                            <a:cs typeface="+mn-cs"/>
                          </a:rPr>
                          <m:t>𝑣</m:t>
                        </m:r>
                      </m:e>
                    </m:d>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𝐼</m:t>
                    </m:r>
                    <m:d>
                      <m:dPr>
                        <m:ctrlPr>
                          <a:rPr lang="en-US" sz="1400" i="1" kern="1200">
                            <a:solidFill>
                              <a:schemeClr val="tx1"/>
                            </a:solidFill>
                            <a:effectLst/>
                            <a:latin typeface="Cambria Math" panose="02040503050406030204" pitchFamily="18" charset="0"/>
                            <a:ea typeface="+mn-ea"/>
                            <a:cs typeface="+mn-cs"/>
                          </a:rPr>
                        </m:ctrlPr>
                      </m:dPr>
                      <m:e>
                        <m:r>
                          <a:rPr lang="en-US" sz="1400" i="1" kern="1200">
                            <a:solidFill>
                              <a:schemeClr val="tx1"/>
                            </a:solidFill>
                            <a:effectLst/>
                            <a:latin typeface="Cambria Math" panose="02040503050406030204" pitchFamily="18" charset="0"/>
                            <a:ea typeface="+mn-ea"/>
                            <a:cs typeface="+mn-cs"/>
                          </a:rPr>
                          <m:t>𝑣</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𝑛</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1</m:t>
                        </m:r>
                      </m:e>
                    </m:d>
                  </m:oMath>
                </a14:m>
                <a:r>
                  <a:rPr lang="fa-IR" sz="1400" kern="1200" dirty="0">
                    <a:solidFill>
                      <a:schemeClr val="tx1"/>
                    </a:solidFill>
                    <a:effectLst/>
                    <a:latin typeface="+mj-lt"/>
                    <a:ea typeface="+mn-ea"/>
                    <a:cs typeface="+mn-cs"/>
                  </a:rPr>
                  <a:t> مقادیری که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به آنها اشاره می‌کند را نگهداری می‌کند که </a:t>
                </a:r>
                <a:r>
                  <a:rPr lang="en-US" sz="1400" kern="1200" dirty="0">
                    <a:solidFill>
                      <a:schemeClr val="tx1"/>
                    </a:solidFill>
                    <a:effectLst/>
                    <a:latin typeface="+mj-lt"/>
                    <a:ea typeface="+mn-ea"/>
                    <a:cs typeface="+mn-cs"/>
                  </a:rPr>
                  <a:t>I(l)=v</a:t>
                </a:r>
                <a:r>
                  <a:rPr lang="fa-IR" sz="1400" kern="1200" dirty="0">
                    <a:solidFill>
                      <a:schemeClr val="tx1"/>
                    </a:solidFill>
                    <a:effectLst/>
                    <a:latin typeface="+mj-lt"/>
                    <a:ea typeface="+mn-ea"/>
                    <a:cs typeface="+mn-cs"/>
                  </a:rPr>
                  <a:t> و</a:t>
                </a:r>
                <a:r>
                  <a:rPr lang="en-US" sz="1400" kern="1200" dirty="0">
                    <a:solidFill>
                      <a:schemeClr val="tx1"/>
                    </a:solidFill>
                    <a:effectLst/>
                    <a:latin typeface="+mj-lt"/>
                    <a:ea typeface="+mn-ea"/>
                    <a:cs typeface="+mn-cs"/>
                  </a:rPr>
                  <a:t>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(T)=n</a:t>
                </a:r>
                <a:r>
                  <a:rPr lang="fa-IR" sz="1400" kern="1200" dirty="0">
                    <a:solidFill>
                      <a:schemeClr val="tx1"/>
                    </a:solidFill>
                    <a:effectLst/>
                    <a:latin typeface="+mj-lt"/>
                    <a:ea typeface="+mn-ea"/>
                    <a:cs typeface="+mn-cs"/>
                  </a:rPr>
                  <a:t> است. برای مثال ورودی شماره 3 در </a:t>
                </a:r>
                <a:r>
                  <a:rPr lang="ar-SA" sz="1400" kern="1200" dirty="0">
                    <a:solidFill>
                      <a:schemeClr val="tx1"/>
                    </a:solidFill>
                    <a:effectLst/>
                    <a:latin typeface="+mj-lt"/>
                    <a:ea typeface="+mn-ea"/>
                    <a:cs typeface="+mn-cs"/>
                  </a:rPr>
                  <a:t>شکل 18</a:t>
                </a:r>
                <a:r>
                  <a:rPr lang="fa-IR" sz="1400" kern="1200" dirty="0">
                    <a:solidFill>
                      <a:schemeClr val="tx1"/>
                    </a:solidFill>
                    <a:effectLst/>
                    <a:latin typeface="+mj-lt"/>
                    <a:ea typeface="+mn-ea"/>
                    <a:cs typeface="+mn-cs"/>
                  </a:rPr>
                  <a:t> به شکل </a:t>
                </a:r>
                <a:r>
                  <a:rPr lang="en-US" sz="1400" kern="1200" dirty="0">
                    <a:solidFill>
                      <a:schemeClr val="tx1"/>
                    </a:solidFill>
                    <a:effectLst/>
                    <a:latin typeface="+mj-lt"/>
                    <a:ea typeface="+mn-ea"/>
                    <a:cs typeface="+mn-cs"/>
                  </a:rPr>
                  <a:t>&lt;3,1,3,0&gt;</a:t>
                </a:r>
                <a:r>
                  <a:rPr lang="ar-SA" sz="1400" kern="1200" dirty="0">
                    <a:solidFill>
                      <a:schemeClr val="tx1"/>
                    </a:solidFill>
                    <a:effectLst/>
                    <a:latin typeface="+mj-lt"/>
                    <a:ea typeface="+mn-ea"/>
                    <a:cs typeface="+mn-cs"/>
                  </a:rPr>
                  <a:t> و ورودی شماره 4 به شکل </a:t>
                </a:r>
                <a:r>
                  <a:rPr lang="en-US" sz="1400" kern="1200" dirty="0">
                    <a:solidFill>
                      <a:schemeClr val="tx1"/>
                    </a:solidFill>
                    <a:effectLst/>
                    <a:latin typeface="+mj-lt"/>
                    <a:ea typeface="+mn-ea"/>
                    <a:cs typeface="+mn-cs"/>
                  </a:rPr>
                  <a:t>&lt;3,1,3,3&gt;</a:t>
                </a:r>
                <a:r>
                  <a:rPr lang="fa-IR" sz="1400" kern="1200" dirty="0">
                    <a:solidFill>
                      <a:schemeClr val="tx1"/>
                    </a:solidFill>
                    <a:effectLst/>
                    <a:latin typeface="+mj-lt"/>
                    <a:ea typeface="+mn-ea"/>
                    <a:cs typeface="+mn-cs"/>
                  </a:rPr>
                  <a:t> در </a:t>
                </a:r>
                <a:r>
                  <a:rPr lang="fa-IR" sz="1400" kern="1200" dirty="0" smtClean="0">
                    <a:solidFill>
                      <a:schemeClr val="tx1"/>
                    </a:solidFill>
                    <a:effectLst/>
                    <a:latin typeface="+mj-lt"/>
                    <a:ea typeface="+mn-ea"/>
                    <a:cs typeface="+mn-cs"/>
                  </a:rPr>
                  <a:t>می‌آید</a:t>
                </a:r>
              </a:p>
              <a:p>
                <a:pPr algn="r" rtl="1"/>
                <a:endParaRPr lang="fa-IR" sz="1400" kern="1200" dirty="0" smtClean="0">
                  <a:solidFill>
                    <a:schemeClr val="tx1"/>
                  </a:solidFill>
                  <a:effectLst/>
                  <a:latin typeface="+mj-lt"/>
                  <a:ea typeface="+mn-ea"/>
                  <a:cs typeface="+mn-cs"/>
                </a:endParaRPr>
              </a:p>
              <a:p>
                <a:pPr lvl="0" algn="r" rtl="1"/>
                <a:r>
                  <a:rPr lang="fa-IR" sz="1400" kern="1200" dirty="0" smtClean="0">
                    <a:solidFill>
                      <a:schemeClr val="tx1"/>
                    </a:solidFill>
                    <a:effectLst/>
                    <a:latin typeface="+mj-lt"/>
                    <a:ea typeface="+mn-ea"/>
                    <a:cs typeface="+mn-cs"/>
                  </a:rPr>
                  <a:t>بررسی سریع ارضاناپذیری: اگر قید آخر مکمل یکی از قیدهای قبلی است، بررسی برای یافتن حل صورت نمی‌پذیرد.</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شناسایی و حذف زیر قیدهای معمول</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حل افزایشی: دو قید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وابسته‌اند اگر یکی از دو شرط زیر برقرار باشد:</a:t>
                </a:r>
                <a:endParaRPr lang="en-US" sz="1400" kern="1200" dirty="0">
                  <a:solidFill>
                    <a:schemeClr val="tx1"/>
                  </a:solidFill>
                  <a:effectLst/>
                  <a:latin typeface="+mj-lt"/>
                  <a:ea typeface="+mn-ea"/>
                  <a:cs typeface="+mn-cs"/>
                </a:endParaRPr>
              </a:p>
              <a:p>
                <a:pPr lvl="1" algn="r" rtl="1"/>
                <a14:m>
                  <m:oMathPara xmlns:m="http://schemas.openxmlformats.org/officeDocument/2006/math">
                    <m:oMathParaPr>
                      <m:jc m:val="centerGroup"/>
                    </m:oMathParaPr>
                    <m:oMath xmlns:m="http://schemas.openxmlformats.org/officeDocument/2006/math">
                      <m:r>
                        <a:rPr lang="en-US" sz="1400" i="1" kern="1200">
                          <a:solidFill>
                            <a:schemeClr val="tx1"/>
                          </a:solidFill>
                          <a:effectLst/>
                          <a:latin typeface="Cambria Math" panose="02040503050406030204" pitchFamily="18" charset="0"/>
                          <a:ea typeface="+mn-ea"/>
                          <a:cs typeface="+mn-cs"/>
                        </a:rPr>
                        <m:t>𝑣𝑎𝑟𝑠</m:t>
                      </m:r>
                      <m:d>
                        <m:dPr>
                          <m:ctrlPr>
                            <a:rPr lang="en-US" sz="1400" i="1" kern="1200">
                              <a:solidFill>
                                <a:schemeClr val="tx1"/>
                              </a:solidFill>
                              <a:effectLst/>
                              <a:latin typeface="Cambria Math" panose="02040503050406030204" pitchFamily="18" charset="0"/>
                              <a:ea typeface="+mn-ea"/>
                              <a:cs typeface="+mn-cs"/>
                            </a:rPr>
                          </m:ctrlPr>
                        </m:dPr>
                        <m:e>
                          <m:r>
                            <a:rPr lang="en-US" sz="1400" i="1" kern="1200">
                              <a:solidFill>
                                <a:schemeClr val="tx1"/>
                              </a:solidFill>
                              <a:effectLst/>
                              <a:latin typeface="Cambria Math" panose="02040503050406030204" pitchFamily="18" charset="0"/>
                              <a:ea typeface="+mn-ea"/>
                              <a:cs typeface="+mn-cs"/>
                            </a:rPr>
                            <m:t>𝑝</m:t>
                          </m:r>
                        </m:e>
                      </m:d>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𝑣𝑎𝑟𝑠</m:t>
                      </m:r>
                      <m:d>
                        <m:dPr>
                          <m:ctrlPr>
                            <a:rPr lang="en-US" sz="1400" i="1" kern="1200">
                              <a:solidFill>
                                <a:schemeClr val="tx1"/>
                              </a:solidFill>
                              <a:effectLst/>
                              <a:latin typeface="Cambria Math" panose="02040503050406030204" pitchFamily="18" charset="0"/>
                              <a:ea typeface="+mn-ea"/>
                              <a:cs typeface="+mn-cs"/>
                            </a:rPr>
                          </m:ctrlPr>
                        </m:dPr>
                        <m:e>
                          <m:sSup>
                            <m:sSupPr>
                              <m:ctrlPr>
                                <a:rPr lang="en-US" sz="1400" i="1" kern="1200">
                                  <a:solidFill>
                                    <a:schemeClr val="tx1"/>
                                  </a:solidFill>
                                  <a:effectLst/>
                                  <a:latin typeface="Cambria Math" panose="02040503050406030204" pitchFamily="18" charset="0"/>
                                  <a:ea typeface="+mn-ea"/>
                                  <a:cs typeface="+mn-cs"/>
                                </a:rPr>
                              </m:ctrlPr>
                            </m:sSupPr>
                            <m:e>
                              <m:r>
                                <a:rPr lang="en-US" sz="1400" i="1" kern="1200">
                                  <a:solidFill>
                                    <a:schemeClr val="tx1"/>
                                  </a:solidFill>
                                  <a:effectLst/>
                                  <a:latin typeface="Cambria Math" panose="02040503050406030204" pitchFamily="18" charset="0"/>
                                  <a:ea typeface="+mn-ea"/>
                                  <a:cs typeface="+mn-cs"/>
                                </a:rPr>
                                <m:t>𝑝</m:t>
                              </m:r>
                            </m:e>
                            <m:sup>
                              <m:r>
                                <a:rPr lang="en-US" sz="1400" i="1" kern="1200">
                                  <a:solidFill>
                                    <a:schemeClr val="tx1"/>
                                  </a:solidFill>
                                  <a:effectLst/>
                                  <a:latin typeface="Cambria Math" panose="02040503050406030204" pitchFamily="18" charset="0"/>
                                  <a:ea typeface="+mn-ea"/>
                                  <a:cs typeface="+mn-cs"/>
                                </a:rPr>
                                <m:t>′</m:t>
                              </m:r>
                            </m:sup>
                          </m:sSup>
                        </m:e>
                      </m:d>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m:t>
                      </m:r>
                    </m:oMath>
                  </m:oMathPara>
                </a14:m>
                <a:endParaRPr lang="en-US" sz="1400" kern="1200" dirty="0">
                  <a:solidFill>
                    <a:schemeClr val="tx1"/>
                  </a:solidFill>
                  <a:effectLst/>
                  <a:latin typeface="+mj-lt"/>
                  <a:ea typeface="+mn-ea"/>
                  <a:cs typeface="+mn-cs"/>
                </a:endParaRPr>
              </a:p>
              <a:p>
                <a:pPr lvl="1" algn="r" rtl="1"/>
                <a:r>
                  <a:rPr lang="fa-IR" sz="1400" kern="1200" dirty="0">
                    <a:solidFill>
                      <a:schemeClr val="tx1"/>
                    </a:solidFill>
                    <a:effectLst/>
                    <a:latin typeface="+mj-lt"/>
                    <a:ea typeface="+mn-ea"/>
                    <a:cs typeface="+mn-cs"/>
                  </a:rPr>
                  <a:t>قیدی مانند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وجود داشته باشد که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 باشند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هم به هم وابسته باشند.</a:t>
                </a:r>
                <a:endParaRPr lang="en-US" sz="1400" kern="1200" dirty="0">
                  <a:solidFill>
                    <a:schemeClr val="tx1"/>
                  </a:solidFill>
                  <a:effectLst/>
                  <a:latin typeface="+mj-lt"/>
                  <a:ea typeface="+mn-ea"/>
                  <a:cs typeface="+mn-cs"/>
                </a:endParaRPr>
              </a:p>
              <a:p>
                <a:pPr algn="r" rtl="1"/>
                <a:r>
                  <a:rPr lang="fa-IR" sz="1400" kern="1200" dirty="0">
                    <a:solidFill>
                      <a:schemeClr val="tx1"/>
                    </a:solidFill>
                    <a:effectLst/>
                    <a:latin typeface="+mj-lt"/>
                    <a:ea typeface="+mn-ea"/>
                    <a:cs typeface="+mn-cs"/>
                  </a:rPr>
                  <a:t>حال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قیود مسیر جدید باشد که آخرین قید به شکل </a:t>
                </a:r>
                <a14:m>
                  <m:oMath xmlns:m="http://schemas.openxmlformats.org/officeDocument/2006/math">
                    <m:r>
                      <a:rPr lang="fa-IR" sz="1400"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𝑝𝑎𝑡</m:t>
                    </m:r>
                    <m:r>
                      <a:rPr lang="en-US" sz="1400" i="1" kern="1200">
                        <a:solidFill>
                          <a:schemeClr val="tx1"/>
                        </a:solidFill>
                        <a:effectLst/>
                        <a:latin typeface="Cambria Math" panose="02040503050406030204" pitchFamily="18" charset="0"/>
                        <a:ea typeface="+mn-ea"/>
                        <a:cs typeface="+mn-cs"/>
                      </a:rPr>
                      <m:t>h</m:t>
                    </m:r>
                    <m:r>
                      <a:rPr lang="en-US" sz="1400" i="1" kern="1200">
                        <a:solidFill>
                          <a:schemeClr val="tx1"/>
                        </a:solidFill>
                        <a:effectLst/>
                        <a:latin typeface="Cambria Math" panose="02040503050406030204" pitchFamily="18" charset="0"/>
                        <a:ea typeface="+mn-ea"/>
                        <a:cs typeface="+mn-cs"/>
                      </a:rPr>
                      <m:t>_</m:t>
                    </m:r>
                    <m:r>
                      <a:rPr lang="en-US" sz="1400" i="1" kern="1200">
                        <a:solidFill>
                          <a:schemeClr val="tx1"/>
                        </a:solidFill>
                        <a:effectLst/>
                        <a:latin typeface="Cambria Math" panose="02040503050406030204" pitchFamily="18" charset="0"/>
                        <a:ea typeface="+mn-ea"/>
                        <a:cs typeface="+mn-cs"/>
                      </a:rPr>
                      <m:t>𝑐</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𝑖</m:t>
                    </m:r>
                    <m:r>
                      <a:rPr lang="en-US" sz="1400" i="1" kern="1200">
                        <a:solidFill>
                          <a:schemeClr val="tx1"/>
                        </a:solidFill>
                        <a:effectLst/>
                        <a:latin typeface="Cambria Math" panose="02040503050406030204" pitchFamily="18" charset="0"/>
                        <a:ea typeface="+mn-ea"/>
                        <a:cs typeface="+mn-cs"/>
                      </a:rPr>
                      <m:t>]</m:t>
                    </m:r>
                  </m:oMath>
                </a14:m>
                <a:r>
                  <a:rPr lang="fa-IR" sz="1400" kern="1200" dirty="0">
                    <a:solidFill>
                      <a:schemeClr val="tx1"/>
                    </a:solidFill>
                    <a:effectLst/>
                    <a:latin typeface="+mj-lt"/>
                    <a:ea typeface="+mn-ea"/>
                    <a:cs typeface="+mn-cs"/>
                  </a:rPr>
                  <a:t> است.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مجموعه تمام قیود وابسته به آخرین قید در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یعنی </a:t>
                </a:r>
                <a14:m>
                  <m:oMath xmlns:m="http://schemas.openxmlformats.org/officeDocument/2006/math">
                    <m:r>
                      <a:rPr lang="fa-IR" sz="1400"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𝑝𝑎𝑡</m:t>
                    </m:r>
                    <m:r>
                      <a:rPr lang="en-US" sz="1400" i="1" kern="1200">
                        <a:solidFill>
                          <a:schemeClr val="tx1"/>
                        </a:solidFill>
                        <a:effectLst/>
                        <a:latin typeface="Cambria Math" panose="02040503050406030204" pitchFamily="18" charset="0"/>
                        <a:ea typeface="+mn-ea"/>
                        <a:cs typeface="+mn-cs"/>
                      </a:rPr>
                      <m:t>h</m:t>
                    </m:r>
                    <m:r>
                      <a:rPr lang="en-US" sz="1400" i="1" kern="1200">
                        <a:solidFill>
                          <a:schemeClr val="tx1"/>
                        </a:solidFill>
                        <a:effectLst/>
                        <a:latin typeface="Cambria Math" panose="02040503050406030204" pitchFamily="18" charset="0"/>
                        <a:ea typeface="+mn-ea"/>
                        <a:cs typeface="+mn-cs"/>
                      </a:rPr>
                      <m:t>_</m:t>
                    </m:r>
                    <m:r>
                      <a:rPr lang="en-US" sz="1400" i="1" kern="1200">
                        <a:solidFill>
                          <a:schemeClr val="tx1"/>
                        </a:solidFill>
                        <a:effectLst/>
                        <a:latin typeface="Cambria Math" panose="02040503050406030204" pitchFamily="18" charset="0"/>
                        <a:ea typeface="+mn-ea"/>
                        <a:cs typeface="+mn-cs"/>
                      </a:rPr>
                      <m:t>𝑐</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𝑖</m:t>
                    </m:r>
                    <m:r>
                      <a:rPr lang="en-US" sz="1400" i="1" kern="1200">
                        <a:solidFill>
                          <a:schemeClr val="tx1"/>
                        </a:solidFill>
                        <a:effectLst/>
                        <a:latin typeface="Cambria Math" panose="02040503050406030204" pitchFamily="18" charset="0"/>
                        <a:ea typeface="+mn-ea"/>
                        <a:cs typeface="+mn-cs"/>
                      </a:rPr>
                      <m:t>]</m:t>
                    </m:r>
                  </m:oMath>
                </a14:m>
                <a:r>
                  <a:rPr lang="fa-IR" sz="1400" kern="1200" dirty="0">
                    <a:solidFill>
                      <a:schemeClr val="tx1"/>
                    </a:solidFill>
                    <a:effectLst/>
                    <a:latin typeface="+mj-lt"/>
                    <a:ea typeface="+mn-ea"/>
                    <a:cs typeface="+mn-cs"/>
                  </a:rPr>
                  <a:t> است. ابتدا حل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را برای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پیدا می‌کند. سپس </a:t>
                </a:r>
                <a:r>
                  <a:rPr lang="en-US" sz="1400" kern="1200" dirty="0">
                    <a:solidFill>
                      <a:schemeClr val="tx1"/>
                    </a:solidFill>
                    <a:effectLst/>
                    <a:latin typeface="+mj-lt"/>
                    <a:ea typeface="+mn-ea"/>
                    <a:cs typeface="+mn-cs"/>
                  </a:rPr>
                  <a:t>I’=I[I”]</a:t>
                </a:r>
                <a:r>
                  <a:rPr lang="fa-IR" sz="1400" kern="1200" dirty="0">
                    <a:solidFill>
                      <a:schemeClr val="tx1"/>
                    </a:solidFill>
                    <a:effectLst/>
                    <a:latin typeface="+mj-lt"/>
                    <a:ea typeface="+mn-ea"/>
                    <a:cs typeface="+mn-cs"/>
                  </a:rPr>
                  <a:t> را به عنوان حل برای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در نظر می‌گیرد. این عبارت یعنی اگر متغیری در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تعریف شده است حل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و در غیر این صورت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دریافت می‌شود. طول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معمولا یک‌هشتم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است و این موضوع حل را سرعت می‌بخشد</a:t>
                </a:r>
                <a:r>
                  <a:rPr lang="fa-IR" sz="1400" kern="1200" dirty="0" smtClean="0">
                    <a:solidFill>
                      <a:schemeClr val="tx1"/>
                    </a:solidFill>
                    <a:effectLst/>
                    <a:latin typeface="+mj-lt"/>
                    <a:ea typeface="+mn-ea"/>
                    <a:cs typeface="+mn-cs"/>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jCUTE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جاوا.</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می‌کند. علاوه بر ورودی‌های برنامه، زمانبند نخ‌ها هم باید به صورت خودکار برنامه‌ریزی شود.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r>
                  <a:rPr lang="en-US" sz="1400" dirty="0" smtClean="0">
                    <a:latin typeface="+mj-lt"/>
                    <a:cs typeface="B Nazanin" panose="00000400000000000000" pitchFamily="2" charset="-78"/>
                  </a:rPr>
                  <a:t> </a:t>
                </a:r>
                <a:r>
                  <a:rPr lang="fa-IR" sz="1400" dirty="0" smtClean="0">
                    <a:latin typeface="+mj-lt"/>
                    <a:cs typeface="B Nazanin" panose="00000400000000000000" pitchFamily="2" charset="-78"/>
                  </a:rPr>
                  <a:t>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EXE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نمادین نوین، استفاده از </a:t>
                </a:r>
                <a:r>
                  <a:rPr lang="en-US" sz="1400" dirty="0" smtClean="0">
                    <a:latin typeface="+mj-lt"/>
                    <a:cs typeface="B Nazanin" panose="00000400000000000000" pitchFamily="2" charset="-78"/>
                  </a:rPr>
                  <a:t>STP</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حافظه را مجموعه‌ای از بایت‌های بدون نوع در نظر می‌گیرد.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و </a:t>
                </a:r>
                <a:r>
                  <a:rPr lang="en-US" sz="1400" dirty="0" smtClean="0">
                    <a:latin typeface="+mj-lt"/>
                    <a:cs typeface="B Nazanin" panose="00000400000000000000" pitchFamily="2" charset="-78"/>
                  </a:rPr>
                  <a:t>BFS</a:t>
                </a:r>
                <a:r>
                  <a:rPr lang="fa-IR" sz="1400" dirty="0" smtClean="0">
                    <a:latin typeface="+mj-lt"/>
                    <a:cs typeface="B Nazanin" panose="00000400000000000000" pitchFamily="2" charset="-78"/>
                  </a:rPr>
                  <a:t> به صورت ترکیبی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استفاده از روش کش</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شناسایی زیرقیدهای مستقل و حذف زیرقیدهای بی ارتباط</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effectLst/>
                    <a:latin typeface="+mj-lt"/>
                    <a:ea typeface="+mn-ea"/>
                    <a:cs typeface="+mn-cs"/>
                  </a:rPr>
                  <a:t>در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از یک هیوریستیک استفاده می‌شود که ترکیب جست‌وجوی عمق اول و بهترین-اولین (</a:t>
                </a:r>
                <a:r>
                  <a:rPr lang="en-US" sz="1400" kern="1200" dirty="0" smtClean="0">
                    <a:solidFill>
                      <a:schemeClr val="tx1"/>
                    </a:solidFill>
                    <a:effectLst/>
                    <a:latin typeface="+mj-lt"/>
                    <a:ea typeface="+mn-ea"/>
                    <a:cs typeface="+mn-cs"/>
                  </a:rPr>
                  <a:t>BFS</a:t>
                </a:r>
                <a:r>
                  <a:rPr lang="fa-IR" sz="1400" kern="1200" dirty="0" smtClean="0">
                    <a:solidFill>
                      <a:schemeClr val="tx1"/>
                    </a:solidFill>
                    <a:effectLst/>
                    <a:latin typeface="+mj-lt"/>
                    <a:ea typeface="+mn-ea"/>
                    <a:cs typeface="+mn-cs"/>
                  </a:rPr>
                  <a:t>) است. هنگامی که </a:t>
                </a:r>
                <a:r>
                  <a:rPr lang="en-US" sz="1400" kern="1200" dirty="0" smtClean="0">
                    <a:solidFill>
                      <a:schemeClr val="tx1"/>
                    </a:solidFill>
                    <a:effectLst/>
                    <a:latin typeface="+mj-lt"/>
                    <a:ea typeface="+mn-ea"/>
                    <a:cs typeface="+mn-cs"/>
                  </a:rPr>
                  <a:t>fork</a:t>
                </a:r>
                <a:r>
                  <a:rPr lang="fa-IR" sz="1400" kern="1200" dirty="0" smtClean="0">
                    <a:solidFill>
                      <a:schemeClr val="tx1"/>
                    </a:solidFill>
                    <a:effectLst/>
                    <a:latin typeface="+mj-lt"/>
                    <a:ea typeface="+mn-ea"/>
                    <a:cs typeface="+mn-cs"/>
                  </a:rPr>
                  <a:t> فراخوانی می‌شود، اطاعات هر پردازه مثل وضعیت کنونی( خط فعلی فایل اجرایی و غیره) و بلوک‌های آن به یک سرور ارسال می‌شود. سرور از میان پردازه‌های بلوک شده آن که کمتر اجرا شده است را انتخاب می‌کند و به صورت عمق-اول برای مدت زمان مشخصی آن را اجرا می‌کند. این کار تا پوشش کامل کد ادامه پیدا می‌کند. استفاده از این هیوریستیک باعث می‌شود که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سریعتر بتواند به پوشش کامل کد برسد.</a:t>
                </a:r>
                <a:endParaRPr lang="en-US" sz="1400" dirty="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smtClean="0">
                    <a:latin typeface="+mj-lt"/>
                  </a:rPr>
                  <a:t>Hybrid</a:t>
                </a:r>
                <a:r>
                  <a:rPr lang="fa-IR" sz="1400" dirty="0" smtClean="0">
                    <a:latin typeface="+mj-lt"/>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ابتدا کد به صورت عددی اجرا میشود. هر گاه اجرا اشباع شد اجرا به </a:t>
                </a:r>
                <a:r>
                  <a:rPr lang="en-US" sz="1400" dirty="0" smtClean="0">
                    <a:latin typeface="+mj-lt"/>
                  </a:rPr>
                  <a:t>Concolic </a:t>
                </a:r>
                <a:r>
                  <a:rPr lang="fa-IR" sz="1400" dirty="0" smtClean="0">
                    <a:latin typeface="+mj-lt"/>
                  </a:rPr>
                  <a:t>تغییر میابد تا بتواند به صورت عمق محدود به پوشش بیشتری از کد برسد. دوباره بعد از یافتن مسیر جدید اجرا به عددی تغییر میابد </a:t>
                </a:r>
                <a:r>
                  <a:rPr lang="fa-IR" sz="1400" b="0" i="0" u="none" strike="noStrike" kern="1200" baseline="0" dirty="0" smtClean="0">
                    <a:solidFill>
                      <a:schemeClr val="tx1"/>
                    </a:solidFill>
                    <a:latin typeface="+mj-lt"/>
                    <a:ea typeface="+mn-ea"/>
                    <a:cs typeface="+mn-cs"/>
                  </a:rPr>
                  <a:t>اجرای هیبرید برای برنامههای تعاملی مثل برنامههای رخدادمحور یا دارای </a:t>
                </a:r>
                <a:r>
                  <a:rPr lang="en-US" sz="1400" b="0" i="0" u="none" strike="noStrike" kern="1200" baseline="0" dirty="0" smtClean="0">
                    <a:solidFill>
                      <a:schemeClr val="tx1"/>
                    </a:solidFill>
                    <a:latin typeface="+mj-lt"/>
                    <a:ea typeface="+mn-ea"/>
                    <a:cs typeface="+mn-cs"/>
                  </a:rPr>
                  <a:t>GUI </a:t>
                </a:r>
                <a:r>
                  <a:rPr lang="fa-IR" sz="1400" b="0" i="0" u="none" strike="noStrike" kern="1200" baseline="0" dirty="0" smtClean="0">
                    <a:solidFill>
                      <a:schemeClr val="tx1"/>
                    </a:solidFill>
                    <a:latin typeface="+mj-lt"/>
                    <a:ea typeface="+mn-ea"/>
                    <a:cs typeface="+mn-cs"/>
                  </a:rPr>
                  <a:t>مناسب است</a:t>
                </a: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mc:Choice>
        <mc:Fallback xmlns="">
          <p:sp>
            <p:nvSpPr>
              <p:cNvPr id="3" name="Notes Placeholder 2"/>
              <p:cNvSpPr>
                <a:spLocks noGrp="1"/>
              </p:cNvSpPr>
              <p:nvPr>
                <p:ph type="body" idx="1"/>
              </p:nvPr>
            </p:nvSpPr>
            <p:spPr/>
            <p:txBody>
              <a:bodyPr/>
              <a:lstStyle/>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DART</a:t>
                </a: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اولین ابزار با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در حل قیدهای مربوط به اشاره‌گرها مشکل دارد.</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مشکل قیدهای اشاره‌گر را حل کرده است.</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کراندار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بررسی سریع ارضاناپذیری</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حذف قیدهای معمول</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حل افزایشی</a:t>
                </a:r>
              </a:p>
              <a:p>
                <a:pPr marL="1714500" lvl="3" indent="-342900" algn="justLow" rtl="1">
                  <a:buFont typeface="Arial" panose="020B0604020202020204" pitchFamily="34" charset="0"/>
                  <a:buChar char="•"/>
                </a:pPr>
                <a:r>
                  <a:rPr lang="fa-IR" sz="1400" b="1" kern="1200" dirty="0" smtClean="0">
                    <a:solidFill>
                      <a:schemeClr val="tx1"/>
                    </a:solidFill>
                    <a:effectLst/>
                    <a:latin typeface="+mj-lt"/>
                    <a:ea typeface="+mn-ea"/>
                    <a:cs typeface="+mn-cs"/>
                  </a:rPr>
                  <a:t>نگاشت منطقی ورودی‌ها</a:t>
                </a:r>
                <a:endParaRPr lang="en-US" sz="1400" b="1" kern="1200" dirty="0">
                  <a:solidFill>
                    <a:schemeClr val="tx1"/>
                  </a:solidFill>
                  <a:effectLst/>
                  <a:latin typeface="+mj-lt"/>
                  <a:ea typeface="+mn-ea"/>
                  <a:cs typeface="+mn-cs"/>
                </a:endParaRPr>
              </a:p>
              <a:p>
                <a:pPr algn="r" rtl="1"/>
                <a:r>
                  <a:rPr lang="en-US" sz="1400" kern="1200" dirty="0">
                    <a:solidFill>
                      <a:schemeClr val="tx1"/>
                    </a:solidFill>
                    <a:effectLst/>
                    <a:latin typeface="+mj-lt"/>
                    <a:ea typeface="+mn-ea"/>
                    <a:cs typeface="+mn-cs"/>
                  </a:rPr>
                  <a:t>CUTE</a:t>
                </a:r>
                <a:r>
                  <a:rPr lang="fa-IR" sz="1400" kern="1200" dirty="0">
                    <a:solidFill>
                      <a:schemeClr val="tx1"/>
                    </a:solidFill>
                    <a:effectLst/>
                    <a:latin typeface="+mj-lt"/>
                    <a:ea typeface="+mn-ea"/>
                    <a:cs typeface="+mn-cs"/>
                  </a:rPr>
                  <a:t> برای دنبال کردن گراف حافظه از نگاشت منطقی ورودی‌ها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استفاده می‌کند. علت استفاده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این است که آدرس‌های حافظه ممکن است در هر اجرا تغییر کرده و مقدار جدیدی به خود بگیرند. اگر </a:t>
                </a:r>
                <a:r>
                  <a:rPr lang="en-US" sz="1400" kern="1200" dirty="0">
                    <a:solidFill>
                      <a:schemeClr val="tx1"/>
                    </a:solidFill>
                    <a:effectLst/>
                    <a:latin typeface="+mj-lt"/>
                    <a:ea typeface="+mn-ea"/>
                    <a:cs typeface="+mn-cs"/>
                  </a:rPr>
                  <a:t>N</a:t>
                </a:r>
                <a:r>
                  <a:rPr lang="fa-IR" sz="1400" kern="1200" dirty="0">
                    <a:solidFill>
                      <a:schemeClr val="tx1"/>
                    </a:solidFill>
                    <a:effectLst/>
                    <a:latin typeface="+mj-lt"/>
                    <a:ea typeface="+mn-ea"/>
                    <a:cs typeface="+mn-cs"/>
                  </a:rPr>
                  <a:t> مجموعه اعداد طبیعی و </a:t>
                </a:r>
                <a:r>
                  <a:rPr lang="en-US" sz="1400" kern="1200" dirty="0">
                    <a:solidFill>
                      <a:schemeClr val="tx1"/>
                    </a:solidFill>
                    <a:effectLst/>
                    <a:latin typeface="+mj-lt"/>
                    <a:ea typeface="+mn-ea"/>
                    <a:cs typeface="+mn-cs"/>
                  </a:rPr>
                  <a:t>V</a:t>
                </a:r>
                <a:r>
                  <a:rPr lang="fa-IR" sz="1400" kern="1200" dirty="0">
                    <a:solidFill>
                      <a:schemeClr val="tx1"/>
                    </a:solidFill>
                    <a:effectLst/>
                    <a:latin typeface="+mj-lt"/>
                    <a:ea typeface="+mn-ea"/>
                    <a:cs typeface="+mn-cs"/>
                  </a:rPr>
                  <a:t> مجموعه مقادیر پایه باشد: </a:t>
                </a:r>
                <a:r>
                  <a:rPr lang="en-US" sz="1400" i="0" kern="1200">
                    <a:solidFill>
                      <a:schemeClr val="tx1"/>
                    </a:solidFill>
                    <a:effectLst/>
                    <a:latin typeface="+mj-lt"/>
                    <a:ea typeface="+mn-ea"/>
                    <a:cs typeface="+mn-cs"/>
                  </a:rPr>
                  <a:t>𝐼:𝑁→𝑁∪𝑉</a:t>
                </a:r>
                <a:r>
                  <a:rPr lang="fa-IR" sz="1400" kern="1200" dirty="0">
                    <a:solidFill>
                      <a:schemeClr val="tx1"/>
                    </a:solidFill>
                    <a:effectLst/>
                    <a:latin typeface="+mj-lt"/>
                    <a:ea typeface="+mn-ea"/>
                    <a:cs typeface="+mn-cs"/>
                  </a:rPr>
                  <a:t>. هر آدرس منطقی مثل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دارای نوع است. یک نوع می‌تواند </a:t>
                </a:r>
                <a:r>
                  <a:rPr lang="en-US" sz="1400" kern="1200" dirty="0">
                    <a:solidFill>
                      <a:schemeClr val="tx1"/>
                    </a:solidFill>
                    <a:effectLst/>
                    <a:latin typeface="+mj-lt"/>
                    <a:ea typeface="+mn-ea"/>
                    <a:cs typeface="+mn-cs"/>
                  </a:rPr>
                  <a:t>T *</a:t>
                </a:r>
                <a:r>
                  <a:rPr lang="fa-IR" sz="1400" kern="1200" dirty="0">
                    <a:solidFill>
                      <a:schemeClr val="tx1"/>
                    </a:solidFill>
                    <a:effectLst/>
                    <a:latin typeface="+mj-lt"/>
                    <a:ea typeface="+mn-ea"/>
                    <a:cs typeface="+mn-cs"/>
                  </a:rPr>
                  <a:t>، اشاره‌گر به نوع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باشد (خود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می‌تواند یک نوع پایه یا داده‌ساختار باشد.) یا یک نوع پایه باشد. </a:t>
                </a:r>
                <a:r>
                  <a:rPr lang="en-US" sz="1400" kern="1200" dirty="0" err="1">
                    <a:solidFill>
                      <a:schemeClr val="tx1"/>
                    </a:solidFill>
                    <a:effectLst/>
                    <a:latin typeface="+mj-lt"/>
                    <a:ea typeface="+mn-ea"/>
                    <a:cs typeface="+mn-cs"/>
                  </a:rPr>
                  <a:t>typeOf</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نوع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را بر می‌گرداند و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اندازه آن نوع را برمی‌گرداند. اگر </a:t>
                </a:r>
                <a:r>
                  <a:rPr lang="en-US" sz="1400" i="0" kern="1200">
                    <a:solidFill>
                      <a:schemeClr val="tx1"/>
                    </a:solidFill>
                    <a:effectLst/>
                    <a:latin typeface="+mj-lt"/>
                    <a:ea typeface="+mn-ea"/>
                    <a:cs typeface="+mn-cs"/>
                  </a:rPr>
                  <a:t>𝑡𝑦𝑝𝑒𝑂𝑓(𝑙)=𝑇 ∗ 𝑎𝑛𝑑 𝐼(𝑙)≠𝑛𝑢𝑙𝑙</a:t>
                </a:r>
                <a:r>
                  <a:rPr lang="fa-IR" sz="1400" kern="1200" dirty="0">
                    <a:solidFill>
                      <a:schemeClr val="tx1"/>
                    </a:solidFill>
                    <a:effectLst/>
                    <a:latin typeface="+mj-lt"/>
                    <a:ea typeface="+mn-ea"/>
                    <a:cs typeface="+mn-cs"/>
                  </a:rPr>
                  <a:t> باشد، آنگاه ترتیب </a:t>
                </a:r>
                <a:r>
                  <a:rPr lang="en-US" sz="1400" i="0" kern="1200">
                    <a:solidFill>
                      <a:schemeClr val="tx1"/>
                    </a:solidFill>
                    <a:effectLst/>
                    <a:latin typeface="+mj-lt"/>
                    <a:ea typeface="+mn-ea"/>
                    <a:cs typeface="+mn-cs"/>
                  </a:rPr>
                  <a:t>𝐼(𝑣),…,𝐼(𝑣+𝑛−1)</a:t>
                </a:r>
                <a:r>
                  <a:rPr lang="fa-IR" sz="1400" kern="1200" dirty="0">
                    <a:solidFill>
                      <a:schemeClr val="tx1"/>
                    </a:solidFill>
                    <a:effectLst/>
                    <a:latin typeface="+mj-lt"/>
                    <a:ea typeface="+mn-ea"/>
                    <a:cs typeface="+mn-cs"/>
                  </a:rPr>
                  <a:t> مقادیری که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به آنها اشاره می‌کند را نگهداری می‌کند که </a:t>
                </a:r>
                <a:r>
                  <a:rPr lang="en-US" sz="1400" kern="1200" dirty="0">
                    <a:solidFill>
                      <a:schemeClr val="tx1"/>
                    </a:solidFill>
                    <a:effectLst/>
                    <a:latin typeface="+mj-lt"/>
                    <a:ea typeface="+mn-ea"/>
                    <a:cs typeface="+mn-cs"/>
                  </a:rPr>
                  <a:t>I(l)=v</a:t>
                </a:r>
                <a:r>
                  <a:rPr lang="fa-IR" sz="1400" kern="1200" dirty="0">
                    <a:solidFill>
                      <a:schemeClr val="tx1"/>
                    </a:solidFill>
                    <a:effectLst/>
                    <a:latin typeface="+mj-lt"/>
                    <a:ea typeface="+mn-ea"/>
                    <a:cs typeface="+mn-cs"/>
                  </a:rPr>
                  <a:t> و</a:t>
                </a:r>
                <a:r>
                  <a:rPr lang="en-US" sz="1400" kern="1200" dirty="0">
                    <a:solidFill>
                      <a:schemeClr val="tx1"/>
                    </a:solidFill>
                    <a:effectLst/>
                    <a:latin typeface="+mj-lt"/>
                    <a:ea typeface="+mn-ea"/>
                    <a:cs typeface="+mn-cs"/>
                  </a:rPr>
                  <a:t>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(T)=n</a:t>
                </a:r>
                <a:r>
                  <a:rPr lang="fa-IR" sz="1400" kern="1200" dirty="0">
                    <a:solidFill>
                      <a:schemeClr val="tx1"/>
                    </a:solidFill>
                    <a:effectLst/>
                    <a:latin typeface="+mj-lt"/>
                    <a:ea typeface="+mn-ea"/>
                    <a:cs typeface="+mn-cs"/>
                  </a:rPr>
                  <a:t> است. برای مثال ورودی شماره 3 در </a:t>
                </a:r>
                <a:r>
                  <a:rPr lang="ar-SA" sz="1400" kern="1200" dirty="0">
                    <a:solidFill>
                      <a:schemeClr val="tx1"/>
                    </a:solidFill>
                    <a:effectLst/>
                    <a:latin typeface="+mj-lt"/>
                    <a:ea typeface="+mn-ea"/>
                    <a:cs typeface="+mn-cs"/>
                  </a:rPr>
                  <a:t>شکل 18</a:t>
                </a:r>
                <a:r>
                  <a:rPr lang="fa-IR" sz="1400" kern="1200" dirty="0">
                    <a:solidFill>
                      <a:schemeClr val="tx1"/>
                    </a:solidFill>
                    <a:effectLst/>
                    <a:latin typeface="+mj-lt"/>
                    <a:ea typeface="+mn-ea"/>
                    <a:cs typeface="+mn-cs"/>
                  </a:rPr>
                  <a:t> به شکل </a:t>
                </a:r>
                <a:r>
                  <a:rPr lang="en-US" sz="1400" kern="1200" dirty="0">
                    <a:solidFill>
                      <a:schemeClr val="tx1"/>
                    </a:solidFill>
                    <a:effectLst/>
                    <a:latin typeface="+mj-lt"/>
                    <a:ea typeface="+mn-ea"/>
                    <a:cs typeface="+mn-cs"/>
                  </a:rPr>
                  <a:t>&lt;3,1,3,0&gt;</a:t>
                </a:r>
                <a:r>
                  <a:rPr lang="ar-SA" sz="1400" kern="1200" dirty="0">
                    <a:solidFill>
                      <a:schemeClr val="tx1"/>
                    </a:solidFill>
                    <a:effectLst/>
                    <a:latin typeface="+mj-lt"/>
                    <a:ea typeface="+mn-ea"/>
                    <a:cs typeface="+mn-cs"/>
                  </a:rPr>
                  <a:t> و ورودی شماره 4 به شکل </a:t>
                </a:r>
                <a:r>
                  <a:rPr lang="en-US" sz="1400" kern="1200" dirty="0">
                    <a:solidFill>
                      <a:schemeClr val="tx1"/>
                    </a:solidFill>
                    <a:effectLst/>
                    <a:latin typeface="+mj-lt"/>
                    <a:ea typeface="+mn-ea"/>
                    <a:cs typeface="+mn-cs"/>
                  </a:rPr>
                  <a:t>&lt;3,1,3,3&gt;</a:t>
                </a:r>
                <a:r>
                  <a:rPr lang="fa-IR" sz="1400" kern="1200" dirty="0">
                    <a:solidFill>
                      <a:schemeClr val="tx1"/>
                    </a:solidFill>
                    <a:effectLst/>
                    <a:latin typeface="+mj-lt"/>
                    <a:ea typeface="+mn-ea"/>
                    <a:cs typeface="+mn-cs"/>
                  </a:rPr>
                  <a:t> در </a:t>
                </a:r>
                <a:r>
                  <a:rPr lang="fa-IR" sz="1400" kern="1200" dirty="0" smtClean="0">
                    <a:solidFill>
                      <a:schemeClr val="tx1"/>
                    </a:solidFill>
                    <a:effectLst/>
                    <a:latin typeface="+mj-lt"/>
                    <a:ea typeface="+mn-ea"/>
                    <a:cs typeface="+mn-cs"/>
                  </a:rPr>
                  <a:t>می‌آید</a:t>
                </a:r>
              </a:p>
              <a:p>
                <a:pPr algn="r" rtl="1"/>
                <a:endParaRPr lang="fa-IR" sz="1400" kern="1200" dirty="0" smtClean="0">
                  <a:solidFill>
                    <a:schemeClr val="tx1"/>
                  </a:solidFill>
                  <a:effectLst/>
                  <a:latin typeface="+mj-lt"/>
                  <a:ea typeface="+mn-ea"/>
                  <a:cs typeface="+mn-cs"/>
                </a:endParaRPr>
              </a:p>
              <a:p>
                <a:pPr lvl="0" algn="r" rtl="1"/>
                <a:r>
                  <a:rPr lang="fa-IR" sz="1400" kern="1200" dirty="0" smtClean="0">
                    <a:solidFill>
                      <a:schemeClr val="tx1"/>
                    </a:solidFill>
                    <a:effectLst/>
                    <a:latin typeface="+mj-lt"/>
                    <a:ea typeface="+mn-ea"/>
                    <a:cs typeface="+mn-cs"/>
                  </a:rPr>
                  <a:t>بررسی سریع ارضاناپذیری: اگر قید آخر مکمل یکی از قیدهای قبلی است، بررسی برای یافتن حل صورت نمی‌پذیرد.</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شناسایی و حذف زیر قیدهای معمول</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حل افزایشی: دو قید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وابسته‌اند اگر یکی از دو شرط زیر برقرار باشد:</a:t>
                </a:r>
                <a:endParaRPr lang="en-US" sz="1400" kern="1200" dirty="0">
                  <a:solidFill>
                    <a:schemeClr val="tx1"/>
                  </a:solidFill>
                  <a:effectLst/>
                  <a:latin typeface="+mj-lt"/>
                  <a:ea typeface="+mn-ea"/>
                  <a:cs typeface="+mn-cs"/>
                </a:endParaRPr>
              </a:p>
              <a:p>
                <a:pPr lvl="1" algn="r" rtl="1"/>
                <a:r>
                  <a:rPr lang="en-US" sz="1400" i="0" kern="1200">
                    <a:solidFill>
                      <a:schemeClr val="tx1"/>
                    </a:solidFill>
                    <a:effectLst/>
                    <a:latin typeface="+mj-lt"/>
                    <a:ea typeface="+mn-ea"/>
                    <a:cs typeface="+mn-cs"/>
                  </a:rPr>
                  <a:t>𝑣𝑎𝑟𝑠(𝑝)∩𝑣𝑎𝑟𝑠(𝑝^′ )≠∅</a:t>
                </a:r>
                <a:endParaRPr lang="en-US" sz="1400" kern="1200" dirty="0">
                  <a:solidFill>
                    <a:schemeClr val="tx1"/>
                  </a:solidFill>
                  <a:effectLst/>
                  <a:latin typeface="+mj-lt"/>
                  <a:ea typeface="+mn-ea"/>
                  <a:cs typeface="+mn-cs"/>
                </a:endParaRPr>
              </a:p>
              <a:p>
                <a:pPr lvl="1" algn="r" rtl="1"/>
                <a:r>
                  <a:rPr lang="fa-IR" sz="1400" kern="1200" dirty="0">
                    <a:solidFill>
                      <a:schemeClr val="tx1"/>
                    </a:solidFill>
                    <a:effectLst/>
                    <a:latin typeface="+mj-lt"/>
                    <a:ea typeface="+mn-ea"/>
                    <a:cs typeface="+mn-cs"/>
                  </a:rPr>
                  <a:t>قیدی مانند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وجود داشته باشد که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 باشند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هم به هم وابسته باشند.</a:t>
                </a:r>
                <a:endParaRPr lang="en-US" sz="1400" kern="1200" dirty="0">
                  <a:solidFill>
                    <a:schemeClr val="tx1"/>
                  </a:solidFill>
                  <a:effectLst/>
                  <a:latin typeface="+mj-lt"/>
                  <a:ea typeface="+mn-ea"/>
                  <a:cs typeface="+mn-cs"/>
                </a:endParaRPr>
              </a:p>
              <a:p>
                <a:pPr algn="r" rtl="1"/>
                <a:r>
                  <a:rPr lang="fa-IR" sz="1400" kern="1200" dirty="0">
                    <a:solidFill>
                      <a:schemeClr val="tx1"/>
                    </a:solidFill>
                    <a:effectLst/>
                    <a:latin typeface="+mj-lt"/>
                    <a:ea typeface="+mn-ea"/>
                    <a:cs typeface="+mn-cs"/>
                  </a:rPr>
                  <a:t>حال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قیود مسیر جدید باشد که آخرین قید به شکل </a:t>
                </a:r>
                <a:r>
                  <a:rPr lang="fa-IR" sz="1400" i="0" kern="1200">
                    <a:solidFill>
                      <a:schemeClr val="tx1"/>
                    </a:solidFill>
                    <a:effectLst/>
                    <a:latin typeface="+mj-lt"/>
                    <a:ea typeface="+mn-ea"/>
                    <a:cs typeface="+mn-cs"/>
                  </a:rPr>
                  <a:t>¬</a:t>
                </a:r>
                <a:r>
                  <a:rPr lang="en-US" sz="1400" i="0" kern="1200">
                    <a:solidFill>
                      <a:schemeClr val="tx1"/>
                    </a:solidFill>
                    <a:effectLst/>
                    <a:latin typeface="+mj-lt"/>
                    <a:ea typeface="+mn-ea"/>
                    <a:cs typeface="+mn-cs"/>
                  </a:rPr>
                  <a:t>𝑝𝑎𝑡ℎ_𝑐[𝑖]</a:t>
                </a:r>
                <a:r>
                  <a:rPr lang="fa-IR" sz="1400" kern="1200" dirty="0">
                    <a:solidFill>
                      <a:schemeClr val="tx1"/>
                    </a:solidFill>
                    <a:effectLst/>
                    <a:latin typeface="+mj-lt"/>
                    <a:ea typeface="+mn-ea"/>
                    <a:cs typeface="+mn-cs"/>
                  </a:rPr>
                  <a:t> است.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مجموعه تمام قیود وابسته به آخرین قید در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یعنی </a:t>
                </a:r>
                <a:r>
                  <a:rPr lang="fa-IR" sz="1400" i="0" kern="1200">
                    <a:solidFill>
                      <a:schemeClr val="tx1"/>
                    </a:solidFill>
                    <a:effectLst/>
                    <a:latin typeface="+mj-lt"/>
                    <a:ea typeface="+mn-ea"/>
                    <a:cs typeface="+mn-cs"/>
                  </a:rPr>
                  <a:t>¬</a:t>
                </a:r>
                <a:r>
                  <a:rPr lang="en-US" sz="1400" i="0" kern="1200">
                    <a:solidFill>
                      <a:schemeClr val="tx1"/>
                    </a:solidFill>
                    <a:effectLst/>
                    <a:latin typeface="+mj-lt"/>
                    <a:ea typeface="+mn-ea"/>
                    <a:cs typeface="+mn-cs"/>
                  </a:rPr>
                  <a:t>𝑝𝑎𝑡ℎ_𝑐[𝑖]</a:t>
                </a:r>
                <a:r>
                  <a:rPr lang="fa-IR" sz="1400" kern="1200" dirty="0">
                    <a:solidFill>
                      <a:schemeClr val="tx1"/>
                    </a:solidFill>
                    <a:effectLst/>
                    <a:latin typeface="+mj-lt"/>
                    <a:ea typeface="+mn-ea"/>
                    <a:cs typeface="+mn-cs"/>
                  </a:rPr>
                  <a:t> است. ابتدا حل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را برای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پیدا می‌کند. سپس </a:t>
                </a:r>
                <a:r>
                  <a:rPr lang="en-US" sz="1400" kern="1200" dirty="0">
                    <a:solidFill>
                      <a:schemeClr val="tx1"/>
                    </a:solidFill>
                    <a:effectLst/>
                    <a:latin typeface="+mj-lt"/>
                    <a:ea typeface="+mn-ea"/>
                    <a:cs typeface="+mn-cs"/>
                  </a:rPr>
                  <a:t>I’=I[I”]</a:t>
                </a:r>
                <a:r>
                  <a:rPr lang="fa-IR" sz="1400" kern="1200" dirty="0">
                    <a:solidFill>
                      <a:schemeClr val="tx1"/>
                    </a:solidFill>
                    <a:effectLst/>
                    <a:latin typeface="+mj-lt"/>
                    <a:ea typeface="+mn-ea"/>
                    <a:cs typeface="+mn-cs"/>
                  </a:rPr>
                  <a:t> را به عنوان حل برای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در نظر می‌گیرد. این عبارت یعنی اگر متغیری در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تعریف شده است حل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و در غیر این صورت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دریافت می‌شود. طول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معمولا یک‌هشتم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است و این موضوع حل را سرعت می‌بخشد</a:t>
                </a:r>
                <a:r>
                  <a:rPr lang="fa-IR" sz="1400" kern="1200" dirty="0" smtClean="0">
                    <a:solidFill>
                      <a:schemeClr val="tx1"/>
                    </a:solidFill>
                    <a:effectLst/>
                    <a:latin typeface="+mj-lt"/>
                    <a:ea typeface="+mn-ea"/>
                    <a:cs typeface="+mn-cs"/>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jCUTE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جاوا.</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می‌کند. علاوه بر ورودی‌های برنامه، زمانبند نخ‌ها هم باید به صورت خودکار برنامه‌ریزی شود.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r>
                  <a:rPr lang="en-US" sz="1400" dirty="0" smtClean="0">
                    <a:latin typeface="+mj-lt"/>
                    <a:cs typeface="B Nazanin" panose="00000400000000000000" pitchFamily="2" charset="-78"/>
                  </a:rPr>
                  <a:t> </a:t>
                </a:r>
                <a:r>
                  <a:rPr lang="fa-IR" sz="1400" dirty="0" smtClean="0">
                    <a:latin typeface="+mj-lt"/>
                    <a:cs typeface="B Nazanin" panose="00000400000000000000" pitchFamily="2" charset="-78"/>
                  </a:rPr>
                  <a:t>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EXE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نمادین نوین، استفاده از </a:t>
                </a:r>
                <a:r>
                  <a:rPr lang="en-US" sz="1400" dirty="0" smtClean="0">
                    <a:latin typeface="+mj-lt"/>
                    <a:cs typeface="B Nazanin" panose="00000400000000000000" pitchFamily="2" charset="-78"/>
                  </a:rPr>
                  <a:t>STP</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حافظه را مجموعه‌ای از بایت‌های بدون نوع در نظر می‌گیرد.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و </a:t>
                </a:r>
                <a:r>
                  <a:rPr lang="en-US" sz="1400" dirty="0" smtClean="0">
                    <a:latin typeface="+mj-lt"/>
                    <a:cs typeface="B Nazanin" panose="00000400000000000000" pitchFamily="2" charset="-78"/>
                  </a:rPr>
                  <a:t>BFS</a:t>
                </a:r>
                <a:r>
                  <a:rPr lang="fa-IR" sz="1400" dirty="0" smtClean="0">
                    <a:latin typeface="+mj-lt"/>
                    <a:cs typeface="B Nazanin" panose="00000400000000000000" pitchFamily="2" charset="-78"/>
                  </a:rPr>
                  <a:t> به صورت ترکیبی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استفاده از روش کش</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شناسایی زیرقیدهای مستقل و حذف زیرقیدهای بی ارتباط</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effectLst/>
                    <a:latin typeface="+mj-lt"/>
                    <a:ea typeface="+mn-ea"/>
                    <a:cs typeface="+mn-cs"/>
                  </a:rPr>
                  <a:t>در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از یک هیوریستیک استفاده می‌شود که ترکیب جست‌وجوی عمق اول و بهترین-اولین (</a:t>
                </a:r>
                <a:r>
                  <a:rPr lang="en-US" sz="1400" kern="1200" dirty="0" smtClean="0">
                    <a:solidFill>
                      <a:schemeClr val="tx1"/>
                    </a:solidFill>
                    <a:effectLst/>
                    <a:latin typeface="+mj-lt"/>
                    <a:ea typeface="+mn-ea"/>
                    <a:cs typeface="+mn-cs"/>
                  </a:rPr>
                  <a:t>BFS</a:t>
                </a:r>
                <a:r>
                  <a:rPr lang="fa-IR" sz="1400" kern="1200" dirty="0" smtClean="0">
                    <a:solidFill>
                      <a:schemeClr val="tx1"/>
                    </a:solidFill>
                    <a:effectLst/>
                    <a:latin typeface="+mj-lt"/>
                    <a:ea typeface="+mn-ea"/>
                    <a:cs typeface="+mn-cs"/>
                  </a:rPr>
                  <a:t>) است. هنگامی که </a:t>
                </a:r>
                <a:r>
                  <a:rPr lang="en-US" sz="1400" kern="1200" dirty="0" smtClean="0">
                    <a:solidFill>
                      <a:schemeClr val="tx1"/>
                    </a:solidFill>
                    <a:effectLst/>
                    <a:latin typeface="+mj-lt"/>
                    <a:ea typeface="+mn-ea"/>
                    <a:cs typeface="+mn-cs"/>
                  </a:rPr>
                  <a:t>fork</a:t>
                </a:r>
                <a:r>
                  <a:rPr lang="fa-IR" sz="1400" kern="1200" dirty="0" smtClean="0">
                    <a:solidFill>
                      <a:schemeClr val="tx1"/>
                    </a:solidFill>
                    <a:effectLst/>
                    <a:latin typeface="+mj-lt"/>
                    <a:ea typeface="+mn-ea"/>
                    <a:cs typeface="+mn-cs"/>
                  </a:rPr>
                  <a:t> فراخوانی می‌شود، اطاعات هر پردازه مثل وضعیت کنونی( خط فعلی فایل اجرایی و غیره) و بلوک‌های آن به یک سرور ارسال می‌شود. سرور از میان پردازه‌های بلوک شده آن که کمتر اجرا شده است را انتخاب می‌کند و به صورت عمق-اول برای مدت زمان مشخصی آن را اجرا می‌کند. این کار تا پوشش کامل کد ادامه پیدا می‌کند. استفاده از این هیوریستیک باعث می‌شود که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سریعتر بتواند به پوشش کامل کد برسد.</a:t>
                </a:r>
                <a:endParaRPr lang="en-US" sz="1400" dirty="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smtClean="0">
                    <a:latin typeface="+mj-lt"/>
                  </a:rPr>
                  <a:t>Hybrid</a:t>
                </a:r>
                <a:r>
                  <a:rPr lang="fa-IR" sz="1400" dirty="0" smtClean="0">
                    <a:latin typeface="+mj-lt"/>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ابتدا کد به صورت عددی اجرا میشود. هر گاه اجرا اشباع شد اجرا به </a:t>
                </a:r>
                <a:r>
                  <a:rPr lang="en-US" sz="1400" dirty="0" smtClean="0">
                    <a:latin typeface="+mj-lt"/>
                  </a:rPr>
                  <a:t>Concolic </a:t>
                </a:r>
                <a:r>
                  <a:rPr lang="fa-IR" sz="1400" dirty="0" smtClean="0">
                    <a:latin typeface="+mj-lt"/>
                  </a:rPr>
                  <a:t>تغییر میابد تا بتواند به صورت عمق محدود به پوشش بیشتری از کد برسد. دوباره بعد از یافتن مسیر جدید اجرا به عددی تغییر میابد </a:t>
                </a:r>
                <a:r>
                  <a:rPr lang="fa-IR" sz="1400" b="0" i="0" u="none" strike="noStrike" kern="1200" baseline="0" dirty="0" smtClean="0">
                    <a:solidFill>
                      <a:schemeClr val="tx1"/>
                    </a:solidFill>
                    <a:latin typeface="+mj-lt"/>
                    <a:ea typeface="+mn-ea"/>
                    <a:cs typeface="+mn-cs"/>
                  </a:rPr>
                  <a:t>اجرای هیبرید برای برنامههای تعاملی مثل برنامههای رخدادمحور یا دارای </a:t>
                </a:r>
                <a:r>
                  <a:rPr lang="en-US" sz="1400" b="0" i="0" u="none" strike="noStrike" kern="1200" baseline="0" dirty="0" smtClean="0">
                    <a:solidFill>
                      <a:schemeClr val="tx1"/>
                    </a:solidFill>
                    <a:latin typeface="+mj-lt"/>
                    <a:ea typeface="+mn-ea"/>
                    <a:cs typeface="+mn-cs"/>
                  </a:rPr>
                  <a:t>GUI </a:t>
                </a:r>
                <a:r>
                  <a:rPr lang="fa-IR" sz="1400" b="0" i="0" u="none" strike="noStrike" kern="1200" baseline="0" dirty="0" smtClean="0">
                    <a:solidFill>
                      <a:schemeClr val="tx1"/>
                    </a:solidFill>
                    <a:latin typeface="+mj-lt"/>
                    <a:ea typeface="+mn-ea"/>
                    <a:cs typeface="+mn-cs"/>
                  </a:rPr>
                  <a:t>مناسب است</a:t>
                </a: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mc:Fallback>
      </mc:AlternateContent>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3826416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sz="1200"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روش‌های کشف آسیب‌پذیری:</a:t>
            </a:r>
          </a:p>
          <a:p>
            <a:pPr algn="r" rtl="1"/>
            <a:r>
              <a:rPr lang="fa-IR" sz="1200" b="1" kern="1200" dirty="0" smtClean="0">
                <a:solidFill>
                  <a:schemeClr val="tx1"/>
                </a:solidFill>
                <a:effectLst/>
                <a:latin typeface="+mn-lt"/>
                <a:ea typeface="+mn-ea"/>
                <a:cs typeface="+mn-cs"/>
              </a:rPr>
              <a:t>تحلیل ایستا</a:t>
            </a:r>
            <a:endParaRPr lang="en-US" sz="105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تعریف 3</a:t>
            </a:r>
            <a:r>
              <a:rPr lang="fa-IR" sz="1200" kern="1200" dirty="0" smtClean="0">
                <a:solidFill>
                  <a:schemeClr val="tx1"/>
                </a:solidFill>
                <a:effectLst/>
                <a:latin typeface="+mn-lt"/>
                <a:ea typeface="+mn-ea"/>
                <a:cs typeface="+mn-cs"/>
              </a:rPr>
              <a:t>: تحلیل ایستا فرایند ارزیابی یک سیستم بر اساس شکل، ساختار، محتوا یا مستندات آن است و نیازی به اجرای برنامه در آن نیست. </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بعضی از آسیب‌پذیری‌ها توسط این روش قابل تشخیص نیست و این یعنی این تحلیل کامل نیست. علاوه بر آن، تحلیل ایستا می‌تواند تخمینی از رفتار برنامه را داشته باشد و این یعنی مثبت </a:t>
            </a:r>
            <a:r>
              <a:rPr lang="fa-IR" sz="1200" kern="1200" dirty="0" smtClean="0">
                <a:solidFill>
                  <a:schemeClr val="tx1"/>
                </a:solidFill>
                <a:effectLst/>
                <a:latin typeface="+mn-lt"/>
                <a:ea typeface="+mn-ea"/>
                <a:cs typeface="+mn-cs"/>
              </a:rPr>
              <a:t>نادرست </a:t>
            </a:r>
            <a:r>
              <a:rPr lang="fa-IR" sz="1200" kern="1200" dirty="0" smtClean="0">
                <a:solidFill>
                  <a:schemeClr val="tx1"/>
                </a:solidFill>
                <a:effectLst/>
                <a:latin typeface="+mn-lt"/>
                <a:ea typeface="+mn-ea"/>
                <a:cs typeface="+mn-cs"/>
              </a:rPr>
              <a:t>و منفی </a:t>
            </a:r>
            <a:r>
              <a:rPr lang="fa-IR" sz="1200" kern="1200" dirty="0" smtClean="0">
                <a:solidFill>
                  <a:schemeClr val="tx1"/>
                </a:solidFill>
                <a:effectLst/>
                <a:latin typeface="+mn-lt"/>
                <a:ea typeface="+mn-ea"/>
                <a:cs typeface="+mn-cs"/>
              </a:rPr>
              <a:t>نادرست در </a:t>
            </a:r>
            <a:r>
              <a:rPr lang="fa-IR" sz="1200" kern="1200" dirty="0" smtClean="0">
                <a:solidFill>
                  <a:schemeClr val="tx1"/>
                </a:solidFill>
                <a:effectLst/>
                <a:latin typeface="+mn-lt"/>
                <a:ea typeface="+mn-ea"/>
                <a:cs typeface="+mn-cs"/>
              </a:rPr>
              <a:t>آن بالا است. منفی </a:t>
            </a:r>
            <a:r>
              <a:rPr lang="fa-IR" sz="1200" kern="1200" dirty="0" smtClean="0">
                <a:solidFill>
                  <a:schemeClr val="tx1"/>
                </a:solidFill>
                <a:effectLst/>
                <a:latin typeface="+mn-lt"/>
                <a:ea typeface="+mn-ea"/>
                <a:cs typeface="+mn-cs"/>
              </a:rPr>
              <a:t>نادرست خطرناک‌تر </a:t>
            </a:r>
            <a:r>
              <a:rPr lang="fa-IR" sz="1200" kern="1200" dirty="0" smtClean="0">
                <a:solidFill>
                  <a:schemeClr val="tx1"/>
                </a:solidFill>
                <a:effectLst/>
                <a:latin typeface="+mn-lt"/>
                <a:ea typeface="+mn-ea"/>
                <a:cs typeface="+mn-cs"/>
              </a:rPr>
              <a:t>از مثبت </a:t>
            </a:r>
            <a:r>
              <a:rPr lang="fa-IR" sz="1200" kern="1200" dirty="0" smtClean="0">
                <a:solidFill>
                  <a:schemeClr val="tx1"/>
                </a:solidFill>
                <a:effectLst/>
                <a:latin typeface="+mn-lt"/>
                <a:ea typeface="+mn-ea"/>
                <a:cs typeface="+mn-cs"/>
              </a:rPr>
              <a:t>نادرست است</a:t>
            </a:r>
            <a:r>
              <a:rPr lang="fa-IR" sz="1200" kern="1200" dirty="0" smtClean="0">
                <a:solidFill>
                  <a:schemeClr val="tx1"/>
                </a:solidFill>
                <a:effectLst/>
                <a:latin typeface="+mn-lt"/>
                <a:ea typeface="+mn-ea"/>
                <a:cs typeface="+mn-cs"/>
              </a:rPr>
              <a:t>. برای تحلیل مثبت </a:t>
            </a:r>
            <a:r>
              <a:rPr lang="fa-IR" sz="1200" kern="1200" dirty="0" smtClean="0">
                <a:solidFill>
                  <a:schemeClr val="tx1"/>
                </a:solidFill>
                <a:effectLst/>
                <a:latin typeface="+mn-lt"/>
                <a:ea typeface="+mn-ea"/>
                <a:cs typeface="+mn-cs"/>
              </a:rPr>
              <a:t>نادرست هم </a:t>
            </a:r>
            <a:r>
              <a:rPr lang="fa-IR" sz="1200" kern="1200" dirty="0" smtClean="0">
                <a:solidFill>
                  <a:schemeClr val="tx1"/>
                </a:solidFill>
                <a:effectLst/>
                <a:latin typeface="+mn-lt"/>
                <a:ea typeface="+mn-ea"/>
                <a:cs typeface="+mn-cs"/>
              </a:rPr>
              <a:t>لازم به دخالت انسان است.</a:t>
            </a:r>
          </a:p>
          <a:p>
            <a:pPr algn="r" rtl="1"/>
            <a:r>
              <a:rPr lang="fa-IR" sz="1200" b="1" kern="1200" dirty="0" smtClean="0">
                <a:solidFill>
                  <a:schemeClr val="tx1"/>
                </a:solidFill>
                <a:effectLst/>
                <a:latin typeface="+mn-lt"/>
                <a:ea typeface="+mn-ea"/>
                <a:cs typeface="+mn-cs"/>
              </a:rPr>
              <a:t>تحلیل پویا</a:t>
            </a:r>
            <a:endParaRPr lang="en-US" sz="105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تعریف</a:t>
            </a:r>
            <a:r>
              <a:rPr lang="fa-IR" sz="1200" kern="1200" dirty="0" smtClean="0">
                <a:solidFill>
                  <a:schemeClr val="tx1"/>
                </a:solidFill>
                <a:effectLst/>
                <a:latin typeface="+mn-lt"/>
                <a:ea typeface="+mn-ea"/>
                <a:cs typeface="+mn-cs"/>
              </a:rPr>
              <a:t>: خطایابی بر اساس اجرای برنامه.</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ویژگی‌های تحلیل پویا</a:t>
            </a:r>
            <a:endParaRPr lang="en-US" sz="1100" kern="1200" dirty="0" smtClean="0">
              <a:solidFill>
                <a:schemeClr val="tx1"/>
              </a:solidFill>
              <a:effectLst/>
              <a:latin typeface="+mn-lt"/>
              <a:ea typeface="+mn-ea"/>
              <a:cs typeface="+mn-cs"/>
            </a:endParaRPr>
          </a:p>
          <a:p>
            <a:pPr lvl="0" algn="r" rtl="1"/>
            <a:r>
              <a:rPr lang="fa-IR" sz="1200" kern="1200" dirty="0" smtClean="0">
                <a:solidFill>
                  <a:schemeClr val="tx1"/>
                </a:solidFill>
                <a:effectLst/>
                <a:latin typeface="+mn-lt"/>
                <a:ea typeface="+mn-ea"/>
                <a:cs typeface="+mn-cs"/>
              </a:rPr>
              <a:t>نیاز به ورودی برای تحلیل برنامه</a:t>
            </a:r>
            <a:endParaRPr lang="en-US" sz="1100" kern="1200" dirty="0" smtClean="0">
              <a:solidFill>
                <a:schemeClr val="tx1"/>
              </a:solidFill>
              <a:effectLst/>
              <a:latin typeface="+mn-lt"/>
              <a:ea typeface="+mn-ea"/>
              <a:cs typeface="+mn-cs"/>
            </a:endParaRPr>
          </a:p>
          <a:p>
            <a:pPr lvl="0" algn="r" rtl="1"/>
            <a:r>
              <a:rPr lang="fa-IR" sz="1200" kern="1200" dirty="0" smtClean="0">
                <a:solidFill>
                  <a:schemeClr val="tx1"/>
                </a:solidFill>
                <a:effectLst/>
                <a:latin typeface="+mn-lt"/>
                <a:ea typeface="+mn-ea"/>
                <a:cs typeface="+mn-cs"/>
              </a:rPr>
              <a:t>تنها خطاهایی که در مسیری که با آن ورودی خاص طی می‌شود قابل شناسایی است</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مثبت </a:t>
            </a:r>
            <a:r>
              <a:rPr lang="fa-IR" sz="1200" kern="1200" dirty="0" smtClean="0">
                <a:solidFill>
                  <a:schemeClr val="tx1"/>
                </a:solidFill>
                <a:effectLst/>
                <a:latin typeface="+mn-lt"/>
                <a:ea typeface="+mn-ea"/>
                <a:cs typeface="+mn-cs"/>
              </a:rPr>
              <a:t>نادرست </a:t>
            </a:r>
            <a:r>
              <a:rPr lang="fa-IR" sz="1200" kern="1200" dirty="0" smtClean="0">
                <a:solidFill>
                  <a:schemeClr val="tx1"/>
                </a:solidFill>
                <a:effectLst/>
                <a:latin typeface="+mn-lt"/>
                <a:ea typeface="+mn-ea"/>
                <a:cs typeface="+mn-cs"/>
              </a:rPr>
              <a:t>ندارد چون برنامه اجرا می‌شود.</a:t>
            </a:r>
            <a:endParaRPr lang="en-US" sz="600" kern="1200" dirty="0" smtClean="0">
              <a:solidFill>
                <a:schemeClr val="tx1"/>
              </a:solidFill>
              <a:effectLst/>
              <a:latin typeface="+mn-lt"/>
              <a:ea typeface="+mn-ea"/>
              <a:cs typeface="+mn-cs"/>
            </a:endParaRPr>
          </a:p>
          <a:p>
            <a:pPr algn="r" rtl="1"/>
            <a:endParaRPr lang="en-US" sz="1200" b="1" kern="1200" dirty="0" smtClean="0">
              <a:solidFill>
                <a:schemeClr val="tx1"/>
              </a:solidFill>
              <a:effectLst/>
              <a:latin typeface="+mn-lt"/>
              <a:ea typeface="+mn-ea"/>
              <a:cs typeface="+mn-cs"/>
            </a:endParaRPr>
          </a:p>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4</a:t>
            </a:fld>
            <a:endParaRPr lang="en-US"/>
          </a:p>
        </p:txBody>
      </p:sp>
    </p:spTree>
    <p:extLst>
      <p:ext uri="{BB962C8B-B14F-4D97-AF65-F5344CB8AC3E}">
        <p14:creationId xmlns:p14="http://schemas.microsoft.com/office/powerpoint/2010/main" val="16265638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err="1" smtClean="0">
                <a:latin typeface="+mj-lt"/>
              </a:rPr>
              <a:t>Compositinal</a:t>
            </a:r>
            <a:r>
              <a:rPr lang="fa-IR" sz="1400" dirty="0" smtClean="0">
                <a:latin typeface="+mj-lt"/>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از </a:t>
            </a:r>
            <a:r>
              <a:rPr lang="en-US" sz="1400" dirty="0" smtClean="0">
                <a:latin typeface="+mj-lt"/>
              </a:rPr>
              <a:t>DART</a:t>
            </a:r>
            <a:r>
              <a:rPr lang="fa-IR" sz="1400" dirty="0" smtClean="0">
                <a:latin typeface="+mj-lt"/>
              </a:rPr>
              <a:t> به عنوان موتور </a:t>
            </a:r>
            <a:r>
              <a:rPr lang="en-US" sz="1400" dirty="0" smtClean="0">
                <a:latin typeface="+mj-lt"/>
              </a:rPr>
              <a:t>Concolic</a:t>
            </a:r>
            <a:r>
              <a:rPr lang="fa-IR" sz="1400" dirty="0" smtClean="0">
                <a:latin typeface="+mj-lt"/>
              </a:rPr>
              <a:t> استفاده می کند. هدف این کار توسعه </a:t>
            </a:r>
            <a:r>
              <a:rPr lang="en-US" sz="1400" dirty="0" smtClean="0">
                <a:latin typeface="+mj-lt"/>
              </a:rPr>
              <a:t>DART</a:t>
            </a:r>
            <a:r>
              <a:rPr lang="fa-IR" sz="1400" dirty="0" smtClean="0">
                <a:latin typeface="+mj-lt"/>
              </a:rPr>
              <a:t> برای برنامه های واقعی با تعداد خط</a:t>
            </a:r>
            <a:r>
              <a:rPr lang="fa-IR" sz="1400" baseline="0" dirty="0" smtClean="0">
                <a:latin typeface="+mj-lt"/>
              </a:rPr>
              <a:t> کد بالاست برای همین از تحلیل ایستای </a:t>
            </a:r>
            <a:r>
              <a:rPr lang="en-US" sz="1400" baseline="0" dirty="0" smtClean="0">
                <a:latin typeface="+mj-lt"/>
              </a:rPr>
              <a:t>Compositional</a:t>
            </a:r>
            <a:r>
              <a:rPr lang="fa-IR" sz="1400" baseline="0" dirty="0" smtClean="0">
                <a:latin typeface="+mj-lt"/>
              </a:rPr>
              <a:t> که برای توابع </a:t>
            </a:r>
            <a:r>
              <a:rPr lang="en-US" sz="1400" baseline="0" dirty="0" smtClean="0">
                <a:latin typeface="+mj-lt"/>
              </a:rPr>
              <a:t>function summery</a:t>
            </a:r>
            <a:r>
              <a:rPr lang="fa-IR" sz="1400" baseline="0" dirty="0" smtClean="0">
                <a:latin typeface="+mj-lt"/>
              </a:rPr>
              <a:t> استخراج می کند استفاده می کند. به جای اجرای هر باره یک تابع از </a:t>
            </a:r>
            <a:r>
              <a:rPr lang="en-US" sz="1400" baseline="0" dirty="0" smtClean="0">
                <a:latin typeface="+mj-lt"/>
              </a:rPr>
              <a:t>summery</a:t>
            </a:r>
            <a:r>
              <a:rPr lang="fa-IR" sz="1400" baseline="0" dirty="0" smtClean="0">
                <a:latin typeface="+mj-lt"/>
              </a:rPr>
              <a:t> آن استفاده می کند و آن را با </a:t>
            </a:r>
            <a:r>
              <a:rPr lang="en-US" sz="1400" baseline="0" dirty="0" smtClean="0">
                <a:latin typeface="+mj-lt"/>
              </a:rPr>
              <a:t>pc</a:t>
            </a:r>
            <a:r>
              <a:rPr lang="fa-IR" sz="1400" baseline="0" dirty="0" smtClean="0">
                <a:latin typeface="+mj-lt"/>
              </a:rPr>
              <a:t> </a:t>
            </a:r>
            <a:r>
              <a:rPr lang="en-US" sz="1400" baseline="0" dirty="0" smtClean="0">
                <a:latin typeface="+mj-lt"/>
              </a:rPr>
              <a:t>and</a:t>
            </a:r>
            <a:r>
              <a:rPr lang="fa-IR" sz="1400" baseline="0" dirty="0" smtClean="0">
                <a:latin typeface="+mj-lt"/>
              </a:rPr>
              <a:t> می کند.</a:t>
            </a:r>
            <a:endParaRPr lang="en-US" sz="1400" dirty="0" smtClean="0">
              <a:latin typeface="+mj-lt"/>
            </a:endParaRP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KLEE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2008، روش نمادین نوین، استفاده از </a:t>
            </a:r>
            <a:r>
              <a:rPr lang="en-US" sz="1400" dirty="0" smtClean="0">
                <a:latin typeface="+mj-lt"/>
                <a:cs typeface="B Nazanin" panose="00000400000000000000" pitchFamily="2" charset="-78"/>
              </a:rPr>
              <a:t>STP</a:t>
            </a:r>
            <a:r>
              <a:rPr lang="fa-IR" sz="1400" dirty="0" smtClean="0">
                <a:latin typeface="+mj-lt"/>
                <a:cs typeface="B Nazanin" panose="00000400000000000000" pitchFamily="2" charset="-78"/>
              </a:rPr>
              <a:t>، برای آزمون برنامه‌های واقعی، مدل‌سازی محیط اجرای برنامه(سیستم فایل)</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حافظه را مجموعه‌ای از بایت‌های بدون نوع در نظر می‌گیرد.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انتخاب مسیر اجرای برنامه (روش‌های زیر به صورت ترکیبی)</a:t>
            </a:r>
          </a:p>
          <a:p>
            <a:pPr marL="1828800" lvl="3" indent="-457200" algn="justLow" rtl="1">
              <a:buFont typeface="Arial" panose="020B0604020202020204" pitchFamily="34" charset="0"/>
              <a:buChar char="•"/>
            </a:pPr>
            <a:r>
              <a:rPr lang="fa-IR" sz="1400" dirty="0" smtClean="0">
                <a:latin typeface="+mj-lt"/>
                <a:cs typeface="B Nazanin" panose="00000400000000000000" pitchFamily="2" charset="-78"/>
              </a:rPr>
              <a:t>انتخاب دلخواه</a:t>
            </a:r>
          </a:p>
          <a:p>
            <a:pPr marL="1828800" lvl="3" indent="-457200" algn="justLow" rtl="1">
              <a:buFont typeface="Arial" panose="020B0604020202020204" pitchFamily="34" charset="0"/>
              <a:buChar char="•"/>
            </a:pPr>
            <a:r>
              <a:rPr lang="fa-IR" sz="1400" dirty="0" smtClean="0">
                <a:latin typeface="+mj-lt"/>
                <a:cs typeface="B Nazanin" panose="00000400000000000000" pitchFamily="2" charset="-78"/>
              </a:rPr>
              <a:t>انتخاب برای پوشش بیشترین مسیرها</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روش کش و ...</a:t>
            </a:r>
          </a:p>
          <a:p>
            <a:pPr lvl="0" algn="r" rtl="1"/>
            <a:r>
              <a:rPr lang="fa-IR" sz="1400" kern="1200" dirty="0" smtClean="0">
                <a:solidFill>
                  <a:schemeClr val="tx1"/>
                </a:solidFill>
                <a:effectLst/>
                <a:latin typeface="+mj-lt"/>
                <a:ea typeface="+mn-ea"/>
                <a:cs typeface="+mn-cs"/>
              </a:rPr>
              <a:t>انتخاب برای پوشش بیشترین مسیرها: بر اساس یک سری هیوریستیک به حالت‌ها وزن اختصاص داده می‌شود و سپس به صورت دلخواه یکی از این حالت‌ها انتخاب می‌شوند. این هیوریستیک‌ها بر اساس کمترین فاصله تا دستور پوشش داده نشده، بیشینه فراخوانی حالت و یا اینکه یک حالت اخیرا دستور جدیدی را پوشش داده است یا نه، محاسبه می‌شود.</a:t>
            </a:r>
            <a:endParaRPr lang="en-US" sz="1400" kern="1200" dirty="0" smtClean="0">
              <a:solidFill>
                <a:schemeClr val="tx1"/>
              </a:solidFill>
              <a:effectLst/>
              <a:latin typeface="+mj-lt"/>
              <a:ea typeface="+mn-ea"/>
              <a:cs typeface="+mn-cs"/>
            </a:endParaRPr>
          </a:p>
          <a:p>
            <a:pPr algn="r" rtl="1"/>
            <a:r>
              <a:rPr lang="fa-IR" sz="1400" kern="1200" dirty="0" smtClean="0">
                <a:solidFill>
                  <a:schemeClr val="tx1"/>
                </a:solidFill>
                <a:effectLst/>
                <a:latin typeface="+mj-lt"/>
                <a:ea typeface="+mn-ea"/>
                <a:cs typeface="+mn-cs"/>
              </a:rPr>
              <a:t>ترکیب دو استراتژی بالا باعث می‌شود هم پوشش تمامی دستورات فراهم شود و هم از گیر کردن در حلقه جلوگیری به عمل آید.</a:t>
            </a:r>
          </a:p>
          <a:p>
            <a:pPr algn="r" rtl="1"/>
            <a:r>
              <a:rPr lang="en-US" sz="1400" dirty="0" err="1" smtClean="0">
                <a:latin typeface="+mj-lt"/>
              </a:rPr>
              <a:t>jFuzz</a:t>
            </a:r>
            <a:r>
              <a:rPr lang="fa-IR" sz="1400" dirty="0" smtClean="0">
                <a:latin typeface="+mj-lt"/>
              </a:rPr>
              <a:t>:</a:t>
            </a:r>
          </a:p>
          <a:p>
            <a:pPr algn="r" rtl="1"/>
            <a:r>
              <a:rPr lang="fa-IR" sz="1400" dirty="0" smtClean="0">
                <a:latin typeface="+mj-lt"/>
              </a:rPr>
              <a:t>ابزار</a:t>
            </a:r>
            <a:r>
              <a:rPr lang="fa-IR" sz="1400" baseline="0" dirty="0" smtClean="0">
                <a:latin typeface="+mj-lt"/>
              </a:rPr>
              <a:t> متن باز برای جاواست. نوآوری خاصی ندارد و ترکیب بهینه سازی های کارهای قبلی مثل </a:t>
            </a:r>
            <a:r>
              <a:rPr lang="en-US" sz="1400" baseline="0" dirty="0" smtClean="0">
                <a:latin typeface="+mj-lt"/>
              </a:rPr>
              <a:t>KLEE</a:t>
            </a:r>
            <a:r>
              <a:rPr lang="fa-IR" sz="1400" baseline="0" dirty="0" smtClean="0">
                <a:latin typeface="+mj-lt"/>
              </a:rPr>
              <a:t>، </a:t>
            </a:r>
            <a:r>
              <a:rPr lang="en-US" sz="1400" baseline="0" dirty="0" smtClean="0">
                <a:latin typeface="+mj-lt"/>
              </a:rPr>
              <a:t>CUTE</a:t>
            </a:r>
            <a:r>
              <a:rPr lang="fa-IR" sz="1400" baseline="0" dirty="0" smtClean="0">
                <a:latin typeface="+mj-lt"/>
              </a:rPr>
              <a:t> و ... را در خود دارد. بروی پروژه </a:t>
            </a:r>
            <a:r>
              <a:rPr lang="en-US" sz="1400" baseline="0" dirty="0" smtClean="0">
                <a:latin typeface="+mj-lt"/>
              </a:rPr>
              <a:t>JPF</a:t>
            </a:r>
            <a:r>
              <a:rPr lang="fa-IR" sz="1400" baseline="0" dirty="0" smtClean="0">
                <a:latin typeface="+mj-lt"/>
              </a:rPr>
              <a:t> پیاده سازی شده است.</a:t>
            </a:r>
          </a:p>
          <a:p>
            <a:pPr algn="r" rtl="1"/>
            <a:r>
              <a:rPr lang="en-US" sz="1400" baseline="0" dirty="0" smtClean="0">
                <a:latin typeface="+mj-lt"/>
              </a:rPr>
              <a:t>LCT</a:t>
            </a:r>
            <a:r>
              <a:rPr lang="fa-IR" sz="1400" baseline="0" dirty="0" smtClean="0">
                <a:latin typeface="+mj-lt"/>
              </a:rPr>
              <a:t>:</a:t>
            </a:r>
          </a:p>
          <a:p>
            <a:pPr algn="r" rtl="1"/>
            <a:r>
              <a:rPr lang="fa-IR" sz="1400" dirty="0" smtClean="0">
                <a:latin typeface="+mj-lt"/>
              </a:rPr>
              <a:t>ابزار متن باز روی جاوا</a:t>
            </a:r>
          </a:p>
          <a:p>
            <a:pPr algn="r" rtl="1"/>
            <a:r>
              <a:rPr lang="fa-IR" sz="1400" dirty="0" smtClean="0">
                <a:latin typeface="+mj-lt"/>
              </a:rPr>
              <a:t>سعی شده از معماری </a:t>
            </a:r>
            <a:r>
              <a:rPr lang="en-US" sz="1400" dirty="0" smtClean="0">
                <a:latin typeface="+mj-lt"/>
              </a:rPr>
              <a:t>client-server</a:t>
            </a:r>
            <a:r>
              <a:rPr lang="fa-IR" sz="1400" dirty="0" smtClean="0">
                <a:latin typeface="+mj-lt"/>
              </a:rPr>
              <a:t> برای</a:t>
            </a:r>
            <a:r>
              <a:rPr lang="fa-IR" sz="1400" baseline="0" dirty="0" smtClean="0">
                <a:latin typeface="+mj-lt"/>
              </a:rPr>
              <a:t> ارتباط بین </a:t>
            </a:r>
            <a:r>
              <a:rPr lang="en-US" sz="1400" baseline="0" dirty="0" smtClean="0">
                <a:latin typeface="+mj-lt"/>
              </a:rPr>
              <a:t>solver</a:t>
            </a:r>
            <a:r>
              <a:rPr lang="fa-IR" sz="1400" baseline="0" dirty="0" smtClean="0">
                <a:latin typeface="+mj-lt"/>
              </a:rPr>
              <a:t> و تحلیلگر استفاده کند.</a:t>
            </a:r>
          </a:p>
          <a:p>
            <a:pPr algn="r" rtl="1"/>
            <a:r>
              <a:rPr lang="fa-IR" sz="1400" baseline="0" dirty="0" smtClean="0">
                <a:latin typeface="+mj-lt"/>
              </a:rPr>
              <a:t>مشکل: چندنخی، </a:t>
            </a:r>
            <a:r>
              <a:rPr lang="en-US" sz="1400" b="0" i="0" u="none" strike="noStrike" kern="1200" baseline="0" dirty="0" smtClean="0">
                <a:solidFill>
                  <a:schemeClr val="tx1"/>
                </a:solidFill>
                <a:latin typeface="+mj-lt"/>
                <a:ea typeface="+mn-ea"/>
                <a:cs typeface="+mn-cs"/>
              </a:rPr>
              <a:t>a[</a:t>
            </a:r>
            <a:r>
              <a:rPr lang="en-US" sz="1400" b="0" i="0" u="none" strike="noStrike" kern="1200" baseline="0" dirty="0" err="1" smtClean="0">
                <a:solidFill>
                  <a:schemeClr val="tx1"/>
                </a:solidFill>
                <a:latin typeface="+mj-lt"/>
                <a:ea typeface="+mn-ea"/>
                <a:cs typeface="+mn-cs"/>
              </a:rPr>
              <a:t>i</a:t>
            </a:r>
            <a:r>
              <a:rPr lang="en-US" sz="1400" b="0" i="0" u="none" strike="noStrike" kern="1200" baseline="0" dirty="0" smtClean="0">
                <a:solidFill>
                  <a:schemeClr val="tx1"/>
                </a:solidFill>
                <a:latin typeface="+mj-lt"/>
                <a:ea typeface="+mn-ea"/>
                <a:cs typeface="+mn-cs"/>
              </a:rPr>
              <a:t>]=0; a[j]=1; if(a[</a:t>
            </a:r>
            <a:r>
              <a:rPr lang="en-US" sz="1400" b="0" i="0" u="none" strike="noStrike" kern="1200" baseline="0" dirty="0" err="1" smtClean="0">
                <a:solidFill>
                  <a:schemeClr val="tx1"/>
                </a:solidFill>
                <a:latin typeface="+mj-lt"/>
                <a:ea typeface="+mn-ea"/>
                <a:cs typeface="+mn-cs"/>
              </a:rPr>
              <a:t>i</a:t>
            </a:r>
            <a:r>
              <a:rPr lang="en-US" sz="1400" b="0" i="0" u="none" strike="noStrike" kern="1200" baseline="0" dirty="0" smtClean="0">
                <a:solidFill>
                  <a:schemeClr val="tx1"/>
                </a:solidFill>
                <a:latin typeface="+mj-lt"/>
                <a:ea typeface="+mn-ea"/>
                <a:cs typeface="+mn-cs"/>
              </a:rPr>
              <a:t>]!=0) ERROR;</a:t>
            </a:r>
            <a:endParaRPr lang="fa-IR" sz="1400" b="0" i="0" u="none" strike="noStrike" kern="1200" baseline="0" dirty="0" smtClean="0">
              <a:solidFill>
                <a:schemeClr val="tx1"/>
              </a:solidFill>
              <a:latin typeface="+mj-lt"/>
              <a:ea typeface="+mn-ea"/>
              <a:cs typeface="+mn-cs"/>
            </a:endParaRPr>
          </a:p>
          <a:p>
            <a:pPr algn="r" rtl="1"/>
            <a:r>
              <a:rPr lang="en-US" sz="1200" kern="1200" dirty="0" smtClean="0">
                <a:solidFill>
                  <a:schemeClr val="tx1"/>
                </a:solidFill>
                <a:effectLst/>
                <a:latin typeface="+mn-lt"/>
                <a:ea typeface="+mn-ea"/>
                <a:cs typeface="+mn-cs"/>
              </a:rPr>
              <a:t>AEG</a:t>
            </a:r>
            <a:r>
              <a:rPr lang="fa-IR"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algn="r" rtl="1"/>
            <a:r>
              <a:rPr lang="ar-SA" sz="1200" kern="1200" dirty="0" smtClean="0">
                <a:solidFill>
                  <a:schemeClr val="tx1"/>
                </a:solidFill>
                <a:effectLst/>
                <a:latin typeface="+mn-lt"/>
                <a:ea typeface="+mn-ea"/>
                <a:cs typeface="+mn-cs"/>
              </a:rPr>
              <a:t>تحلیل کد برنامه به تنهایی برای تحلیل کافی نیست. چون کد برنامه اطلاعی از مقادیر و چینیش داده ها در زمان اجرا ندارد. در مقابل تحلیل باینری مقیاس‌پذیر نیست و مفاهیمی مثل متغیرها ساختمان داده ها(آرایه ها و ..) در آن معنی ندارد. تنها با فریم های پشته و دستورات پرش و آدرس های حافظه سر و کار دارد. در این مقاله از ترکیب هر دو روش یعنی تحلیل باینری و کد برنامه استفاده شده است</a:t>
            </a:r>
            <a:r>
              <a:rPr lang="en-US" sz="1200" kern="1200" dirty="0" smtClean="0">
                <a:solidFill>
                  <a:schemeClr val="tx1"/>
                </a:solidFill>
                <a:effectLst/>
                <a:latin typeface="+mn-lt"/>
                <a:ea typeface="+mn-ea"/>
                <a:cs typeface="+mn-cs"/>
              </a:rPr>
              <a:t>.</a:t>
            </a:r>
          </a:p>
          <a:p>
            <a:pPr algn="r" rtl="1"/>
            <a:r>
              <a:rPr lang="ar-SA" sz="1200" kern="1200" dirty="0" smtClean="0">
                <a:solidFill>
                  <a:schemeClr val="tx1"/>
                </a:solidFill>
                <a:effectLst/>
                <a:latin typeface="+mn-lt"/>
                <a:ea typeface="+mn-ea"/>
                <a:cs typeface="+mn-cs"/>
              </a:rPr>
              <a:t>نحوه کار </a:t>
            </a:r>
            <a:r>
              <a:rPr lang="en-US" sz="1200" kern="1200" dirty="0" smtClean="0">
                <a:solidFill>
                  <a:schemeClr val="tx1"/>
                </a:solidFill>
                <a:effectLst/>
                <a:latin typeface="+mn-lt"/>
                <a:ea typeface="+mn-ea"/>
                <a:cs typeface="+mn-cs"/>
              </a:rPr>
              <a:t>AEG:</a:t>
            </a:r>
          </a:p>
          <a:p>
            <a:pPr algn="r" rtl="1"/>
            <a:r>
              <a:rPr lang="ar-SA" sz="1200" kern="1200" dirty="0" smtClean="0">
                <a:solidFill>
                  <a:schemeClr val="tx1"/>
                </a:solidFill>
                <a:effectLst/>
                <a:latin typeface="+mn-lt"/>
                <a:ea typeface="+mn-ea"/>
                <a:cs typeface="+mn-cs"/>
              </a:rPr>
              <a:t>1. ابتدا با استفاده از کد تحلیل نمادین صورت می گیرد تا به دستور آسیب‌پذیر برسد.</a:t>
            </a:r>
            <a:endParaRPr lang="en-US" sz="1200" kern="1200" dirty="0" smtClean="0">
              <a:solidFill>
                <a:schemeClr val="tx1"/>
              </a:solidFill>
              <a:effectLst/>
              <a:latin typeface="+mn-lt"/>
              <a:ea typeface="+mn-ea"/>
              <a:cs typeface="+mn-cs"/>
            </a:endParaRPr>
          </a:p>
          <a:p>
            <a:pPr algn="r" rtl="1"/>
            <a:r>
              <a:rPr lang="ar-SA" sz="1200" kern="1200" dirty="0" smtClean="0">
                <a:solidFill>
                  <a:schemeClr val="tx1"/>
                </a:solidFill>
                <a:effectLst/>
                <a:latin typeface="+mn-lt"/>
                <a:ea typeface="+mn-ea"/>
                <a:cs typeface="+mn-cs"/>
              </a:rPr>
              <a:t>2. سپس </a:t>
            </a:r>
            <a:r>
              <a:rPr lang="en-US" sz="1200" kern="1200" dirty="0" smtClean="0">
                <a:solidFill>
                  <a:schemeClr val="tx1"/>
                </a:solidFill>
                <a:effectLst/>
                <a:latin typeface="+mn-lt"/>
                <a:ea typeface="+mn-ea"/>
                <a:cs typeface="+mn-cs"/>
              </a:rPr>
              <a:t>pc</a:t>
            </a:r>
            <a:r>
              <a:rPr lang="ar-SA" sz="1200" kern="1200" dirty="0" smtClean="0">
                <a:solidFill>
                  <a:schemeClr val="tx1"/>
                </a:solidFill>
                <a:effectLst/>
                <a:latin typeface="+mn-lt"/>
                <a:ea typeface="+mn-ea"/>
                <a:cs typeface="+mn-cs"/>
              </a:rPr>
              <a:t> به </a:t>
            </a:r>
            <a:r>
              <a:rPr lang="en-US" sz="1200" kern="1200" dirty="0" smtClean="0">
                <a:solidFill>
                  <a:schemeClr val="tx1"/>
                </a:solidFill>
                <a:effectLst/>
                <a:latin typeface="+mn-lt"/>
                <a:ea typeface="+mn-ea"/>
                <a:cs typeface="+mn-cs"/>
              </a:rPr>
              <a:t>solver</a:t>
            </a:r>
            <a:r>
              <a:rPr lang="ar-SA" sz="1200" kern="1200" dirty="0" smtClean="0">
                <a:solidFill>
                  <a:schemeClr val="tx1"/>
                </a:solidFill>
                <a:effectLst/>
                <a:latin typeface="+mn-lt"/>
                <a:ea typeface="+mn-ea"/>
                <a:cs typeface="+mn-cs"/>
              </a:rPr>
              <a:t> داده می شود تا ورودی مناسب تولید شود.</a:t>
            </a:r>
            <a:endParaRPr lang="en-US" sz="1200" kern="1200" dirty="0" smtClean="0">
              <a:solidFill>
                <a:schemeClr val="tx1"/>
              </a:solidFill>
              <a:effectLst/>
              <a:latin typeface="+mn-lt"/>
              <a:ea typeface="+mn-ea"/>
              <a:cs typeface="+mn-cs"/>
            </a:endParaRPr>
          </a:p>
          <a:p>
            <a:pPr algn="r" rtl="1"/>
            <a:r>
              <a:rPr lang="ar-SA" sz="1200" kern="1200" dirty="0" smtClean="0">
                <a:solidFill>
                  <a:schemeClr val="tx1"/>
                </a:solidFill>
                <a:effectLst/>
                <a:latin typeface="+mn-lt"/>
                <a:ea typeface="+mn-ea"/>
                <a:cs typeface="+mn-cs"/>
              </a:rPr>
              <a:t>3. سپس به صورت پویا و با استفاده از ورودی تولید شده، فایل باینری برنامه تحلیل می شود تا اطلاعات زمان‌اجرا یعنی ساختار حافظه مثل آدرس بافر سرریز شده و آدرس بازگشت استخراج شود.</a:t>
            </a:r>
            <a:endParaRPr lang="en-US" sz="1200" kern="1200" dirty="0" smtClean="0">
              <a:solidFill>
                <a:schemeClr val="tx1"/>
              </a:solidFill>
              <a:effectLst/>
              <a:latin typeface="+mn-lt"/>
              <a:ea typeface="+mn-ea"/>
              <a:cs typeface="+mn-cs"/>
            </a:endParaRPr>
          </a:p>
          <a:p>
            <a:pPr algn="r" rtl="1"/>
            <a:r>
              <a:rPr lang="ar-SA" sz="1200" kern="1200" dirty="0" smtClean="0">
                <a:solidFill>
                  <a:schemeClr val="tx1"/>
                </a:solidFill>
                <a:effectLst/>
                <a:latin typeface="+mn-lt"/>
                <a:ea typeface="+mn-ea"/>
                <a:cs typeface="+mn-cs"/>
              </a:rPr>
              <a:t>4. </a:t>
            </a:r>
            <a:r>
              <a:rPr lang="en-US" sz="1200" kern="1200" dirty="0" smtClean="0">
                <a:solidFill>
                  <a:schemeClr val="tx1"/>
                </a:solidFill>
                <a:effectLst/>
                <a:latin typeface="+mn-lt"/>
                <a:ea typeface="+mn-ea"/>
                <a:cs typeface="+mn-cs"/>
              </a:rPr>
              <a:t>AEG</a:t>
            </a:r>
            <a:r>
              <a:rPr lang="ar-SA" sz="1200" kern="1200" dirty="0" smtClean="0">
                <a:solidFill>
                  <a:schemeClr val="tx1"/>
                </a:solidFill>
                <a:effectLst/>
                <a:latin typeface="+mn-lt"/>
                <a:ea typeface="+mn-ea"/>
                <a:cs typeface="+mn-cs"/>
              </a:rPr>
              <a:t> قیدهای جدیدی مربوط به اطلاعات ساختار حافظه تولید می کند و به </a:t>
            </a:r>
            <a:r>
              <a:rPr lang="en-US" sz="1200" kern="1200" dirty="0" smtClean="0">
                <a:solidFill>
                  <a:schemeClr val="tx1"/>
                </a:solidFill>
                <a:effectLst/>
                <a:latin typeface="+mn-lt"/>
                <a:ea typeface="+mn-ea"/>
                <a:cs typeface="+mn-cs"/>
              </a:rPr>
              <a:t>pc</a:t>
            </a:r>
            <a:r>
              <a:rPr lang="ar-SA" sz="1200" kern="1200" dirty="0" smtClean="0">
                <a:solidFill>
                  <a:schemeClr val="tx1"/>
                </a:solidFill>
                <a:effectLst/>
                <a:latin typeface="+mn-lt"/>
                <a:ea typeface="+mn-ea"/>
                <a:cs typeface="+mn-cs"/>
              </a:rPr>
              <a:t> اضافه می کند. این قیدها باید شامل </a:t>
            </a:r>
            <a:r>
              <a:rPr lang="en-US" sz="1200" kern="1200" dirty="0" smtClean="0">
                <a:solidFill>
                  <a:schemeClr val="tx1"/>
                </a:solidFill>
                <a:effectLst/>
                <a:latin typeface="+mn-lt"/>
                <a:ea typeface="+mn-ea"/>
                <a:cs typeface="+mn-cs"/>
              </a:rPr>
              <a:t>shell code</a:t>
            </a:r>
            <a:r>
              <a:rPr lang="ar-SA" sz="1200" kern="1200" dirty="0" smtClean="0">
                <a:solidFill>
                  <a:schemeClr val="tx1"/>
                </a:solidFill>
                <a:effectLst/>
                <a:latin typeface="+mn-lt"/>
                <a:ea typeface="+mn-ea"/>
                <a:cs typeface="+mn-cs"/>
              </a:rPr>
              <a:t> و آدرس بازگشت به </a:t>
            </a:r>
            <a:r>
              <a:rPr lang="en-US" sz="1200" kern="1200" dirty="0" smtClean="0">
                <a:solidFill>
                  <a:schemeClr val="tx1"/>
                </a:solidFill>
                <a:effectLst/>
                <a:latin typeface="+mn-lt"/>
                <a:ea typeface="+mn-ea"/>
                <a:cs typeface="+mn-cs"/>
              </a:rPr>
              <a:t>shell code</a:t>
            </a:r>
            <a:r>
              <a:rPr lang="ar-SA" sz="1200" kern="1200" dirty="0" smtClean="0">
                <a:solidFill>
                  <a:schemeClr val="tx1"/>
                </a:solidFill>
                <a:effectLst/>
                <a:latin typeface="+mn-lt"/>
                <a:ea typeface="+mn-ea"/>
                <a:cs typeface="+mn-cs"/>
              </a:rPr>
              <a:t> باشند. سپس </a:t>
            </a:r>
            <a:r>
              <a:rPr lang="en-US" sz="1200" kern="1200" dirty="0" smtClean="0">
                <a:solidFill>
                  <a:schemeClr val="tx1"/>
                </a:solidFill>
                <a:effectLst/>
                <a:latin typeface="+mn-lt"/>
                <a:ea typeface="+mn-ea"/>
                <a:cs typeface="+mn-cs"/>
              </a:rPr>
              <a:t>pc</a:t>
            </a:r>
            <a:r>
              <a:rPr lang="ar-SA" sz="1200" kern="1200" dirty="0" smtClean="0">
                <a:solidFill>
                  <a:schemeClr val="tx1"/>
                </a:solidFill>
                <a:effectLst/>
                <a:latin typeface="+mn-lt"/>
                <a:ea typeface="+mn-ea"/>
                <a:cs typeface="+mn-cs"/>
              </a:rPr>
              <a:t> به </a:t>
            </a:r>
            <a:r>
              <a:rPr lang="en-US" sz="1200" kern="1200" dirty="0" smtClean="0">
                <a:solidFill>
                  <a:schemeClr val="tx1"/>
                </a:solidFill>
                <a:effectLst/>
                <a:latin typeface="+mn-lt"/>
                <a:ea typeface="+mn-ea"/>
                <a:cs typeface="+mn-cs"/>
              </a:rPr>
              <a:t>solver</a:t>
            </a:r>
            <a:r>
              <a:rPr lang="ar-SA" sz="1200" kern="1200" dirty="0" smtClean="0">
                <a:solidFill>
                  <a:schemeClr val="tx1"/>
                </a:solidFill>
                <a:effectLst/>
                <a:latin typeface="+mn-lt"/>
                <a:ea typeface="+mn-ea"/>
                <a:cs typeface="+mn-cs"/>
              </a:rPr>
              <a:t> داده می شود تا ورودی مناسب تولید شود.</a:t>
            </a:r>
            <a:endParaRPr lang="en-US" sz="1200" kern="1200" dirty="0" smtClean="0">
              <a:solidFill>
                <a:schemeClr val="tx1"/>
              </a:solidFill>
              <a:effectLst/>
              <a:latin typeface="+mn-lt"/>
              <a:ea typeface="+mn-ea"/>
              <a:cs typeface="+mn-cs"/>
            </a:endParaRPr>
          </a:p>
          <a:p>
            <a:pPr algn="r" rtl="1"/>
            <a:r>
              <a:rPr lang="ar-SA" sz="1200" kern="1200" dirty="0" smtClean="0">
                <a:solidFill>
                  <a:schemeClr val="tx1"/>
                </a:solidFill>
                <a:effectLst/>
                <a:latin typeface="+mn-lt"/>
                <a:ea typeface="+mn-ea"/>
                <a:cs typeface="+mn-cs"/>
              </a:rPr>
              <a:t>5. در نهایت </a:t>
            </a:r>
            <a:r>
              <a:rPr lang="en-US" sz="1200" kern="1200" dirty="0" smtClean="0">
                <a:solidFill>
                  <a:schemeClr val="tx1"/>
                </a:solidFill>
                <a:effectLst/>
                <a:latin typeface="+mn-lt"/>
                <a:ea typeface="+mn-ea"/>
                <a:cs typeface="+mn-cs"/>
              </a:rPr>
              <a:t>AEG</a:t>
            </a:r>
            <a:r>
              <a:rPr lang="ar-SA" sz="1200" kern="1200" dirty="0" smtClean="0">
                <a:solidFill>
                  <a:schemeClr val="tx1"/>
                </a:solidFill>
                <a:effectLst/>
                <a:latin typeface="+mn-lt"/>
                <a:ea typeface="+mn-ea"/>
                <a:cs typeface="+mn-cs"/>
              </a:rPr>
              <a:t> ورودی تولید شده را به برنامه می دهد تا ببیند که اکسپلویت اجرا می شود یا نه! اگر </a:t>
            </a:r>
            <a:r>
              <a:rPr lang="en-US" sz="1200" kern="1200" dirty="0" smtClean="0">
                <a:solidFill>
                  <a:schemeClr val="tx1"/>
                </a:solidFill>
                <a:effectLst/>
                <a:latin typeface="+mn-lt"/>
                <a:ea typeface="+mn-ea"/>
                <a:cs typeface="+mn-cs"/>
              </a:rPr>
              <a:t>Solver</a:t>
            </a:r>
            <a:r>
              <a:rPr lang="ar-SA" sz="1200" kern="1200" dirty="0" smtClean="0">
                <a:solidFill>
                  <a:schemeClr val="tx1"/>
                </a:solidFill>
                <a:effectLst/>
                <a:latin typeface="+mn-lt"/>
                <a:ea typeface="+mn-ea"/>
                <a:cs typeface="+mn-cs"/>
              </a:rPr>
              <a:t> نتواند </a:t>
            </a:r>
            <a:r>
              <a:rPr lang="en-US" sz="1200" kern="1200" dirty="0" smtClean="0">
                <a:solidFill>
                  <a:schemeClr val="tx1"/>
                </a:solidFill>
                <a:effectLst/>
                <a:latin typeface="+mn-lt"/>
                <a:ea typeface="+mn-ea"/>
                <a:cs typeface="+mn-cs"/>
              </a:rPr>
              <a:t>pc</a:t>
            </a:r>
            <a:r>
              <a:rPr lang="ar-SA" sz="1200" kern="1200" dirty="0" smtClean="0">
                <a:solidFill>
                  <a:schemeClr val="tx1"/>
                </a:solidFill>
                <a:effectLst/>
                <a:latin typeface="+mn-lt"/>
                <a:ea typeface="+mn-ea"/>
                <a:cs typeface="+mn-cs"/>
              </a:rPr>
              <a:t> را حل کند،</a:t>
            </a:r>
            <a:r>
              <a:rPr lang="en-US" sz="1200" kern="1200" dirty="0" smtClean="0">
                <a:solidFill>
                  <a:schemeClr val="tx1"/>
                </a:solidFill>
                <a:effectLst/>
                <a:latin typeface="+mn-lt"/>
                <a:ea typeface="+mn-ea"/>
                <a:cs typeface="+mn-cs"/>
              </a:rPr>
              <a:t>AEG</a:t>
            </a:r>
            <a:r>
              <a:rPr lang="ar-SA" sz="1200" kern="1200" dirty="0" smtClean="0">
                <a:solidFill>
                  <a:schemeClr val="tx1"/>
                </a:solidFill>
                <a:effectLst/>
                <a:latin typeface="+mn-lt"/>
                <a:ea typeface="+mn-ea"/>
                <a:cs typeface="+mn-cs"/>
              </a:rPr>
              <a:t> آن را رها می کند و فرایند را ادامه می دهد.</a:t>
            </a:r>
            <a:endParaRPr lang="en-US" sz="1200" kern="1200" dirty="0" smtClean="0">
              <a:solidFill>
                <a:schemeClr val="tx1"/>
              </a:solidFill>
              <a:effectLst/>
              <a:latin typeface="+mn-lt"/>
              <a:ea typeface="+mn-ea"/>
              <a:cs typeface="+mn-cs"/>
            </a:endParaRPr>
          </a:p>
          <a:p>
            <a:pPr algn="r" rtl="1"/>
            <a:r>
              <a:rPr lang="en-US" sz="1200" kern="1200" dirty="0" smtClean="0">
                <a:solidFill>
                  <a:schemeClr val="tx1"/>
                </a:solidFill>
                <a:effectLst/>
                <a:latin typeface="+mn-lt"/>
                <a:ea typeface="+mn-ea"/>
                <a:cs typeface="+mn-cs"/>
              </a:rPr>
              <a:t>PI</a:t>
            </a:r>
            <a:r>
              <a:rPr lang="en-US" sz="1200" kern="1200" baseline="-25000" dirty="0" smtClean="0">
                <a:solidFill>
                  <a:schemeClr val="tx1"/>
                </a:solidFill>
                <a:effectLst/>
                <a:latin typeface="+mn-lt"/>
                <a:ea typeface="+mn-ea"/>
                <a:cs typeface="+mn-cs"/>
              </a:rPr>
              <a:t>BUG</a:t>
            </a:r>
            <a:r>
              <a:rPr lang="en-US" sz="1200" kern="1200" dirty="0" smtClean="0">
                <a:solidFill>
                  <a:schemeClr val="tx1"/>
                </a:solidFill>
                <a:effectLst/>
                <a:latin typeface="+mn-lt"/>
                <a:ea typeface="+mn-ea"/>
                <a:cs typeface="+mn-cs"/>
              </a:rPr>
              <a:t>(e) and PI</a:t>
            </a:r>
            <a:r>
              <a:rPr lang="en-US" sz="1200" kern="1200" baseline="-25000" dirty="0" smtClean="0">
                <a:solidFill>
                  <a:schemeClr val="tx1"/>
                </a:solidFill>
                <a:effectLst/>
                <a:latin typeface="+mn-lt"/>
                <a:ea typeface="+mn-ea"/>
                <a:cs typeface="+mn-cs"/>
              </a:rPr>
              <a:t>EXP­</a:t>
            </a:r>
            <a:r>
              <a:rPr lang="en-US" sz="1200" kern="1200" dirty="0" smtClean="0">
                <a:solidFill>
                  <a:schemeClr val="tx1"/>
                </a:solidFill>
                <a:effectLst/>
                <a:latin typeface="+mn-lt"/>
                <a:ea typeface="+mn-ea"/>
                <a:cs typeface="+mn-cs"/>
              </a:rPr>
              <a:t>(e) = true.</a:t>
            </a:r>
          </a:p>
          <a:p>
            <a:pPr algn="r" rtl="1"/>
            <a:r>
              <a:rPr lang="en-US" sz="1200" kern="1200" dirty="0" smtClean="0">
                <a:solidFill>
                  <a:schemeClr val="tx1"/>
                </a:solidFill>
                <a:effectLst/>
                <a:latin typeface="+mn-lt"/>
                <a:ea typeface="+mn-ea"/>
                <a:cs typeface="+mn-cs"/>
              </a:rPr>
              <a:t>Policy: out-of-bound memory write is not allowed.</a:t>
            </a:r>
          </a:p>
          <a:p>
            <a:pPr algn="r" rtl="1"/>
            <a:r>
              <a:rPr lang="en-US" sz="1200" kern="1200" dirty="0" smtClean="0">
                <a:solidFill>
                  <a:schemeClr val="tx1"/>
                </a:solidFill>
                <a:effectLst/>
                <a:latin typeface="+mn-lt"/>
                <a:ea typeface="+mn-ea"/>
                <a:cs typeface="+mn-cs"/>
              </a:rPr>
              <a:t>Safety property: there shouldn’t be any out of bound memory write in any states. </a:t>
            </a:r>
          </a:p>
          <a:p>
            <a:pPr algn="r" rtl="1"/>
            <a:endParaRPr lang="en-US"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29212895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sz="1400" b="0" i="0" u="none" strike="noStrike" kern="1200" baseline="0" dirty="0" err="1" smtClean="0">
                <a:solidFill>
                  <a:schemeClr val="tx1"/>
                </a:solidFill>
                <a:latin typeface="+mn-lt"/>
                <a:ea typeface="+mn-ea"/>
                <a:cs typeface="+mn-cs"/>
              </a:rPr>
              <a:t>Acteve</a:t>
            </a:r>
            <a:r>
              <a:rPr lang="fa-IR" sz="1400" b="0" i="0" u="none" strike="noStrike" kern="1200" baseline="0" dirty="0" smtClean="0">
                <a:solidFill>
                  <a:schemeClr val="tx1"/>
                </a:solidFill>
                <a:latin typeface="+mn-lt"/>
                <a:ea typeface="+mn-ea"/>
                <a:cs typeface="+mn-cs"/>
              </a:rPr>
              <a:t>:</a:t>
            </a:r>
          </a:p>
          <a:p>
            <a:pPr marL="457200"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اجرای </a:t>
            </a:r>
            <a:r>
              <a:rPr lang="en-US" sz="1400" kern="1200" dirty="0" smtClean="0">
                <a:solidFill>
                  <a:schemeClr val="tx1"/>
                </a:solidFill>
                <a:latin typeface="+mn-lt"/>
                <a:ea typeface="+mn-ea"/>
                <a:cs typeface="B Nazanin" panose="00000400000000000000" pitchFamily="2" charset="-78"/>
              </a:rPr>
              <a:t>Concolic</a:t>
            </a:r>
            <a:r>
              <a:rPr lang="fa-IR" sz="1400" kern="1200" dirty="0" smtClean="0">
                <a:solidFill>
                  <a:schemeClr val="tx1"/>
                </a:solidFill>
                <a:latin typeface="+mn-lt"/>
                <a:ea typeface="+mn-ea"/>
                <a:cs typeface="B Nazanin" panose="00000400000000000000" pitchFamily="2" charset="-78"/>
              </a:rPr>
              <a:t> برای برنامه‌های گوشی همراه</a:t>
            </a:r>
          </a:p>
          <a:p>
            <a:pPr marL="914400" lvl="1"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سال 2011، زبان اندروید، برنامه‌های رخداد محور، </a:t>
            </a:r>
            <a:r>
              <a:rPr lang="en-US" sz="1400" kern="1200" dirty="0" smtClean="0">
                <a:solidFill>
                  <a:schemeClr val="tx1"/>
                </a:solidFill>
                <a:latin typeface="+mn-lt"/>
                <a:ea typeface="+mn-ea"/>
                <a:cs typeface="B Nazanin" panose="00000400000000000000" pitchFamily="2" charset="-78"/>
              </a:rPr>
              <a:t>Z3 SMT solver</a:t>
            </a:r>
            <a:endParaRPr lang="fa-IR" sz="1400" kern="1200" dirty="0" smtClean="0">
              <a:solidFill>
                <a:schemeClr val="tx1"/>
              </a:solidFill>
              <a:latin typeface="+mn-lt"/>
              <a:ea typeface="+mn-ea"/>
              <a:cs typeface="B Nazanin" panose="00000400000000000000" pitchFamily="2" charset="-78"/>
            </a:endParaRP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چالش: تولید یک رخداد و تولید ترتیبی از رخدادها</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محدود به رخداد ضربه</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نیاز به بهینه‌سازی برای کاهش فضای حالت در ترتیب‌های مختلف از رخدادها</a:t>
            </a: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حذف ویجت‌های غیرفعال</a:t>
            </a: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حذف ویجت‌های بدون کنش مثل </a:t>
            </a:r>
            <a:r>
              <a:rPr lang="en-US" sz="1400" kern="1200" dirty="0" err="1" smtClean="0">
                <a:solidFill>
                  <a:schemeClr val="tx1"/>
                </a:solidFill>
                <a:latin typeface="+mn-lt"/>
                <a:ea typeface="+mn-ea"/>
                <a:cs typeface="B Nazanin" panose="00000400000000000000" pitchFamily="2" charset="-78"/>
              </a:rPr>
              <a:t>LinearLayout</a:t>
            </a:r>
            <a:endParaRPr lang="en-US" sz="1400" kern="1200" dirty="0" smtClean="0">
              <a:solidFill>
                <a:schemeClr val="tx1"/>
              </a:solidFill>
              <a:latin typeface="+mn-lt"/>
              <a:ea typeface="+mn-ea"/>
              <a:cs typeface="B Nazanin" panose="00000400000000000000" pitchFamily="2" charset="-78"/>
            </a:endParaRP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محدود کردن آزمون به رخدادهایی که در برنامه استفاده می‌شود.</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از هم‌روندی پشتیبانی نمی‌کند.</a:t>
            </a:r>
          </a:p>
          <a:p>
            <a:pPr lvl="0" algn="r" rtl="1"/>
            <a:r>
              <a:rPr lang="fa-IR" sz="1400" b="1" kern="1200" dirty="0" smtClean="0">
                <a:solidFill>
                  <a:schemeClr val="tx1"/>
                </a:solidFill>
                <a:effectLst/>
                <a:latin typeface="+mn-lt"/>
                <a:ea typeface="+mn-ea"/>
                <a:cs typeface="+mn-cs"/>
              </a:rPr>
              <a:t>یک رخداد:</a:t>
            </a:r>
          </a:p>
          <a:p>
            <a:pPr lvl="0" algn="r" rtl="1"/>
            <a:r>
              <a:rPr lang="fa-IR" sz="1400" kern="1200" dirty="0" smtClean="0">
                <a:solidFill>
                  <a:schemeClr val="tx1"/>
                </a:solidFill>
                <a:effectLst/>
                <a:latin typeface="+mn-lt"/>
                <a:ea typeface="+mn-ea"/>
                <a:cs typeface="+mn-cs"/>
              </a:rPr>
              <a:t>در این مقاله از روش </a:t>
            </a:r>
            <a:r>
              <a:rPr lang="en-US" sz="1400" kern="1200" dirty="0" smtClean="0">
                <a:solidFill>
                  <a:schemeClr val="tx1"/>
                </a:solidFill>
                <a:effectLst/>
                <a:latin typeface="+mn-lt"/>
                <a:ea typeface="+mn-ea"/>
                <a:cs typeface="+mn-cs"/>
              </a:rPr>
              <a:t>Concolic</a:t>
            </a:r>
            <a:r>
              <a:rPr lang="fa-IR" sz="1400" kern="1200" dirty="0" smtClean="0">
                <a:solidFill>
                  <a:schemeClr val="tx1"/>
                </a:solidFill>
                <a:effectLst/>
                <a:latin typeface="+mn-lt"/>
                <a:ea typeface="+mn-ea"/>
                <a:cs typeface="+mn-cs"/>
              </a:rPr>
              <a:t> برای تولید رخدادها استفاده می‌شود. برای این منظور </a:t>
            </a:r>
            <a:r>
              <a:rPr lang="en-US" sz="1400" kern="1200" dirty="0" smtClean="0">
                <a:solidFill>
                  <a:schemeClr val="tx1"/>
                </a:solidFill>
                <a:effectLst/>
                <a:latin typeface="+mn-lt"/>
                <a:ea typeface="+mn-ea"/>
                <a:cs typeface="+mn-cs"/>
              </a:rPr>
              <a:t>SDK</a:t>
            </a:r>
            <a:r>
              <a:rPr lang="fa-IR" sz="1400" kern="1200" dirty="0" smtClean="0">
                <a:solidFill>
                  <a:schemeClr val="tx1"/>
                </a:solidFill>
                <a:effectLst/>
                <a:latin typeface="+mn-lt"/>
                <a:ea typeface="+mn-ea"/>
                <a:cs typeface="+mn-cs"/>
              </a:rPr>
              <a:t> و برنامه تحت آزمون باید تجهیز شوند. سپس در حین اجرای یک رخداد عددی، یک رخداد به صورت نمادین هم تولید می‌شود که تمام قیدهای مسیر را در خود نگهداری می‌کند. با این روش می‌توان رخداد ضربه را برای هر 11 ویجت ایجاد کرد.</a:t>
            </a:r>
          </a:p>
          <a:p>
            <a:pPr lvl="0" algn="r" rtl="1"/>
            <a:endParaRPr lang="fa-IR" sz="1400" b="0" kern="1200" dirty="0" smtClean="0">
              <a:solidFill>
                <a:schemeClr val="tx1"/>
              </a:solidFill>
              <a:effectLst/>
              <a:latin typeface="+mn-lt"/>
              <a:ea typeface="+mn-ea"/>
              <a:cs typeface="+mn-cs"/>
            </a:endParaRPr>
          </a:p>
          <a:p>
            <a:pPr lvl="0" algn="r" rtl="1"/>
            <a:r>
              <a:rPr lang="fa-IR" sz="1400" b="1" kern="1200" dirty="0" smtClean="0">
                <a:solidFill>
                  <a:schemeClr val="tx1"/>
                </a:solidFill>
                <a:effectLst/>
                <a:latin typeface="+mn-lt"/>
                <a:ea typeface="+mn-ea"/>
                <a:cs typeface="+mn-cs"/>
              </a:rPr>
              <a:t>ترتیبی از رخدادها:</a:t>
            </a:r>
          </a:p>
          <a:p>
            <a:pPr lvl="0" algn="r" rtl="1"/>
            <a:r>
              <a:rPr lang="fa-IR" sz="1400" b="0" kern="1200" dirty="0" smtClean="0">
                <a:solidFill>
                  <a:schemeClr val="tx1"/>
                </a:solidFill>
                <a:effectLst/>
                <a:latin typeface="+mn-lt"/>
                <a:ea typeface="+mn-ea"/>
                <a:cs typeface="+mn-cs"/>
              </a:rPr>
              <a:t>باید همه حالت های وقوع رخدادها بررسی شود(دوتایی، سه‌تایی، چهارتایی و ...) و جای‌گشت‌های مختلف رخدادها در هر ترتیب. فضای حالت خیلی بزرگی دارد.</a:t>
            </a:r>
            <a:endParaRPr lang="en-US" sz="1400" b="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smtClean="0">
                <a:latin typeface="+mj-lt"/>
              </a:rPr>
              <a:t>Mayhem</a:t>
            </a:r>
            <a:r>
              <a:rPr lang="fa-IR" sz="1400" dirty="0" smtClean="0">
                <a:latin typeface="+mj-lt"/>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یک</a:t>
            </a:r>
            <a:r>
              <a:rPr lang="fa-IR" sz="1400" baseline="0" dirty="0" smtClean="0">
                <a:latin typeface="+mj-lt"/>
              </a:rPr>
              <a:t> معماری </a:t>
            </a:r>
            <a:r>
              <a:rPr lang="en-US" sz="1400" baseline="0" dirty="0" smtClean="0">
                <a:latin typeface="+mj-lt"/>
              </a:rPr>
              <a:t>client-server</a:t>
            </a:r>
            <a:r>
              <a:rPr lang="fa-IR" sz="1400" baseline="0" dirty="0" smtClean="0">
                <a:latin typeface="+mj-lt"/>
              </a:rPr>
              <a:t> دارد(</a:t>
            </a:r>
            <a:r>
              <a:rPr lang="en-US" sz="1400" baseline="0" dirty="0" smtClean="0">
                <a:latin typeface="+mj-lt"/>
              </a:rPr>
              <a:t>CES, SES</a:t>
            </a:r>
            <a:r>
              <a:rPr lang="fa-IR" sz="1400" baseline="0" dirty="0" smtClean="0">
                <a:latin typeface="+mj-lt"/>
              </a:rPr>
              <a:t>) ابتدا کد در </a:t>
            </a:r>
            <a:r>
              <a:rPr lang="en-US" sz="1400" baseline="0" dirty="0" smtClean="0">
                <a:latin typeface="+mj-lt"/>
              </a:rPr>
              <a:t>CES</a:t>
            </a:r>
            <a:r>
              <a:rPr lang="fa-IR" sz="1400" baseline="0" dirty="0" smtClean="0">
                <a:latin typeface="+mj-lt"/>
              </a:rPr>
              <a:t> به صورت عددی اجرا</a:t>
            </a:r>
            <a:r>
              <a:rPr lang="en-US" sz="1400" baseline="0" dirty="0" smtClean="0">
                <a:latin typeface="+mj-lt"/>
              </a:rPr>
              <a:t> </a:t>
            </a:r>
            <a:r>
              <a:rPr lang="fa-IR" sz="1400" baseline="0" dirty="0" smtClean="0">
                <a:latin typeface="+mj-lt"/>
              </a:rPr>
              <a:t>می شود و همزمان تحلیل آلایش هم صورت می گیرد. اگر به پرش شرطی رسید، ادامه اجرا را به </a:t>
            </a:r>
            <a:r>
              <a:rPr lang="en-US" sz="1400" baseline="0" dirty="0" smtClean="0">
                <a:latin typeface="+mj-lt"/>
              </a:rPr>
              <a:t>SES</a:t>
            </a:r>
            <a:r>
              <a:rPr lang="fa-IR" sz="1400" baseline="0" dirty="0" smtClean="0">
                <a:latin typeface="+mj-lt"/>
              </a:rPr>
              <a:t> می دهد تا نمادین اجرا کند. اگر حافظه به حداکثر مورد نظر رسید، اجراهای حاضر در دیسک ذخیره می شود و ادامه اجرا به شکل </a:t>
            </a:r>
            <a:r>
              <a:rPr lang="en-US" sz="1400" baseline="0" dirty="0" smtClean="0">
                <a:latin typeface="+mj-lt"/>
              </a:rPr>
              <a:t>offline</a:t>
            </a:r>
            <a:r>
              <a:rPr lang="fa-IR" sz="1400" baseline="0" dirty="0" smtClean="0">
                <a:latin typeface="+mj-lt"/>
              </a:rPr>
              <a:t> خواهد بود.</a:t>
            </a: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j-lt"/>
                <a:ea typeface="+mn-ea"/>
                <a:cs typeface="+mn-cs"/>
              </a:rPr>
              <a:t>MAYHEM</a:t>
            </a:r>
            <a:r>
              <a:rPr lang="fa-IR" sz="1400" kern="1200" dirty="0" smtClean="0">
                <a:solidFill>
                  <a:schemeClr val="tx1"/>
                </a:solidFill>
                <a:effectLst/>
                <a:latin typeface="+mj-lt"/>
                <a:ea typeface="+mn-ea"/>
                <a:cs typeface="+mn-cs"/>
              </a:rPr>
              <a:t> به صورت جزئی حافظه را مدل‌سازی می‌کند. به این معنی که آدرس دستورات </a:t>
            </a:r>
            <a:r>
              <a:rPr lang="en-US" sz="1400" kern="1200" dirty="0" smtClean="0">
                <a:solidFill>
                  <a:schemeClr val="tx1"/>
                </a:solidFill>
                <a:effectLst/>
                <a:latin typeface="+mj-lt"/>
                <a:ea typeface="+mn-ea"/>
                <a:cs typeface="+mn-cs"/>
              </a:rPr>
              <a:t>read</a:t>
            </a:r>
            <a:r>
              <a:rPr lang="fa-IR" sz="1400" kern="1200" dirty="0" smtClean="0">
                <a:solidFill>
                  <a:schemeClr val="tx1"/>
                </a:solidFill>
                <a:effectLst/>
                <a:latin typeface="+mj-lt"/>
                <a:ea typeface="+mn-ea"/>
                <a:cs typeface="+mn-cs"/>
              </a:rPr>
              <a:t> می‌تواند به صورت نمادین یا عددی باشند ولی در دستور </a:t>
            </a:r>
            <a:r>
              <a:rPr lang="en-US" sz="1400" kern="1200" dirty="0" smtClean="0">
                <a:solidFill>
                  <a:schemeClr val="tx1"/>
                </a:solidFill>
                <a:effectLst/>
                <a:latin typeface="+mj-lt"/>
                <a:ea typeface="+mn-ea"/>
                <a:cs typeface="+mn-cs"/>
              </a:rPr>
              <a:t>write</a:t>
            </a:r>
            <a:r>
              <a:rPr lang="fa-IR" sz="1400" kern="1200" dirty="0" smtClean="0">
                <a:solidFill>
                  <a:schemeClr val="tx1"/>
                </a:solidFill>
                <a:effectLst/>
                <a:latin typeface="+mj-lt"/>
                <a:ea typeface="+mn-ea"/>
                <a:cs typeface="+mn-cs"/>
              </a:rPr>
              <a:t> آدرس باید عددی باشد.</a:t>
            </a:r>
            <a:endParaRPr lang="en-US" sz="1400" kern="1200" dirty="0" smtClean="0">
              <a:solidFill>
                <a:schemeClr val="tx1"/>
              </a:solidFill>
              <a:effectLst/>
              <a:latin typeface="+mj-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smtClean="0">
                <a:latin typeface="+mj-lt"/>
              </a:rPr>
              <a:t>M</a:t>
            </a:r>
            <a:r>
              <a:rPr lang="fa-IR" sz="1400" dirty="0" smtClean="0">
                <a:latin typeface="+mj-lt"/>
              </a:rPr>
              <a:t> تصویری از حافظه اصلی است. برای سرعت بخشیدن به کار از یکسری بهینه سازی استفاده می کند مثل </a:t>
            </a:r>
            <a:r>
              <a:rPr lang="en-US" sz="1400" dirty="0" smtClean="0">
                <a:latin typeface="+mj-lt"/>
              </a:rPr>
              <a:t>cache</a:t>
            </a:r>
            <a:r>
              <a:rPr lang="fa-IR" sz="1400" dirty="0" smtClean="0">
                <a:latin typeface="+mj-lt"/>
              </a:rPr>
              <a:t> .</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Jalangi</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2013، ثبت-بازاجرای انتخابی، مقادیر سایه</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جاوا اسکریپت.</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انتخاب مسیر اجرای برنامه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مقادیر سایه:</a:t>
            </a:r>
          </a:p>
          <a:p>
            <a:pPr marL="1828800" lvl="3" indent="-457200" algn="justLow" rtl="1">
              <a:buFont typeface="Arial" panose="020B0604020202020204" pitchFamily="34" charset="0"/>
              <a:buChar char="•"/>
            </a:pPr>
            <a:r>
              <a:rPr lang="en-US" sz="1400" dirty="0" smtClean="0">
                <a:latin typeface="+mj-lt"/>
                <a:cs typeface="B Nazanin" panose="00000400000000000000" pitchFamily="2" charset="-78"/>
              </a:rPr>
              <a:t>a1={a=”31” , s=”x1”}</a:t>
            </a:r>
          </a:p>
          <a:p>
            <a:pPr marL="1828800" lvl="3" indent="-457200" algn="justLow" rtl="1">
              <a:buFont typeface="Arial" panose="020B0604020202020204" pitchFamily="34" charset="0"/>
              <a:buChar char="•"/>
            </a:pPr>
            <a:r>
              <a:rPr lang="en-US" sz="1400" dirty="0" smtClean="0">
                <a:latin typeface="+mj-lt"/>
                <a:cs typeface="B Nazanin" panose="00000400000000000000" pitchFamily="2" charset="-78"/>
              </a:rPr>
              <a:t>a2 ={a=” 1” , s=”x2”}</a:t>
            </a:r>
          </a:p>
          <a:p>
            <a:pPr marL="1828800" lvl="3" indent="-457200" algn="justLow" rtl="1">
              <a:buFont typeface="Arial" panose="020B0604020202020204" pitchFamily="34" charset="0"/>
              <a:buChar char="•"/>
            </a:pPr>
            <a:r>
              <a:rPr lang="en-US" sz="1400" dirty="0" smtClean="0">
                <a:latin typeface="+mj-lt"/>
                <a:cs typeface="B Nazanin" panose="00000400000000000000" pitchFamily="2" charset="-78"/>
              </a:rPr>
              <a:t>a1+a2={a=”32” , s=”x1+x2”}</a:t>
            </a:r>
            <a:endParaRPr lang="fa-IR" sz="1400" dirty="0" smtClean="0">
              <a:latin typeface="+mj-lt"/>
              <a:cs typeface="B Nazanin" panose="00000400000000000000" pitchFamily="2" charset="-78"/>
            </a:endParaRPr>
          </a:p>
          <a:p>
            <a:pPr lvl="0" algn="r" rtl="1"/>
            <a:r>
              <a:rPr lang="fa-IR" sz="1400" b="1" kern="1200" dirty="0" smtClean="0">
                <a:solidFill>
                  <a:schemeClr val="tx1"/>
                </a:solidFill>
                <a:effectLst/>
                <a:latin typeface="+mj-lt"/>
                <a:ea typeface="+mn-ea"/>
                <a:cs typeface="+mn-cs"/>
              </a:rPr>
              <a:t>ثبت-بازاجرای انتخابی:</a:t>
            </a:r>
            <a:r>
              <a:rPr lang="fa-IR" sz="1400" kern="1200" dirty="0" smtClean="0">
                <a:solidFill>
                  <a:schemeClr val="tx1"/>
                </a:solidFill>
                <a:effectLst/>
                <a:latin typeface="+mj-lt"/>
                <a:ea typeface="+mn-ea"/>
                <a:cs typeface="+mn-cs"/>
              </a:rPr>
              <a:t> برنامه‌های به زبان جاوا اسکریپت ممکن هست از کتابخانه‌های مختلفی مثل </a:t>
            </a:r>
            <a:r>
              <a:rPr lang="en-US" sz="1400" kern="1200" dirty="0" smtClean="0">
                <a:solidFill>
                  <a:schemeClr val="tx1"/>
                </a:solidFill>
                <a:effectLst/>
                <a:latin typeface="+mj-lt"/>
                <a:ea typeface="+mn-ea"/>
                <a:cs typeface="+mn-cs"/>
              </a:rPr>
              <a:t>jQuery</a:t>
            </a:r>
            <a:r>
              <a:rPr lang="fa-IR" sz="1400" kern="1200" dirty="0" smtClean="0">
                <a:solidFill>
                  <a:schemeClr val="tx1"/>
                </a:solidFill>
                <a:effectLst/>
                <a:latin typeface="+mj-lt"/>
                <a:ea typeface="+mn-ea"/>
                <a:cs typeface="+mn-cs"/>
              </a:rPr>
              <a:t> استفاده کند. </a:t>
            </a:r>
            <a:r>
              <a:rPr lang="en-US" sz="1400" kern="1200" dirty="0" smtClean="0">
                <a:solidFill>
                  <a:schemeClr val="tx1"/>
                </a:solidFill>
                <a:effectLst/>
                <a:latin typeface="+mj-lt"/>
                <a:ea typeface="+mn-ea"/>
                <a:cs typeface="+mn-cs"/>
              </a:rPr>
              <a:t>Jalangi</a:t>
            </a:r>
            <a:r>
              <a:rPr lang="fa-IR" sz="1400" kern="1200" dirty="0" smtClean="0">
                <a:solidFill>
                  <a:schemeClr val="tx1"/>
                </a:solidFill>
                <a:effectLst/>
                <a:latin typeface="+mj-lt"/>
                <a:ea typeface="+mn-ea"/>
                <a:cs typeface="+mn-cs"/>
              </a:rPr>
              <a:t> این ویژگی را دارد که کاربر می‌تواند انتخاب کند که رفتار کتابخانه‌ای خاص، تنها بررسی و تحلیل شود.(</a:t>
            </a:r>
            <a:r>
              <a:rPr lang="en-US" sz="1400" kern="1200" dirty="0" smtClean="0">
                <a:solidFill>
                  <a:schemeClr val="tx1"/>
                </a:solidFill>
                <a:effectLst/>
                <a:latin typeface="+mj-lt"/>
                <a:ea typeface="+mn-ea"/>
                <a:cs typeface="+mn-cs"/>
              </a:rPr>
              <a:t>Selective Record-Replay</a:t>
            </a:r>
            <a:r>
              <a:rPr lang="fa-IR" sz="1400" kern="1200" dirty="0" smtClean="0">
                <a:solidFill>
                  <a:schemeClr val="tx1"/>
                </a:solidFill>
                <a:effectLst/>
                <a:latin typeface="+mj-lt"/>
                <a:ea typeface="+mn-ea"/>
                <a:cs typeface="+mn-cs"/>
              </a:rPr>
              <a:t>)</a:t>
            </a:r>
            <a:endParaRPr lang="en-US" sz="1400" kern="1200" dirty="0" smtClean="0">
              <a:solidFill>
                <a:schemeClr val="tx1"/>
              </a:solidFill>
              <a:effectLst/>
              <a:latin typeface="+mj-lt"/>
              <a:ea typeface="+mn-ea"/>
              <a:cs typeface="+mn-cs"/>
            </a:endParaRPr>
          </a:p>
          <a:p>
            <a:pPr algn="r" rtl="1"/>
            <a:r>
              <a:rPr lang="fa-IR" sz="1400" kern="1200" dirty="0" smtClean="0">
                <a:solidFill>
                  <a:schemeClr val="tx1"/>
                </a:solidFill>
                <a:effectLst/>
                <a:latin typeface="+mj-lt"/>
                <a:ea typeface="+mn-ea"/>
                <a:cs typeface="+mn-cs"/>
              </a:rPr>
              <a:t>فرض می‌شود کاربران </a:t>
            </a:r>
            <a:r>
              <a:rPr lang="en-US" sz="1400" kern="1200" dirty="0" smtClean="0">
                <a:solidFill>
                  <a:schemeClr val="tx1"/>
                </a:solidFill>
                <a:effectLst/>
                <a:latin typeface="+mj-lt"/>
                <a:ea typeface="+mn-ea"/>
                <a:cs typeface="+mn-cs"/>
              </a:rPr>
              <a:t>Jalangi</a:t>
            </a:r>
            <a:r>
              <a:rPr lang="fa-IR" sz="1400" kern="1200" dirty="0" smtClean="0">
                <a:solidFill>
                  <a:schemeClr val="tx1"/>
                </a:solidFill>
                <a:effectLst/>
                <a:latin typeface="+mj-lt"/>
                <a:ea typeface="+mn-ea"/>
                <a:cs typeface="+mn-cs"/>
              </a:rPr>
              <a:t> زیر مجموعه‌ای از کدهای جاوا اسکریپت را برای ثبت-بازاجرا انتخاب می‌کنند. در فاز اول کدهای انتخابی توسط ابزار تجهیز می‌شوند. سپس تمام کدهای تجهیزشده و تجهیز نشده باهم اجرا می‌شوند. در فاز دوم کدهای تجهیز شده تنها اجرا می‌شوند. این موضوع 2 مزیت دارد: اول اینکه فاز اول (ثبت) می‌تواند روی پلتفرم اصلی اجرا شود و فاز دوم به منظور تحلیل روی </a:t>
            </a:r>
            <a:r>
              <a:rPr lang="en-US" sz="1400" kern="1200" dirty="0" smtClean="0">
                <a:solidFill>
                  <a:schemeClr val="tx1"/>
                </a:solidFill>
                <a:effectLst/>
                <a:latin typeface="+mj-lt"/>
                <a:ea typeface="+mn-ea"/>
                <a:cs typeface="+mn-cs"/>
              </a:rPr>
              <a:t>PC</a:t>
            </a:r>
            <a:r>
              <a:rPr lang="fa-IR" sz="1400" kern="1200" dirty="0" smtClean="0">
                <a:solidFill>
                  <a:schemeClr val="tx1"/>
                </a:solidFill>
                <a:effectLst/>
                <a:latin typeface="+mj-lt"/>
                <a:ea typeface="+mn-ea"/>
                <a:cs typeface="+mn-cs"/>
              </a:rPr>
              <a:t> اجرا شود. دوم اینکه در فاز دوم، چون فقط کدهای تجهیزشده اجرا می‌شوند، می‌توان تحلیل‌های پویای متفاوتی را پیاده‌سازی کرد.</a:t>
            </a:r>
            <a:endParaRPr lang="en-US" sz="1400" kern="1200" dirty="0" smtClean="0">
              <a:solidFill>
                <a:schemeClr val="tx1"/>
              </a:solidFill>
              <a:effectLst/>
              <a:latin typeface="+mj-lt"/>
              <a:ea typeface="+mn-ea"/>
              <a:cs typeface="+mn-cs"/>
            </a:endParaRPr>
          </a:p>
          <a:p>
            <a:pPr algn="r" rtl="1"/>
            <a:r>
              <a:rPr lang="fa-IR" sz="1400" kern="1200" dirty="0" smtClean="0">
                <a:solidFill>
                  <a:schemeClr val="tx1"/>
                </a:solidFill>
                <a:effectLst/>
                <a:latin typeface="+mj-lt"/>
                <a:ea typeface="+mn-ea"/>
                <a:cs typeface="+mn-cs"/>
              </a:rPr>
              <a:t>راه حل بدیهی این است که در فاز ثبت تمام بارگذاری‌های حافظه‌ای ثبت شوند تا در فاز بازاجرا از مقادیر این حافظه‌ها بتوان استفاده کرد. این موضوع با دو چالش رو‌به‌رو است: </a:t>
            </a:r>
            <a:endParaRPr lang="en-US" sz="1400" kern="1200" dirty="0" smtClean="0">
              <a:solidFill>
                <a:schemeClr val="tx1"/>
              </a:solidFill>
              <a:effectLst/>
              <a:latin typeface="+mj-lt"/>
              <a:ea typeface="+mn-ea"/>
              <a:cs typeface="+mn-cs"/>
            </a:endParaRPr>
          </a:p>
          <a:p>
            <a:pPr lvl="0" algn="r" rtl="1"/>
            <a:endParaRPr lang="en-US" sz="1400" kern="1200" dirty="0" smtClean="0">
              <a:solidFill>
                <a:schemeClr val="tx1"/>
              </a:solidFill>
              <a:effectLst/>
              <a:latin typeface="+mj-lt"/>
              <a:ea typeface="+mn-ea"/>
              <a:cs typeface="+mn-cs"/>
            </a:endParaRPr>
          </a:p>
          <a:p>
            <a:pPr algn="r" rtl="1"/>
            <a:r>
              <a:rPr lang="fa-IR" sz="1400" b="1" kern="1200" dirty="0" smtClean="0">
                <a:solidFill>
                  <a:schemeClr val="tx1"/>
                </a:solidFill>
                <a:effectLst/>
                <a:latin typeface="+mj-lt"/>
                <a:ea typeface="+mn-ea"/>
                <a:cs typeface="+mn-cs"/>
              </a:rPr>
              <a:t>مقادیر سایه:</a:t>
            </a:r>
            <a:r>
              <a:rPr lang="fa-IR" sz="1400" kern="1200" dirty="0" smtClean="0">
                <a:solidFill>
                  <a:schemeClr val="tx1"/>
                </a:solidFill>
                <a:effectLst/>
                <a:latin typeface="+mj-lt"/>
                <a:ea typeface="+mn-ea"/>
                <a:cs typeface="+mn-cs"/>
              </a:rPr>
              <a:t> این مقادیر اطلاعاتی اضافی (مثل آلوده بودن یا نمایش نمادین) را در مورد داده‌های اصلی در خود نگهداری می‌کنند. </a:t>
            </a:r>
            <a:r>
              <a:rPr lang="en-US" sz="1400" kern="1200" dirty="0" smtClean="0">
                <a:solidFill>
                  <a:schemeClr val="tx1"/>
                </a:solidFill>
                <a:effectLst/>
                <a:latin typeface="+mj-lt"/>
                <a:ea typeface="+mn-ea"/>
                <a:cs typeface="+mn-cs"/>
              </a:rPr>
              <a:t>Jalangi</a:t>
            </a:r>
            <a:r>
              <a:rPr lang="fa-IR" sz="1400" kern="1200" dirty="0" smtClean="0">
                <a:solidFill>
                  <a:schemeClr val="tx1"/>
                </a:solidFill>
                <a:effectLst/>
                <a:latin typeface="+mj-lt"/>
                <a:ea typeface="+mn-ea"/>
                <a:cs typeface="+mn-cs"/>
              </a:rPr>
              <a:t> از اجرا روی مقادیر سایه پشتیبانی می‌کند که مقادیر سایه را به‌روز می‌کند. مثل اجرای نمادین یا تحلیل آلودگی.(</a:t>
            </a:r>
            <a:r>
              <a:rPr lang="en-US" sz="1400" kern="1200" dirty="0" smtClean="0">
                <a:solidFill>
                  <a:schemeClr val="tx1"/>
                </a:solidFill>
                <a:effectLst/>
                <a:latin typeface="+mj-lt"/>
                <a:ea typeface="+mn-ea"/>
                <a:cs typeface="+mn-cs"/>
              </a:rPr>
              <a:t>Shadow Values</a:t>
            </a:r>
            <a:r>
              <a:rPr lang="fa-IR" sz="1400" kern="1200" dirty="0" smtClean="0">
                <a:solidFill>
                  <a:schemeClr val="tx1"/>
                </a:solidFill>
                <a:effectLst/>
                <a:latin typeface="+mj-lt"/>
                <a:ea typeface="+mn-ea"/>
                <a:cs typeface="+mn-cs"/>
              </a:rPr>
              <a:t>)</a:t>
            </a:r>
            <a:endParaRPr lang="en-US" sz="1400" kern="1200" dirty="0" smtClean="0">
              <a:solidFill>
                <a:schemeClr val="tx1"/>
              </a:solidFill>
              <a:effectLst/>
              <a:latin typeface="+mj-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err="1" smtClean="0">
                <a:latin typeface="+mj-lt"/>
              </a:rPr>
              <a:t>Condroid</a:t>
            </a:r>
            <a:r>
              <a:rPr lang="fa-IR" sz="1400" dirty="0" smtClean="0">
                <a:latin typeface="+mj-lt"/>
              </a:rPr>
              <a:t>:</a:t>
            </a:r>
            <a:r>
              <a:rPr lang="fa-IR" sz="1400" baseline="0" dirty="0" smtClean="0">
                <a:latin typeface="+mj-lt"/>
              </a:rPr>
              <a:t> </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baseline="0" dirty="0" smtClean="0">
                <a:latin typeface="+mj-lt"/>
              </a:rPr>
              <a:t>ترکیب روش </a:t>
            </a:r>
            <a:r>
              <a:rPr lang="en-US" sz="1400" baseline="0" dirty="0" smtClean="0">
                <a:latin typeface="+mj-lt"/>
              </a:rPr>
              <a:t>concolic</a:t>
            </a:r>
            <a:r>
              <a:rPr lang="fa-IR" sz="1400" baseline="0" dirty="0" smtClean="0">
                <a:latin typeface="+mj-lt"/>
              </a:rPr>
              <a:t> با روش ایستای </a:t>
            </a:r>
            <a:r>
              <a:rPr lang="en-US" sz="1400" baseline="0" dirty="0" smtClean="0">
                <a:latin typeface="+mj-lt"/>
              </a:rPr>
              <a:t>call flow graph</a:t>
            </a:r>
            <a:r>
              <a:rPr lang="fa-IR" sz="1400" baseline="0" dirty="0" smtClean="0">
                <a:latin typeface="+mj-lt"/>
              </a:rPr>
              <a:t> از روش ایستا برای یافتن </a:t>
            </a:r>
            <a:r>
              <a:rPr lang="en-US" sz="1400" baseline="0" dirty="0" smtClean="0">
                <a:latin typeface="+mj-lt"/>
              </a:rPr>
              <a:t>entry point</a:t>
            </a:r>
            <a:r>
              <a:rPr lang="fa-IR" sz="1400" baseline="0" dirty="0" smtClean="0">
                <a:latin typeface="+mj-lt"/>
              </a:rPr>
              <a:t> به </a:t>
            </a:r>
            <a:r>
              <a:rPr lang="en-US" sz="1400" baseline="0" dirty="0" smtClean="0">
                <a:latin typeface="+mj-lt"/>
              </a:rPr>
              <a:t>app</a:t>
            </a:r>
            <a:r>
              <a:rPr lang="fa-IR" sz="1400" baseline="0" smtClean="0">
                <a:latin typeface="+mj-lt"/>
              </a:rPr>
              <a:t> استفاده می شود.</a:t>
            </a: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smtClean="0">
                <a:latin typeface="+mj-lt"/>
              </a:rPr>
              <a:t>Driller</a:t>
            </a:r>
            <a:r>
              <a:rPr lang="fa-IR" sz="1400" dirty="0" smtClean="0">
                <a:latin typeface="+mj-lt"/>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مراحل</a:t>
            </a:r>
            <a:r>
              <a:rPr lang="fa-IR" sz="1400" baseline="0" dirty="0" smtClean="0">
                <a:latin typeface="+mj-lt"/>
              </a:rPr>
              <a:t> اجرا:</a:t>
            </a:r>
          </a:p>
          <a:p>
            <a:pPr marL="0" marR="0" indent="0" algn="r" defTabSz="914400" rtl="1" eaLnBrk="1" fontAlgn="auto" latinLnBrk="0" hangingPunct="1">
              <a:lnSpc>
                <a:spcPct val="100000"/>
              </a:lnSpc>
              <a:spcBef>
                <a:spcPts val="0"/>
              </a:spcBef>
              <a:spcAft>
                <a:spcPts val="0"/>
              </a:spcAft>
              <a:buClrTx/>
              <a:buSzTx/>
              <a:buFontTx/>
              <a:buNone/>
              <a:tabLst/>
              <a:defRPr/>
            </a:pPr>
            <a:r>
              <a:rPr lang="en-US" sz="1400" baseline="0" dirty="0" smtClean="0">
                <a:latin typeface="+mj-lt"/>
              </a:rPr>
              <a:t>FUZZING</a:t>
            </a:r>
            <a:r>
              <a:rPr lang="fa-IR" sz="1400" baseline="0" dirty="0" smtClean="0">
                <a:latin typeface="+mj-lt"/>
              </a:rPr>
              <a:t>، </a:t>
            </a:r>
            <a:r>
              <a:rPr lang="en-US" sz="1400" baseline="0" dirty="0" smtClean="0">
                <a:latin typeface="+mj-lt"/>
              </a:rPr>
              <a:t>Concolic</a:t>
            </a:r>
            <a:r>
              <a:rPr lang="fa-IR" sz="1400" baseline="0" dirty="0" smtClean="0">
                <a:latin typeface="+mj-lt"/>
              </a:rPr>
              <a:t>، تکرار</a:t>
            </a:r>
          </a:p>
          <a:p>
            <a:pPr marL="0" marR="0" indent="0" algn="r" defTabSz="914400" rtl="1" eaLnBrk="1" fontAlgn="auto" latinLnBrk="0" hangingPunct="1">
              <a:lnSpc>
                <a:spcPct val="100000"/>
              </a:lnSpc>
              <a:spcBef>
                <a:spcPts val="0"/>
              </a:spcBef>
              <a:spcAft>
                <a:spcPts val="0"/>
              </a:spcAft>
              <a:buClrTx/>
              <a:buSzTx/>
              <a:buFontTx/>
              <a:buNone/>
              <a:tabLst/>
              <a:defRPr/>
            </a:pPr>
            <a:r>
              <a:rPr lang="en-US" sz="1400" baseline="0" dirty="0" smtClean="0">
                <a:latin typeface="+mj-lt"/>
              </a:rPr>
              <a:t>Fuzzer</a:t>
            </a:r>
            <a:r>
              <a:rPr lang="fa-IR" sz="1400" baseline="0" dirty="0" smtClean="0">
                <a:latin typeface="+mj-lt"/>
              </a:rPr>
              <a:t> انتخاب شده از نوع </a:t>
            </a:r>
            <a:r>
              <a:rPr lang="en-US" sz="1400" baseline="0" dirty="0" smtClean="0">
                <a:latin typeface="+mj-lt"/>
              </a:rPr>
              <a:t>instrumented-genetic</a:t>
            </a:r>
            <a:r>
              <a:rPr lang="fa-IR" sz="1400" baseline="0" dirty="0" smtClean="0">
                <a:latin typeface="+mj-lt"/>
              </a:rPr>
              <a:t> هست.(</a:t>
            </a:r>
            <a:r>
              <a:rPr lang="en-US" sz="1400" baseline="0" dirty="0" smtClean="0">
                <a:latin typeface="+mj-lt"/>
              </a:rPr>
              <a:t>AFL</a:t>
            </a:r>
            <a:r>
              <a:rPr lang="fa-IR" sz="1400" baseline="0" dirty="0" smtClean="0">
                <a:latin typeface="+mj-lt"/>
              </a:rPr>
              <a:t>) موتور </a:t>
            </a:r>
            <a:r>
              <a:rPr lang="en-US" sz="1400" baseline="0" dirty="0" smtClean="0">
                <a:latin typeface="+mj-lt"/>
              </a:rPr>
              <a:t>concolic</a:t>
            </a:r>
            <a:r>
              <a:rPr lang="fa-IR" sz="1400" baseline="0" dirty="0" smtClean="0">
                <a:latin typeface="+mj-lt"/>
              </a:rPr>
              <a:t> شبیه سازی ابزار </a:t>
            </a:r>
            <a:r>
              <a:rPr lang="en-US" sz="1400" baseline="0" dirty="0" smtClean="0">
                <a:latin typeface="+mj-lt"/>
              </a:rPr>
              <a:t>Mayhem</a:t>
            </a:r>
            <a:r>
              <a:rPr lang="fa-IR" sz="1400" baseline="0" dirty="0" smtClean="0">
                <a:latin typeface="+mj-lt"/>
              </a:rPr>
              <a:t> هست.</a:t>
            </a: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37170360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sz="1200" b="1" kern="1200" dirty="0" smtClean="0">
                <a:solidFill>
                  <a:schemeClr val="tx1"/>
                </a:solidFill>
                <a:effectLst/>
                <a:latin typeface="+mn-lt"/>
                <a:ea typeface="+mn-ea"/>
                <a:cs typeface="+mn-cs"/>
              </a:rPr>
              <a:t>حل قیدها</a:t>
            </a:r>
            <a:r>
              <a:rPr lang="fa-IR" sz="1200" kern="1200" dirty="0" smtClean="0">
                <a:solidFill>
                  <a:schemeClr val="tx1"/>
                </a:solidFill>
                <a:effectLst/>
                <a:latin typeface="+mn-lt"/>
                <a:ea typeface="+mn-ea"/>
                <a:cs typeface="+mn-cs"/>
              </a:rPr>
              <a:t>: یکی از نقاط چالش برانگیز در این حوزه حل کردن قیدهای مسیر هست. اجرای نمادین در برنامه‌های واقعی باعث می‌شود، قیدهایی تولید شوند که حل‌کننده قیدها، توانایی حل کردن آنها را ندارند یا اینکه این برنامه‌ها از نظر زمانی کارا نیستند و لازم است بهبودهایی در پیاده‌سازی آنها صورت پذیرد. در ابزار </a:t>
            </a:r>
            <a:r>
              <a:rPr lang="en-US" sz="1200" kern="1200" dirty="0" smtClean="0">
                <a:solidFill>
                  <a:schemeClr val="tx1"/>
                </a:solidFill>
                <a:effectLst/>
                <a:latin typeface="+mn-lt"/>
                <a:ea typeface="+mn-ea"/>
                <a:cs typeface="+mn-cs"/>
              </a:rPr>
              <a:t>CUTE</a:t>
            </a:r>
            <a:r>
              <a:rPr lang="fa-IR" sz="1200" kern="1200" dirty="0" smtClean="0">
                <a:solidFill>
                  <a:schemeClr val="tx1"/>
                </a:solidFill>
                <a:effectLst/>
                <a:latin typeface="+mn-lt"/>
                <a:ea typeface="+mn-ea"/>
                <a:cs typeface="+mn-cs"/>
              </a:rPr>
              <a:t>، ابزار </a:t>
            </a:r>
            <a:r>
              <a:rPr lang="en-US" sz="1200" kern="1200" dirty="0" smtClean="0">
                <a:solidFill>
                  <a:schemeClr val="tx1"/>
                </a:solidFill>
                <a:effectLst/>
                <a:latin typeface="+mn-lt"/>
                <a:ea typeface="+mn-ea"/>
                <a:cs typeface="+mn-cs"/>
              </a:rPr>
              <a:t>EXE</a:t>
            </a:r>
            <a:r>
              <a:rPr lang="fa-IR" sz="1200" kern="1200" dirty="0" smtClean="0">
                <a:solidFill>
                  <a:schemeClr val="tx1"/>
                </a:solidFill>
                <a:effectLst/>
                <a:latin typeface="+mn-lt"/>
                <a:ea typeface="+mn-ea"/>
                <a:cs typeface="+mn-cs"/>
              </a:rPr>
              <a:t> و ابزار </a:t>
            </a:r>
            <a:r>
              <a:rPr lang="en-US" sz="1200" kern="1200" dirty="0" smtClean="0">
                <a:solidFill>
                  <a:schemeClr val="tx1"/>
                </a:solidFill>
                <a:effectLst/>
                <a:latin typeface="+mn-lt"/>
                <a:ea typeface="+mn-ea"/>
                <a:cs typeface="+mn-cs"/>
              </a:rPr>
              <a:t>KLEE</a:t>
            </a:r>
            <a:r>
              <a:rPr lang="fa-IR" sz="1200" kern="1200" dirty="0" smtClean="0">
                <a:solidFill>
                  <a:schemeClr val="tx1"/>
                </a:solidFill>
                <a:effectLst/>
                <a:latin typeface="+mn-lt"/>
                <a:ea typeface="+mn-ea"/>
                <a:cs typeface="+mn-cs"/>
              </a:rPr>
              <a:t> نمونه‌هایی از راه‌کارها بیان شده‌اند که نیاز به بهبود دارند.</a:t>
            </a:r>
          </a:p>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sz="1200" b="1" kern="1200" dirty="0" smtClean="0">
                <a:solidFill>
                  <a:schemeClr val="tx1"/>
                </a:solidFill>
                <a:effectLst/>
                <a:latin typeface="+mn-lt"/>
                <a:ea typeface="+mn-ea"/>
                <a:cs typeface="+mn-cs"/>
              </a:rPr>
              <a:t>مدل‌سازی حافظه</a:t>
            </a:r>
            <a:r>
              <a:rPr lang="fa-IR" sz="1200" kern="1200" dirty="0" smtClean="0">
                <a:solidFill>
                  <a:schemeClr val="tx1"/>
                </a:solidFill>
                <a:effectLst/>
                <a:latin typeface="+mn-lt"/>
                <a:ea typeface="+mn-ea"/>
                <a:cs typeface="+mn-cs"/>
              </a:rPr>
              <a:t>: نحوه برخورد با حافظه و مدل کردن آن، دیگر چالش این حوزه است. به طور مثال یک متغیر </a:t>
            </a:r>
            <a:r>
              <a:rPr lang="en-US" sz="1200" kern="1200" dirty="0" err="1" smtClean="0">
                <a:solidFill>
                  <a:schemeClr val="tx1"/>
                </a:solidFill>
                <a:effectLst/>
                <a:latin typeface="+mn-lt"/>
                <a:ea typeface="+mn-ea"/>
                <a:cs typeface="+mn-cs"/>
              </a:rPr>
              <a:t>int</a:t>
            </a:r>
            <a:r>
              <a:rPr lang="fa-IR" sz="1200" kern="1200" dirty="0" smtClean="0">
                <a:solidFill>
                  <a:schemeClr val="tx1"/>
                </a:solidFill>
                <a:effectLst/>
                <a:latin typeface="+mn-lt"/>
                <a:ea typeface="+mn-ea"/>
                <a:cs typeface="+mn-cs"/>
              </a:rPr>
              <a:t> به شکل یک خانه حافظه در نظر گرفته شود یا اینکه به صورتِ 4 خانه یک بایتی. که مورد دوم خطاهای مثل سرریزها را می‌تواند بررسی کند. یا در رابطه با اشاره‌گرها در ابزار </a:t>
            </a:r>
            <a:r>
              <a:rPr lang="en-US" sz="1200" kern="1200" dirty="0" smtClean="0">
                <a:solidFill>
                  <a:schemeClr val="tx1"/>
                </a:solidFill>
                <a:effectLst/>
                <a:latin typeface="+mn-lt"/>
                <a:ea typeface="+mn-ea"/>
                <a:cs typeface="+mn-cs"/>
              </a:rPr>
              <a:t>DART</a:t>
            </a:r>
            <a:r>
              <a:rPr lang="fa-IR" sz="1200" kern="1200" dirty="0" smtClean="0">
                <a:solidFill>
                  <a:schemeClr val="tx1"/>
                </a:solidFill>
                <a:effectLst/>
                <a:latin typeface="+mn-lt"/>
                <a:ea typeface="+mn-ea"/>
                <a:cs typeface="+mn-cs"/>
              </a:rPr>
              <a:t> اشاره‌گر به عنوان یک مقدار عددی </a:t>
            </a:r>
            <a:r>
              <a:rPr lang="en-US" sz="1200" kern="1200" dirty="0" err="1" smtClean="0">
                <a:solidFill>
                  <a:schemeClr val="tx1"/>
                </a:solidFill>
                <a:effectLst/>
                <a:latin typeface="+mn-lt"/>
                <a:ea typeface="+mn-ea"/>
                <a:cs typeface="+mn-cs"/>
              </a:rPr>
              <a:t>int</a:t>
            </a:r>
            <a:r>
              <a:rPr lang="fa-IR" sz="1200" kern="1200" dirty="0" smtClean="0">
                <a:solidFill>
                  <a:schemeClr val="tx1"/>
                </a:solidFill>
                <a:effectLst/>
                <a:latin typeface="+mn-lt"/>
                <a:ea typeface="+mn-ea"/>
                <a:cs typeface="+mn-cs"/>
              </a:rPr>
              <a:t> در نظر گرفته می‌شود. ولی در ابزار </a:t>
            </a:r>
            <a:r>
              <a:rPr lang="en-US" sz="1200" kern="1200" dirty="0" smtClean="0">
                <a:solidFill>
                  <a:schemeClr val="tx1"/>
                </a:solidFill>
                <a:effectLst/>
                <a:latin typeface="+mn-lt"/>
                <a:ea typeface="+mn-ea"/>
                <a:cs typeface="+mn-cs"/>
              </a:rPr>
              <a:t>CUTE</a:t>
            </a:r>
            <a:r>
              <a:rPr lang="fa-IR" sz="1200" kern="1200" dirty="0" smtClean="0">
                <a:solidFill>
                  <a:schemeClr val="tx1"/>
                </a:solidFill>
                <a:effectLst/>
                <a:latin typeface="+mn-lt"/>
                <a:ea typeface="+mn-ea"/>
                <a:cs typeface="+mn-cs"/>
              </a:rPr>
              <a:t> با مدل خاص خود می‌توان برابری یا نابرابری دو اشاره‌گر را بررسی و قید مربوط به آن را حل کند یا در کار ابزار </a:t>
            </a:r>
            <a:r>
              <a:rPr lang="en-US" sz="1200" kern="1200" dirty="0" smtClean="0">
                <a:solidFill>
                  <a:schemeClr val="tx1"/>
                </a:solidFill>
                <a:effectLst/>
                <a:latin typeface="+mn-lt"/>
                <a:ea typeface="+mn-ea"/>
                <a:cs typeface="+mn-cs"/>
              </a:rPr>
              <a:t>EXE</a:t>
            </a:r>
            <a:r>
              <a:rPr lang="fa-IR" sz="1200" kern="1200" dirty="0" smtClean="0">
                <a:solidFill>
                  <a:schemeClr val="tx1"/>
                </a:solidFill>
                <a:effectLst/>
                <a:latin typeface="+mn-lt"/>
                <a:ea typeface="+mn-ea"/>
                <a:cs typeface="+mn-cs"/>
              </a:rPr>
              <a:t> از تئوری آرایه‌ها استفاده می‌شود که حل‌کننده قیدهایی مثل </a:t>
            </a:r>
            <a:r>
              <a:rPr lang="en-US" sz="1200" kern="1200" dirty="0" smtClean="0">
                <a:solidFill>
                  <a:schemeClr val="tx1"/>
                </a:solidFill>
                <a:effectLst/>
                <a:latin typeface="+mn-lt"/>
                <a:ea typeface="+mn-ea"/>
                <a:cs typeface="+mn-cs"/>
              </a:rPr>
              <a:t>Z3</a:t>
            </a:r>
            <a:r>
              <a:rPr lang="fa-IR" sz="1200" kern="1200" dirty="0" smtClean="0">
                <a:solidFill>
                  <a:schemeClr val="tx1"/>
                </a:solidFill>
                <a:effectLst/>
                <a:latin typeface="+mn-lt"/>
                <a:ea typeface="+mn-ea"/>
                <a:cs typeface="+mn-cs"/>
              </a:rPr>
              <a:t> و </a:t>
            </a:r>
            <a:r>
              <a:rPr lang="en-US" sz="1200" kern="1200" dirty="0" smtClean="0">
                <a:solidFill>
                  <a:schemeClr val="tx1"/>
                </a:solidFill>
                <a:effectLst/>
                <a:latin typeface="+mn-lt"/>
                <a:ea typeface="+mn-ea"/>
                <a:cs typeface="+mn-cs"/>
              </a:rPr>
              <a:t>STP</a:t>
            </a:r>
            <a:r>
              <a:rPr lang="fa-IR" sz="1200" kern="1200" dirty="0" smtClean="0">
                <a:solidFill>
                  <a:schemeClr val="tx1"/>
                </a:solidFill>
                <a:effectLst/>
                <a:latin typeface="+mn-lt"/>
                <a:ea typeface="+mn-ea"/>
                <a:cs typeface="+mn-cs"/>
              </a:rPr>
              <a:t> می‌توانند قیدهای مربوط به آنها را حل کنند.</a:t>
            </a:r>
          </a:p>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sz="1200" b="1" kern="1200" dirty="0" smtClean="0">
                <a:solidFill>
                  <a:schemeClr val="tx1"/>
                </a:solidFill>
                <a:effectLst/>
                <a:latin typeface="+mn-lt"/>
                <a:ea typeface="+mn-ea"/>
                <a:cs typeface="+mn-cs"/>
              </a:rPr>
              <a:t>انفجار مسیرها</a:t>
            </a:r>
            <a:r>
              <a:rPr lang="fa-IR" sz="1200" kern="1200" dirty="0" smtClean="0">
                <a:solidFill>
                  <a:schemeClr val="tx1"/>
                </a:solidFill>
                <a:effectLst/>
                <a:latin typeface="+mn-lt"/>
                <a:ea typeface="+mn-ea"/>
                <a:cs typeface="+mn-cs"/>
              </a:rPr>
              <a:t>: در دنیای واقعی تعداد خطوط برنامه‌ها بسیار زیاد است و تعداد مسیرهایی که در آنها قابل پیمایش است، به صورت نمایی افزایش می‌یابد. همین موضوع باعث می‌شود تا در اجراها با کمبود حافظه مواجه شویم. یکی از راه‌حل‌هایی که تاکنون استفاده شده است، هیوریستیک‌های مختلف هستند که در بهبود‌هایی بر روش اجرای </a:t>
            </a:r>
            <a:r>
              <a:rPr lang="en-US" sz="1200" kern="1200" dirty="0" err="1" smtClean="0">
                <a:solidFill>
                  <a:schemeClr val="tx1"/>
                </a:solidFill>
                <a:effectLst/>
                <a:latin typeface="+mn-lt"/>
                <a:ea typeface="+mn-ea"/>
                <a:cs typeface="+mn-cs"/>
              </a:rPr>
              <a:t>Concolic</a:t>
            </a:r>
            <a:r>
              <a:rPr lang="fa-IR" sz="1200" kern="1200" dirty="0" smtClean="0">
                <a:solidFill>
                  <a:schemeClr val="tx1"/>
                </a:solidFill>
                <a:effectLst/>
                <a:latin typeface="+mn-lt"/>
                <a:ea typeface="+mn-ea"/>
                <a:cs typeface="+mn-cs"/>
              </a:rPr>
              <a:t> بیان شدند و در ابزار </a:t>
            </a:r>
            <a:r>
              <a:rPr lang="en-US" sz="1200" kern="1200" dirty="0" smtClean="0">
                <a:solidFill>
                  <a:schemeClr val="tx1"/>
                </a:solidFill>
                <a:effectLst/>
                <a:latin typeface="+mn-lt"/>
                <a:ea typeface="+mn-ea"/>
                <a:cs typeface="+mn-cs"/>
              </a:rPr>
              <a:t>CREST</a:t>
            </a:r>
            <a:r>
              <a:rPr lang="fa-IR" sz="1200" kern="1200" dirty="0" smtClean="0">
                <a:solidFill>
                  <a:schemeClr val="tx1"/>
                </a:solidFill>
                <a:effectLst/>
                <a:latin typeface="+mn-lt"/>
                <a:ea typeface="+mn-ea"/>
                <a:cs typeface="+mn-cs"/>
              </a:rPr>
              <a:t> پیاده‌سازی شده‌اند.</a:t>
            </a:r>
          </a:p>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r>
              <a:rPr lang="fa-IR" sz="1200" b="1" kern="1200" dirty="0" smtClean="0">
                <a:solidFill>
                  <a:schemeClr val="tx1"/>
                </a:solidFill>
                <a:effectLst/>
                <a:latin typeface="+mn-lt"/>
                <a:ea typeface="+mn-ea"/>
                <a:cs typeface="+mn-cs"/>
              </a:rPr>
              <a:t>همروندی</a:t>
            </a:r>
            <a:r>
              <a:rPr lang="fa-IR" sz="1200" kern="1200" dirty="0" smtClean="0">
                <a:solidFill>
                  <a:schemeClr val="tx1"/>
                </a:solidFill>
                <a:effectLst/>
                <a:latin typeface="+mn-lt"/>
                <a:ea typeface="+mn-ea"/>
                <a:cs typeface="+mn-cs"/>
              </a:rPr>
              <a:t>: برنامه‌های امروزی به صورت توزیع‌شده هستند و معمولا کاربرهای مختلف به صورت همروند و چندنخی اجرا می‌شوند. نحوه آزمون این چنین برنامه‌ها از دیگر چالش‌های این حوزه است. در ابزار </a:t>
            </a:r>
            <a:r>
              <a:rPr lang="en-US" sz="1200" kern="1200" dirty="0" err="1" smtClean="0">
                <a:solidFill>
                  <a:schemeClr val="tx1"/>
                </a:solidFill>
                <a:effectLst/>
                <a:latin typeface="+mn-lt"/>
                <a:ea typeface="+mn-ea"/>
                <a:cs typeface="+mn-cs"/>
              </a:rPr>
              <a:t>jCUTE</a:t>
            </a:r>
            <a:r>
              <a:rPr lang="fa-IR" sz="1200" kern="1200" dirty="0" smtClean="0">
                <a:solidFill>
                  <a:schemeClr val="tx1"/>
                </a:solidFill>
                <a:effectLst/>
                <a:latin typeface="+mn-lt"/>
                <a:ea typeface="+mn-ea"/>
                <a:cs typeface="+mn-cs"/>
              </a:rPr>
              <a:t> که برای برنامه‌های چند‌نخی به زبان جاوا پیاده‌سازی شده‌اند نمونه‌ای از راه‌کارهای این چالش عنوان شدند.</a:t>
            </a:r>
            <a:endParaRPr lang="en-US" sz="1200" kern="1200" dirty="0" smtClean="0">
              <a:solidFill>
                <a:schemeClr val="tx1"/>
              </a:solidFill>
              <a:effectLst/>
              <a:latin typeface="+mn-lt"/>
              <a:ea typeface="+mn-ea"/>
              <a:cs typeface="+mn-cs"/>
            </a:endParaRPr>
          </a:p>
          <a:p>
            <a:pPr algn="r" rtl="1"/>
            <a:endParaRPr lang="fa-IR" sz="120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چارچوبه‌های کاری مختلف</a:t>
            </a:r>
            <a:r>
              <a:rPr lang="fa-IR" sz="1200" kern="1200" dirty="0" smtClean="0">
                <a:solidFill>
                  <a:schemeClr val="tx1"/>
                </a:solidFill>
                <a:effectLst/>
                <a:latin typeface="+mn-lt"/>
                <a:ea typeface="+mn-ea"/>
                <a:cs typeface="+mn-cs"/>
              </a:rPr>
              <a:t>: یکی از چالش‌های امروز در مورد آزمون برنامه‌ها، توسعه برنامه برای چارچوبه‌های کاری جدید مثل گوشی‌های هوشمند همراه یا برنامه‌های تحت وب هستند. در هر یک از این چارچوبه‌های کاری چالش‌های جدیدی وجود دارد. مثلا در مقاله اجرای </a:t>
            </a:r>
            <a:r>
              <a:rPr lang="en-US" sz="1200" kern="1200" dirty="0" err="1" smtClean="0">
                <a:solidFill>
                  <a:schemeClr val="tx1"/>
                </a:solidFill>
                <a:effectLst/>
                <a:latin typeface="+mn-lt"/>
                <a:ea typeface="+mn-ea"/>
                <a:cs typeface="+mn-cs"/>
              </a:rPr>
              <a:t>Concolic</a:t>
            </a:r>
            <a:r>
              <a:rPr lang="fa-IR" sz="1200" kern="1200" dirty="0" smtClean="0">
                <a:solidFill>
                  <a:schemeClr val="tx1"/>
                </a:solidFill>
                <a:effectLst/>
                <a:latin typeface="+mn-lt"/>
                <a:ea typeface="+mn-ea"/>
                <a:cs typeface="+mn-cs"/>
              </a:rPr>
              <a:t> برای برنامه‌های گوشی همراه عنوان شد که در این گونه برنامه‌ها علاوه بر داده‌های عادی، رخدادها هم باید به صورت خودکار تولید شوند تا بتوان تمام مسیرهای موجود در برنامه را پوشش داد. ابزار </a:t>
            </a:r>
            <a:r>
              <a:rPr lang="en-US" sz="1200" kern="1200" dirty="0" err="1" smtClean="0">
                <a:solidFill>
                  <a:schemeClr val="tx1"/>
                </a:solidFill>
                <a:effectLst/>
                <a:latin typeface="+mn-lt"/>
                <a:ea typeface="+mn-ea"/>
                <a:cs typeface="+mn-cs"/>
              </a:rPr>
              <a:t>Jalangi</a:t>
            </a:r>
            <a:r>
              <a:rPr lang="fa-IR" sz="1200" kern="1200" dirty="0" smtClean="0">
                <a:solidFill>
                  <a:schemeClr val="tx1"/>
                </a:solidFill>
                <a:effectLst/>
                <a:latin typeface="+mn-lt"/>
                <a:ea typeface="+mn-ea"/>
                <a:cs typeface="+mn-cs"/>
              </a:rPr>
              <a:t> هم نمونه‌ای از اجرای  نمادین و </a:t>
            </a:r>
            <a:r>
              <a:rPr lang="en-US" sz="1200" kern="1200" dirty="0" err="1" smtClean="0">
                <a:solidFill>
                  <a:schemeClr val="tx1"/>
                </a:solidFill>
                <a:effectLst/>
                <a:latin typeface="+mn-lt"/>
                <a:ea typeface="+mn-ea"/>
                <a:cs typeface="+mn-cs"/>
              </a:rPr>
              <a:t>Concolic</a:t>
            </a:r>
            <a:r>
              <a:rPr lang="fa-IR" sz="1200" kern="1200" dirty="0" smtClean="0">
                <a:solidFill>
                  <a:schemeClr val="tx1"/>
                </a:solidFill>
                <a:effectLst/>
                <a:latin typeface="+mn-lt"/>
                <a:ea typeface="+mn-ea"/>
                <a:cs typeface="+mn-cs"/>
              </a:rPr>
              <a:t> برای زبان جاوا اسکریپت است که در برنامه‌های تحت وب استفاده می‌شود. در این کار نحوه تحلیلِ کارای برنامه‌های تحتِ پلتفرم‌های مختلف و همچنین اجرای کارای تحلیل‌های پویا، از جمله تحلیل آلودگی، عنوان شدند.</a:t>
            </a:r>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 do you add and multiply?</a:t>
            </a:r>
          </a:p>
          <a:p>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extLst>
      <p:ext uri="{BB962C8B-B14F-4D97-AF65-F5344CB8AC3E}">
        <p14:creationId xmlns:p14="http://schemas.microsoft.com/office/powerpoint/2010/main" val="2985653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5</a:t>
            </a:fld>
            <a:endParaRPr lang="en-US"/>
          </a:p>
        </p:txBody>
      </p:sp>
    </p:spTree>
    <p:extLst>
      <p:ext uri="{BB962C8B-B14F-4D97-AF65-F5344CB8AC3E}">
        <p14:creationId xmlns:p14="http://schemas.microsoft.com/office/powerpoint/2010/main" val="15946918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50</a:t>
            </a:fld>
            <a:endParaRPr lang="en-US"/>
          </a:p>
        </p:txBody>
      </p:sp>
    </p:spTree>
    <p:extLst>
      <p:ext uri="{BB962C8B-B14F-4D97-AF65-F5344CB8AC3E}">
        <p14:creationId xmlns:p14="http://schemas.microsoft.com/office/powerpoint/2010/main" val="472832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r>
              <a:rPr lang="fa-IR" b="0" dirty="0" smtClean="0"/>
              <a:t>ابتدا توضیح کد</a:t>
            </a:r>
          </a:p>
          <a:p>
            <a:pPr marL="171450" indent="-171450" algn="r" rtl="1">
              <a:buFont typeface="Arial" panose="020B0604020202020204" pitchFamily="34" charset="0"/>
              <a:buChar char="•"/>
            </a:pPr>
            <a:r>
              <a:rPr lang="fa-IR" b="0" dirty="0" smtClean="0"/>
              <a:t>در اجرای نمادین یک حالت نمادین برای اجرای برنامه نگهداری می شود که شامل مقدار نمادین متغیرها و شروط مسیر است.</a:t>
            </a:r>
          </a:p>
          <a:p>
            <a:pPr marL="171450" indent="-171450" algn="r" rtl="1">
              <a:buFont typeface="Arial" panose="020B0604020202020204" pitchFamily="34" charset="0"/>
              <a:buChar char="•"/>
            </a:pPr>
            <a:r>
              <a:rPr lang="fa-IR" b="0" dirty="0" smtClean="0"/>
              <a:t>به ترتیب مقادیر نمادین گفته</a:t>
            </a:r>
            <a:r>
              <a:rPr lang="fa-IR" b="0" baseline="0" dirty="0" smtClean="0"/>
              <a:t> شود</a:t>
            </a:r>
          </a:p>
          <a:p>
            <a:pPr marL="171450" indent="-171450" algn="r" rtl="1">
              <a:buFont typeface="Arial" panose="020B0604020202020204" pitchFamily="34" charset="0"/>
              <a:buChar char="•"/>
            </a:pPr>
            <a:r>
              <a:rPr lang="fa-IR" b="0" baseline="0" dirty="0" smtClean="0"/>
              <a:t>شرط‌های مسیر برای شاخه های </a:t>
            </a:r>
            <a:r>
              <a:rPr lang="en-US" b="0" baseline="0" dirty="0" smtClean="0"/>
              <a:t>then</a:t>
            </a:r>
            <a:r>
              <a:rPr lang="fa-IR" b="0" baseline="0" dirty="0" smtClean="0"/>
              <a:t> و </a:t>
            </a:r>
            <a:r>
              <a:rPr lang="en-US" b="0" baseline="0" dirty="0" smtClean="0"/>
              <a:t>else</a:t>
            </a:r>
            <a:r>
              <a:rPr lang="fa-IR" b="0" baseline="0" dirty="0" smtClean="0"/>
              <a:t> گفته شود. دستور </a:t>
            </a:r>
            <a:r>
              <a:rPr lang="en-US" b="0" baseline="0" dirty="0" smtClean="0"/>
              <a:t>fork</a:t>
            </a:r>
            <a:r>
              <a:rPr lang="fa-IR" b="0" baseline="0" dirty="0" smtClean="0"/>
              <a:t> برای اجرای هر دو مسیر</a:t>
            </a:r>
          </a:p>
          <a:p>
            <a:pPr marL="171450" indent="-171450" algn="r" rtl="1">
              <a:buFont typeface="Arial" panose="020B0604020202020204" pitchFamily="34" charset="0"/>
              <a:buChar char="•"/>
            </a:pPr>
            <a:r>
              <a:rPr lang="fa-IR" b="0" baseline="0" dirty="0" smtClean="0"/>
              <a:t>نمایش درخت اجرا</a:t>
            </a:r>
          </a:p>
          <a:p>
            <a:pPr marL="171450" indent="-171450" algn="r" rtl="1">
              <a:buFont typeface="Arial" panose="020B0604020202020204" pitchFamily="34" charset="0"/>
              <a:buChar char="•"/>
            </a:pPr>
            <a:r>
              <a:rPr lang="fa-IR" b="0" baseline="0" dirty="0" smtClean="0"/>
              <a:t>بیان نقش </a:t>
            </a:r>
            <a:r>
              <a:rPr lang="en-US" b="0" baseline="0" dirty="0" smtClean="0"/>
              <a:t>constraint solver</a:t>
            </a:r>
            <a:r>
              <a:rPr lang="fa-IR" b="0" baseline="0" dirty="0" smtClean="0"/>
              <a:t> و مقادیر عددی تولید شده توسط آن به عنوان مورد آزمون</a:t>
            </a:r>
            <a:endParaRPr lang="fa-IR" b="0" dirty="0" smtClean="0"/>
          </a:p>
          <a:p>
            <a:pPr algn="r" rtl="1"/>
            <a:endParaRPr lang="en-US" b="0" dirty="0"/>
          </a:p>
        </p:txBody>
      </p:sp>
      <p:sp>
        <p:nvSpPr>
          <p:cNvPr id="4" name="Slide Number Placeholder 3"/>
          <p:cNvSpPr>
            <a:spLocks noGrp="1"/>
          </p:cNvSpPr>
          <p:nvPr>
            <p:ph type="sldNum" sz="quarter" idx="10"/>
          </p:nvPr>
        </p:nvSpPr>
        <p:spPr/>
        <p:txBody>
          <a:bodyPr/>
          <a:lstStyle/>
          <a:p>
            <a:fld id="{B7AF62A6-155B-461C-BE33-88E459FCD775}" type="slidenum">
              <a:rPr lang="en-US" smtClean="0"/>
              <a:t>6</a:t>
            </a:fld>
            <a:endParaRPr lang="en-US"/>
          </a:p>
        </p:txBody>
      </p:sp>
    </p:spTree>
    <p:extLst>
      <p:ext uri="{BB962C8B-B14F-4D97-AF65-F5344CB8AC3E}">
        <p14:creationId xmlns:p14="http://schemas.microsoft.com/office/powerpoint/2010/main" val="2963083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7</a:t>
            </a:fld>
            <a:endParaRPr lang="en-US"/>
          </a:p>
        </p:txBody>
      </p:sp>
    </p:spTree>
    <p:extLst>
      <p:ext uri="{BB962C8B-B14F-4D97-AF65-F5344CB8AC3E}">
        <p14:creationId xmlns:p14="http://schemas.microsoft.com/office/powerpoint/2010/main" val="2935169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kern="1200" dirty="0" smtClean="0">
                <a:solidFill>
                  <a:schemeClr val="tx1"/>
                </a:solidFill>
                <a:effectLst/>
                <a:latin typeface="+mn-lt"/>
                <a:ea typeface="+mn-ea"/>
                <a:cs typeface="+mn-cs"/>
              </a:rPr>
              <a:t>در برنامه‌هایی که حلقه وجود دارند یا توابع بازگشتی وجود دارند ممکن است که اجرای نمادین در حلقه بی‌نهایت بیفتد. برای مثال در </a:t>
            </a:r>
            <a:r>
              <a:rPr lang="ar-SA" sz="1200" kern="1200" dirty="0" smtClean="0">
                <a:solidFill>
                  <a:schemeClr val="tx1"/>
                </a:solidFill>
                <a:effectLst/>
                <a:latin typeface="+mn-lt"/>
                <a:ea typeface="+mn-ea"/>
                <a:cs typeface="+mn-cs"/>
              </a:rPr>
              <a:t>شکل 3</a:t>
            </a:r>
            <a:r>
              <a:rPr lang="fa-IR" sz="1200" kern="1200" dirty="0" smtClean="0">
                <a:solidFill>
                  <a:schemeClr val="tx1"/>
                </a:solidFill>
                <a:effectLst/>
                <a:latin typeface="+mn-lt"/>
                <a:ea typeface="+mn-ea"/>
                <a:cs typeface="+mn-cs"/>
              </a:rPr>
              <a:t> نمونه کدی آورده شده است که می‌تواند بی‌نهایت مسیر اجرایی داشته باشد. چون که مقدار </a:t>
            </a:r>
            <a:r>
              <a:rPr lang="en-US" sz="1200" kern="1200" dirty="0" smtClean="0">
                <a:solidFill>
                  <a:schemeClr val="tx1"/>
                </a:solidFill>
                <a:effectLst/>
                <a:latin typeface="+mn-lt"/>
                <a:ea typeface="+mn-ea"/>
                <a:cs typeface="+mn-cs"/>
              </a:rPr>
              <a:t>N</a:t>
            </a:r>
            <a:r>
              <a:rPr lang="fa-IR" sz="1200" kern="1200" dirty="0" smtClean="0">
                <a:solidFill>
                  <a:schemeClr val="tx1"/>
                </a:solidFill>
                <a:effectLst/>
                <a:latin typeface="+mn-lt"/>
                <a:ea typeface="+mn-ea"/>
                <a:cs typeface="+mn-cs"/>
              </a:rPr>
              <a:t> که پایان دهنده حلقه هست، هر بار به عنوان ورودی از کاربر گرفته می‌شود. </a:t>
            </a:r>
            <a:endParaRPr lang="en-US" sz="1200" kern="1200" dirty="0" smtClean="0">
              <a:solidFill>
                <a:schemeClr val="tx1"/>
              </a:solidFill>
              <a:effectLst/>
              <a:latin typeface="+mn-lt"/>
              <a:ea typeface="+mn-ea"/>
              <a:cs typeface="+mn-cs"/>
            </a:endParaRPr>
          </a:p>
          <a:p>
            <a:pPr algn="r" rtl="1"/>
            <a:r>
              <a:rPr lang="ar-SA" sz="1200" b="1" kern="1200" dirty="0" smtClean="0">
                <a:solidFill>
                  <a:schemeClr val="tx1"/>
                </a:solidFill>
                <a:effectLst/>
                <a:latin typeface="+mn-lt"/>
                <a:ea typeface="+mn-ea"/>
                <a:cs typeface="+mn-cs"/>
              </a:rPr>
              <a:t>شکل 3: نمونه کد برای نشان دادن بینهایت مسیر اجرایی</a:t>
            </a:r>
            <a:endParaRPr lang="en-US" sz="1200" b="1" kern="1200" dirty="0" smtClean="0">
              <a:solidFill>
                <a:schemeClr val="tx1"/>
              </a:solidFill>
              <a:effectLst/>
              <a:latin typeface="+mn-lt"/>
              <a:ea typeface="+mn-ea"/>
              <a:cs typeface="+mn-cs"/>
            </a:endParaRPr>
          </a:p>
          <a:p>
            <a:pPr algn="r" rtl="1"/>
            <a:r>
              <a:rPr lang="en-US" sz="1200" kern="1200" dirty="0" smtClean="0">
                <a:solidFill>
                  <a:schemeClr val="tx1"/>
                </a:solidFill>
                <a:effectLst/>
                <a:latin typeface="+mn-lt"/>
                <a:ea typeface="+mn-ea"/>
                <a:cs typeface="+mn-cs"/>
              </a:rPr>
              <a:t> </a:t>
            </a:r>
            <a:r>
              <a:rPr lang="fa-IR" sz="1200" kern="1200" dirty="0" smtClean="0">
                <a:solidFill>
                  <a:schemeClr val="tx1"/>
                </a:solidFill>
                <a:effectLst/>
                <a:latin typeface="+mn-lt"/>
                <a:ea typeface="+mn-ea"/>
                <a:cs typeface="+mn-cs"/>
              </a:rPr>
              <a:t>در اجرای نمادین اگر در برنامه تابع بازگشتی وجود داشته باشد یا اینکه تابعی از یک کتابخانه خارجی فراخوانی شود یا اینکه عبارتی که به عنوان قید به حل‌کننده قید داده می‌شود، خطی نباشد (با فرض اینکه حل‌کننده قید توانایی حل توابع غیرخطی را نداشته باشد)، حل‌کننده قید نمی‌تواند شرط مسیر را حل کند و اجرای نمادین با شکست مواجه می‌شود. برای مقابله با این موضوع روش‌های نوین </a:t>
            </a:r>
            <a:r>
              <a:rPr lang="en-US" sz="1200" kern="1200" dirty="0" err="1" smtClean="0">
                <a:solidFill>
                  <a:schemeClr val="tx1"/>
                </a:solidFill>
                <a:effectLst/>
                <a:latin typeface="+mn-lt"/>
                <a:ea typeface="+mn-ea"/>
                <a:cs typeface="+mn-cs"/>
              </a:rPr>
              <a:t>Concolic</a:t>
            </a:r>
            <a:r>
              <a:rPr lang="fa-IR" sz="1200" kern="1200" dirty="0" smtClean="0">
                <a:solidFill>
                  <a:schemeClr val="tx1"/>
                </a:solidFill>
                <a:effectLst/>
                <a:latin typeface="+mn-lt"/>
                <a:ea typeface="+mn-ea"/>
                <a:cs typeface="+mn-cs"/>
              </a:rPr>
              <a:t> و </a:t>
            </a:r>
            <a:r>
              <a:rPr lang="en-US" sz="1200" kern="1200" dirty="0" smtClean="0">
                <a:solidFill>
                  <a:schemeClr val="tx1"/>
                </a:solidFill>
                <a:effectLst/>
                <a:latin typeface="+mn-lt"/>
                <a:ea typeface="+mn-ea"/>
                <a:cs typeface="+mn-cs"/>
              </a:rPr>
              <a:t>EGT</a:t>
            </a:r>
            <a:r>
              <a:rPr lang="fa-IR" sz="1200" kern="1200" dirty="0" smtClean="0">
                <a:solidFill>
                  <a:schemeClr val="tx1"/>
                </a:solidFill>
                <a:effectLst/>
                <a:latin typeface="+mn-lt"/>
                <a:ea typeface="+mn-ea"/>
                <a:cs typeface="+mn-cs"/>
              </a:rPr>
              <a:t> ارائه شده‌اند که به اختصار در ادامه بررسی می‌شوند.</a:t>
            </a:r>
            <a:endParaRPr lang="en-US" sz="1200" kern="1200" dirty="0" smtClean="0">
              <a:solidFill>
                <a:schemeClr val="tx1"/>
              </a:solidFill>
              <a:effectLst/>
              <a:latin typeface="+mn-lt"/>
              <a:ea typeface="+mn-ea"/>
              <a:cs typeface="+mn-cs"/>
            </a:endParaRPr>
          </a:p>
          <a:p>
            <a:pPr algn="r" rtl="1"/>
            <a:endParaRPr lang="en-US" sz="1200" kern="1200" dirty="0" smtClean="0">
              <a:solidFill>
                <a:schemeClr val="tx1"/>
              </a:solidFill>
              <a:effectLst/>
              <a:latin typeface="+mn-lt"/>
              <a:ea typeface="+mn-ea"/>
              <a:cs typeface="+mn-cs"/>
            </a:endParaRPr>
          </a:p>
          <a:p>
            <a:pPr algn="l" rtl="0"/>
            <a:r>
              <a:rPr lang="en-US" sz="1200" kern="1200" dirty="0" smtClean="0">
                <a:solidFill>
                  <a:schemeClr val="tx1"/>
                </a:solidFill>
                <a:effectLst/>
                <a:latin typeface="+mn-lt"/>
                <a:ea typeface="+mn-ea"/>
                <a:cs typeface="+mn-cs"/>
              </a:rPr>
              <a:t>Execution-Generated Testing</a:t>
            </a:r>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9</a:t>
            </a:fld>
            <a:endParaRPr lang="en-US"/>
          </a:p>
        </p:txBody>
      </p:sp>
    </p:spTree>
    <p:extLst>
      <p:ext uri="{BB962C8B-B14F-4D97-AF65-F5344CB8AC3E}">
        <p14:creationId xmlns:p14="http://schemas.microsoft.com/office/powerpoint/2010/main" val="2384630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bg1"/>
                  </a:solidFill>
                </a:ln>
                <a:solidFill>
                  <a:schemeClr val="bg1"/>
                </a:solidFill>
              </a:defRPr>
            </a:lvl1pPr>
            <a:extLst/>
          </a:lstStyle>
          <a:p>
            <a:pPr algn="r" rtl="1"/>
            <a:fld id="{648509C7-C59E-4E1E-BAC0-C129F6E3BB1D}" type="datetime1">
              <a:rPr lang="en-US" smtClean="0"/>
              <a:pPr algn="r" rtl="1"/>
              <a:t>3/6/2017</a:t>
            </a:fld>
            <a:endParaRPr lang="en-US" dirty="0"/>
          </a:p>
        </p:txBody>
      </p:sp>
      <p:sp>
        <p:nvSpPr>
          <p:cNvPr id="19"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bg1"/>
                  </a:solidFill>
                </a:ln>
                <a:solidFill>
                  <a:schemeClr val="bg1"/>
                </a:solidFill>
                <a:cs typeface="B Nazanin" pitchFamily="2" charset="-78"/>
              </a:defRPr>
            </a:lvl1pPr>
            <a:extLst/>
          </a:lstStyle>
          <a:p>
            <a:r>
              <a:rPr lang="fa-IR" dirty="0" smtClean="0"/>
              <a:t>احسان عدالت</a:t>
            </a:r>
            <a:endParaRPr lang="en-US" dirty="0"/>
          </a:p>
        </p:txBody>
      </p:sp>
      <p:sp>
        <p:nvSpPr>
          <p:cNvPr id="27"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bg1"/>
                  </a:solidFill>
                </a:ln>
                <a:solidFill>
                  <a:schemeClr val="bg1"/>
                </a:solidFill>
                <a:cs typeface="B Nazanin" pitchFamily="2" charset="-78"/>
              </a:defRPr>
            </a:lvl1pPr>
            <a:extLst/>
          </a:lstStyle>
          <a:p>
            <a:pPr rtl="1"/>
            <a:r>
              <a:rPr lang="fa-IR" dirty="0" smtClean="0"/>
              <a:t>صفحه </a:t>
            </a:r>
            <a:fld id="{387D4ABF-8EAC-44C9-9CF6-82643220FCA6}" type="slidenum">
              <a:rPr lang="en-US" smtClean="0"/>
              <a:pPr rtl="1"/>
              <a:t>‹#›</a:t>
            </a:fld>
            <a:r>
              <a:rPr lang="fa-IR" dirty="0" smtClean="0"/>
              <a:t> از 60</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B48AA270-245E-417B-80A0-36F6472A35C1}" type="datetime1">
              <a:rPr lang="en-US" smtClean="0">
                <a:solidFill>
                  <a:prstClr val="black">
                    <a:tint val="75000"/>
                  </a:prstClr>
                </a:solidFill>
              </a:rPr>
              <a:t>3/6/2017</a:t>
            </a:fld>
            <a:endParaRPr lang="en-US">
              <a:solidFill>
                <a:prstClr val="black">
                  <a:tint val="75000"/>
                </a:prstClr>
              </a:solidFill>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387D4ABF-8EAC-44C9-9CF6-82643220FCA6}"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2B18E443-726D-4230-9A3A-14EEA84F0E93}" type="datetime1">
              <a:rPr lang="en-US" smtClean="0"/>
              <a:t>3/6/2017</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r>
              <a:rPr lang="fa-IR" smtClean="0"/>
              <a:t>احسان عدالت</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387D4ABF-8EAC-44C9-9CF6-82643220FCA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
        <p:nvSpPr>
          <p:cNvPr id="11" name="Footer Placeholder 18"/>
          <p:cNvSpPr>
            <a:spLocks noGrp="1"/>
          </p:cNvSpPr>
          <p:nvPr>
            <p:ph type="ftr" sz="quarter" idx="11"/>
          </p:nvPr>
        </p:nvSpPr>
        <p:spPr>
          <a:xfrm>
            <a:off x="6553201" y="64928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8382000" y="6477000"/>
            <a:ext cx="304800" cy="365125"/>
          </a:xfrm>
          <a:prstGeom prst="rect">
            <a:avLst/>
          </a:prstGeom>
        </p:spPr>
        <p:txBody>
          <a:bodyPr anchor="ctr"/>
          <a:lstStyle>
            <a:lvl1pPr algn="r">
              <a:defRPr sz="1100">
                <a:ln>
                  <a:solidFill>
                    <a:schemeClr val="tx1"/>
                  </a:solidFill>
                </a:ln>
                <a:solidFill>
                  <a:schemeClr val="tx1"/>
                </a:solidFill>
                <a:cs typeface="B Nazanin" pitchFamily="2" charset="-78"/>
              </a:defRPr>
            </a:lvl1pPr>
            <a:extLst/>
          </a:lstStyle>
          <a:p>
            <a:pPr rtl="1"/>
            <a:fld id="{387D4ABF-8EAC-44C9-9CF6-82643220FCA6}" type="slidenum">
              <a:rPr lang="en-US" smtClean="0"/>
              <a:pPr rtl="1"/>
              <a:t>‹#›</a:t>
            </a:fld>
            <a:endParaRPr lang="en-US" dirty="0"/>
          </a:p>
        </p:txBody>
      </p:sp>
      <p:sp>
        <p:nvSpPr>
          <p:cNvPr id="13" name="TextBox 12"/>
          <p:cNvSpPr txBox="1"/>
          <p:nvPr userDrawn="1"/>
        </p:nvSpPr>
        <p:spPr>
          <a:xfrm>
            <a:off x="8625909" y="6474023"/>
            <a:ext cx="518091" cy="307777"/>
          </a:xfrm>
          <a:prstGeom prst="rect">
            <a:avLst/>
          </a:prstGeom>
          <a:noFill/>
        </p:spPr>
        <p:txBody>
          <a:bodyPr wrap="none" rtlCol="0" anchor="ctr">
            <a:spAutoFit/>
          </a:bodyPr>
          <a:lstStyle/>
          <a:p>
            <a:pPr algn="l" rtl="1"/>
            <a:r>
              <a:rPr lang="fa-IR" sz="1400" dirty="0" smtClean="0">
                <a:ln>
                  <a:solidFill>
                    <a:schemeClr val="tx1"/>
                  </a:solidFill>
                </a:ln>
                <a:solidFill>
                  <a:schemeClr val="tx1"/>
                </a:solidFill>
                <a:cs typeface="B Nazanin" pitchFamily="2" charset="-78"/>
              </a:rPr>
              <a:t>صفحه</a:t>
            </a:r>
            <a:endParaRPr lang="en-US" sz="1400" dirty="0">
              <a:ln>
                <a:solidFill>
                  <a:schemeClr val="tx1"/>
                </a:solidFill>
              </a:ln>
              <a:solidFill>
                <a:schemeClr val="tx1"/>
              </a:solidFill>
              <a:cs typeface="B Nazanin" pitchFamily="2" charset="-78"/>
            </a:endParaRPr>
          </a:p>
        </p:txBody>
      </p:sp>
      <p:sp>
        <p:nvSpPr>
          <p:cNvPr id="14" name="TextBox 13"/>
          <p:cNvSpPr txBox="1"/>
          <p:nvPr userDrawn="1"/>
        </p:nvSpPr>
        <p:spPr>
          <a:xfrm>
            <a:off x="7984994" y="6474023"/>
            <a:ext cx="473206" cy="307777"/>
          </a:xfrm>
          <a:prstGeom prst="rect">
            <a:avLst/>
          </a:prstGeom>
          <a:noFill/>
        </p:spPr>
        <p:txBody>
          <a:bodyPr wrap="none" rtlCol="0">
            <a:spAutoFit/>
          </a:bodyPr>
          <a:lstStyle/>
          <a:p>
            <a:pPr algn="r" rtl="1"/>
            <a:r>
              <a:rPr lang="fa-IR" sz="1400" dirty="0" smtClean="0">
                <a:ln>
                  <a:solidFill>
                    <a:schemeClr val="tx1"/>
                  </a:solidFill>
                </a:ln>
                <a:solidFill>
                  <a:schemeClr val="tx1"/>
                </a:solidFill>
                <a:cs typeface="B Nazanin" pitchFamily="2" charset="-78"/>
              </a:rPr>
              <a:t>از 60</a:t>
            </a:r>
            <a:endParaRPr lang="en-US" sz="1400" dirty="0">
              <a:ln>
                <a:solidFill>
                  <a:schemeClr val="tx1"/>
                </a:solidFill>
              </a:ln>
              <a:solidFill>
                <a:schemeClr val="tx1"/>
              </a:solidFill>
              <a:cs typeface="B Nazanin" pitchFamily="2" charset="-78"/>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9"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tx1"/>
                  </a:solidFill>
                </a:ln>
                <a:solidFill>
                  <a:schemeClr val="tx1"/>
                </a:solidFill>
              </a:defRPr>
            </a:lvl1pPr>
            <a:extLst/>
          </a:lstStyle>
          <a:p>
            <a:pPr algn="r" rtl="1"/>
            <a:fld id="{648509C7-C59E-4E1E-BAC0-C129F6E3BB1D}" type="datetime1">
              <a:rPr lang="en-US" smtClean="0"/>
              <a:pPr algn="r" rtl="1"/>
              <a:t>3/6/2017</a:t>
            </a:fld>
            <a:endParaRPr lang="en-US" dirty="0"/>
          </a:p>
        </p:txBody>
      </p:sp>
      <p:sp>
        <p:nvSpPr>
          <p:cNvPr id="10"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1"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tx1"/>
                  </a:solidFill>
                </a:ln>
                <a:solidFill>
                  <a:schemeClr val="tx1"/>
                </a:solidFill>
                <a:cs typeface="B Nazanin" pitchFamily="2" charset="-78"/>
              </a:defRPr>
            </a:lvl1pPr>
            <a:extLst/>
          </a:lstStyle>
          <a:p>
            <a:pPr rtl="1"/>
            <a:r>
              <a:rPr lang="fa-IR" smtClean="0"/>
              <a:t>صفحه </a:t>
            </a:r>
            <a:fld id="{387D4ABF-8EAC-44C9-9CF6-82643220FCA6}" type="slidenum">
              <a:rPr lang="en-US" smtClean="0"/>
              <a:pPr rtl="1"/>
              <a:t>‹#›</a:t>
            </a:fld>
            <a:r>
              <a:rPr lang="fa-IR" smtClean="0"/>
              <a:t> از 60</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p>
            <a:fld id="{FDDB8AB9-DB8C-4314-99EC-369136D42853}" type="datetime1">
              <a:rPr lang="en-US" smtClean="0">
                <a:solidFill>
                  <a:prstClr val="black">
                    <a:tint val="75000"/>
                  </a:prstClr>
                </a:solidFill>
              </a:rPr>
              <a:t>3/6/2017</a:t>
            </a:fld>
            <a:endParaRPr lang="en-US">
              <a:solidFill>
                <a:prstClr val="black">
                  <a:tint val="75000"/>
                </a:prstClr>
              </a:solidFill>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tx1"/>
                  </a:solidFill>
                </a:ln>
                <a:solidFill>
                  <a:schemeClr val="tx1"/>
                </a:solidFill>
              </a:defRPr>
            </a:lvl1pPr>
            <a:extLst/>
          </a:lstStyle>
          <a:p>
            <a:pPr algn="r" rtl="1"/>
            <a:fld id="{648509C7-C59E-4E1E-BAC0-C129F6E3BB1D}" type="datetime1">
              <a:rPr lang="en-US" smtClean="0"/>
              <a:pPr algn="r" rtl="1"/>
              <a:t>3/6/2017</a:t>
            </a:fld>
            <a:endParaRPr lang="en-US" dirty="0"/>
          </a:p>
        </p:txBody>
      </p:sp>
      <p:sp>
        <p:nvSpPr>
          <p:cNvPr id="11"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tx1"/>
                  </a:solidFill>
                </a:ln>
                <a:solidFill>
                  <a:schemeClr val="tx1"/>
                </a:solidFill>
                <a:cs typeface="B Nazanin" pitchFamily="2" charset="-78"/>
              </a:defRPr>
            </a:lvl1pPr>
            <a:extLst/>
          </a:lstStyle>
          <a:p>
            <a:pPr rtl="1"/>
            <a:r>
              <a:rPr lang="fa-IR" smtClean="0"/>
              <a:t>صفحه </a:t>
            </a:r>
            <a:fld id="{387D4ABF-8EAC-44C9-9CF6-82643220FCA6}" type="slidenum">
              <a:rPr lang="en-US" smtClean="0"/>
              <a:pPr rtl="1"/>
              <a:t>‹#›</a:t>
            </a:fld>
            <a:r>
              <a:rPr lang="fa-IR" smtClean="0"/>
              <a:t> از 60</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p>
            <a:fld id="{C6D7ADE4-233D-4D1F-B8B0-2CE5BD0C325F}" type="datetime1">
              <a:rPr lang="en-US" smtClean="0">
                <a:solidFill>
                  <a:prstClr val="black">
                    <a:tint val="75000"/>
                  </a:prstClr>
                </a:solidFill>
              </a:rPr>
              <a:t>3/6/2017</a:t>
            </a:fld>
            <a:endParaRPr lang="en-US">
              <a:solidFill>
                <a:prstClr val="black">
                  <a:tint val="75000"/>
                </a:prstClr>
              </a:solidFill>
            </a:endParaRPr>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18"/>
          <p:cNvSpPr>
            <a:spLocks noGrp="1"/>
          </p:cNvSpPr>
          <p:nvPr>
            <p:ph type="ftr" sz="quarter" idx="11"/>
          </p:nvPr>
        </p:nvSpPr>
        <p:spPr>
          <a:xfrm>
            <a:off x="1066800" y="6492875"/>
            <a:ext cx="1219200" cy="365125"/>
          </a:xfrm>
          <a:prstGeom prst="rect">
            <a:avLst/>
          </a:prstGeom>
        </p:spPr>
        <p:txBody>
          <a:bodyPr/>
          <a:lstStyle>
            <a:lvl1pPr algn="r" rtl="1">
              <a:defRPr sz="1600" b="0" cap="none" spc="0">
                <a:ln w="12700">
                  <a:solidFill>
                    <a:schemeClr val="bg1"/>
                  </a:solidFill>
                  <a:prstDash val="solid"/>
                </a:ln>
                <a:solidFill>
                  <a:schemeClr val="bg1"/>
                </a:solidFill>
                <a:effectLst/>
                <a:latin typeface="Calibri" panose="020F0502020204030204" pitchFamily="34" charset="0"/>
                <a:cs typeface="Calibri" panose="020F0502020204030204" pitchFamily="34" charset="0"/>
              </a:defRPr>
            </a:lvl1pPr>
            <a:extLst/>
          </a:lstStyle>
          <a:p>
            <a:r>
              <a:rPr lang="fa-IR" dirty="0" smtClean="0"/>
              <a:t>احسان عدالت</a:t>
            </a:r>
            <a:endParaRPr lang="en-US" dirty="0"/>
          </a:p>
        </p:txBody>
      </p:sp>
      <p:sp>
        <p:nvSpPr>
          <p:cNvPr id="7" name="Slide Number Placeholder 26"/>
          <p:cNvSpPr>
            <a:spLocks noGrp="1"/>
          </p:cNvSpPr>
          <p:nvPr>
            <p:ph type="sldNum" sz="quarter" idx="12"/>
          </p:nvPr>
        </p:nvSpPr>
        <p:spPr>
          <a:xfrm>
            <a:off x="381000" y="6492875"/>
            <a:ext cx="685800" cy="365125"/>
          </a:xfrm>
          <a:prstGeom prst="rect">
            <a:avLst/>
          </a:prstGeom>
        </p:spPr>
        <p:txBody>
          <a:bodyPr anchor="ctr"/>
          <a:lstStyle>
            <a:lvl1pPr algn="l">
              <a:defRPr sz="1400" b="0" cap="none" spc="0">
                <a:ln w="12700">
                  <a:solidFill>
                    <a:schemeClr val="bg1">
                      <a:lumMod val="85000"/>
                    </a:schemeClr>
                  </a:solidFill>
                  <a:prstDash val="solid"/>
                </a:ln>
                <a:solidFill>
                  <a:schemeClr val="bg2"/>
                </a:solidFill>
                <a:effectLst/>
                <a:latin typeface="Calibri" panose="020F0502020204030204" pitchFamily="34" charset="0"/>
                <a:cs typeface="Calibri" panose="020F0502020204030204" pitchFamily="34" charset="0"/>
              </a:defRPr>
            </a:lvl1pPr>
            <a:extLst/>
          </a:lstStyle>
          <a:p>
            <a:pPr rtl="1"/>
            <a:fld id="{387D4ABF-8EAC-44C9-9CF6-82643220FCA6}" type="slidenum">
              <a:rPr lang="en-US" smtClean="0"/>
              <a:pPr rtl="1"/>
              <a:t>‹#›</a:t>
            </a:fld>
            <a:endParaRPr lang="en-US" dirty="0"/>
          </a:p>
        </p:txBody>
      </p:sp>
      <p:sp>
        <p:nvSpPr>
          <p:cNvPr id="9" name="TextBox 8"/>
          <p:cNvSpPr txBox="1"/>
          <p:nvPr userDrawn="1"/>
        </p:nvSpPr>
        <p:spPr>
          <a:xfrm>
            <a:off x="8896" y="6544351"/>
            <a:ext cx="524504" cy="307777"/>
          </a:xfrm>
          <a:prstGeom prst="rect">
            <a:avLst/>
          </a:prstGeom>
          <a:noFill/>
        </p:spPr>
        <p:txBody>
          <a:bodyPr wrap="none" rtlCol="0">
            <a:spAutoFit/>
          </a:bodyPr>
          <a:lstStyle/>
          <a:p>
            <a:pPr algn="r" rtl="1"/>
            <a:r>
              <a:rPr lang="en-US" sz="1400" b="1" cap="none" spc="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a:t>
            </a:r>
            <a:r>
              <a:rPr lang="fa-IR" sz="1400" b="1" cap="none" spc="0" baseline="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  </a:t>
            </a:r>
            <a:r>
              <a:rPr lang="en-US" sz="1400" b="1" cap="none" spc="0" baseline="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51</a:t>
            </a:r>
            <a:endParaRPr lang="en-US" sz="1400" b="1" cap="none" spc="0" dirty="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Footer Placeholder 18"/>
          <p:cNvSpPr>
            <a:spLocks noGrp="1"/>
          </p:cNvSpPr>
          <p:nvPr>
            <p:ph type="ftr" sz="quarter" idx="11"/>
          </p:nvPr>
        </p:nvSpPr>
        <p:spPr>
          <a:xfrm>
            <a:off x="6553201" y="64928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8382000" y="6477000"/>
            <a:ext cx="304800" cy="365125"/>
          </a:xfrm>
          <a:prstGeom prst="rect">
            <a:avLst/>
          </a:prstGeom>
        </p:spPr>
        <p:txBody>
          <a:bodyPr anchor="ctr"/>
          <a:lstStyle>
            <a:lvl1pPr algn="r">
              <a:defRPr sz="1100">
                <a:ln>
                  <a:solidFill>
                    <a:schemeClr val="tx1"/>
                  </a:solidFill>
                </a:ln>
                <a:solidFill>
                  <a:schemeClr val="tx1"/>
                </a:solidFill>
                <a:cs typeface="B Nazanin" pitchFamily="2" charset="-78"/>
              </a:defRPr>
            </a:lvl1pPr>
            <a:extLst/>
          </a:lstStyle>
          <a:p>
            <a:pPr rtl="1"/>
            <a:fld id="{387D4ABF-8EAC-44C9-9CF6-82643220FCA6}" type="slidenum">
              <a:rPr lang="en-US" smtClean="0"/>
              <a:pPr rtl="1"/>
              <a:t>‹#›</a:t>
            </a:fld>
            <a:endParaRPr lang="en-US" dirty="0"/>
          </a:p>
        </p:txBody>
      </p:sp>
      <p:sp>
        <p:nvSpPr>
          <p:cNvPr id="13" name="TextBox 12"/>
          <p:cNvSpPr txBox="1"/>
          <p:nvPr userDrawn="1"/>
        </p:nvSpPr>
        <p:spPr>
          <a:xfrm>
            <a:off x="8625909" y="6474023"/>
            <a:ext cx="518091" cy="307777"/>
          </a:xfrm>
          <a:prstGeom prst="rect">
            <a:avLst/>
          </a:prstGeom>
          <a:noFill/>
        </p:spPr>
        <p:txBody>
          <a:bodyPr wrap="none" rtlCol="0" anchor="ctr">
            <a:spAutoFit/>
          </a:bodyPr>
          <a:lstStyle/>
          <a:p>
            <a:pPr algn="l" rtl="1"/>
            <a:r>
              <a:rPr lang="fa-IR" sz="1400" dirty="0" smtClean="0">
                <a:ln>
                  <a:solidFill>
                    <a:schemeClr val="tx1"/>
                  </a:solidFill>
                </a:ln>
                <a:solidFill>
                  <a:schemeClr val="tx1"/>
                </a:solidFill>
                <a:cs typeface="B Nazanin" pitchFamily="2" charset="-78"/>
              </a:rPr>
              <a:t>صفحه</a:t>
            </a:r>
            <a:endParaRPr lang="en-US" sz="1400" dirty="0">
              <a:ln>
                <a:solidFill>
                  <a:schemeClr val="tx1"/>
                </a:solidFill>
              </a:ln>
              <a:solidFill>
                <a:schemeClr val="tx1"/>
              </a:solidFill>
              <a:cs typeface="B Nazanin" pitchFamily="2" charset="-78"/>
            </a:endParaRPr>
          </a:p>
        </p:txBody>
      </p:sp>
      <p:sp>
        <p:nvSpPr>
          <p:cNvPr id="14" name="TextBox 13"/>
          <p:cNvSpPr txBox="1"/>
          <p:nvPr userDrawn="1"/>
        </p:nvSpPr>
        <p:spPr>
          <a:xfrm>
            <a:off x="7984994" y="6474023"/>
            <a:ext cx="473206" cy="307777"/>
          </a:xfrm>
          <a:prstGeom prst="rect">
            <a:avLst/>
          </a:prstGeom>
          <a:noFill/>
        </p:spPr>
        <p:txBody>
          <a:bodyPr wrap="none" rtlCol="0">
            <a:spAutoFit/>
          </a:bodyPr>
          <a:lstStyle/>
          <a:p>
            <a:pPr algn="r" rtl="1"/>
            <a:r>
              <a:rPr lang="fa-IR" sz="1400" dirty="0" smtClean="0">
                <a:ln>
                  <a:solidFill>
                    <a:schemeClr val="tx1"/>
                  </a:solidFill>
                </a:ln>
                <a:solidFill>
                  <a:schemeClr val="tx1"/>
                </a:solidFill>
                <a:cs typeface="B Nazanin" pitchFamily="2" charset="-78"/>
              </a:rPr>
              <a:t>از 60</a:t>
            </a:r>
            <a:endParaRPr lang="en-US" sz="1400" dirty="0">
              <a:ln>
                <a:solidFill>
                  <a:schemeClr val="tx1"/>
                </a:solidFill>
              </a:ln>
              <a:solidFill>
                <a:schemeClr val="tx1"/>
              </a:solidFill>
              <a:cs typeface="B Nazanin" pitchFamily="2" charset="-78"/>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7670" y="599320"/>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fld id="{B03520D3-7663-4B41-81A6-CDE683E59BA6}" type="datetime1">
              <a:rPr lang="en-US" smtClean="0">
                <a:solidFill>
                  <a:prstClr val="black">
                    <a:tint val="75000"/>
                  </a:prstClr>
                </a:solidFill>
              </a:rPr>
              <a:t>3/6/2017</a:t>
            </a:fld>
            <a:endParaRPr lang="en-US">
              <a:solidFill>
                <a:prstClr val="black">
                  <a:tint val="75000"/>
                </a:prstClr>
              </a:solidFill>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r>
              <a:rPr lang="fa-IR" smtClean="0">
                <a:solidFill>
                  <a:prstClr val="black">
                    <a:tint val="75000"/>
                  </a:prstClr>
                </a:solidFill>
              </a:rPr>
              <a:t>احسان عدالت</a:t>
            </a:r>
            <a:endParaRPr lang="en-US">
              <a:solidFill>
                <a:prstClr val="black">
                  <a:tint val="75000"/>
                </a:prstClr>
              </a:solidFill>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15.png"/><Relationship Id="rId4" Type="http://schemas.microsoft.com/office/2007/relationships/hdphoto" Target="../media/hdphoto4.wdp"/></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6.xml"/><Relationship Id="rId7" Type="http://schemas.openxmlformats.org/officeDocument/2006/relationships/image" Target="../media/image50.png"/><Relationship Id="rId12"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image" Target="../media/image40.png"/><Relationship Id="rId11" Type="http://schemas.openxmlformats.org/officeDocument/2006/relationships/image" Target="../media/image9.png"/><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13.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895600"/>
            <a:ext cx="7772400" cy="579393"/>
          </a:xfrm>
        </p:spPr>
        <p:txBody>
          <a:bodyPr>
            <a:noAutofit/>
          </a:bodyPr>
          <a:lstStyle/>
          <a:p>
            <a:pPr algn="ctr" rtl="1"/>
            <a:r>
              <a:rPr lang="fa-IR" sz="4000" b="1" dirty="0" smtClean="0">
                <a:solidFill>
                  <a:schemeClr val="tx1"/>
                </a:solidFill>
                <a:latin typeface="Calibri" panose="020F0502020204030204" pitchFamily="34" charset="0"/>
                <a:cs typeface="Calibri" panose="020F0502020204030204" pitchFamily="34" charset="0"/>
              </a:rPr>
              <a:t>احسان </a:t>
            </a:r>
            <a:r>
              <a:rPr lang="fa-IR" sz="4000" b="1" dirty="0" smtClean="0">
                <a:solidFill>
                  <a:schemeClr val="tx1"/>
                </a:solidFill>
                <a:latin typeface="Arial Black" panose="020B0A04020102020204" pitchFamily="34" charset="0"/>
                <a:cs typeface="Calibri" panose="020F0502020204030204" pitchFamily="34" charset="0"/>
              </a:rPr>
              <a:t>عدالت</a:t>
            </a:r>
          </a:p>
        </p:txBody>
      </p:sp>
      <p:sp>
        <p:nvSpPr>
          <p:cNvPr id="2" name="Title 1"/>
          <p:cNvSpPr>
            <a:spLocks noGrp="1"/>
          </p:cNvSpPr>
          <p:nvPr>
            <p:ph type="ctrTitle"/>
          </p:nvPr>
        </p:nvSpPr>
        <p:spPr>
          <a:xfrm>
            <a:off x="685800" y="1447800"/>
            <a:ext cx="7772400" cy="1372562"/>
          </a:xfrm>
        </p:spPr>
        <p:txBody>
          <a:bodyPr anchor="ctr" anchorCtr="0">
            <a:noAutofit/>
          </a:bodyPr>
          <a:lstStyle/>
          <a:p>
            <a:pPr algn="ctr" rtl="1"/>
            <a:r>
              <a:rPr lang="en-US" sz="5400" dirty="0" smtClean="0">
                <a:solidFill>
                  <a:srgbClr val="0000FF"/>
                </a:solidFill>
                <a:latin typeface="Calibri" panose="020F0502020204030204" pitchFamily="34" charset="0"/>
                <a:cs typeface="Calibri" panose="020F0502020204030204" pitchFamily="34" charset="0"/>
              </a:rPr>
              <a:t>Concolic Execution</a:t>
            </a:r>
            <a:endParaRPr lang="en-US" b="1" dirty="0">
              <a:solidFill>
                <a:srgbClr val="0000FF"/>
              </a:solidFill>
              <a:latin typeface="Calibri" panose="020F0502020204030204" pitchFamily="34" charset="0"/>
              <a:cs typeface="Calibri" panose="020F0502020204030204" pitchFamily="34" charset="0"/>
            </a:endParaRPr>
          </a:p>
        </p:txBody>
      </p:sp>
      <p:sp>
        <p:nvSpPr>
          <p:cNvPr id="7" name="Subtitle 2"/>
          <p:cNvSpPr>
            <a:spLocks noGrp="1"/>
          </p:cNvSpPr>
          <p:nvPr/>
        </p:nvSpPr>
        <p:spPr bwMode="auto">
          <a:xfrm>
            <a:off x="1360227" y="3810000"/>
            <a:ext cx="6400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1">
              <a:spcBef>
                <a:spcPct val="20000"/>
              </a:spcBef>
              <a:buClr>
                <a:schemeClr val="accent1"/>
              </a:buClr>
              <a:buSzPct val="100000"/>
              <a:buFont typeface="Symbol" pitchFamily="18" charset="2"/>
              <a:buNone/>
            </a:pPr>
            <a:r>
              <a:rPr lang="fa-IR" sz="2400" dirty="0" smtClean="0">
                <a:latin typeface="Calibri" panose="020F0502020204030204" pitchFamily="34" charset="0"/>
                <a:cs typeface="Calibri" panose="020F0502020204030204" pitchFamily="34" charset="0"/>
              </a:rPr>
              <a:t>دانشکده مهندسی کامپیوتر و فن‌آوری اطلاعات</a:t>
            </a:r>
          </a:p>
          <a:p>
            <a:pPr algn="ctr" rtl="1">
              <a:spcBef>
                <a:spcPct val="20000"/>
              </a:spcBef>
              <a:buClr>
                <a:schemeClr val="accent1"/>
              </a:buClr>
              <a:buSzPct val="100000"/>
              <a:buFont typeface="Symbol" pitchFamily="18" charset="2"/>
              <a:buNone/>
            </a:pPr>
            <a:r>
              <a:rPr lang="fa-IR" sz="2400" dirty="0" smtClean="0">
                <a:latin typeface="Calibri" panose="020F0502020204030204" pitchFamily="34" charset="0"/>
                <a:cs typeface="Calibri" panose="020F0502020204030204" pitchFamily="34" charset="0"/>
              </a:rPr>
              <a:t>دانشگاه صنعتی امیرکبیر</a:t>
            </a:r>
          </a:p>
          <a:p>
            <a:pPr algn="ctr" rtl="1">
              <a:spcBef>
                <a:spcPct val="20000"/>
              </a:spcBef>
              <a:buClr>
                <a:schemeClr val="accent1"/>
              </a:buClr>
              <a:buSzPct val="100000"/>
              <a:buFont typeface="Symbol" pitchFamily="18" charset="2"/>
              <a:buNone/>
            </a:pPr>
            <a:r>
              <a:rPr lang="fa-IR" sz="2400" dirty="0" smtClean="0">
                <a:latin typeface="Calibri" panose="020F0502020204030204" pitchFamily="34" charset="0"/>
                <a:cs typeface="Calibri" panose="020F0502020204030204" pitchFamily="34" charset="0"/>
              </a:rPr>
              <a:t>(پلی‌تکنیک تهران)</a:t>
            </a:r>
            <a:endParaRPr lang="en-US" sz="2400"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083381" y="5791200"/>
            <a:ext cx="1060619" cy="1066800"/>
          </a:xfrm>
          <a:prstGeom prst="rect">
            <a:avLst/>
          </a:prstGeom>
        </p:spPr>
      </p:pic>
      <p:pic>
        <p:nvPicPr>
          <p:cNvPr id="9" name="Content Placeholder 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0" y="5791200"/>
            <a:ext cx="864719" cy="106680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3574" y="63052"/>
            <a:ext cx="1296853" cy="1079948"/>
          </a:xfrm>
          <a:prstGeom prst="rect">
            <a:avLst/>
          </a:prstGeom>
        </p:spPr>
      </p:pic>
    </p:spTree>
    <p:extLst>
      <p:ext uri="{BB962C8B-B14F-4D97-AF65-F5344CB8AC3E}">
        <p14:creationId xmlns:p14="http://schemas.microsoft.com/office/powerpoint/2010/main" val="40367187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10</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sp>
        <p:nvSpPr>
          <p:cNvPr id="19" name="TextBox 18"/>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6" name="Group 5"/>
          <p:cNvGrpSpPr/>
          <p:nvPr/>
        </p:nvGrpSpPr>
        <p:grpSpPr>
          <a:xfrm>
            <a:off x="3352800" y="3124201"/>
            <a:ext cx="4419600" cy="1006475"/>
            <a:chOff x="3352800" y="3124201"/>
            <a:chExt cx="4419600" cy="1006475"/>
          </a:xfrm>
        </p:grpSpPr>
        <p:sp>
          <p:nvSpPr>
            <p:cNvPr id="434188" name="Text Box 12"/>
            <p:cNvSpPr txBox="1">
              <a:spLocks noChangeArrowheads="1"/>
            </p:cNvSpPr>
            <p:nvPr/>
          </p:nvSpPr>
          <p:spPr bwMode="auto">
            <a:xfrm>
              <a:off x="5943600" y="3429001"/>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3962400" y="3124201"/>
              <a:ext cx="2133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a:latin typeface="Calibri" panose="020F0502020204030204" pitchFamily="34" charset="0"/>
                  <a:cs typeface="Calibri" panose="020F0502020204030204" pitchFamily="34" charset="0"/>
                </a:rPr>
                <a:t>  p</a:t>
              </a:r>
              <a:br>
                <a:rPr lang="en-US" altLang="en-US" sz="2000" dirty="0">
                  <a:latin typeface="Calibri" panose="020F0502020204030204" pitchFamily="34" charset="0"/>
                  <a:cs typeface="Calibri" panose="020F0502020204030204" pitchFamily="34" charset="0"/>
                </a:rPr>
              </a:br>
              <a:r>
                <a:rPr lang="en-US" altLang="en-US" sz="2000" dirty="0" smtClean="0">
                  <a:latin typeface="Calibri" panose="020F0502020204030204" pitchFamily="34" charset="0"/>
                  <a:cs typeface="Calibri" panose="020F0502020204030204" pitchFamily="34" charset="0"/>
                </a:rPr>
                <a:t>          , x=236 </a:t>
              </a:r>
              <a:r>
                <a:rPr lang="en-US" altLang="en-US" sz="2000" dirty="0">
                  <a:latin typeface="Calibri" panose="020F0502020204030204" pitchFamily="34" charset="0"/>
                  <a:cs typeface="Calibri" panose="020F0502020204030204" pitchFamily="34" charset="0"/>
                </a:rPr>
                <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NULL</a:t>
              </a:r>
            </a:p>
          </p:txBody>
        </p:sp>
        <p:sp>
          <p:nvSpPr>
            <p:cNvPr id="434193" name="Line 17"/>
            <p:cNvSpPr>
              <a:spLocks noChangeShapeType="1"/>
            </p:cNvSpPr>
            <p:nvPr/>
          </p:nvSpPr>
          <p:spPr bwMode="auto">
            <a:xfrm>
              <a:off x="4267200" y="3505201"/>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 name="Straight Arrow Connector 4"/>
            <p:cNvCxnSpPr/>
            <p:nvPr/>
          </p:nvCxnSpPr>
          <p:spPr>
            <a:xfrm flipH="1">
              <a:off x="3352800" y="3505201"/>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1304961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11</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6" name="Group 5"/>
          <p:cNvGrpSpPr/>
          <p:nvPr/>
        </p:nvGrpSpPr>
        <p:grpSpPr>
          <a:xfrm>
            <a:off x="3352800" y="3794125"/>
            <a:ext cx="4419600" cy="1006475"/>
            <a:chOff x="3352800" y="3124201"/>
            <a:chExt cx="4419600" cy="1006475"/>
          </a:xfrm>
        </p:grpSpPr>
        <p:sp>
          <p:nvSpPr>
            <p:cNvPr id="434188" name="Text Box 12"/>
            <p:cNvSpPr txBox="1">
              <a:spLocks noChangeArrowheads="1"/>
            </p:cNvSpPr>
            <p:nvPr/>
          </p:nvSpPr>
          <p:spPr bwMode="auto">
            <a:xfrm>
              <a:off x="5943600" y="3429001"/>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3962400" y="3124201"/>
              <a:ext cx="2133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a:latin typeface="Calibri" panose="020F0502020204030204" pitchFamily="34" charset="0"/>
                  <a:cs typeface="Calibri" panose="020F0502020204030204" pitchFamily="34" charset="0"/>
                </a:rPr>
                <a:t>  p</a:t>
              </a:r>
              <a:br>
                <a:rPr lang="en-US" altLang="en-US" sz="2000" dirty="0">
                  <a:latin typeface="Calibri" panose="020F0502020204030204" pitchFamily="34" charset="0"/>
                  <a:cs typeface="Calibri" panose="020F0502020204030204" pitchFamily="34" charset="0"/>
                </a:rPr>
              </a:br>
              <a:r>
                <a:rPr lang="en-US" altLang="en-US" sz="2000" dirty="0" smtClean="0">
                  <a:latin typeface="Calibri" panose="020F0502020204030204" pitchFamily="34" charset="0"/>
                  <a:cs typeface="Calibri" panose="020F0502020204030204" pitchFamily="34" charset="0"/>
                </a:rPr>
                <a:t>          , x=236 </a:t>
              </a:r>
              <a:r>
                <a:rPr lang="en-US" altLang="en-US" sz="2000" dirty="0">
                  <a:latin typeface="Calibri" panose="020F0502020204030204" pitchFamily="34" charset="0"/>
                  <a:cs typeface="Calibri" panose="020F0502020204030204" pitchFamily="34" charset="0"/>
                </a:rPr>
                <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NULL</a:t>
              </a:r>
            </a:p>
          </p:txBody>
        </p:sp>
        <p:sp>
          <p:nvSpPr>
            <p:cNvPr id="434193" name="Line 17"/>
            <p:cNvSpPr>
              <a:spLocks noChangeShapeType="1"/>
            </p:cNvSpPr>
            <p:nvPr/>
          </p:nvSpPr>
          <p:spPr bwMode="auto">
            <a:xfrm>
              <a:off x="4267200" y="3505201"/>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 name="Straight Arrow Connector 4"/>
            <p:cNvCxnSpPr/>
            <p:nvPr/>
          </p:nvCxnSpPr>
          <p:spPr>
            <a:xfrm flipH="1">
              <a:off x="3352800" y="3505201"/>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1" name="TextBox 20"/>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spTree>
    <p:extLst>
      <p:ext uri="{BB962C8B-B14F-4D97-AF65-F5344CB8AC3E}">
        <p14:creationId xmlns:p14="http://schemas.microsoft.com/office/powerpoint/2010/main" val="3981713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12</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6" name="Group 5"/>
          <p:cNvGrpSpPr/>
          <p:nvPr/>
        </p:nvGrpSpPr>
        <p:grpSpPr>
          <a:xfrm>
            <a:off x="3352800" y="4022725"/>
            <a:ext cx="4419600" cy="1006475"/>
            <a:chOff x="3352800" y="3124201"/>
            <a:chExt cx="4419600" cy="1006475"/>
          </a:xfrm>
        </p:grpSpPr>
        <p:sp>
          <p:nvSpPr>
            <p:cNvPr id="434188" name="Text Box 12"/>
            <p:cNvSpPr txBox="1">
              <a:spLocks noChangeArrowheads="1"/>
            </p:cNvSpPr>
            <p:nvPr/>
          </p:nvSpPr>
          <p:spPr bwMode="auto">
            <a:xfrm>
              <a:off x="5943600" y="3429001"/>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3962400" y="3124201"/>
              <a:ext cx="2133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a:latin typeface="Calibri" panose="020F0502020204030204" pitchFamily="34" charset="0"/>
                  <a:cs typeface="Calibri" panose="020F0502020204030204" pitchFamily="34" charset="0"/>
                </a:rPr>
                <a:t>  p</a:t>
              </a:r>
              <a:br>
                <a:rPr lang="en-US" altLang="en-US" sz="2000" dirty="0">
                  <a:latin typeface="Calibri" panose="020F0502020204030204" pitchFamily="34" charset="0"/>
                  <a:cs typeface="Calibri" panose="020F0502020204030204" pitchFamily="34" charset="0"/>
                </a:rPr>
              </a:br>
              <a:r>
                <a:rPr lang="en-US" altLang="en-US" sz="2000" dirty="0" smtClean="0">
                  <a:latin typeface="Calibri" panose="020F0502020204030204" pitchFamily="34" charset="0"/>
                  <a:cs typeface="Calibri" panose="020F0502020204030204" pitchFamily="34" charset="0"/>
                </a:rPr>
                <a:t>          , x=236 </a:t>
              </a:r>
              <a:r>
                <a:rPr lang="en-US" altLang="en-US" sz="2000" dirty="0">
                  <a:latin typeface="Calibri" panose="020F0502020204030204" pitchFamily="34" charset="0"/>
                  <a:cs typeface="Calibri" panose="020F0502020204030204" pitchFamily="34" charset="0"/>
                </a:rPr>
                <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NULL</a:t>
              </a:r>
            </a:p>
          </p:txBody>
        </p:sp>
        <p:sp>
          <p:nvSpPr>
            <p:cNvPr id="434193" name="Line 17"/>
            <p:cNvSpPr>
              <a:spLocks noChangeShapeType="1"/>
            </p:cNvSpPr>
            <p:nvPr/>
          </p:nvSpPr>
          <p:spPr bwMode="auto">
            <a:xfrm>
              <a:off x="4267200" y="3505201"/>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 name="Straight Arrow Connector 4"/>
            <p:cNvCxnSpPr/>
            <p:nvPr/>
          </p:nvCxnSpPr>
          <p:spPr>
            <a:xfrm flipH="1">
              <a:off x="3352800" y="3505201"/>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1" name="Text Box 17"/>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22" name="TextBox 21"/>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spTree>
    <p:extLst>
      <p:ext uri="{BB962C8B-B14F-4D97-AF65-F5344CB8AC3E}">
        <p14:creationId xmlns:p14="http://schemas.microsoft.com/office/powerpoint/2010/main" val="1887970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13</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6" name="Group 5"/>
          <p:cNvGrpSpPr/>
          <p:nvPr/>
        </p:nvGrpSpPr>
        <p:grpSpPr>
          <a:xfrm>
            <a:off x="3352800" y="5470525"/>
            <a:ext cx="4419600" cy="1006475"/>
            <a:chOff x="3352800" y="3124201"/>
            <a:chExt cx="4419600" cy="1006475"/>
          </a:xfrm>
        </p:grpSpPr>
        <p:sp>
          <p:nvSpPr>
            <p:cNvPr id="434188" name="Text Box 12"/>
            <p:cNvSpPr txBox="1">
              <a:spLocks noChangeArrowheads="1"/>
            </p:cNvSpPr>
            <p:nvPr/>
          </p:nvSpPr>
          <p:spPr bwMode="auto">
            <a:xfrm>
              <a:off x="5943600" y="3429001"/>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3962400" y="3124201"/>
              <a:ext cx="2133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a:latin typeface="Calibri" panose="020F0502020204030204" pitchFamily="34" charset="0"/>
                  <a:cs typeface="Calibri" panose="020F0502020204030204" pitchFamily="34" charset="0"/>
                </a:rPr>
                <a:t>  p</a:t>
              </a:r>
              <a:br>
                <a:rPr lang="en-US" altLang="en-US" sz="2000" dirty="0">
                  <a:latin typeface="Calibri" panose="020F0502020204030204" pitchFamily="34" charset="0"/>
                  <a:cs typeface="Calibri" panose="020F0502020204030204" pitchFamily="34" charset="0"/>
                </a:rPr>
              </a:br>
              <a:r>
                <a:rPr lang="en-US" altLang="en-US" sz="2000" dirty="0" smtClean="0">
                  <a:latin typeface="Calibri" panose="020F0502020204030204" pitchFamily="34" charset="0"/>
                  <a:cs typeface="Calibri" panose="020F0502020204030204" pitchFamily="34" charset="0"/>
                </a:rPr>
                <a:t>          , x=236 </a:t>
              </a:r>
              <a:r>
                <a:rPr lang="en-US" altLang="en-US" sz="2000" dirty="0">
                  <a:latin typeface="Calibri" panose="020F0502020204030204" pitchFamily="34" charset="0"/>
                  <a:cs typeface="Calibri" panose="020F0502020204030204" pitchFamily="34" charset="0"/>
                </a:rPr>
                <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NULL</a:t>
              </a:r>
            </a:p>
          </p:txBody>
        </p:sp>
        <p:sp>
          <p:nvSpPr>
            <p:cNvPr id="434193" name="Line 17"/>
            <p:cNvSpPr>
              <a:spLocks noChangeShapeType="1"/>
            </p:cNvSpPr>
            <p:nvPr/>
          </p:nvSpPr>
          <p:spPr bwMode="auto">
            <a:xfrm>
              <a:off x="4267200" y="3505201"/>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 name="Straight Arrow Connector 4"/>
            <p:cNvCxnSpPr/>
            <p:nvPr/>
          </p:nvCxnSpPr>
          <p:spPr>
            <a:xfrm flipH="1">
              <a:off x="3352800" y="3505201"/>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1" name="Text Box 17"/>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22" name="Text Box 19"/>
          <p:cNvSpPr txBox="1">
            <a:spLocks noChangeArrowheads="1"/>
          </p:cNvSpPr>
          <p:nvPr/>
        </p:nvSpPr>
        <p:spPr bwMode="auto">
          <a:xfrm>
            <a:off x="7581900" y="4191000"/>
            <a:ext cx="175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p</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dirty="0" smtClean="0">
                <a:latin typeface="Calibri" panose="020F0502020204030204" pitchFamily="34" charset="0"/>
                <a:cs typeface="Calibri" panose="020F0502020204030204" pitchFamily="34" charset="0"/>
              </a:rPr>
              <a:t>=NULL</a:t>
            </a:r>
            <a:endParaRPr lang="en-US" altLang="en-US" sz="2000" dirty="0">
              <a:latin typeface="Calibri" panose="020F0502020204030204" pitchFamily="34" charset="0"/>
              <a:cs typeface="Calibri" panose="020F0502020204030204" pitchFamily="34" charset="0"/>
            </a:endParaRPr>
          </a:p>
        </p:txBody>
      </p:sp>
      <p:sp>
        <p:nvSpPr>
          <p:cNvPr id="23" name="TextBox 22"/>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spTree>
    <p:extLst>
      <p:ext uri="{BB962C8B-B14F-4D97-AF65-F5344CB8AC3E}">
        <p14:creationId xmlns:p14="http://schemas.microsoft.com/office/powerpoint/2010/main" val="346068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14</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6" name="Group 5"/>
          <p:cNvGrpSpPr/>
          <p:nvPr/>
        </p:nvGrpSpPr>
        <p:grpSpPr>
          <a:xfrm>
            <a:off x="3352800" y="5410200"/>
            <a:ext cx="4419600" cy="1006475"/>
            <a:chOff x="3352800" y="3124201"/>
            <a:chExt cx="4419600" cy="1006475"/>
          </a:xfrm>
        </p:grpSpPr>
        <p:sp>
          <p:nvSpPr>
            <p:cNvPr id="434188" name="Text Box 12"/>
            <p:cNvSpPr txBox="1">
              <a:spLocks noChangeArrowheads="1"/>
            </p:cNvSpPr>
            <p:nvPr/>
          </p:nvSpPr>
          <p:spPr bwMode="auto">
            <a:xfrm>
              <a:off x="5943600" y="3429001"/>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3962400" y="3124201"/>
              <a:ext cx="2133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a:latin typeface="Calibri" panose="020F0502020204030204" pitchFamily="34" charset="0"/>
                  <a:cs typeface="Calibri" panose="020F0502020204030204" pitchFamily="34" charset="0"/>
                </a:rPr>
                <a:t>  p</a:t>
              </a:r>
              <a:br>
                <a:rPr lang="en-US" altLang="en-US" sz="2000" dirty="0">
                  <a:latin typeface="Calibri" panose="020F0502020204030204" pitchFamily="34" charset="0"/>
                  <a:cs typeface="Calibri" panose="020F0502020204030204" pitchFamily="34" charset="0"/>
                </a:rPr>
              </a:br>
              <a:r>
                <a:rPr lang="en-US" altLang="en-US" sz="2000" dirty="0" smtClean="0">
                  <a:latin typeface="Calibri" panose="020F0502020204030204" pitchFamily="34" charset="0"/>
                  <a:cs typeface="Calibri" panose="020F0502020204030204" pitchFamily="34" charset="0"/>
                </a:rPr>
                <a:t>          , x=236 </a:t>
              </a:r>
              <a:r>
                <a:rPr lang="en-US" altLang="en-US" sz="2000" dirty="0">
                  <a:latin typeface="Calibri" panose="020F0502020204030204" pitchFamily="34" charset="0"/>
                  <a:cs typeface="Calibri" panose="020F0502020204030204" pitchFamily="34" charset="0"/>
                </a:rPr>
                <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NULL</a:t>
              </a:r>
            </a:p>
          </p:txBody>
        </p:sp>
        <p:sp>
          <p:nvSpPr>
            <p:cNvPr id="434193" name="Line 17"/>
            <p:cNvSpPr>
              <a:spLocks noChangeShapeType="1"/>
            </p:cNvSpPr>
            <p:nvPr/>
          </p:nvSpPr>
          <p:spPr bwMode="auto">
            <a:xfrm>
              <a:off x="4267200" y="3505201"/>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 name="Straight Arrow Connector 4"/>
            <p:cNvCxnSpPr/>
            <p:nvPr/>
          </p:nvCxnSpPr>
          <p:spPr>
            <a:xfrm flipH="1">
              <a:off x="3352800" y="3505201"/>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2" name="Text Box 17"/>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23" name="Text Box 19"/>
          <p:cNvSpPr txBox="1">
            <a:spLocks noChangeArrowheads="1"/>
          </p:cNvSpPr>
          <p:nvPr/>
        </p:nvSpPr>
        <p:spPr bwMode="auto">
          <a:xfrm>
            <a:off x="7581900" y="4191000"/>
            <a:ext cx="175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p</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dirty="0" smtClean="0">
                <a:latin typeface="Calibri" panose="020F0502020204030204" pitchFamily="34" charset="0"/>
                <a:cs typeface="Calibri" panose="020F0502020204030204" pitchFamily="34" charset="0"/>
              </a:rPr>
              <a:t>=NULL</a:t>
            </a:r>
            <a:endParaRPr lang="en-US" altLang="en-US" sz="2000" dirty="0">
              <a:latin typeface="Calibri" panose="020F0502020204030204" pitchFamily="34" charset="0"/>
              <a:cs typeface="Calibri" panose="020F0502020204030204" pitchFamily="34" charset="0"/>
            </a:endParaRPr>
          </a:p>
        </p:txBody>
      </p:sp>
      <p:sp>
        <p:nvSpPr>
          <p:cNvPr id="28" name="TextBox 27"/>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1"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2"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grpSp>
        <p:nvGrpSpPr>
          <p:cNvPr id="24" name="Group 23"/>
          <p:cNvGrpSpPr/>
          <p:nvPr/>
        </p:nvGrpSpPr>
        <p:grpSpPr>
          <a:xfrm>
            <a:off x="4038600" y="1905000"/>
            <a:ext cx="3352800" cy="1905000"/>
            <a:chOff x="4038600" y="1905000"/>
            <a:chExt cx="3352800" cy="1905000"/>
          </a:xfrm>
        </p:grpSpPr>
        <p:sp>
          <p:nvSpPr>
            <p:cNvPr id="25" name="AutoShape 22"/>
            <p:cNvSpPr>
              <a:spLocks noChangeArrowheads="1"/>
            </p:cNvSpPr>
            <p:nvPr/>
          </p:nvSpPr>
          <p:spPr bwMode="auto">
            <a:xfrm>
              <a:off x="4038600" y="2057400"/>
              <a:ext cx="3352800" cy="1676400"/>
            </a:xfrm>
            <a:prstGeom prst="wedgeRectCallout">
              <a:avLst>
                <a:gd name="adj1" fmla="val -99764"/>
                <a:gd name="adj2" fmla="val 78505"/>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26" name="AutoShape 23"/>
            <p:cNvSpPr>
              <a:spLocks noChangeArrowheads="1"/>
            </p:cNvSpPr>
            <p:nvPr/>
          </p:nvSpPr>
          <p:spPr bwMode="auto">
            <a:xfrm>
              <a:off x="4038600" y="1905000"/>
              <a:ext cx="3352800" cy="1905000"/>
            </a:xfrm>
            <a:prstGeom prst="wedgeRectCallout">
              <a:avLst>
                <a:gd name="adj1" fmla="val 58759"/>
                <a:gd name="adj2" fmla="val 79250"/>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 </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solidFill>
                    <a:srgbClr val="FF3300"/>
                  </a:solidFill>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24103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7"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8"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7"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15</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6" name="Group 5"/>
          <p:cNvGrpSpPr/>
          <p:nvPr/>
        </p:nvGrpSpPr>
        <p:grpSpPr>
          <a:xfrm>
            <a:off x="3352800" y="5410200"/>
            <a:ext cx="4419600" cy="1006475"/>
            <a:chOff x="3352800" y="3124201"/>
            <a:chExt cx="4419600" cy="1006475"/>
          </a:xfrm>
        </p:grpSpPr>
        <p:sp>
          <p:nvSpPr>
            <p:cNvPr id="434188" name="Text Box 12"/>
            <p:cNvSpPr txBox="1">
              <a:spLocks noChangeArrowheads="1"/>
            </p:cNvSpPr>
            <p:nvPr/>
          </p:nvSpPr>
          <p:spPr bwMode="auto">
            <a:xfrm>
              <a:off x="5943600" y="3429001"/>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3962400" y="3124201"/>
              <a:ext cx="2133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a:latin typeface="Calibri" panose="020F0502020204030204" pitchFamily="34" charset="0"/>
                  <a:cs typeface="Calibri" panose="020F0502020204030204" pitchFamily="34" charset="0"/>
                </a:rPr>
                <a:t>  p</a:t>
              </a:r>
              <a:br>
                <a:rPr lang="en-US" altLang="en-US" sz="2000" dirty="0">
                  <a:latin typeface="Calibri" panose="020F0502020204030204" pitchFamily="34" charset="0"/>
                  <a:cs typeface="Calibri" panose="020F0502020204030204" pitchFamily="34" charset="0"/>
                </a:rPr>
              </a:br>
              <a:r>
                <a:rPr lang="en-US" altLang="en-US" sz="2000" dirty="0" smtClean="0">
                  <a:latin typeface="Calibri" panose="020F0502020204030204" pitchFamily="34" charset="0"/>
                  <a:cs typeface="Calibri" panose="020F0502020204030204" pitchFamily="34" charset="0"/>
                </a:rPr>
                <a:t>          , x=236 </a:t>
              </a:r>
              <a:r>
                <a:rPr lang="en-US" altLang="en-US" sz="2000" dirty="0">
                  <a:latin typeface="Calibri" panose="020F0502020204030204" pitchFamily="34" charset="0"/>
                  <a:cs typeface="Calibri" panose="020F0502020204030204" pitchFamily="34" charset="0"/>
                </a:rPr>
                <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NULL</a:t>
              </a:r>
            </a:p>
          </p:txBody>
        </p:sp>
        <p:sp>
          <p:nvSpPr>
            <p:cNvPr id="434193" name="Line 17"/>
            <p:cNvSpPr>
              <a:spLocks noChangeShapeType="1"/>
            </p:cNvSpPr>
            <p:nvPr/>
          </p:nvSpPr>
          <p:spPr bwMode="auto">
            <a:xfrm>
              <a:off x="4267200" y="3505201"/>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 name="Straight Arrow Connector 4"/>
            <p:cNvCxnSpPr/>
            <p:nvPr/>
          </p:nvCxnSpPr>
          <p:spPr>
            <a:xfrm flipH="1">
              <a:off x="3352800" y="3505201"/>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2" name="Text Box 17"/>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23" name="Text Box 19"/>
          <p:cNvSpPr txBox="1">
            <a:spLocks noChangeArrowheads="1"/>
          </p:cNvSpPr>
          <p:nvPr/>
        </p:nvSpPr>
        <p:spPr bwMode="auto">
          <a:xfrm>
            <a:off x="7581900" y="4191000"/>
            <a:ext cx="175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p</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dirty="0" smtClean="0">
                <a:latin typeface="Calibri" panose="020F0502020204030204" pitchFamily="34" charset="0"/>
                <a:cs typeface="Calibri" panose="020F0502020204030204" pitchFamily="34" charset="0"/>
              </a:rPr>
              <a:t>=NULL</a:t>
            </a:r>
            <a:endParaRPr lang="en-US" altLang="en-US" sz="2000" dirty="0">
              <a:latin typeface="Calibri" panose="020F0502020204030204" pitchFamily="34" charset="0"/>
              <a:cs typeface="Calibri" panose="020F0502020204030204" pitchFamily="34" charset="0"/>
            </a:endParaRPr>
          </a:p>
        </p:txBody>
      </p:sp>
      <p:grpSp>
        <p:nvGrpSpPr>
          <p:cNvPr id="24" name="Group 23"/>
          <p:cNvGrpSpPr/>
          <p:nvPr/>
        </p:nvGrpSpPr>
        <p:grpSpPr>
          <a:xfrm>
            <a:off x="4038600" y="1905000"/>
            <a:ext cx="3352800" cy="1905000"/>
            <a:chOff x="4038600" y="1905000"/>
            <a:chExt cx="3352800" cy="1905000"/>
          </a:xfrm>
        </p:grpSpPr>
        <p:sp>
          <p:nvSpPr>
            <p:cNvPr id="25" name="AutoShape 22"/>
            <p:cNvSpPr>
              <a:spLocks noChangeArrowheads="1"/>
            </p:cNvSpPr>
            <p:nvPr/>
          </p:nvSpPr>
          <p:spPr bwMode="auto">
            <a:xfrm>
              <a:off x="4038600" y="2057400"/>
              <a:ext cx="3352800" cy="1676400"/>
            </a:xfrm>
            <a:prstGeom prst="wedgeRectCallout">
              <a:avLst>
                <a:gd name="adj1" fmla="val -99764"/>
                <a:gd name="adj2" fmla="val 78505"/>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26" name="AutoShape 23"/>
            <p:cNvSpPr>
              <a:spLocks noChangeArrowheads="1"/>
            </p:cNvSpPr>
            <p:nvPr/>
          </p:nvSpPr>
          <p:spPr bwMode="auto">
            <a:xfrm>
              <a:off x="4038600" y="1905000"/>
              <a:ext cx="3352800" cy="1905000"/>
            </a:xfrm>
            <a:prstGeom prst="wedgeRectCallout">
              <a:avLst>
                <a:gd name="adj1" fmla="val 58759"/>
                <a:gd name="adj2" fmla="val 79250"/>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 </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solidFill>
                    <a:srgbClr val="FF3300"/>
                  </a:solidFill>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a:p>
              <a:endParaRPr lang="en-US" altLang="en-US" sz="2000" dirty="0">
                <a:latin typeface="Calibri" panose="020F0502020204030204" pitchFamily="34" charset="0"/>
                <a:cs typeface="Calibri" panose="020F0502020204030204" pitchFamily="34" charset="0"/>
              </a:endParaRPr>
            </a:p>
            <a:p>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=236</a:t>
              </a:r>
              <a:r>
                <a:rPr lang="en-US" altLang="en-US" sz="2000" dirty="0" smtClean="0">
                  <a:latin typeface="Calibri" panose="020F0502020204030204" pitchFamily="34" charset="0"/>
                  <a:cs typeface="Calibri" panose="020F0502020204030204" pitchFamily="34" charset="0"/>
                </a:rPr>
                <a:t>,</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p:txBody>
        </p:sp>
      </p:grpSp>
      <p:grpSp>
        <p:nvGrpSpPr>
          <p:cNvPr id="28" name="Group 27"/>
          <p:cNvGrpSpPr/>
          <p:nvPr/>
        </p:nvGrpSpPr>
        <p:grpSpPr>
          <a:xfrm>
            <a:off x="5943600" y="2438400"/>
            <a:ext cx="1371600" cy="1062098"/>
            <a:chOff x="3962400" y="3257490"/>
            <a:chExt cx="1371600" cy="1062098"/>
          </a:xfrm>
        </p:grpSpPr>
        <p:sp>
          <p:nvSpPr>
            <p:cNvPr id="29" name="Line 17"/>
            <p:cNvSpPr>
              <a:spLocks noChangeShapeType="1"/>
            </p:cNvSpPr>
            <p:nvPr/>
          </p:nvSpPr>
          <p:spPr bwMode="auto">
            <a:xfrm>
              <a:off x="41910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3"/>
            <p:cNvSpPr>
              <a:spLocks noChangeShapeType="1"/>
            </p:cNvSpPr>
            <p:nvPr/>
          </p:nvSpPr>
          <p:spPr bwMode="auto">
            <a:xfrm flipV="1">
              <a:off x="47244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Text Box 24"/>
            <p:cNvSpPr txBox="1">
              <a:spLocks noChangeArrowheads="1"/>
            </p:cNvSpPr>
            <p:nvPr/>
          </p:nvSpPr>
          <p:spPr bwMode="auto">
            <a:xfrm>
              <a:off x="44196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Calibri" panose="020F0502020204030204" pitchFamily="34" charset="0"/>
                  <a:cs typeface="Calibri" panose="020F0502020204030204" pitchFamily="34" charset="0"/>
                </a:rPr>
                <a:t>NULL</a:t>
              </a:r>
            </a:p>
          </p:txBody>
        </p:sp>
        <p:grpSp>
          <p:nvGrpSpPr>
            <p:cNvPr id="32" name="Group 26"/>
            <p:cNvGrpSpPr>
              <a:grpSpLocks/>
            </p:cNvGrpSpPr>
            <p:nvPr/>
          </p:nvGrpSpPr>
          <p:grpSpPr bwMode="auto">
            <a:xfrm>
              <a:off x="3962400" y="3886200"/>
              <a:ext cx="990600" cy="433388"/>
              <a:chOff x="3888" y="2208"/>
              <a:chExt cx="624" cy="273"/>
            </a:xfrm>
          </p:grpSpPr>
          <p:sp>
            <p:nvSpPr>
              <p:cNvPr id="34" name="Text Box 27"/>
              <p:cNvSpPr txBox="1">
                <a:spLocks noChangeArrowheads="1"/>
              </p:cNvSpPr>
              <p:nvPr/>
            </p:nvSpPr>
            <p:spPr bwMode="auto">
              <a:xfrm>
                <a:off x="3888"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a:latin typeface="Calibri" panose="020F0502020204030204" pitchFamily="34" charset="0"/>
                    <a:cs typeface="Calibri" panose="020F0502020204030204" pitchFamily="34" charset="0"/>
                  </a:rPr>
                  <a:t>634</a:t>
                </a:r>
              </a:p>
            </p:txBody>
          </p:sp>
          <p:sp>
            <p:nvSpPr>
              <p:cNvPr id="35" name="Line 28"/>
              <p:cNvSpPr>
                <a:spLocks noChangeShapeType="1"/>
              </p:cNvSpPr>
              <p:nvPr/>
            </p:nvSpPr>
            <p:spPr bwMode="auto">
              <a:xfrm flipH="1" flipV="1">
                <a:off x="4256"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TextBox 32"/>
            <p:cNvSpPr txBox="1"/>
            <p:nvPr/>
          </p:nvSpPr>
          <p:spPr>
            <a:xfrm>
              <a:off x="3962400" y="3257490"/>
              <a:ext cx="4572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r>
                <a:rPr lang="fa-IR" sz="2000" baseline="-25000" dirty="0" smtClean="0">
                  <a:latin typeface="Calibri" panose="020F0502020204030204" pitchFamily="34" charset="0"/>
                  <a:cs typeface="Calibri" panose="020F0502020204030204" pitchFamily="34" charset="0"/>
                </a:rPr>
                <a:t>0</a:t>
              </a:r>
              <a:endParaRPr lang="en-US" sz="2000" baseline="-25000" dirty="0">
                <a:latin typeface="Calibri" panose="020F0502020204030204" pitchFamily="34" charset="0"/>
                <a:cs typeface="Calibri" panose="020F0502020204030204" pitchFamily="34" charset="0"/>
              </a:endParaRPr>
            </a:p>
          </p:txBody>
        </p:sp>
      </p:grpSp>
      <p:sp>
        <p:nvSpPr>
          <p:cNvPr id="36" name="TextBox 35"/>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spTree>
    <p:extLst>
      <p:ext uri="{BB962C8B-B14F-4D97-AF65-F5344CB8AC3E}">
        <p14:creationId xmlns:p14="http://schemas.microsoft.com/office/powerpoint/2010/main" val="1549253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16</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3124200" y="2819400"/>
            <a:ext cx="4495800" cy="1463675"/>
            <a:chOff x="3124200" y="2819400"/>
            <a:chExt cx="44958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4762500" y="3457545"/>
              <a:ext cx="10945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x=236 </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3810000" y="2819400"/>
              <a:ext cx="1371600" cy="1062098"/>
              <a:chOff x="3962400" y="3257490"/>
              <a:chExt cx="1371600" cy="1062098"/>
            </a:xfrm>
          </p:grpSpPr>
          <p:sp>
            <p:nvSpPr>
              <p:cNvPr id="30" name="Line 17"/>
              <p:cNvSpPr>
                <a:spLocks noChangeShapeType="1"/>
              </p:cNvSpPr>
              <p:nvPr/>
            </p:nvSpPr>
            <p:spPr bwMode="auto">
              <a:xfrm>
                <a:off x="41910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47244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4196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Calibri" panose="020F0502020204030204" pitchFamily="34" charset="0"/>
                    <a:cs typeface="Calibri" panose="020F0502020204030204" pitchFamily="34" charset="0"/>
                  </a:rPr>
                  <a:t>NULL</a:t>
                </a:r>
              </a:p>
            </p:txBody>
          </p:sp>
          <p:grpSp>
            <p:nvGrpSpPr>
              <p:cNvPr id="45" name="Group 26"/>
              <p:cNvGrpSpPr>
                <a:grpSpLocks/>
              </p:cNvGrpSpPr>
              <p:nvPr/>
            </p:nvGrpSpPr>
            <p:grpSpPr bwMode="auto">
              <a:xfrm>
                <a:off x="3962400" y="3886200"/>
                <a:ext cx="990600" cy="433388"/>
                <a:chOff x="3888" y="2208"/>
                <a:chExt cx="624" cy="273"/>
              </a:xfrm>
            </p:grpSpPr>
            <p:sp>
              <p:nvSpPr>
                <p:cNvPr id="47" name="Text Box 27"/>
                <p:cNvSpPr txBox="1">
                  <a:spLocks noChangeArrowheads="1"/>
                </p:cNvSpPr>
                <p:nvPr/>
              </p:nvSpPr>
              <p:spPr bwMode="auto">
                <a:xfrm>
                  <a:off x="3888"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a:latin typeface="Calibri" panose="020F0502020204030204" pitchFamily="34" charset="0"/>
                      <a:cs typeface="Calibri" panose="020F0502020204030204" pitchFamily="34" charset="0"/>
                    </a:rPr>
                    <a:t>634</a:t>
                  </a:r>
                </a:p>
              </p:txBody>
            </p:sp>
            <p:sp>
              <p:nvSpPr>
                <p:cNvPr id="48" name="Line 28"/>
                <p:cNvSpPr>
                  <a:spLocks noChangeShapeType="1"/>
                </p:cNvSpPr>
                <p:nvPr/>
              </p:nvSpPr>
              <p:spPr bwMode="auto">
                <a:xfrm flipH="1" flipV="1">
                  <a:off x="4256"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39624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a:off x="31242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3" name="TextBox 32"/>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4"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5"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726506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17</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2895600" y="3489325"/>
            <a:ext cx="4724400" cy="1463675"/>
            <a:chOff x="2895600" y="2819400"/>
            <a:chExt cx="47244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4762500" y="3457545"/>
              <a:ext cx="10945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x=236 </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3810000" y="2819400"/>
              <a:ext cx="1371600" cy="1062098"/>
              <a:chOff x="3962400" y="3257490"/>
              <a:chExt cx="1371600" cy="1062098"/>
            </a:xfrm>
          </p:grpSpPr>
          <p:sp>
            <p:nvSpPr>
              <p:cNvPr id="30" name="Line 17"/>
              <p:cNvSpPr>
                <a:spLocks noChangeShapeType="1"/>
              </p:cNvSpPr>
              <p:nvPr/>
            </p:nvSpPr>
            <p:spPr bwMode="auto">
              <a:xfrm>
                <a:off x="41910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47244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4196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Calibri" panose="020F0502020204030204" pitchFamily="34" charset="0"/>
                    <a:cs typeface="Calibri" panose="020F0502020204030204" pitchFamily="34" charset="0"/>
                  </a:rPr>
                  <a:t>NULL</a:t>
                </a:r>
              </a:p>
            </p:txBody>
          </p:sp>
          <p:grpSp>
            <p:nvGrpSpPr>
              <p:cNvPr id="45" name="Group 26"/>
              <p:cNvGrpSpPr>
                <a:grpSpLocks/>
              </p:cNvGrpSpPr>
              <p:nvPr/>
            </p:nvGrpSpPr>
            <p:grpSpPr bwMode="auto">
              <a:xfrm>
                <a:off x="3962400" y="3886200"/>
                <a:ext cx="990600" cy="433388"/>
                <a:chOff x="3888" y="2208"/>
                <a:chExt cx="624" cy="273"/>
              </a:xfrm>
            </p:grpSpPr>
            <p:sp>
              <p:nvSpPr>
                <p:cNvPr id="47" name="Text Box 27"/>
                <p:cNvSpPr txBox="1">
                  <a:spLocks noChangeArrowheads="1"/>
                </p:cNvSpPr>
                <p:nvPr/>
              </p:nvSpPr>
              <p:spPr bwMode="auto">
                <a:xfrm>
                  <a:off x="3888"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a:latin typeface="Calibri" panose="020F0502020204030204" pitchFamily="34" charset="0"/>
                      <a:cs typeface="Calibri" panose="020F0502020204030204" pitchFamily="34" charset="0"/>
                    </a:rPr>
                    <a:t>634</a:t>
                  </a:r>
                </a:p>
              </p:txBody>
            </p:sp>
            <p:sp>
              <p:nvSpPr>
                <p:cNvPr id="48" name="Line 28"/>
                <p:cNvSpPr>
                  <a:spLocks noChangeShapeType="1"/>
                </p:cNvSpPr>
                <p:nvPr/>
              </p:nvSpPr>
              <p:spPr bwMode="auto">
                <a:xfrm flipH="1" flipV="1">
                  <a:off x="4256"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39624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flipV="1">
              <a:off x="2895600" y="3448110"/>
              <a:ext cx="762000" cy="94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3"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4" name="TextBox 33"/>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5"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588866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18</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2743200" y="3794125"/>
            <a:ext cx="4876800" cy="1463675"/>
            <a:chOff x="2743200" y="2819400"/>
            <a:chExt cx="48768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4762500" y="3457545"/>
              <a:ext cx="10945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x=236 </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3810000" y="2819400"/>
              <a:ext cx="1371600" cy="1062098"/>
              <a:chOff x="3962400" y="3257490"/>
              <a:chExt cx="1371600" cy="1062098"/>
            </a:xfrm>
          </p:grpSpPr>
          <p:sp>
            <p:nvSpPr>
              <p:cNvPr id="30" name="Line 17"/>
              <p:cNvSpPr>
                <a:spLocks noChangeShapeType="1"/>
              </p:cNvSpPr>
              <p:nvPr/>
            </p:nvSpPr>
            <p:spPr bwMode="auto">
              <a:xfrm>
                <a:off x="41910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47244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4196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Calibri" panose="020F0502020204030204" pitchFamily="34" charset="0"/>
                    <a:cs typeface="Calibri" panose="020F0502020204030204" pitchFamily="34" charset="0"/>
                  </a:rPr>
                  <a:t>NULL</a:t>
                </a:r>
              </a:p>
            </p:txBody>
          </p:sp>
          <p:grpSp>
            <p:nvGrpSpPr>
              <p:cNvPr id="45" name="Group 26"/>
              <p:cNvGrpSpPr>
                <a:grpSpLocks/>
              </p:cNvGrpSpPr>
              <p:nvPr/>
            </p:nvGrpSpPr>
            <p:grpSpPr bwMode="auto">
              <a:xfrm>
                <a:off x="3962400" y="3886200"/>
                <a:ext cx="990600" cy="433388"/>
                <a:chOff x="3888" y="2208"/>
                <a:chExt cx="624" cy="273"/>
              </a:xfrm>
            </p:grpSpPr>
            <p:sp>
              <p:nvSpPr>
                <p:cNvPr id="47" name="Text Box 27"/>
                <p:cNvSpPr txBox="1">
                  <a:spLocks noChangeArrowheads="1"/>
                </p:cNvSpPr>
                <p:nvPr/>
              </p:nvSpPr>
              <p:spPr bwMode="auto">
                <a:xfrm>
                  <a:off x="3888"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a:latin typeface="Calibri" panose="020F0502020204030204" pitchFamily="34" charset="0"/>
                      <a:cs typeface="Calibri" panose="020F0502020204030204" pitchFamily="34" charset="0"/>
                    </a:rPr>
                    <a:t>634</a:t>
                  </a:r>
                </a:p>
              </p:txBody>
            </p:sp>
            <p:sp>
              <p:nvSpPr>
                <p:cNvPr id="48" name="Line 28"/>
                <p:cNvSpPr>
                  <a:spLocks noChangeShapeType="1"/>
                </p:cNvSpPr>
                <p:nvPr/>
              </p:nvSpPr>
              <p:spPr bwMode="auto">
                <a:xfrm flipH="1" flipV="1">
                  <a:off x="4256"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39624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a:off x="2743200" y="3457545"/>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3"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4"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35" name="TextBox 34"/>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6"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7"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512375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19</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2895600" y="4022725"/>
            <a:ext cx="4724400" cy="1463675"/>
            <a:chOff x="2895600" y="2819400"/>
            <a:chExt cx="47244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4762500" y="3457545"/>
              <a:ext cx="10945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x=236 </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3810000" y="2819400"/>
              <a:ext cx="1371600" cy="1062098"/>
              <a:chOff x="3962400" y="3257490"/>
              <a:chExt cx="1371600" cy="1062098"/>
            </a:xfrm>
          </p:grpSpPr>
          <p:sp>
            <p:nvSpPr>
              <p:cNvPr id="30" name="Line 17"/>
              <p:cNvSpPr>
                <a:spLocks noChangeShapeType="1"/>
              </p:cNvSpPr>
              <p:nvPr/>
            </p:nvSpPr>
            <p:spPr bwMode="auto">
              <a:xfrm>
                <a:off x="41910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47244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4196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Calibri" panose="020F0502020204030204" pitchFamily="34" charset="0"/>
                    <a:cs typeface="Calibri" panose="020F0502020204030204" pitchFamily="34" charset="0"/>
                  </a:rPr>
                  <a:t>NULL</a:t>
                </a:r>
              </a:p>
            </p:txBody>
          </p:sp>
          <p:grpSp>
            <p:nvGrpSpPr>
              <p:cNvPr id="45" name="Group 26"/>
              <p:cNvGrpSpPr>
                <a:grpSpLocks/>
              </p:cNvGrpSpPr>
              <p:nvPr/>
            </p:nvGrpSpPr>
            <p:grpSpPr bwMode="auto">
              <a:xfrm>
                <a:off x="3962400" y="3886200"/>
                <a:ext cx="990600" cy="433388"/>
                <a:chOff x="3888" y="2208"/>
                <a:chExt cx="624" cy="273"/>
              </a:xfrm>
            </p:grpSpPr>
            <p:sp>
              <p:nvSpPr>
                <p:cNvPr id="47" name="Text Box 27"/>
                <p:cNvSpPr txBox="1">
                  <a:spLocks noChangeArrowheads="1"/>
                </p:cNvSpPr>
                <p:nvPr/>
              </p:nvSpPr>
              <p:spPr bwMode="auto">
                <a:xfrm>
                  <a:off x="3888"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a:latin typeface="Calibri" panose="020F0502020204030204" pitchFamily="34" charset="0"/>
                      <a:cs typeface="Calibri" panose="020F0502020204030204" pitchFamily="34" charset="0"/>
                    </a:rPr>
                    <a:t>634</a:t>
                  </a:r>
                </a:p>
              </p:txBody>
            </p:sp>
            <p:sp>
              <p:nvSpPr>
                <p:cNvPr id="48" name="Line 28"/>
                <p:cNvSpPr>
                  <a:spLocks noChangeShapeType="1"/>
                </p:cNvSpPr>
                <p:nvPr/>
              </p:nvSpPr>
              <p:spPr bwMode="auto">
                <a:xfrm flipH="1" flipV="1">
                  <a:off x="4256"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39624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flipV="1">
              <a:off x="2895600" y="3444875"/>
              <a:ext cx="762000" cy="12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3"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4"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35" name="Text Box 24"/>
          <p:cNvSpPr txBox="1">
            <a:spLocks noChangeArrowheads="1"/>
          </p:cNvSpPr>
          <p:nvPr/>
        </p:nvSpPr>
        <p:spPr bwMode="auto">
          <a:xfrm>
            <a:off x="7620000" y="4648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2x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+1</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v</a:t>
            </a:r>
            <a:r>
              <a:rPr lang="en-US" altLang="en-US" sz="2000" baseline="-25000" dirty="0">
                <a:latin typeface="Calibri" panose="020F0502020204030204" pitchFamily="34" charset="0"/>
                <a:cs typeface="Calibri" panose="020F0502020204030204" pitchFamily="34" charset="0"/>
              </a:rPr>
              <a:t>0</a:t>
            </a:r>
          </a:p>
        </p:txBody>
      </p:sp>
      <p:sp>
        <p:nvSpPr>
          <p:cNvPr id="37" name="TextBox 36"/>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6"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8"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749374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a:t>
            </a:fld>
            <a:endParaRPr lang="en-US" dirty="0"/>
          </a:p>
        </p:txBody>
      </p:sp>
      <p:sp>
        <p:nvSpPr>
          <p:cNvPr id="5" name="TextBox 4"/>
          <p:cNvSpPr txBox="1"/>
          <p:nvPr/>
        </p:nvSpPr>
        <p:spPr>
          <a:xfrm>
            <a:off x="3881498" y="1143000"/>
            <a:ext cx="4576702" cy="5078313"/>
          </a:xfrm>
          <a:prstGeom prst="rect">
            <a:avLst/>
          </a:prstGeom>
          <a:noFill/>
        </p:spPr>
        <p:txBody>
          <a:bodyPr wrap="none" rtlCol="0">
            <a:spAutoFit/>
          </a:bodyPr>
          <a:lstStyle/>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اجرای </a:t>
            </a:r>
            <a:r>
              <a:rPr lang="en-US" sz="3600" dirty="0">
                <a:latin typeface="Calibri" panose="020F0502020204030204" pitchFamily="34" charset="0"/>
                <a:cs typeface="Calibri" panose="020F0502020204030204" pitchFamily="34" charset="0"/>
              </a:rPr>
              <a:t>Concolic</a:t>
            </a: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اجرای نمادین</a:t>
            </a:r>
          </a:p>
          <a:p>
            <a:pPr marL="285750" indent="-285750" algn="r" rtl="1">
              <a:buFont typeface="Arial" pitchFamily="34" charset="0"/>
              <a:buChar char="•"/>
            </a:pPr>
            <a:r>
              <a:rPr lang="en-US" sz="3600" dirty="0" smtClean="0">
                <a:latin typeface="Calibri" panose="020F0502020204030204" pitchFamily="34" charset="0"/>
                <a:cs typeface="Calibri" panose="020F0502020204030204" pitchFamily="34" charset="0"/>
              </a:rPr>
              <a:t>Constraint Solver</a:t>
            </a:r>
            <a:endParaRPr lang="fa-IR"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en-US" sz="3600" dirty="0" smtClean="0">
                <a:latin typeface="Calibri" panose="020F0502020204030204" pitchFamily="34" charset="0"/>
                <a:cs typeface="Calibri" panose="020F0502020204030204" pitchFamily="34" charset="0"/>
              </a:rPr>
              <a:t>Code Instrumentation</a:t>
            </a: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مثالی از اجرای </a:t>
            </a:r>
            <a:r>
              <a:rPr lang="en-US" sz="3600" dirty="0" smtClean="0">
                <a:latin typeface="Calibri" panose="020F0502020204030204" pitchFamily="34" charset="0"/>
                <a:cs typeface="Calibri" panose="020F0502020204030204" pitchFamily="34" charset="0"/>
              </a:rPr>
              <a:t>Concolic</a:t>
            </a:r>
            <a:endParaRPr lang="fa-IR"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انواع اجرای </a:t>
            </a:r>
            <a:r>
              <a:rPr lang="en-US" sz="3600" dirty="0" smtClean="0">
                <a:latin typeface="Calibri" panose="020F0502020204030204" pitchFamily="34" charset="0"/>
                <a:cs typeface="Calibri" panose="020F0502020204030204" pitchFamily="34" charset="0"/>
              </a:rPr>
              <a:t>Concolic</a:t>
            </a: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ابزارها و کارهای پیشین</a:t>
            </a:r>
            <a:endParaRPr lang="en-US"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جمع‌بندی و آینده بحث</a:t>
            </a: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مراجع</a:t>
            </a:r>
            <a:endParaRPr lang="en-US" sz="3600" dirty="0">
              <a:latin typeface="Calibri" panose="020F0502020204030204" pitchFamily="34" charset="0"/>
              <a:cs typeface="Calibri" panose="020F0502020204030204" pitchFamily="34" charset="0"/>
            </a:endParaRPr>
          </a:p>
        </p:txBody>
      </p:sp>
      <p:sp>
        <p:nvSpPr>
          <p:cNvPr id="6" name="Title 3"/>
          <p:cNvSpPr txBox="1">
            <a:spLocks/>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rtl="1"/>
            <a:r>
              <a:rPr lang="fa-IR" dirty="0" smtClean="0">
                <a:solidFill>
                  <a:srgbClr val="FF0000"/>
                </a:solidFill>
                <a:latin typeface="Calibri" panose="020F0502020204030204" pitchFamily="34" charset="0"/>
                <a:cs typeface="Calibri" panose="020F0502020204030204" pitchFamily="34" charset="0"/>
              </a:rPr>
              <a:t>فهرست</a:t>
            </a:r>
            <a:endParaRPr lang="en-CA"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97962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20</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2895600" y="5318125"/>
            <a:ext cx="4724400" cy="1463675"/>
            <a:chOff x="2895600" y="2819400"/>
            <a:chExt cx="47244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4762500" y="3457545"/>
              <a:ext cx="10945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x=236 </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3810000" y="2819400"/>
              <a:ext cx="1371600" cy="1062098"/>
              <a:chOff x="3962400" y="3257490"/>
              <a:chExt cx="1371600" cy="1062098"/>
            </a:xfrm>
          </p:grpSpPr>
          <p:sp>
            <p:nvSpPr>
              <p:cNvPr id="30" name="Line 17"/>
              <p:cNvSpPr>
                <a:spLocks noChangeShapeType="1"/>
              </p:cNvSpPr>
              <p:nvPr/>
            </p:nvSpPr>
            <p:spPr bwMode="auto">
              <a:xfrm>
                <a:off x="41910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47244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4196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Calibri" panose="020F0502020204030204" pitchFamily="34" charset="0"/>
                    <a:cs typeface="Calibri" panose="020F0502020204030204" pitchFamily="34" charset="0"/>
                  </a:rPr>
                  <a:t>NULL</a:t>
                </a:r>
              </a:p>
            </p:txBody>
          </p:sp>
          <p:grpSp>
            <p:nvGrpSpPr>
              <p:cNvPr id="45" name="Group 26"/>
              <p:cNvGrpSpPr>
                <a:grpSpLocks/>
              </p:cNvGrpSpPr>
              <p:nvPr/>
            </p:nvGrpSpPr>
            <p:grpSpPr bwMode="auto">
              <a:xfrm>
                <a:off x="3962400" y="3886200"/>
                <a:ext cx="990600" cy="433388"/>
                <a:chOff x="3888" y="2208"/>
                <a:chExt cx="624" cy="273"/>
              </a:xfrm>
            </p:grpSpPr>
            <p:sp>
              <p:nvSpPr>
                <p:cNvPr id="47" name="Text Box 27"/>
                <p:cNvSpPr txBox="1">
                  <a:spLocks noChangeArrowheads="1"/>
                </p:cNvSpPr>
                <p:nvPr/>
              </p:nvSpPr>
              <p:spPr bwMode="auto">
                <a:xfrm>
                  <a:off x="3888"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a:latin typeface="Calibri" panose="020F0502020204030204" pitchFamily="34" charset="0"/>
                      <a:cs typeface="Calibri" panose="020F0502020204030204" pitchFamily="34" charset="0"/>
                    </a:rPr>
                    <a:t>634</a:t>
                  </a:r>
                </a:p>
              </p:txBody>
            </p:sp>
            <p:sp>
              <p:nvSpPr>
                <p:cNvPr id="48" name="Line 28"/>
                <p:cNvSpPr>
                  <a:spLocks noChangeShapeType="1"/>
                </p:cNvSpPr>
                <p:nvPr/>
              </p:nvSpPr>
              <p:spPr bwMode="auto">
                <a:xfrm flipH="1" flipV="1">
                  <a:off x="4256"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39624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flipV="1">
              <a:off x="2895600" y="3444875"/>
              <a:ext cx="762000" cy="12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3"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4"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35" name="Text Box 24"/>
          <p:cNvSpPr txBox="1">
            <a:spLocks noChangeArrowheads="1"/>
          </p:cNvSpPr>
          <p:nvPr/>
        </p:nvSpPr>
        <p:spPr bwMode="auto">
          <a:xfrm>
            <a:off x="7620000" y="4648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2x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+1</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v</a:t>
            </a:r>
            <a:r>
              <a:rPr lang="en-US" altLang="en-US" sz="2000" baseline="-25000" dirty="0">
                <a:latin typeface="Calibri" panose="020F0502020204030204" pitchFamily="34" charset="0"/>
                <a:cs typeface="Calibri" panose="020F0502020204030204" pitchFamily="34" charset="0"/>
              </a:rPr>
              <a:t>0</a:t>
            </a:r>
          </a:p>
        </p:txBody>
      </p:sp>
      <p:sp>
        <p:nvSpPr>
          <p:cNvPr id="36" name="TextBox 35"/>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7"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8"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686816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21</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sp>
        <p:nvSpPr>
          <p:cNvPr id="25"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26"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28" name="Text Box 24"/>
          <p:cNvSpPr txBox="1">
            <a:spLocks noChangeArrowheads="1"/>
          </p:cNvSpPr>
          <p:nvPr/>
        </p:nvSpPr>
        <p:spPr bwMode="auto">
          <a:xfrm>
            <a:off x="7620000" y="4648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2x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+1</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v</a:t>
            </a:r>
            <a:r>
              <a:rPr lang="en-US" altLang="en-US" sz="2000" baseline="-25000" dirty="0">
                <a:latin typeface="Calibri" panose="020F0502020204030204" pitchFamily="34" charset="0"/>
                <a:cs typeface="Calibri" panose="020F0502020204030204" pitchFamily="34" charset="0"/>
              </a:rPr>
              <a:t>0</a:t>
            </a:r>
          </a:p>
        </p:txBody>
      </p:sp>
      <p:grpSp>
        <p:nvGrpSpPr>
          <p:cNvPr id="56" name="Group 55"/>
          <p:cNvGrpSpPr/>
          <p:nvPr/>
        </p:nvGrpSpPr>
        <p:grpSpPr>
          <a:xfrm>
            <a:off x="3124200" y="5241925"/>
            <a:ext cx="4495800" cy="1463675"/>
            <a:chOff x="3124200" y="2819400"/>
            <a:chExt cx="4495800" cy="1463675"/>
          </a:xfrm>
        </p:grpSpPr>
        <p:sp>
          <p:nvSpPr>
            <p:cNvPr id="57"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58" name="Text Box 16"/>
            <p:cNvSpPr txBox="1">
              <a:spLocks noChangeArrowheads="1"/>
            </p:cNvSpPr>
            <p:nvPr/>
          </p:nvSpPr>
          <p:spPr bwMode="auto">
            <a:xfrm>
              <a:off x="4762500" y="3457545"/>
              <a:ext cx="10945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x=236 </a:t>
              </a:r>
              <a:endParaRPr lang="en-US" altLang="en-US" sz="2000" dirty="0">
                <a:latin typeface="Calibri" panose="020F0502020204030204" pitchFamily="34" charset="0"/>
                <a:cs typeface="Calibri" panose="020F0502020204030204" pitchFamily="34" charset="0"/>
              </a:endParaRPr>
            </a:p>
          </p:txBody>
        </p:sp>
        <p:grpSp>
          <p:nvGrpSpPr>
            <p:cNvPr id="59" name="Group 58"/>
            <p:cNvGrpSpPr/>
            <p:nvPr/>
          </p:nvGrpSpPr>
          <p:grpSpPr>
            <a:xfrm>
              <a:off x="3810000" y="2819400"/>
              <a:ext cx="1371600" cy="1062098"/>
              <a:chOff x="3962400" y="3257490"/>
              <a:chExt cx="1371600" cy="1062098"/>
            </a:xfrm>
          </p:grpSpPr>
          <p:sp>
            <p:nvSpPr>
              <p:cNvPr id="61" name="Line 17"/>
              <p:cNvSpPr>
                <a:spLocks noChangeShapeType="1"/>
              </p:cNvSpPr>
              <p:nvPr/>
            </p:nvSpPr>
            <p:spPr bwMode="auto">
              <a:xfrm>
                <a:off x="41910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23"/>
              <p:cNvSpPr>
                <a:spLocks noChangeShapeType="1"/>
              </p:cNvSpPr>
              <p:nvPr/>
            </p:nvSpPr>
            <p:spPr bwMode="auto">
              <a:xfrm flipV="1">
                <a:off x="47244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Text Box 24"/>
              <p:cNvSpPr txBox="1">
                <a:spLocks noChangeArrowheads="1"/>
              </p:cNvSpPr>
              <p:nvPr/>
            </p:nvSpPr>
            <p:spPr bwMode="auto">
              <a:xfrm>
                <a:off x="44196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Calibri" panose="020F0502020204030204" pitchFamily="34" charset="0"/>
                    <a:cs typeface="Calibri" panose="020F0502020204030204" pitchFamily="34" charset="0"/>
                  </a:rPr>
                  <a:t>NULL</a:t>
                </a:r>
              </a:p>
            </p:txBody>
          </p:sp>
          <p:grpSp>
            <p:nvGrpSpPr>
              <p:cNvPr id="64" name="Group 26"/>
              <p:cNvGrpSpPr>
                <a:grpSpLocks/>
              </p:cNvGrpSpPr>
              <p:nvPr/>
            </p:nvGrpSpPr>
            <p:grpSpPr bwMode="auto">
              <a:xfrm>
                <a:off x="3962400" y="3886200"/>
                <a:ext cx="990600" cy="433388"/>
                <a:chOff x="3888" y="2208"/>
                <a:chExt cx="624" cy="273"/>
              </a:xfrm>
            </p:grpSpPr>
            <p:sp>
              <p:nvSpPr>
                <p:cNvPr id="66" name="Text Box 27"/>
                <p:cNvSpPr txBox="1">
                  <a:spLocks noChangeArrowheads="1"/>
                </p:cNvSpPr>
                <p:nvPr/>
              </p:nvSpPr>
              <p:spPr bwMode="auto">
                <a:xfrm>
                  <a:off x="3888"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a:latin typeface="Calibri" panose="020F0502020204030204" pitchFamily="34" charset="0"/>
                      <a:cs typeface="Calibri" panose="020F0502020204030204" pitchFamily="34" charset="0"/>
                    </a:rPr>
                    <a:t>634</a:t>
                  </a:r>
                </a:p>
              </p:txBody>
            </p:sp>
            <p:sp>
              <p:nvSpPr>
                <p:cNvPr id="67" name="Line 28"/>
                <p:cNvSpPr>
                  <a:spLocks noChangeShapeType="1"/>
                </p:cNvSpPr>
                <p:nvPr/>
              </p:nvSpPr>
              <p:spPr bwMode="auto">
                <a:xfrm flipH="1" flipV="1">
                  <a:off x="4256"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 name="TextBox 64"/>
              <p:cNvSpPr txBox="1"/>
              <p:nvPr/>
            </p:nvSpPr>
            <p:spPr>
              <a:xfrm>
                <a:off x="39624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60" name="Straight Arrow Connector 59"/>
            <p:cNvCxnSpPr/>
            <p:nvPr/>
          </p:nvCxnSpPr>
          <p:spPr>
            <a:xfrm flipH="1">
              <a:off x="31242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2" name="TextBox 31"/>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4" name="Group 3"/>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3"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4"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grpSp>
        <p:nvGrpSpPr>
          <p:cNvPr id="3" name="Group 2"/>
          <p:cNvGrpSpPr/>
          <p:nvPr/>
        </p:nvGrpSpPr>
        <p:grpSpPr>
          <a:xfrm>
            <a:off x="4114800" y="1981200"/>
            <a:ext cx="3352800" cy="2209800"/>
            <a:chOff x="4114800" y="1981200"/>
            <a:chExt cx="3352800" cy="2209800"/>
          </a:xfrm>
        </p:grpSpPr>
        <p:sp>
          <p:nvSpPr>
            <p:cNvPr id="30" name="AutoShape 25"/>
            <p:cNvSpPr>
              <a:spLocks noChangeArrowheads="1"/>
            </p:cNvSpPr>
            <p:nvPr/>
          </p:nvSpPr>
          <p:spPr bwMode="auto">
            <a:xfrm>
              <a:off x="4114800" y="2362200"/>
              <a:ext cx="3352800" cy="1676400"/>
            </a:xfrm>
            <a:prstGeom prst="wedgeRectCallout">
              <a:avLst>
                <a:gd name="adj1" fmla="val -95264"/>
                <a:gd name="adj2" fmla="val 8967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31" name="AutoShape 26"/>
            <p:cNvSpPr>
              <a:spLocks noChangeArrowheads="1"/>
            </p:cNvSpPr>
            <p:nvPr/>
          </p:nvSpPr>
          <p:spPr bwMode="auto">
            <a:xfrm>
              <a:off x="4114800" y="1981200"/>
              <a:ext cx="3352800" cy="2209800"/>
            </a:xfrm>
            <a:prstGeom prst="wedgeRectCallout">
              <a:avLst>
                <a:gd name="adj1" fmla="val 59519"/>
                <a:gd name="adj2" fmla="val 8311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 </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 </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2x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+1</a:t>
              </a:r>
              <a:r>
                <a:rPr lang="en-US" altLang="en-US" sz="2000" dirty="0">
                  <a:solidFill>
                    <a:srgbClr val="FF3300"/>
                  </a:solidFill>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v</a:t>
              </a:r>
              <a:r>
                <a:rPr lang="en-US" altLang="en-US" sz="2000" baseline="-25000" dirty="0">
                  <a:latin typeface="Calibri" panose="020F0502020204030204" pitchFamily="34" charset="0"/>
                  <a:cs typeface="Calibri" panose="020F0502020204030204" pitchFamily="34" charset="0"/>
                </a:rPr>
                <a:t>0</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102547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46"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47"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67"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22</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33" name="Group 32"/>
          <p:cNvGrpSpPr/>
          <p:nvPr/>
        </p:nvGrpSpPr>
        <p:grpSpPr>
          <a:xfrm>
            <a:off x="3124200" y="5241925"/>
            <a:ext cx="4495800" cy="1463675"/>
            <a:chOff x="3124200" y="2819400"/>
            <a:chExt cx="4495800" cy="1463675"/>
          </a:xfrm>
        </p:grpSpPr>
        <p:sp>
          <p:nvSpPr>
            <p:cNvPr id="34"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35" name="Text Box 16"/>
            <p:cNvSpPr txBox="1">
              <a:spLocks noChangeArrowheads="1"/>
            </p:cNvSpPr>
            <p:nvPr/>
          </p:nvSpPr>
          <p:spPr bwMode="auto">
            <a:xfrm>
              <a:off x="4762500" y="3457545"/>
              <a:ext cx="10945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x=236 </a:t>
              </a:r>
              <a:endParaRPr lang="en-US" altLang="en-US" sz="2000" dirty="0">
                <a:latin typeface="Calibri" panose="020F0502020204030204" pitchFamily="34" charset="0"/>
                <a:cs typeface="Calibri" panose="020F0502020204030204" pitchFamily="34" charset="0"/>
              </a:endParaRPr>
            </a:p>
          </p:txBody>
        </p:sp>
        <p:grpSp>
          <p:nvGrpSpPr>
            <p:cNvPr id="36" name="Group 35"/>
            <p:cNvGrpSpPr/>
            <p:nvPr/>
          </p:nvGrpSpPr>
          <p:grpSpPr>
            <a:xfrm>
              <a:off x="3810000" y="2819400"/>
              <a:ext cx="1371600" cy="1062098"/>
              <a:chOff x="3962400" y="3257490"/>
              <a:chExt cx="1371600" cy="1062098"/>
            </a:xfrm>
          </p:grpSpPr>
          <p:sp>
            <p:nvSpPr>
              <p:cNvPr id="38" name="Line 17"/>
              <p:cNvSpPr>
                <a:spLocks noChangeShapeType="1"/>
              </p:cNvSpPr>
              <p:nvPr/>
            </p:nvSpPr>
            <p:spPr bwMode="auto">
              <a:xfrm>
                <a:off x="41910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23"/>
              <p:cNvSpPr>
                <a:spLocks noChangeShapeType="1"/>
              </p:cNvSpPr>
              <p:nvPr/>
            </p:nvSpPr>
            <p:spPr bwMode="auto">
              <a:xfrm flipV="1">
                <a:off x="47244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24"/>
              <p:cNvSpPr txBox="1">
                <a:spLocks noChangeArrowheads="1"/>
              </p:cNvSpPr>
              <p:nvPr/>
            </p:nvSpPr>
            <p:spPr bwMode="auto">
              <a:xfrm>
                <a:off x="44196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Calibri" panose="020F0502020204030204" pitchFamily="34" charset="0"/>
                    <a:cs typeface="Calibri" panose="020F0502020204030204" pitchFamily="34" charset="0"/>
                  </a:rPr>
                  <a:t>NULL</a:t>
                </a:r>
              </a:p>
            </p:txBody>
          </p:sp>
          <p:grpSp>
            <p:nvGrpSpPr>
              <p:cNvPr id="41" name="Group 26"/>
              <p:cNvGrpSpPr>
                <a:grpSpLocks/>
              </p:cNvGrpSpPr>
              <p:nvPr/>
            </p:nvGrpSpPr>
            <p:grpSpPr bwMode="auto">
              <a:xfrm>
                <a:off x="3962400" y="3886200"/>
                <a:ext cx="990600" cy="433388"/>
                <a:chOff x="3888" y="2208"/>
                <a:chExt cx="624" cy="273"/>
              </a:xfrm>
            </p:grpSpPr>
            <p:sp>
              <p:nvSpPr>
                <p:cNvPr id="43" name="Text Box 27"/>
                <p:cNvSpPr txBox="1">
                  <a:spLocks noChangeArrowheads="1"/>
                </p:cNvSpPr>
                <p:nvPr/>
              </p:nvSpPr>
              <p:spPr bwMode="auto">
                <a:xfrm>
                  <a:off x="3888"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a:latin typeface="Calibri" panose="020F0502020204030204" pitchFamily="34" charset="0"/>
                      <a:cs typeface="Calibri" panose="020F0502020204030204" pitchFamily="34" charset="0"/>
                    </a:rPr>
                    <a:t>634</a:t>
                  </a:r>
                </a:p>
              </p:txBody>
            </p:sp>
            <p:sp>
              <p:nvSpPr>
                <p:cNvPr id="44" name="Line 28"/>
                <p:cNvSpPr>
                  <a:spLocks noChangeShapeType="1"/>
                </p:cNvSpPr>
                <p:nvPr/>
              </p:nvSpPr>
              <p:spPr bwMode="auto">
                <a:xfrm flipH="1" flipV="1">
                  <a:off x="4256"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 name="TextBox 41"/>
              <p:cNvSpPr txBox="1"/>
              <p:nvPr/>
            </p:nvSpPr>
            <p:spPr>
              <a:xfrm>
                <a:off x="39624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37" name="Straight Arrow Connector 36"/>
            <p:cNvCxnSpPr/>
            <p:nvPr/>
          </p:nvCxnSpPr>
          <p:spPr>
            <a:xfrm flipH="1">
              <a:off x="31242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5"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26"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28" name="Text Box 24"/>
          <p:cNvSpPr txBox="1">
            <a:spLocks noChangeArrowheads="1"/>
          </p:cNvSpPr>
          <p:nvPr/>
        </p:nvSpPr>
        <p:spPr bwMode="auto">
          <a:xfrm>
            <a:off x="7620000" y="4648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2x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+1</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v</a:t>
            </a:r>
            <a:r>
              <a:rPr lang="en-US" altLang="en-US" sz="2000" baseline="-25000" dirty="0">
                <a:latin typeface="Calibri" panose="020F0502020204030204" pitchFamily="34" charset="0"/>
                <a:cs typeface="Calibri" panose="020F0502020204030204" pitchFamily="34" charset="0"/>
              </a:rPr>
              <a:t>0</a:t>
            </a:r>
          </a:p>
        </p:txBody>
      </p:sp>
      <p:grpSp>
        <p:nvGrpSpPr>
          <p:cNvPr id="3" name="Group 2"/>
          <p:cNvGrpSpPr/>
          <p:nvPr/>
        </p:nvGrpSpPr>
        <p:grpSpPr>
          <a:xfrm>
            <a:off x="4114800" y="1981200"/>
            <a:ext cx="3352800" cy="2209800"/>
            <a:chOff x="4114800" y="1981200"/>
            <a:chExt cx="3352800" cy="2209800"/>
          </a:xfrm>
        </p:grpSpPr>
        <p:sp>
          <p:nvSpPr>
            <p:cNvPr id="30" name="AutoShape 25"/>
            <p:cNvSpPr>
              <a:spLocks noChangeArrowheads="1"/>
            </p:cNvSpPr>
            <p:nvPr/>
          </p:nvSpPr>
          <p:spPr bwMode="auto">
            <a:xfrm>
              <a:off x="4114800" y="2362200"/>
              <a:ext cx="3352800" cy="1676400"/>
            </a:xfrm>
            <a:prstGeom prst="wedgeRectCallout">
              <a:avLst>
                <a:gd name="adj1" fmla="val -95264"/>
                <a:gd name="adj2" fmla="val 8967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31" name="AutoShape 26"/>
            <p:cNvSpPr>
              <a:spLocks noChangeArrowheads="1"/>
            </p:cNvSpPr>
            <p:nvPr/>
          </p:nvSpPr>
          <p:spPr bwMode="auto">
            <a:xfrm>
              <a:off x="4114800" y="1981200"/>
              <a:ext cx="3352800" cy="2209800"/>
            </a:xfrm>
            <a:prstGeom prst="wedgeRectCallout">
              <a:avLst>
                <a:gd name="adj1" fmla="val 59519"/>
                <a:gd name="adj2" fmla="val 8311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 </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 </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2x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+1</a:t>
              </a:r>
              <a:r>
                <a:rPr lang="en-US" altLang="en-US" sz="2000" dirty="0">
                  <a:solidFill>
                    <a:srgbClr val="FF3300"/>
                  </a:solidFill>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v</a:t>
              </a:r>
              <a:r>
                <a:rPr lang="en-US" altLang="en-US" sz="2000" baseline="-25000" dirty="0">
                  <a:latin typeface="Calibri" panose="020F0502020204030204" pitchFamily="34" charset="0"/>
                  <a:cs typeface="Calibri" panose="020F0502020204030204" pitchFamily="34" charset="0"/>
                </a:rPr>
                <a:t>0</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=1,</a:t>
              </a:r>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p:txBody>
        </p:sp>
      </p:grpSp>
      <p:grpSp>
        <p:nvGrpSpPr>
          <p:cNvPr id="59" name="Group 58"/>
          <p:cNvGrpSpPr/>
          <p:nvPr/>
        </p:nvGrpSpPr>
        <p:grpSpPr>
          <a:xfrm>
            <a:off x="5943600" y="2438400"/>
            <a:ext cx="1371600" cy="1062098"/>
            <a:chOff x="3962400" y="3257490"/>
            <a:chExt cx="1371600" cy="1062098"/>
          </a:xfrm>
        </p:grpSpPr>
        <p:sp>
          <p:nvSpPr>
            <p:cNvPr id="60" name="Line 17"/>
            <p:cNvSpPr>
              <a:spLocks noChangeShapeType="1"/>
            </p:cNvSpPr>
            <p:nvPr/>
          </p:nvSpPr>
          <p:spPr bwMode="auto">
            <a:xfrm>
              <a:off x="41910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3"/>
            <p:cNvSpPr>
              <a:spLocks noChangeShapeType="1"/>
            </p:cNvSpPr>
            <p:nvPr/>
          </p:nvSpPr>
          <p:spPr bwMode="auto">
            <a:xfrm flipV="1">
              <a:off x="47244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Text Box 24"/>
            <p:cNvSpPr txBox="1">
              <a:spLocks noChangeArrowheads="1"/>
            </p:cNvSpPr>
            <p:nvPr/>
          </p:nvSpPr>
          <p:spPr bwMode="auto">
            <a:xfrm>
              <a:off x="44196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Calibri" panose="020F0502020204030204" pitchFamily="34" charset="0"/>
                  <a:cs typeface="Calibri" panose="020F0502020204030204" pitchFamily="34" charset="0"/>
                </a:rPr>
                <a:t>NULL</a:t>
              </a:r>
            </a:p>
          </p:txBody>
        </p:sp>
        <p:grpSp>
          <p:nvGrpSpPr>
            <p:cNvPr id="63" name="Group 26"/>
            <p:cNvGrpSpPr>
              <a:grpSpLocks/>
            </p:cNvGrpSpPr>
            <p:nvPr/>
          </p:nvGrpSpPr>
          <p:grpSpPr bwMode="auto">
            <a:xfrm>
              <a:off x="3962400" y="3886200"/>
              <a:ext cx="990600" cy="433388"/>
              <a:chOff x="3888" y="2208"/>
              <a:chExt cx="624" cy="273"/>
            </a:xfrm>
          </p:grpSpPr>
          <p:sp>
            <p:nvSpPr>
              <p:cNvPr id="65" name="Text Box 27"/>
              <p:cNvSpPr txBox="1">
                <a:spLocks noChangeArrowheads="1"/>
              </p:cNvSpPr>
              <p:nvPr/>
            </p:nvSpPr>
            <p:spPr bwMode="auto">
              <a:xfrm>
                <a:off x="3888"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 3</a:t>
                </a:r>
                <a:endParaRPr lang="en-US" altLang="en-US" sz="2000" dirty="0">
                  <a:latin typeface="Calibri" panose="020F0502020204030204" pitchFamily="34" charset="0"/>
                  <a:cs typeface="Calibri" panose="020F0502020204030204" pitchFamily="34" charset="0"/>
                </a:endParaRPr>
              </a:p>
            </p:txBody>
          </p:sp>
          <p:sp>
            <p:nvSpPr>
              <p:cNvPr id="66" name="Line 28"/>
              <p:cNvSpPr>
                <a:spLocks noChangeShapeType="1"/>
              </p:cNvSpPr>
              <p:nvPr/>
            </p:nvSpPr>
            <p:spPr bwMode="auto">
              <a:xfrm flipH="1" flipV="1">
                <a:off x="4256"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4" name="TextBox 63"/>
            <p:cNvSpPr txBox="1"/>
            <p:nvPr/>
          </p:nvSpPr>
          <p:spPr>
            <a:xfrm>
              <a:off x="3962400" y="3257490"/>
              <a:ext cx="4572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r>
                <a:rPr lang="fa-IR" sz="2000" baseline="-25000" dirty="0" smtClean="0">
                  <a:latin typeface="Calibri" panose="020F0502020204030204" pitchFamily="34" charset="0"/>
                  <a:cs typeface="Calibri" panose="020F0502020204030204" pitchFamily="34" charset="0"/>
                </a:rPr>
                <a:t>0</a:t>
              </a:r>
              <a:endParaRPr lang="en-US" sz="2000" baseline="-25000" dirty="0">
                <a:latin typeface="Calibri" panose="020F0502020204030204" pitchFamily="34" charset="0"/>
                <a:cs typeface="Calibri" panose="020F0502020204030204" pitchFamily="34" charset="0"/>
              </a:endParaRPr>
            </a:p>
          </p:txBody>
        </p:sp>
      </p:grpSp>
      <p:sp>
        <p:nvSpPr>
          <p:cNvPr id="45" name="TextBox 44"/>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spTree>
    <p:extLst>
      <p:ext uri="{BB962C8B-B14F-4D97-AF65-F5344CB8AC3E}">
        <p14:creationId xmlns:p14="http://schemas.microsoft.com/office/powerpoint/2010/main" val="2966119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23</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3581400" y="2819400"/>
            <a:ext cx="4038600" cy="1463675"/>
            <a:chOff x="3581400" y="2819400"/>
            <a:chExt cx="40386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4267200" y="2819400"/>
              <a:ext cx="1371600" cy="1062098"/>
              <a:chOff x="4419600" y="3257490"/>
              <a:chExt cx="1371600" cy="1062098"/>
            </a:xfrm>
          </p:grpSpPr>
          <p:sp>
            <p:nvSpPr>
              <p:cNvPr id="30" name="Line 17"/>
              <p:cNvSpPr>
                <a:spLocks noChangeShapeType="1"/>
              </p:cNvSpPr>
              <p:nvPr/>
            </p:nvSpPr>
            <p:spPr bwMode="auto">
              <a:xfrm>
                <a:off x="46482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51816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8768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alibri" panose="020F0502020204030204" pitchFamily="34" charset="0"/>
                    <a:cs typeface="Calibri" panose="020F0502020204030204" pitchFamily="34" charset="0"/>
                  </a:rPr>
                  <a:t>NULL</a:t>
                </a:r>
                <a:endParaRPr lang="en-US" altLang="en-US" dirty="0">
                  <a:latin typeface="Calibri" panose="020F0502020204030204" pitchFamily="34" charset="0"/>
                  <a:cs typeface="Calibri" panose="020F0502020204030204" pitchFamily="34" charset="0"/>
                </a:endParaRPr>
              </a:p>
            </p:txBody>
          </p:sp>
          <p:grpSp>
            <p:nvGrpSpPr>
              <p:cNvPr id="45" name="Group 26"/>
              <p:cNvGrpSpPr>
                <a:grpSpLocks/>
              </p:cNvGrpSpPr>
              <p:nvPr/>
            </p:nvGrpSpPr>
            <p:grpSpPr bwMode="auto">
              <a:xfrm>
                <a:off x="4419600" y="3886200"/>
                <a:ext cx="990600" cy="433388"/>
                <a:chOff x="4176" y="2208"/>
                <a:chExt cx="624" cy="273"/>
              </a:xfrm>
            </p:grpSpPr>
            <p:sp>
              <p:nvSpPr>
                <p:cNvPr id="47" name="Text Box 27"/>
                <p:cNvSpPr txBox="1">
                  <a:spLocks noChangeArrowheads="1"/>
                </p:cNvSpPr>
                <p:nvPr/>
              </p:nvSpPr>
              <p:spPr bwMode="auto">
                <a:xfrm>
                  <a:off x="4176"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 3</a:t>
                  </a:r>
                  <a:endParaRPr lang="en-US" altLang="en-US" sz="2000" dirty="0">
                    <a:latin typeface="Calibri" panose="020F0502020204030204" pitchFamily="34" charset="0"/>
                    <a:cs typeface="Calibri" panose="020F0502020204030204" pitchFamily="34" charset="0"/>
                  </a:endParaRPr>
                </a:p>
              </p:txBody>
            </p:sp>
            <p:sp>
              <p:nvSpPr>
                <p:cNvPr id="48" name="Line 28"/>
                <p:cNvSpPr>
                  <a:spLocks noChangeShapeType="1"/>
                </p:cNvSpPr>
                <p:nvPr/>
              </p:nvSpPr>
              <p:spPr bwMode="auto">
                <a:xfrm flipH="1" flipV="1">
                  <a:off x="4544"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44196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4" name="TextBox 33"/>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5"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699231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24</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3581400" y="3489325"/>
            <a:ext cx="4038600" cy="1463675"/>
            <a:chOff x="3581400" y="2819400"/>
            <a:chExt cx="40386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4267200" y="2819400"/>
              <a:ext cx="1371600" cy="1062098"/>
              <a:chOff x="4419600" y="3257490"/>
              <a:chExt cx="1371600" cy="1062098"/>
            </a:xfrm>
          </p:grpSpPr>
          <p:sp>
            <p:nvSpPr>
              <p:cNvPr id="30" name="Line 17"/>
              <p:cNvSpPr>
                <a:spLocks noChangeShapeType="1"/>
              </p:cNvSpPr>
              <p:nvPr/>
            </p:nvSpPr>
            <p:spPr bwMode="auto">
              <a:xfrm>
                <a:off x="46482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51816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8768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alibri" panose="020F0502020204030204" pitchFamily="34" charset="0"/>
                    <a:cs typeface="Calibri" panose="020F0502020204030204" pitchFamily="34" charset="0"/>
                  </a:rPr>
                  <a:t>NULL</a:t>
                </a:r>
                <a:endParaRPr lang="en-US" altLang="en-US" dirty="0">
                  <a:latin typeface="Calibri" panose="020F0502020204030204" pitchFamily="34" charset="0"/>
                  <a:cs typeface="Calibri" panose="020F0502020204030204" pitchFamily="34" charset="0"/>
                </a:endParaRPr>
              </a:p>
            </p:txBody>
          </p:sp>
          <p:grpSp>
            <p:nvGrpSpPr>
              <p:cNvPr id="45" name="Group 26"/>
              <p:cNvGrpSpPr>
                <a:grpSpLocks/>
              </p:cNvGrpSpPr>
              <p:nvPr/>
            </p:nvGrpSpPr>
            <p:grpSpPr bwMode="auto">
              <a:xfrm>
                <a:off x="4419600" y="3886200"/>
                <a:ext cx="990600" cy="433388"/>
                <a:chOff x="4176" y="2208"/>
                <a:chExt cx="624" cy="273"/>
              </a:xfrm>
            </p:grpSpPr>
            <p:sp>
              <p:nvSpPr>
                <p:cNvPr id="47" name="Text Box 27"/>
                <p:cNvSpPr txBox="1">
                  <a:spLocks noChangeArrowheads="1"/>
                </p:cNvSpPr>
                <p:nvPr/>
              </p:nvSpPr>
              <p:spPr bwMode="auto">
                <a:xfrm>
                  <a:off x="4176"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 3</a:t>
                  </a:r>
                  <a:endParaRPr lang="en-US" altLang="en-US" sz="2000" dirty="0">
                    <a:latin typeface="Calibri" panose="020F0502020204030204" pitchFamily="34" charset="0"/>
                    <a:cs typeface="Calibri" panose="020F0502020204030204" pitchFamily="34" charset="0"/>
                  </a:endParaRPr>
                </a:p>
              </p:txBody>
            </p:sp>
            <p:sp>
              <p:nvSpPr>
                <p:cNvPr id="48" name="Line 28"/>
                <p:cNvSpPr>
                  <a:spLocks noChangeShapeType="1"/>
                </p:cNvSpPr>
                <p:nvPr/>
              </p:nvSpPr>
              <p:spPr bwMode="auto">
                <a:xfrm flipH="1" flipV="1">
                  <a:off x="4544"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44196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4"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5" name="TextBox 34"/>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6"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7"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493447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25</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3581400" y="3794125"/>
            <a:ext cx="4038600" cy="1463675"/>
            <a:chOff x="3581400" y="2819400"/>
            <a:chExt cx="40386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4267200" y="2819400"/>
              <a:ext cx="1371600" cy="1062098"/>
              <a:chOff x="4419600" y="3257490"/>
              <a:chExt cx="1371600" cy="1062098"/>
            </a:xfrm>
          </p:grpSpPr>
          <p:sp>
            <p:nvSpPr>
              <p:cNvPr id="30" name="Line 17"/>
              <p:cNvSpPr>
                <a:spLocks noChangeShapeType="1"/>
              </p:cNvSpPr>
              <p:nvPr/>
            </p:nvSpPr>
            <p:spPr bwMode="auto">
              <a:xfrm>
                <a:off x="46482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51816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8768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alibri" panose="020F0502020204030204" pitchFamily="34" charset="0"/>
                    <a:cs typeface="Calibri" panose="020F0502020204030204" pitchFamily="34" charset="0"/>
                  </a:rPr>
                  <a:t>NULL</a:t>
                </a:r>
                <a:endParaRPr lang="en-US" altLang="en-US" dirty="0">
                  <a:latin typeface="Calibri" panose="020F0502020204030204" pitchFamily="34" charset="0"/>
                  <a:cs typeface="Calibri" panose="020F0502020204030204" pitchFamily="34" charset="0"/>
                </a:endParaRPr>
              </a:p>
            </p:txBody>
          </p:sp>
          <p:grpSp>
            <p:nvGrpSpPr>
              <p:cNvPr id="45" name="Group 26"/>
              <p:cNvGrpSpPr>
                <a:grpSpLocks/>
              </p:cNvGrpSpPr>
              <p:nvPr/>
            </p:nvGrpSpPr>
            <p:grpSpPr bwMode="auto">
              <a:xfrm>
                <a:off x="4419600" y="3886200"/>
                <a:ext cx="990600" cy="433388"/>
                <a:chOff x="4176" y="2208"/>
                <a:chExt cx="624" cy="273"/>
              </a:xfrm>
            </p:grpSpPr>
            <p:sp>
              <p:nvSpPr>
                <p:cNvPr id="47" name="Text Box 27"/>
                <p:cNvSpPr txBox="1">
                  <a:spLocks noChangeArrowheads="1"/>
                </p:cNvSpPr>
                <p:nvPr/>
              </p:nvSpPr>
              <p:spPr bwMode="auto">
                <a:xfrm>
                  <a:off x="4176"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 3</a:t>
                  </a:r>
                  <a:endParaRPr lang="en-US" altLang="en-US" sz="2000" dirty="0">
                    <a:latin typeface="Calibri" panose="020F0502020204030204" pitchFamily="34" charset="0"/>
                    <a:cs typeface="Calibri" panose="020F0502020204030204" pitchFamily="34" charset="0"/>
                  </a:endParaRPr>
                </a:p>
              </p:txBody>
            </p:sp>
            <p:sp>
              <p:nvSpPr>
                <p:cNvPr id="48" name="Line 28"/>
                <p:cNvSpPr>
                  <a:spLocks noChangeShapeType="1"/>
                </p:cNvSpPr>
                <p:nvPr/>
              </p:nvSpPr>
              <p:spPr bwMode="auto">
                <a:xfrm flipH="1" flipV="1">
                  <a:off x="4544"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44196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4"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5"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36" name="TextBox 35"/>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7"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8"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17994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26</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3581400" y="4022725"/>
            <a:ext cx="4038600" cy="1463675"/>
            <a:chOff x="3581400" y="2819400"/>
            <a:chExt cx="40386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4267200" y="2819400"/>
              <a:ext cx="1371600" cy="1062098"/>
              <a:chOff x="4419600" y="3257490"/>
              <a:chExt cx="1371600" cy="1062098"/>
            </a:xfrm>
          </p:grpSpPr>
          <p:sp>
            <p:nvSpPr>
              <p:cNvPr id="30" name="Line 17"/>
              <p:cNvSpPr>
                <a:spLocks noChangeShapeType="1"/>
              </p:cNvSpPr>
              <p:nvPr/>
            </p:nvSpPr>
            <p:spPr bwMode="auto">
              <a:xfrm>
                <a:off x="46482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51816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8768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alibri" panose="020F0502020204030204" pitchFamily="34" charset="0"/>
                    <a:cs typeface="Calibri" panose="020F0502020204030204" pitchFamily="34" charset="0"/>
                  </a:rPr>
                  <a:t>NULL</a:t>
                </a:r>
                <a:endParaRPr lang="en-US" altLang="en-US" dirty="0">
                  <a:latin typeface="Calibri" panose="020F0502020204030204" pitchFamily="34" charset="0"/>
                  <a:cs typeface="Calibri" panose="020F0502020204030204" pitchFamily="34" charset="0"/>
                </a:endParaRPr>
              </a:p>
            </p:txBody>
          </p:sp>
          <p:grpSp>
            <p:nvGrpSpPr>
              <p:cNvPr id="45" name="Group 26"/>
              <p:cNvGrpSpPr>
                <a:grpSpLocks/>
              </p:cNvGrpSpPr>
              <p:nvPr/>
            </p:nvGrpSpPr>
            <p:grpSpPr bwMode="auto">
              <a:xfrm>
                <a:off x="4419600" y="3886200"/>
                <a:ext cx="990600" cy="433388"/>
                <a:chOff x="4176" y="2208"/>
                <a:chExt cx="624" cy="273"/>
              </a:xfrm>
            </p:grpSpPr>
            <p:sp>
              <p:nvSpPr>
                <p:cNvPr id="47" name="Text Box 27"/>
                <p:cNvSpPr txBox="1">
                  <a:spLocks noChangeArrowheads="1"/>
                </p:cNvSpPr>
                <p:nvPr/>
              </p:nvSpPr>
              <p:spPr bwMode="auto">
                <a:xfrm>
                  <a:off x="4176"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 3</a:t>
                  </a:r>
                  <a:endParaRPr lang="en-US" altLang="en-US" sz="2000" dirty="0">
                    <a:latin typeface="Calibri" panose="020F0502020204030204" pitchFamily="34" charset="0"/>
                    <a:cs typeface="Calibri" panose="020F0502020204030204" pitchFamily="34" charset="0"/>
                  </a:endParaRPr>
                </a:p>
              </p:txBody>
            </p:sp>
            <p:sp>
              <p:nvSpPr>
                <p:cNvPr id="48" name="Line 28"/>
                <p:cNvSpPr>
                  <a:spLocks noChangeShapeType="1"/>
                </p:cNvSpPr>
                <p:nvPr/>
              </p:nvSpPr>
              <p:spPr bwMode="auto">
                <a:xfrm flipH="1" flipV="1">
                  <a:off x="4544"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44196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4"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5"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36" name="Text Box 24"/>
          <p:cNvSpPr txBox="1">
            <a:spLocks noChangeArrowheads="1"/>
          </p:cNvSpPr>
          <p:nvPr/>
        </p:nvSpPr>
        <p:spPr bwMode="auto">
          <a:xfrm>
            <a:off x="7543800" y="4648200"/>
            <a:ext cx="1714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2x</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+1</a:t>
            </a:r>
            <a:r>
              <a:rPr lang="en-US" altLang="en-US" sz="2000" b="1"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v</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37" name="TextBox 36"/>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8"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9"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208158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27</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3581400" y="4343400"/>
            <a:ext cx="4038600" cy="1463675"/>
            <a:chOff x="3581400" y="2819400"/>
            <a:chExt cx="40386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4267200" y="2819400"/>
              <a:ext cx="1371600" cy="1062098"/>
              <a:chOff x="4419600" y="3257490"/>
              <a:chExt cx="1371600" cy="1062098"/>
            </a:xfrm>
          </p:grpSpPr>
          <p:sp>
            <p:nvSpPr>
              <p:cNvPr id="30" name="Line 17"/>
              <p:cNvSpPr>
                <a:spLocks noChangeShapeType="1"/>
              </p:cNvSpPr>
              <p:nvPr/>
            </p:nvSpPr>
            <p:spPr bwMode="auto">
              <a:xfrm>
                <a:off x="46482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51816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8768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alibri" panose="020F0502020204030204" pitchFamily="34" charset="0"/>
                    <a:cs typeface="Calibri" panose="020F0502020204030204" pitchFamily="34" charset="0"/>
                  </a:rPr>
                  <a:t>NULL</a:t>
                </a:r>
                <a:endParaRPr lang="en-US" altLang="en-US" dirty="0">
                  <a:latin typeface="Calibri" panose="020F0502020204030204" pitchFamily="34" charset="0"/>
                  <a:cs typeface="Calibri" panose="020F0502020204030204" pitchFamily="34" charset="0"/>
                </a:endParaRPr>
              </a:p>
            </p:txBody>
          </p:sp>
          <p:grpSp>
            <p:nvGrpSpPr>
              <p:cNvPr id="45" name="Group 26"/>
              <p:cNvGrpSpPr>
                <a:grpSpLocks/>
              </p:cNvGrpSpPr>
              <p:nvPr/>
            </p:nvGrpSpPr>
            <p:grpSpPr bwMode="auto">
              <a:xfrm>
                <a:off x="4419600" y="3886200"/>
                <a:ext cx="990600" cy="433388"/>
                <a:chOff x="4176" y="2208"/>
                <a:chExt cx="624" cy="273"/>
              </a:xfrm>
            </p:grpSpPr>
            <p:sp>
              <p:nvSpPr>
                <p:cNvPr id="47" name="Text Box 27"/>
                <p:cNvSpPr txBox="1">
                  <a:spLocks noChangeArrowheads="1"/>
                </p:cNvSpPr>
                <p:nvPr/>
              </p:nvSpPr>
              <p:spPr bwMode="auto">
                <a:xfrm>
                  <a:off x="4176"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 3</a:t>
                  </a:r>
                  <a:endParaRPr lang="en-US" altLang="en-US" sz="2000" dirty="0">
                    <a:latin typeface="Calibri" panose="020F0502020204030204" pitchFamily="34" charset="0"/>
                    <a:cs typeface="Calibri" panose="020F0502020204030204" pitchFamily="34" charset="0"/>
                  </a:endParaRPr>
                </a:p>
              </p:txBody>
            </p:sp>
            <p:sp>
              <p:nvSpPr>
                <p:cNvPr id="48" name="Line 28"/>
                <p:cNvSpPr>
                  <a:spLocks noChangeShapeType="1"/>
                </p:cNvSpPr>
                <p:nvPr/>
              </p:nvSpPr>
              <p:spPr bwMode="auto">
                <a:xfrm flipH="1" flipV="1">
                  <a:off x="4544"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44196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4"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5"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36" name="Text Box 24"/>
          <p:cNvSpPr txBox="1">
            <a:spLocks noChangeArrowheads="1"/>
          </p:cNvSpPr>
          <p:nvPr/>
        </p:nvSpPr>
        <p:spPr bwMode="auto">
          <a:xfrm>
            <a:off x="7543800" y="4648200"/>
            <a:ext cx="1714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2x</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+1</a:t>
            </a:r>
            <a:r>
              <a:rPr lang="en-US" altLang="en-US" sz="2000" b="1"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v</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37" name="Text Box 25"/>
          <p:cNvSpPr txBox="1">
            <a:spLocks noChangeArrowheads="1"/>
          </p:cNvSpPr>
          <p:nvPr/>
        </p:nvSpPr>
        <p:spPr bwMode="auto">
          <a:xfrm>
            <a:off x="7620000" y="5029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n</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p>
        </p:txBody>
      </p:sp>
      <p:sp>
        <p:nvSpPr>
          <p:cNvPr id="38" name="TextBox 37"/>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9"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40"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743661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28</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3581400" y="5241925"/>
            <a:ext cx="4038600" cy="1463675"/>
            <a:chOff x="3581400" y="2819400"/>
            <a:chExt cx="40386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4267200" y="2819400"/>
              <a:ext cx="1371600" cy="1062098"/>
              <a:chOff x="4419600" y="3257490"/>
              <a:chExt cx="1371600" cy="1062098"/>
            </a:xfrm>
          </p:grpSpPr>
          <p:sp>
            <p:nvSpPr>
              <p:cNvPr id="30" name="Line 17"/>
              <p:cNvSpPr>
                <a:spLocks noChangeShapeType="1"/>
              </p:cNvSpPr>
              <p:nvPr/>
            </p:nvSpPr>
            <p:spPr bwMode="auto">
              <a:xfrm>
                <a:off x="46482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51816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8768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alibri" panose="020F0502020204030204" pitchFamily="34" charset="0"/>
                    <a:cs typeface="Calibri" panose="020F0502020204030204" pitchFamily="34" charset="0"/>
                  </a:rPr>
                  <a:t>NULL</a:t>
                </a:r>
                <a:endParaRPr lang="en-US" altLang="en-US" dirty="0">
                  <a:latin typeface="Calibri" panose="020F0502020204030204" pitchFamily="34" charset="0"/>
                  <a:cs typeface="Calibri" panose="020F0502020204030204" pitchFamily="34" charset="0"/>
                </a:endParaRPr>
              </a:p>
            </p:txBody>
          </p:sp>
          <p:grpSp>
            <p:nvGrpSpPr>
              <p:cNvPr id="45" name="Group 26"/>
              <p:cNvGrpSpPr>
                <a:grpSpLocks/>
              </p:cNvGrpSpPr>
              <p:nvPr/>
            </p:nvGrpSpPr>
            <p:grpSpPr bwMode="auto">
              <a:xfrm>
                <a:off x="4419600" y="3886200"/>
                <a:ext cx="990600" cy="433388"/>
                <a:chOff x="4176" y="2208"/>
                <a:chExt cx="624" cy="273"/>
              </a:xfrm>
            </p:grpSpPr>
            <p:sp>
              <p:nvSpPr>
                <p:cNvPr id="47" name="Text Box 27"/>
                <p:cNvSpPr txBox="1">
                  <a:spLocks noChangeArrowheads="1"/>
                </p:cNvSpPr>
                <p:nvPr/>
              </p:nvSpPr>
              <p:spPr bwMode="auto">
                <a:xfrm>
                  <a:off x="4176"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 3</a:t>
                  </a:r>
                  <a:endParaRPr lang="en-US" altLang="en-US" sz="2000" dirty="0">
                    <a:latin typeface="Calibri" panose="020F0502020204030204" pitchFamily="34" charset="0"/>
                    <a:cs typeface="Calibri" panose="020F0502020204030204" pitchFamily="34" charset="0"/>
                  </a:endParaRPr>
                </a:p>
              </p:txBody>
            </p:sp>
            <p:sp>
              <p:nvSpPr>
                <p:cNvPr id="48" name="Line 28"/>
                <p:cNvSpPr>
                  <a:spLocks noChangeShapeType="1"/>
                </p:cNvSpPr>
                <p:nvPr/>
              </p:nvSpPr>
              <p:spPr bwMode="auto">
                <a:xfrm flipH="1" flipV="1">
                  <a:off x="4544"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44196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4"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5"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36" name="Text Box 24"/>
          <p:cNvSpPr txBox="1">
            <a:spLocks noChangeArrowheads="1"/>
          </p:cNvSpPr>
          <p:nvPr/>
        </p:nvSpPr>
        <p:spPr bwMode="auto">
          <a:xfrm>
            <a:off x="7543800" y="4648200"/>
            <a:ext cx="1714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2x</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+1</a:t>
            </a:r>
            <a:r>
              <a:rPr lang="en-US" altLang="en-US" sz="2000" b="1"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v</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37" name="Text Box 25"/>
          <p:cNvSpPr txBox="1">
            <a:spLocks noChangeArrowheads="1"/>
          </p:cNvSpPr>
          <p:nvPr/>
        </p:nvSpPr>
        <p:spPr bwMode="auto">
          <a:xfrm>
            <a:off x="7620000" y="5029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n</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p>
        </p:txBody>
      </p:sp>
      <p:sp>
        <p:nvSpPr>
          <p:cNvPr id="38" name="TextBox 37"/>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9"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40"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554811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29</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3581400" y="5241925"/>
            <a:ext cx="4038600" cy="1463675"/>
            <a:chOff x="3581400" y="2819400"/>
            <a:chExt cx="40386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4267200" y="2819400"/>
              <a:ext cx="1371600" cy="1062098"/>
              <a:chOff x="4419600" y="3257490"/>
              <a:chExt cx="1371600" cy="1062098"/>
            </a:xfrm>
          </p:grpSpPr>
          <p:sp>
            <p:nvSpPr>
              <p:cNvPr id="30" name="Line 17"/>
              <p:cNvSpPr>
                <a:spLocks noChangeShapeType="1"/>
              </p:cNvSpPr>
              <p:nvPr/>
            </p:nvSpPr>
            <p:spPr bwMode="auto">
              <a:xfrm>
                <a:off x="46482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51816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8768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alibri" panose="020F0502020204030204" pitchFamily="34" charset="0"/>
                    <a:cs typeface="Calibri" panose="020F0502020204030204" pitchFamily="34" charset="0"/>
                  </a:rPr>
                  <a:t>NULL</a:t>
                </a:r>
                <a:endParaRPr lang="en-US" altLang="en-US" dirty="0">
                  <a:latin typeface="Calibri" panose="020F0502020204030204" pitchFamily="34" charset="0"/>
                  <a:cs typeface="Calibri" panose="020F0502020204030204" pitchFamily="34" charset="0"/>
                </a:endParaRPr>
              </a:p>
            </p:txBody>
          </p:sp>
          <p:grpSp>
            <p:nvGrpSpPr>
              <p:cNvPr id="45" name="Group 26"/>
              <p:cNvGrpSpPr>
                <a:grpSpLocks/>
              </p:cNvGrpSpPr>
              <p:nvPr/>
            </p:nvGrpSpPr>
            <p:grpSpPr bwMode="auto">
              <a:xfrm>
                <a:off x="4419600" y="3886200"/>
                <a:ext cx="990600" cy="433388"/>
                <a:chOff x="4176" y="2208"/>
                <a:chExt cx="624" cy="273"/>
              </a:xfrm>
            </p:grpSpPr>
            <p:sp>
              <p:nvSpPr>
                <p:cNvPr id="47" name="Text Box 27"/>
                <p:cNvSpPr txBox="1">
                  <a:spLocks noChangeArrowheads="1"/>
                </p:cNvSpPr>
                <p:nvPr/>
              </p:nvSpPr>
              <p:spPr bwMode="auto">
                <a:xfrm>
                  <a:off x="4176"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 3</a:t>
                  </a:r>
                  <a:endParaRPr lang="en-US" altLang="en-US" sz="2000" dirty="0">
                    <a:latin typeface="Calibri" panose="020F0502020204030204" pitchFamily="34" charset="0"/>
                    <a:cs typeface="Calibri" panose="020F0502020204030204" pitchFamily="34" charset="0"/>
                  </a:endParaRPr>
                </a:p>
              </p:txBody>
            </p:sp>
            <p:sp>
              <p:nvSpPr>
                <p:cNvPr id="48" name="Line 28"/>
                <p:cNvSpPr>
                  <a:spLocks noChangeShapeType="1"/>
                </p:cNvSpPr>
                <p:nvPr/>
              </p:nvSpPr>
              <p:spPr bwMode="auto">
                <a:xfrm flipH="1" flipV="1">
                  <a:off x="4544"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44196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4"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5"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36" name="Text Box 24"/>
          <p:cNvSpPr txBox="1">
            <a:spLocks noChangeArrowheads="1"/>
          </p:cNvSpPr>
          <p:nvPr/>
        </p:nvSpPr>
        <p:spPr bwMode="auto">
          <a:xfrm>
            <a:off x="7543800" y="4648200"/>
            <a:ext cx="1714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2x</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+1</a:t>
            </a:r>
            <a:r>
              <a:rPr lang="en-US" altLang="en-US" sz="2000" b="1"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v</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37" name="Text Box 25"/>
          <p:cNvSpPr txBox="1">
            <a:spLocks noChangeArrowheads="1"/>
          </p:cNvSpPr>
          <p:nvPr/>
        </p:nvSpPr>
        <p:spPr bwMode="auto">
          <a:xfrm>
            <a:off x="7620000" y="5029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n</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p>
        </p:txBody>
      </p:sp>
      <p:sp>
        <p:nvSpPr>
          <p:cNvPr id="41" name="TextBox 40"/>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4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43"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grpSp>
        <p:nvGrpSpPr>
          <p:cNvPr id="38" name="Group 37"/>
          <p:cNvGrpSpPr/>
          <p:nvPr/>
        </p:nvGrpSpPr>
        <p:grpSpPr>
          <a:xfrm>
            <a:off x="4038600" y="2362200"/>
            <a:ext cx="3352800" cy="2209800"/>
            <a:chOff x="4038600" y="2362200"/>
            <a:chExt cx="3352800" cy="2209800"/>
          </a:xfrm>
        </p:grpSpPr>
        <p:sp>
          <p:nvSpPr>
            <p:cNvPr id="39" name="AutoShape 25"/>
            <p:cNvSpPr>
              <a:spLocks noChangeArrowheads="1"/>
            </p:cNvSpPr>
            <p:nvPr/>
          </p:nvSpPr>
          <p:spPr bwMode="auto">
            <a:xfrm>
              <a:off x="4038600" y="2590800"/>
              <a:ext cx="3352800" cy="1676400"/>
            </a:xfrm>
            <a:prstGeom prst="wedgeRectCallout">
              <a:avLst>
                <a:gd name="adj1" fmla="val -95264"/>
                <a:gd name="adj2" fmla="val 8967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40" name="AutoShape 26"/>
            <p:cNvSpPr>
              <a:spLocks noChangeArrowheads="1"/>
            </p:cNvSpPr>
            <p:nvPr/>
          </p:nvSpPr>
          <p:spPr bwMode="auto">
            <a:xfrm>
              <a:off x="4038600" y="2362200"/>
              <a:ext cx="3352800" cy="2209800"/>
            </a:xfrm>
            <a:prstGeom prst="wedgeRectCallout">
              <a:avLst>
                <a:gd name="adj1" fmla="val 59519"/>
                <a:gd name="adj2" fmla="val 8311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 </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 </a:t>
              </a:r>
              <a:r>
                <a:rPr lang="en-US" altLang="en-US" sz="2000" dirty="0" smtClean="0">
                  <a:latin typeface="Calibri" panose="020F0502020204030204" pitchFamily="34" charset="0"/>
                  <a:cs typeface="Calibri" panose="020F0502020204030204" pitchFamily="34" charset="0"/>
                </a:rPr>
                <a:t>∧ 2x</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+1</a:t>
              </a:r>
              <a:r>
                <a:rPr lang="en-US" altLang="en-US" sz="2000"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v</a:t>
              </a:r>
              <a:r>
                <a:rPr lang="en-US" altLang="en-US" sz="2000" baseline="-25000" dirty="0" smtClean="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 n</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solidFill>
                    <a:srgbClr val="FF3300"/>
                  </a:solidFill>
                  <a:latin typeface="Calibri" panose="020F0502020204030204" pitchFamily="34" charset="0"/>
                  <a:cs typeface="Calibri" panose="020F0502020204030204" pitchFamily="34" charset="0"/>
                </a:rPr>
                <a:t>=</a:t>
              </a:r>
              <a:r>
                <a:rPr lang="en-US" altLang="en-US" sz="2000" dirty="0" smtClean="0">
                  <a:latin typeface="Calibri" panose="020F0502020204030204" pitchFamily="34" charset="0"/>
                  <a:cs typeface="Calibri" panose="020F0502020204030204" pitchFamily="34" charset="0"/>
                </a:rPr>
                <a:t>p</a:t>
              </a:r>
              <a:r>
                <a:rPr lang="en-US" altLang="en-US" sz="2000" baseline="-25000" dirty="0" smtClean="0">
                  <a:latin typeface="Calibri" panose="020F0502020204030204" pitchFamily="34" charset="0"/>
                  <a:cs typeface="Calibri" panose="020F0502020204030204" pitchFamily="34" charset="0"/>
                </a:rPr>
                <a:t>0</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690669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3</a:t>
            </a:fld>
            <a:endParaRPr lang="en-US">
              <a:solidFill>
                <a:prstClr val="black">
                  <a:tint val="75000"/>
                </a:prstClr>
              </a:solidFill>
            </a:endParaRPr>
          </a:p>
        </p:txBody>
      </p:sp>
      <p:sp>
        <p:nvSpPr>
          <p:cNvPr id="19" name="Title 3"/>
          <p:cNvSpPr>
            <a:spLocks noGrp="1"/>
          </p:cNvSpPr>
          <p:nvPr>
            <p:ph type="title" idx="4294967295"/>
          </p:nvPr>
        </p:nvSpPr>
        <p:spPr>
          <a:xfrm>
            <a:off x="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مقدمه</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457199" y="1676400"/>
            <a:ext cx="8305801" cy="3170099"/>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روش‌های آزمون نرم‌افزاری</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آزمون دستی</a:t>
            </a:r>
            <a:endParaRPr lang="en-US" sz="2800" dirty="0" smtClean="0">
              <a:latin typeface="Calibri" panose="020F0502020204030204" pitchFamily="34" charset="0"/>
              <a:cs typeface="Calibri" panose="020F0502020204030204" pitchFamily="34" charset="0"/>
            </a:endParaRPr>
          </a:p>
          <a:p>
            <a:pPr marL="1371600" lvl="2"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هزینه‌بر</a:t>
            </a:r>
          </a:p>
          <a:p>
            <a:pPr marL="1371600" lvl="2"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کشف آسیب‌پذیری‌های خاص (منطقی)</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آزمون خودکار</a:t>
            </a:r>
          </a:p>
          <a:p>
            <a:pPr marL="1371600" lvl="2"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هزینه کمتر (بررسی هزاران خط کد در زمان کمتر)</a:t>
            </a:r>
          </a:p>
          <a:p>
            <a:pPr marL="1371600" lvl="2" indent="-457200" algn="justLow" rtl="1">
              <a:buFont typeface="Arial" panose="020B0604020202020204" pitchFamily="34" charset="0"/>
              <a:buChar char="•"/>
            </a:pPr>
            <a:r>
              <a:rPr lang="fa-IR" sz="2800" dirty="0">
                <a:latin typeface="Calibri" panose="020F0502020204030204" pitchFamily="34" charset="0"/>
                <a:cs typeface="Calibri" panose="020F0502020204030204" pitchFamily="34" charset="0"/>
              </a:rPr>
              <a:t>وجود مثبت نادرست و منفی </a:t>
            </a:r>
            <a:r>
              <a:rPr lang="fa-IR" sz="2800" dirty="0" smtClean="0">
                <a:latin typeface="Calibri" panose="020F0502020204030204" pitchFamily="34" charset="0"/>
                <a:cs typeface="Calibri" panose="020F0502020204030204" pitchFamily="34" charset="0"/>
              </a:rPr>
              <a:t>نادرست</a:t>
            </a:r>
            <a:endParaRPr lang="fa-I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74150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54"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55"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33"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30</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25" name="Group 24"/>
          <p:cNvGrpSpPr/>
          <p:nvPr/>
        </p:nvGrpSpPr>
        <p:grpSpPr>
          <a:xfrm>
            <a:off x="3581400" y="5241925"/>
            <a:ext cx="4038600" cy="1463675"/>
            <a:chOff x="3581400" y="2819400"/>
            <a:chExt cx="4038600" cy="14636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p-&gt;next=n</a:t>
              </a:r>
              <a:r>
                <a:rPr lang="en-US" altLang="en-US" sz="2000" baseline="-25000" dirty="0">
                  <a:latin typeface="Calibri" panose="020F0502020204030204" pitchFamily="34" charset="0"/>
                  <a:cs typeface="Calibri" panose="020F0502020204030204" pitchFamily="34" charset="0"/>
                </a:rPr>
                <a:t>0</a:t>
              </a: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grpSp>
          <p:nvGrpSpPr>
            <p:cNvPr id="28" name="Group 27"/>
            <p:cNvGrpSpPr/>
            <p:nvPr/>
          </p:nvGrpSpPr>
          <p:grpSpPr>
            <a:xfrm>
              <a:off x="4267200" y="2819400"/>
              <a:ext cx="1371600" cy="1062098"/>
              <a:chOff x="4419600" y="3257490"/>
              <a:chExt cx="1371600" cy="1062098"/>
            </a:xfrm>
          </p:grpSpPr>
          <p:sp>
            <p:nvSpPr>
              <p:cNvPr id="30" name="Line 17"/>
              <p:cNvSpPr>
                <a:spLocks noChangeShapeType="1"/>
              </p:cNvSpPr>
              <p:nvPr/>
            </p:nvSpPr>
            <p:spPr bwMode="auto">
              <a:xfrm>
                <a:off x="4648200" y="3581400"/>
                <a:ext cx="762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3"/>
              <p:cNvSpPr>
                <a:spLocks noChangeShapeType="1"/>
              </p:cNvSpPr>
              <p:nvPr/>
            </p:nvSpPr>
            <p:spPr bwMode="auto">
              <a:xfrm flipV="1">
                <a:off x="5181600" y="3695700"/>
                <a:ext cx="76200" cy="342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4"/>
              <p:cNvSpPr txBox="1">
                <a:spLocks noChangeArrowheads="1"/>
              </p:cNvSpPr>
              <p:nvPr/>
            </p:nvSpPr>
            <p:spPr bwMode="auto">
              <a:xfrm>
                <a:off x="4876800" y="3364468"/>
                <a:ext cx="9144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latin typeface="Calibri" panose="020F0502020204030204" pitchFamily="34" charset="0"/>
                    <a:cs typeface="Calibri" panose="020F0502020204030204" pitchFamily="34" charset="0"/>
                  </a:rPr>
                  <a:t>NULL</a:t>
                </a:r>
                <a:endParaRPr lang="en-US" altLang="en-US" dirty="0">
                  <a:latin typeface="Calibri" panose="020F0502020204030204" pitchFamily="34" charset="0"/>
                  <a:cs typeface="Calibri" panose="020F0502020204030204" pitchFamily="34" charset="0"/>
                </a:endParaRPr>
              </a:p>
            </p:txBody>
          </p:sp>
          <p:grpSp>
            <p:nvGrpSpPr>
              <p:cNvPr id="45" name="Group 26"/>
              <p:cNvGrpSpPr>
                <a:grpSpLocks/>
              </p:cNvGrpSpPr>
              <p:nvPr/>
            </p:nvGrpSpPr>
            <p:grpSpPr bwMode="auto">
              <a:xfrm>
                <a:off x="4419600" y="3886200"/>
                <a:ext cx="990600" cy="433388"/>
                <a:chOff x="4176" y="2208"/>
                <a:chExt cx="624" cy="273"/>
              </a:xfrm>
            </p:grpSpPr>
            <p:sp>
              <p:nvSpPr>
                <p:cNvPr id="47" name="Text Box 27"/>
                <p:cNvSpPr txBox="1">
                  <a:spLocks noChangeArrowheads="1"/>
                </p:cNvSpPr>
                <p:nvPr/>
              </p:nvSpPr>
              <p:spPr bwMode="auto">
                <a:xfrm>
                  <a:off x="4176" y="2208"/>
                  <a:ext cx="624"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 3</a:t>
                  </a:r>
                  <a:endParaRPr lang="en-US" altLang="en-US" sz="2000" dirty="0">
                    <a:latin typeface="Calibri" panose="020F0502020204030204" pitchFamily="34" charset="0"/>
                    <a:cs typeface="Calibri" panose="020F0502020204030204" pitchFamily="34" charset="0"/>
                  </a:endParaRPr>
                </a:p>
              </p:txBody>
            </p:sp>
            <p:sp>
              <p:nvSpPr>
                <p:cNvPr id="48" name="Line 28"/>
                <p:cNvSpPr>
                  <a:spLocks noChangeShapeType="1"/>
                </p:cNvSpPr>
                <p:nvPr/>
              </p:nvSpPr>
              <p:spPr bwMode="auto">
                <a:xfrm flipH="1" flipV="1">
                  <a:off x="4544"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6" name="TextBox 45"/>
              <p:cNvSpPr txBox="1"/>
              <p:nvPr/>
            </p:nvSpPr>
            <p:spPr>
              <a:xfrm>
                <a:off x="4419600" y="3257490"/>
                <a:ext cx="3048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P</a:t>
                </a:r>
                <a:endParaRPr lang="en-US" sz="2000" dirty="0">
                  <a:latin typeface="Calibri" panose="020F0502020204030204" pitchFamily="34" charset="0"/>
                  <a:cs typeface="Calibri" panose="020F0502020204030204" pitchFamily="34" charset="0"/>
                </a:endParaRPr>
              </a:p>
            </p:txBody>
          </p:sp>
        </p:gr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4"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5"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a:t>
            </a:r>
          </a:p>
        </p:txBody>
      </p:sp>
      <p:sp>
        <p:nvSpPr>
          <p:cNvPr id="36" name="Text Box 24"/>
          <p:cNvSpPr txBox="1">
            <a:spLocks noChangeArrowheads="1"/>
          </p:cNvSpPr>
          <p:nvPr/>
        </p:nvSpPr>
        <p:spPr bwMode="auto">
          <a:xfrm>
            <a:off x="7543800" y="4648200"/>
            <a:ext cx="1714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2x</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+1</a:t>
            </a:r>
            <a:r>
              <a:rPr lang="en-US" altLang="en-US" sz="2000" b="1"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v</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37" name="Text Box 25"/>
          <p:cNvSpPr txBox="1">
            <a:spLocks noChangeArrowheads="1"/>
          </p:cNvSpPr>
          <p:nvPr/>
        </p:nvSpPr>
        <p:spPr bwMode="auto">
          <a:xfrm>
            <a:off x="7620000" y="5029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n</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p>
        </p:txBody>
      </p:sp>
      <p:grpSp>
        <p:nvGrpSpPr>
          <p:cNvPr id="38" name="Group 37"/>
          <p:cNvGrpSpPr/>
          <p:nvPr/>
        </p:nvGrpSpPr>
        <p:grpSpPr>
          <a:xfrm>
            <a:off x="4038600" y="2362200"/>
            <a:ext cx="3352800" cy="2209800"/>
            <a:chOff x="4038600" y="2362200"/>
            <a:chExt cx="3352800" cy="2209800"/>
          </a:xfrm>
        </p:grpSpPr>
        <p:sp>
          <p:nvSpPr>
            <p:cNvPr id="39" name="AutoShape 25"/>
            <p:cNvSpPr>
              <a:spLocks noChangeArrowheads="1"/>
            </p:cNvSpPr>
            <p:nvPr/>
          </p:nvSpPr>
          <p:spPr bwMode="auto">
            <a:xfrm>
              <a:off x="4038600" y="2590800"/>
              <a:ext cx="3352800" cy="1676400"/>
            </a:xfrm>
            <a:prstGeom prst="wedgeRectCallout">
              <a:avLst>
                <a:gd name="adj1" fmla="val -95264"/>
                <a:gd name="adj2" fmla="val 8967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40" name="AutoShape 26"/>
            <p:cNvSpPr>
              <a:spLocks noChangeArrowheads="1"/>
            </p:cNvSpPr>
            <p:nvPr/>
          </p:nvSpPr>
          <p:spPr bwMode="auto">
            <a:xfrm>
              <a:off x="4038600" y="2362200"/>
              <a:ext cx="3352800" cy="2209800"/>
            </a:xfrm>
            <a:prstGeom prst="wedgeRectCallout">
              <a:avLst>
                <a:gd name="adj1" fmla="val 59519"/>
                <a:gd name="adj2" fmla="val 8311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 </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p</a:t>
              </a:r>
              <a:r>
                <a:rPr lang="en-US" altLang="en-US" sz="2000" baseline="-25000" dirty="0">
                  <a:latin typeface="Calibri" panose="020F0502020204030204" pitchFamily="34" charset="0"/>
                  <a:cs typeface="Calibri" panose="020F0502020204030204" pitchFamily="34" charset="0"/>
                </a:rPr>
                <a:t>0</a:t>
              </a:r>
              <a:r>
                <a:rPr lang="en-US" altLang="en-US" sz="2000" b="1" dirty="0">
                  <a:latin typeface="Calibri" panose="020F0502020204030204" pitchFamily="34" charset="0"/>
                  <a:cs typeface="Calibri" panose="020F0502020204030204" pitchFamily="34" charset="0"/>
                  <a:sym typeface="Symbol" pitchFamily="18" charset="2"/>
                </a:rPr>
                <a:t></a:t>
              </a:r>
              <a:r>
                <a:rPr lang="en-US" altLang="en-US" sz="2000" dirty="0">
                  <a:latin typeface="Calibri" panose="020F0502020204030204" pitchFamily="34" charset="0"/>
                  <a:cs typeface="Calibri" panose="020F0502020204030204" pitchFamily="34" charset="0"/>
                </a:rPr>
                <a:t>NULL </a:t>
              </a:r>
              <a:r>
                <a:rPr lang="en-US" altLang="en-US" sz="2000" dirty="0" smtClean="0">
                  <a:latin typeface="Calibri" panose="020F0502020204030204" pitchFamily="34" charset="0"/>
                  <a:cs typeface="Calibri" panose="020F0502020204030204" pitchFamily="34" charset="0"/>
                </a:rPr>
                <a:t>∧ 2x</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+1</a:t>
              </a:r>
              <a:r>
                <a:rPr lang="en-US" altLang="en-US" sz="2000"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v</a:t>
              </a:r>
              <a:r>
                <a:rPr lang="en-US" altLang="en-US" sz="2000" baseline="-25000" dirty="0" smtClean="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 n</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solidFill>
                    <a:srgbClr val="FF3300"/>
                  </a:solidFill>
                  <a:latin typeface="Calibri" panose="020F0502020204030204" pitchFamily="34" charset="0"/>
                  <a:cs typeface="Calibri" panose="020F0502020204030204" pitchFamily="34" charset="0"/>
                </a:rPr>
                <a:t>=</a:t>
              </a:r>
              <a:r>
                <a:rPr lang="en-US" altLang="en-US" sz="2000" dirty="0" smtClean="0">
                  <a:latin typeface="Calibri" panose="020F0502020204030204" pitchFamily="34" charset="0"/>
                  <a:cs typeface="Calibri" panose="020F0502020204030204" pitchFamily="34" charset="0"/>
                </a:rPr>
                <a:t>p</a:t>
              </a:r>
              <a:r>
                <a:rPr lang="en-US" altLang="en-US" sz="2000" baseline="-25000" dirty="0" smtClean="0">
                  <a:latin typeface="Calibri" panose="020F0502020204030204" pitchFamily="34" charset="0"/>
                  <a:cs typeface="Calibri" panose="020F0502020204030204" pitchFamily="34" charset="0"/>
                </a:rPr>
                <a:t>0</a:t>
              </a:r>
              <a:endParaRPr lang="en-US" altLang="en-US" sz="2000" dirty="0">
                <a:latin typeface="Calibri" panose="020F0502020204030204" pitchFamily="34" charset="0"/>
                <a:cs typeface="Calibri" panose="020F0502020204030204" pitchFamily="34" charset="0"/>
              </a:endParaRPr>
            </a:p>
            <a:p>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=1</a:t>
              </a:r>
              <a:r>
                <a:rPr lang="en-US" altLang="en-US" sz="2000" dirty="0" smtClean="0">
                  <a:latin typeface="Calibri" panose="020F0502020204030204" pitchFamily="34" charset="0"/>
                  <a:cs typeface="Calibri" panose="020F0502020204030204" pitchFamily="34" charset="0"/>
                </a:rPr>
                <a:t>,</a:t>
              </a:r>
              <a:endParaRPr lang="en-US" altLang="en-US" sz="2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a:p>
              <a:endParaRPr lang="en-US" altLang="en-US" sz="2000" baseline="-25000" dirty="0">
                <a:latin typeface="Calibri" panose="020F0502020204030204" pitchFamily="34" charset="0"/>
                <a:cs typeface="Calibri" panose="020F0502020204030204" pitchFamily="34" charset="0"/>
              </a:endParaRPr>
            </a:p>
          </p:txBody>
        </p:sp>
      </p:grpSp>
      <p:grpSp>
        <p:nvGrpSpPr>
          <p:cNvPr id="41" name="Group 40"/>
          <p:cNvGrpSpPr/>
          <p:nvPr/>
        </p:nvGrpSpPr>
        <p:grpSpPr>
          <a:xfrm>
            <a:off x="5715000" y="3284537"/>
            <a:ext cx="1371600" cy="1058863"/>
            <a:chOff x="5715000" y="3284537"/>
            <a:chExt cx="1371600" cy="1058863"/>
          </a:xfrm>
        </p:grpSpPr>
        <p:grpSp>
          <p:nvGrpSpPr>
            <p:cNvPr id="42" name="Group 41"/>
            <p:cNvGrpSpPr/>
            <p:nvPr/>
          </p:nvGrpSpPr>
          <p:grpSpPr>
            <a:xfrm>
              <a:off x="5715000" y="3284537"/>
              <a:ext cx="1371600" cy="1058863"/>
              <a:chOff x="5715000" y="2574925"/>
              <a:chExt cx="1371600" cy="1058863"/>
            </a:xfrm>
          </p:grpSpPr>
          <p:grpSp>
            <p:nvGrpSpPr>
              <p:cNvPr id="44" name="Group 22"/>
              <p:cNvGrpSpPr>
                <a:grpSpLocks/>
              </p:cNvGrpSpPr>
              <p:nvPr/>
            </p:nvGrpSpPr>
            <p:grpSpPr bwMode="auto">
              <a:xfrm>
                <a:off x="5943600" y="3200400"/>
                <a:ext cx="1143000" cy="433388"/>
                <a:chOff x="3888" y="2208"/>
                <a:chExt cx="720" cy="273"/>
              </a:xfrm>
            </p:grpSpPr>
            <p:sp>
              <p:nvSpPr>
                <p:cNvPr id="51" name="Text Box 23"/>
                <p:cNvSpPr txBox="1">
                  <a:spLocks noChangeArrowheads="1"/>
                </p:cNvSpPr>
                <p:nvPr/>
              </p:nvSpPr>
              <p:spPr bwMode="auto">
                <a:xfrm>
                  <a:off x="3888" y="2208"/>
                  <a:ext cx="720"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t>  3</a:t>
                  </a:r>
                  <a:endParaRPr lang="en-US" altLang="en-US" sz="2000" dirty="0"/>
                </a:p>
              </p:txBody>
            </p:sp>
            <p:sp>
              <p:nvSpPr>
                <p:cNvPr id="52" name="Line 24"/>
                <p:cNvSpPr>
                  <a:spLocks noChangeShapeType="1"/>
                </p:cNvSpPr>
                <p:nvPr/>
              </p:nvSpPr>
              <p:spPr bwMode="auto">
                <a:xfrm flipH="1" flipV="1">
                  <a:off x="4272"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9" name="Line 25"/>
              <p:cNvSpPr>
                <a:spLocks noChangeShapeType="1"/>
              </p:cNvSpPr>
              <p:nvPr/>
            </p:nvSpPr>
            <p:spPr bwMode="auto">
              <a:xfrm>
                <a:off x="6096000" y="2895600"/>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Text Box 27"/>
              <p:cNvSpPr txBox="1">
                <a:spLocks noChangeArrowheads="1"/>
              </p:cNvSpPr>
              <p:nvPr/>
            </p:nvSpPr>
            <p:spPr bwMode="auto">
              <a:xfrm>
                <a:off x="5715000" y="2574925"/>
                <a:ext cx="457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t>p</a:t>
                </a:r>
                <a:r>
                  <a:rPr lang="en-US" altLang="en-US" sz="2000" baseline="-25000" dirty="0" smtClean="0"/>
                  <a:t>0</a:t>
                </a:r>
                <a:endParaRPr lang="en-US" altLang="en-US" sz="2000" baseline="-25000" dirty="0"/>
              </a:p>
            </p:txBody>
          </p:sp>
        </p:grpSp>
        <p:cxnSp>
          <p:nvCxnSpPr>
            <p:cNvPr id="43" name="Curved Connector 42"/>
            <p:cNvCxnSpPr>
              <a:endCxn id="49" idx="1"/>
            </p:cNvCxnSpPr>
            <p:nvPr/>
          </p:nvCxnSpPr>
          <p:spPr>
            <a:xfrm rot="10800000">
              <a:off x="6248401" y="3833813"/>
              <a:ext cx="685803" cy="76203"/>
            </a:xfrm>
            <a:prstGeom prst="curvedConnector4">
              <a:avLst>
                <a:gd name="adj1" fmla="val 16169"/>
                <a:gd name="adj2" fmla="val 399988"/>
              </a:avLst>
            </a:prstGeom>
            <a:ln>
              <a:tailEnd type="arrow"/>
            </a:ln>
          </p:spPr>
          <p:style>
            <a:lnRef idx="1">
              <a:schemeClr val="dk1"/>
            </a:lnRef>
            <a:fillRef idx="0">
              <a:schemeClr val="dk1"/>
            </a:fillRef>
            <a:effectRef idx="0">
              <a:schemeClr val="dk1"/>
            </a:effectRef>
            <a:fontRef idx="minor">
              <a:schemeClr val="tx1"/>
            </a:fontRef>
          </p:style>
        </p:cxnSp>
      </p:grpSp>
      <p:sp>
        <p:nvSpPr>
          <p:cNvPr id="53" name="TextBox 52"/>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spTree>
    <p:extLst>
      <p:ext uri="{BB962C8B-B14F-4D97-AF65-F5344CB8AC3E}">
        <p14:creationId xmlns:p14="http://schemas.microsoft.com/office/powerpoint/2010/main" val="3264733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31</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3" name="Group 2"/>
          <p:cNvGrpSpPr/>
          <p:nvPr/>
        </p:nvGrpSpPr>
        <p:grpSpPr>
          <a:xfrm>
            <a:off x="3581400" y="2743200"/>
            <a:ext cx="4038600" cy="1539875"/>
            <a:chOff x="3581400" y="2743200"/>
            <a:chExt cx="4038600" cy="1539875"/>
          </a:xfrm>
        </p:grpSpPr>
        <p:grpSp>
          <p:nvGrpSpPr>
            <p:cNvPr id="25" name="Group 24"/>
            <p:cNvGrpSpPr/>
            <p:nvPr/>
          </p:nvGrpSpPr>
          <p:grpSpPr>
            <a:xfrm>
              <a:off x="3581400" y="3276600"/>
              <a:ext cx="4038600" cy="1006475"/>
              <a:chOff x="3581400" y="3276600"/>
              <a:chExt cx="4038600" cy="10064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a:t>
                </a:r>
                <a:r>
                  <a:rPr lang="en-US" altLang="en-US" sz="2000" dirty="0" smtClean="0">
                    <a:latin typeface="Calibri" panose="020F0502020204030204" pitchFamily="34" charset="0"/>
                    <a:cs typeface="Calibri" panose="020F0502020204030204" pitchFamily="34" charset="0"/>
                  </a:rPr>
                  <a:t>next=p</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3886200" y="2743200"/>
              <a:ext cx="1371600" cy="1058863"/>
              <a:chOff x="5715000" y="3284537"/>
              <a:chExt cx="1371600" cy="1058863"/>
            </a:xfrm>
          </p:grpSpPr>
          <p:grpSp>
            <p:nvGrpSpPr>
              <p:cNvPr id="34" name="Group 33"/>
              <p:cNvGrpSpPr/>
              <p:nvPr/>
            </p:nvGrpSpPr>
            <p:grpSpPr>
              <a:xfrm>
                <a:off x="5715000" y="3284537"/>
                <a:ext cx="1371600" cy="1058863"/>
                <a:chOff x="5715000" y="2574925"/>
                <a:chExt cx="1371600" cy="1058863"/>
              </a:xfrm>
            </p:grpSpPr>
            <p:grpSp>
              <p:nvGrpSpPr>
                <p:cNvPr id="36" name="Group 22"/>
                <p:cNvGrpSpPr>
                  <a:grpSpLocks/>
                </p:cNvGrpSpPr>
                <p:nvPr/>
              </p:nvGrpSpPr>
              <p:grpSpPr bwMode="auto">
                <a:xfrm>
                  <a:off x="5943600" y="3200400"/>
                  <a:ext cx="1143000" cy="433388"/>
                  <a:chOff x="3888" y="2208"/>
                  <a:chExt cx="720" cy="273"/>
                </a:xfrm>
              </p:grpSpPr>
              <p:sp>
                <p:nvSpPr>
                  <p:cNvPr id="39" name="Text Box 23"/>
                  <p:cNvSpPr txBox="1">
                    <a:spLocks noChangeArrowheads="1"/>
                  </p:cNvSpPr>
                  <p:nvPr/>
                </p:nvSpPr>
                <p:spPr bwMode="auto">
                  <a:xfrm>
                    <a:off x="3888" y="2208"/>
                    <a:ext cx="720"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 3</a:t>
                    </a:r>
                  </a:p>
                </p:txBody>
              </p:sp>
              <p:sp>
                <p:nvSpPr>
                  <p:cNvPr id="40" name="Line 24"/>
                  <p:cNvSpPr>
                    <a:spLocks noChangeShapeType="1"/>
                  </p:cNvSpPr>
                  <p:nvPr/>
                </p:nvSpPr>
                <p:spPr bwMode="auto">
                  <a:xfrm flipH="1" flipV="1">
                    <a:off x="4272"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 name="Line 25"/>
                <p:cNvSpPr>
                  <a:spLocks noChangeShapeType="1"/>
                </p:cNvSpPr>
                <p:nvPr/>
              </p:nvSpPr>
              <p:spPr bwMode="auto">
                <a:xfrm>
                  <a:off x="6096000" y="2895600"/>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27"/>
                <p:cNvSpPr txBox="1">
                  <a:spLocks noChangeArrowheads="1"/>
                </p:cNvSpPr>
                <p:nvPr/>
              </p:nvSpPr>
              <p:spPr bwMode="auto">
                <a:xfrm>
                  <a:off x="5715000" y="2574925"/>
                  <a:ext cx="457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p</a:t>
                  </a:r>
                  <a:endParaRPr lang="en-US" altLang="en-US" sz="2000" baseline="-25000" dirty="0">
                    <a:latin typeface="Calibri" panose="020F0502020204030204" pitchFamily="34" charset="0"/>
                    <a:cs typeface="Calibri" panose="020F0502020204030204" pitchFamily="34" charset="0"/>
                  </a:endParaRPr>
                </a:p>
              </p:txBody>
            </p:sp>
          </p:grpSp>
          <p:cxnSp>
            <p:nvCxnSpPr>
              <p:cNvPr id="35" name="Curved Connector 34"/>
              <p:cNvCxnSpPr>
                <a:endCxn id="37" idx="1"/>
              </p:cNvCxnSpPr>
              <p:nvPr/>
            </p:nvCxnSpPr>
            <p:spPr>
              <a:xfrm rot="10800000">
                <a:off x="6248401" y="3833813"/>
                <a:ext cx="685803" cy="76203"/>
              </a:xfrm>
              <a:prstGeom prst="curvedConnector4">
                <a:avLst>
                  <a:gd name="adj1" fmla="val 16169"/>
                  <a:gd name="adj2" fmla="val 399988"/>
                </a:avLst>
              </a:prstGeom>
              <a:ln>
                <a:tailEnd type="arrow"/>
              </a:ln>
            </p:spPr>
            <p:style>
              <a:lnRef idx="1">
                <a:schemeClr val="dk1"/>
              </a:lnRef>
              <a:fillRef idx="0">
                <a:schemeClr val="dk1"/>
              </a:fillRef>
              <a:effectRef idx="0">
                <a:schemeClr val="dk1"/>
              </a:effectRef>
              <a:fontRef idx="minor">
                <a:schemeClr val="tx1"/>
              </a:fontRef>
            </p:style>
          </p:cxnSp>
        </p:grpSp>
      </p:grpSp>
      <p:sp>
        <p:nvSpPr>
          <p:cNvPr id="30" name="TextBox 29"/>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4" name="Group 3"/>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1"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32"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142813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32</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3" name="Group 2"/>
          <p:cNvGrpSpPr/>
          <p:nvPr/>
        </p:nvGrpSpPr>
        <p:grpSpPr>
          <a:xfrm>
            <a:off x="3581400" y="3413125"/>
            <a:ext cx="4038600" cy="1539875"/>
            <a:chOff x="3581400" y="2743200"/>
            <a:chExt cx="4038600" cy="1539875"/>
          </a:xfrm>
        </p:grpSpPr>
        <p:grpSp>
          <p:nvGrpSpPr>
            <p:cNvPr id="25" name="Group 24"/>
            <p:cNvGrpSpPr/>
            <p:nvPr/>
          </p:nvGrpSpPr>
          <p:grpSpPr>
            <a:xfrm>
              <a:off x="3581400" y="3276600"/>
              <a:ext cx="4038600" cy="1006475"/>
              <a:chOff x="3581400" y="3276600"/>
              <a:chExt cx="4038600" cy="10064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a:t>
                </a:r>
                <a:r>
                  <a:rPr lang="en-US" altLang="en-US" sz="2000" dirty="0" smtClean="0">
                    <a:latin typeface="Calibri" panose="020F0502020204030204" pitchFamily="34" charset="0"/>
                    <a:cs typeface="Calibri" panose="020F0502020204030204" pitchFamily="34" charset="0"/>
                  </a:rPr>
                  <a:t>next=p</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3886200" y="2743200"/>
              <a:ext cx="1371600" cy="1058863"/>
              <a:chOff x="5715000" y="3284537"/>
              <a:chExt cx="1371600" cy="1058863"/>
            </a:xfrm>
          </p:grpSpPr>
          <p:grpSp>
            <p:nvGrpSpPr>
              <p:cNvPr id="34" name="Group 33"/>
              <p:cNvGrpSpPr/>
              <p:nvPr/>
            </p:nvGrpSpPr>
            <p:grpSpPr>
              <a:xfrm>
                <a:off x="5715000" y="3284537"/>
                <a:ext cx="1371600" cy="1058863"/>
                <a:chOff x="5715000" y="2574925"/>
                <a:chExt cx="1371600" cy="1058863"/>
              </a:xfrm>
            </p:grpSpPr>
            <p:grpSp>
              <p:nvGrpSpPr>
                <p:cNvPr id="36" name="Group 22"/>
                <p:cNvGrpSpPr>
                  <a:grpSpLocks/>
                </p:cNvGrpSpPr>
                <p:nvPr/>
              </p:nvGrpSpPr>
              <p:grpSpPr bwMode="auto">
                <a:xfrm>
                  <a:off x="5943600" y="3200400"/>
                  <a:ext cx="1143000" cy="433388"/>
                  <a:chOff x="3888" y="2208"/>
                  <a:chExt cx="720" cy="273"/>
                </a:xfrm>
              </p:grpSpPr>
              <p:sp>
                <p:nvSpPr>
                  <p:cNvPr id="39" name="Text Box 23"/>
                  <p:cNvSpPr txBox="1">
                    <a:spLocks noChangeArrowheads="1"/>
                  </p:cNvSpPr>
                  <p:nvPr/>
                </p:nvSpPr>
                <p:spPr bwMode="auto">
                  <a:xfrm>
                    <a:off x="3888" y="2208"/>
                    <a:ext cx="720"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 3</a:t>
                    </a:r>
                  </a:p>
                </p:txBody>
              </p:sp>
              <p:sp>
                <p:nvSpPr>
                  <p:cNvPr id="40" name="Line 24"/>
                  <p:cNvSpPr>
                    <a:spLocks noChangeShapeType="1"/>
                  </p:cNvSpPr>
                  <p:nvPr/>
                </p:nvSpPr>
                <p:spPr bwMode="auto">
                  <a:xfrm flipH="1" flipV="1">
                    <a:off x="4272"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 name="Line 25"/>
                <p:cNvSpPr>
                  <a:spLocks noChangeShapeType="1"/>
                </p:cNvSpPr>
                <p:nvPr/>
              </p:nvSpPr>
              <p:spPr bwMode="auto">
                <a:xfrm>
                  <a:off x="6096000" y="2895600"/>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27"/>
                <p:cNvSpPr txBox="1">
                  <a:spLocks noChangeArrowheads="1"/>
                </p:cNvSpPr>
                <p:nvPr/>
              </p:nvSpPr>
              <p:spPr bwMode="auto">
                <a:xfrm>
                  <a:off x="5715000" y="2574925"/>
                  <a:ext cx="457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p</a:t>
                  </a:r>
                  <a:endParaRPr lang="en-US" altLang="en-US" sz="2000" baseline="-25000" dirty="0">
                    <a:latin typeface="Calibri" panose="020F0502020204030204" pitchFamily="34" charset="0"/>
                    <a:cs typeface="Calibri" panose="020F0502020204030204" pitchFamily="34" charset="0"/>
                  </a:endParaRPr>
                </a:p>
              </p:txBody>
            </p:sp>
          </p:grpSp>
          <p:cxnSp>
            <p:nvCxnSpPr>
              <p:cNvPr id="35" name="Curved Connector 34"/>
              <p:cNvCxnSpPr>
                <a:endCxn id="37" idx="1"/>
              </p:cNvCxnSpPr>
              <p:nvPr/>
            </p:nvCxnSpPr>
            <p:spPr>
              <a:xfrm rot="10800000">
                <a:off x="6248401" y="3833813"/>
                <a:ext cx="685803" cy="76203"/>
              </a:xfrm>
              <a:prstGeom prst="curvedConnector4">
                <a:avLst>
                  <a:gd name="adj1" fmla="val 16169"/>
                  <a:gd name="adj2" fmla="val 399988"/>
                </a:avLst>
              </a:prstGeom>
              <a:ln>
                <a:tailEnd type="arrow"/>
              </a:ln>
            </p:spPr>
            <p:style>
              <a:lnRef idx="1">
                <a:schemeClr val="dk1"/>
              </a:lnRef>
              <a:fillRef idx="0">
                <a:schemeClr val="dk1"/>
              </a:fillRef>
              <a:effectRef idx="0">
                <a:schemeClr val="dk1"/>
              </a:effectRef>
              <a:fontRef idx="minor">
                <a:schemeClr val="tx1"/>
              </a:fontRef>
            </p:style>
          </p:cxnSp>
        </p:grpSp>
      </p:grpSp>
      <p:sp>
        <p:nvSpPr>
          <p:cNvPr id="30"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1" name="TextBox 30"/>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4" name="Group 3"/>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41"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729471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33</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3" name="Group 2"/>
          <p:cNvGrpSpPr/>
          <p:nvPr/>
        </p:nvGrpSpPr>
        <p:grpSpPr>
          <a:xfrm>
            <a:off x="3581400" y="3657600"/>
            <a:ext cx="4038600" cy="1539875"/>
            <a:chOff x="3581400" y="2743200"/>
            <a:chExt cx="4038600" cy="1539875"/>
          </a:xfrm>
        </p:grpSpPr>
        <p:grpSp>
          <p:nvGrpSpPr>
            <p:cNvPr id="25" name="Group 24"/>
            <p:cNvGrpSpPr/>
            <p:nvPr/>
          </p:nvGrpSpPr>
          <p:grpSpPr>
            <a:xfrm>
              <a:off x="3581400" y="3276600"/>
              <a:ext cx="4038600" cy="1006475"/>
              <a:chOff x="3581400" y="3276600"/>
              <a:chExt cx="4038600" cy="10064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a:t>
                </a:r>
                <a:r>
                  <a:rPr lang="en-US" altLang="en-US" sz="2000" dirty="0" smtClean="0">
                    <a:latin typeface="Calibri" panose="020F0502020204030204" pitchFamily="34" charset="0"/>
                    <a:cs typeface="Calibri" panose="020F0502020204030204" pitchFamily="34" charset="0"/>
                  </a:rPr>
                  <a:t>next=p</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3886200" y="2743200"/>
              <a:ext cx="1371600" cy="1058863"/>
              <a:chOff x="5715000" y="3284537"/>
              <a:chExt cx="1371600" cy="1058863"/>
            </a:xfrm>
          </p:grpSpPr>
          <p:grpSp>
            <p:nvGrpSpPr>
              <p:cNvPr id="34" name="Group 33"/>
              <p:cNvGrpSpPr/>
              <p:nvPr/>
            </p:nvGrpSpPr>
            <p:grpSpPr>
              <a:xfrm>
                <a:off x="5715000" y="3284537"/>
                <a:ext cx="1371600" cy="1058863"/>
                <a:chOff x="5715000" y="2574925"/>
                <a:chExt cx="1371600" cy="1058863"/>
              </a:xfrm>
            </p:grpSpPr>
            <p:grpSp>
              <p:nvGrpSpPr>
                <p:cNvPr id="36" name="Group 22"/>
                <p:cNvGrpSpPr>
                  <a:grpSpLocks/>
                </p:cNvGrpSpPr>
                <p:nvPr/>
              </p:nvGrpSpPr>
              <p:grpSpPr bwMode="auto">
                <a:xfrm>
                  <a:off x="5943600" y="3200400"/>
                  <a:ext cx="1143000" cy="433388"/>
                  <a:chOff x="3888" y="2208"/>
                  <a:chExt cx="720" cy="273"/>
                </a:xfrm>
              </p:grpSpPr>
              <p:sp>
                <p:nvSpPr>
                  <p:cNvPr id="39" name="Text Box 23"/>
                  <p:cNvSpPr txBox="1">
                    <a:spLocks noChangeArrowheads="1"/>
                  </p:cNvSpPr>
                  <p:nvPr/>
                </p:nvSpPr>
                <p:spPr bwMode="auto">
                  <a:xfrm>
                    <a:off x="3888" y="2208"/>
                    <a:ext cx="720"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 3</a:t>
                    </a:r>
                  </a:p>
                </p:txBody>
              </p:sp>
              <p:sp>
                <p:nvSpPr>
                  <p:cNvPr id="40" name="Line 24"/>
                  <p:cNvSpPr>
                    <a:spLocks noChangeShapeType="1"/>
                  </p:cNvSpPr>
                  <p:nvPr/>
                </p:nvSpPr>
                <p:spPr bwMode="auto">
                  <a:xfrm flipH="1" flipV="1">
                    <a:off x="4272"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 name="Line 25"/>
                <p:cNvSpPr>
                  <a:spLocks noChangeShapeType="1"/>
                </p:cNvSpPr>
                <p:nvPr/>
              </p:nvSpPr>
              <p:spPr bwMode="auto">
                <a:xfrm>
                  <a:off x="6096000" y="2895600"/>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27"/>
                <p:cNvSpPr txBox="1">
                  <a:spLocks noChangeArrowheads="1"/>
                </p:cNvSpPr>
                <p:nvPr/>
              </p:nvSpPr>
              <p:spPr bwMode="auto">
                <a:xfrm>
                  <a:off x="5715000" y="2574925"/>
                  <a:ext cx="457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p</a:t>
                  </a:r>
                  <a:endParaRPr lang="en-US" altLang="en-US" sz="2000" baseline="-25000" dirty="0">
                    <a:latin typeface="Calibri" panose="020F0502020204030204" pitchFamily="34" charset="0"/>
                    <a:cs typeface="Calibri" panose="020F0502020204030204" pitchFamily="34" charset="0"/>
                  </a:endParaRPr>
                </a:p>
              </p:txBody>
            </p:sp>
          </p:grpSp>
          <p:cxnSp>
            <p:nvCxnSpPr>
              <p:cNvPr id="35" name="Curved Connector 34"/>
              <p:cNvCxnSpPr>
                <a:endCxn id="37" idx="1"/>
              </p:cNvCxnSpPr>
              <p:nvPr/>
            </p:nvCxnSpPr>
            <p:spPr>
              <a:xfrm rot="10800000">
                <a:off x="6248401" y="3833813"/>
                <a:ext cx="685803" cy="76203"/>
              </a:xfrm>
              <a:prstGeom prst="curvedConnector4">
                <a:avLst>
                  <a:gd name="adj1" fmla="val 16169"/>
                  <a:gd name="adj2" fmla="val 399988"/>
                </a:avLst>
              </a:prstGeom>
              <a:ln>
                <a:tailEnd type="arrow"/>
              </a:ln>
            </p:spPr>
            <p:style>
              <a:lnRef idx="1">
                <a:schemeClr val="dk1"/>
              </a:lnRef>
              <a:fillRef idx="0">
                <a:schemeClr val="dk1"/>
              </a:fillRef>
              <a:effectRef idx="0">
                <a:schemeClr val="dk1"/>
              </a:effectRef>
              <a:fontRef idx="minor">
                <a:schemeClr val="tx1"/>
              </a:fontRef>
            </p:style>
          </p:cxnSp>
        </p:grpSp>
      </p:grpSp>
      <p:sp>
        <p:nvSpPr>
          <p:cNvPr id="30"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1"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Calibri" panose="020F0502020204030204" pitchFamily="34" charset="0"/>
                <a:cs typeface="Calibri" panose="020F0502020204030204" pitchFamily="34" charset="0"/>
              </a:rPr>
              <a:t>p</a:t>
            </a:r>
            <a:r>
              <a:rPr lang="en-US" altLang="en-US" sz="2000" baseline="-25000">
                <a:latin typeface="Calibri" panose="020F0502020204030204" pitchFamily="34" charset="0"/>
                <a:cs typeface="Calibri" panose="020F0502020204030204" pitchFamily="34" charset="0"/>
              </a:rPr>
              <a:t>0</a:t>
            </a:r>
            <a:r>
              <a:rPr lang="en-US" altLang="en-US" sz="2000" b="1">
                <a:latin typeface="Calibri" panose="020F0502020204030204" pitchFamily="34" charset="0"/>
                <a:cs typeface="Calibri" panose="020F0502020204030204" pitchFamily="34" charset="0"/>
                <a:sym typeface="Symbol" pitchFamily="18" charset="2"/>
              </a:rPr>
              <a:t></a:t>
            </a:r>
            <a:r>
              <a:rPr lang="en-US" altLang="en-US" sz="2000">
                <a:latin typeface="Calibri" panose="020F0502020204030204" pitchFamily="34" charset="0"/>
                <a:cs typeface="Calibri" panose="020F0502020204030204" pitchFamily="34" charset="0"/>
              </a:rPr>
              <a:t>NULL</a:t>
            </a:r>
          </a:p>
        </p:txBody>
      </p:sp>
      <p:sp>
        <p:nvSpPr>
          <p:cNvPr id="32" name="TextBox 31"/>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4" name="Group 3"/>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41"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42"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007491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34</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3" name="Group 2"/>
          <p:cNvGrpSpPr/>
          <p:nvPr/>
        </p:nvGrpSpPr>
        <p:grpSpPr>
          <a:xfrm>
            <a:off x="3581400" y="3946525"/>
            <a:ext cx="4038600" cy="1539875"/>
            <a:chOff x="3581400" y="2743200"/>
            <a:chExt cx="4038600" cy="1539875"/>
          </a:xfrm>
        </p:grpSpPr>
        <p:grpSp>
          <p:nvGrpSpPr>
            <p:cNvPr id="25" name="Group 24"/>
            <p:cNvGrpSpPr/>
            <p:nvPr/>
          </p:nvGrpSpPr>
          <p:grpSpPr>
            <a:xfrm>
              <a:off x="3581400" y="3276600"/>
              <a:ext cx="4038600" cy="1006475"/>
              <a:chOff x="3581400" y="3276600"/>
              <a:chExt cx="4038600" cy="10064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a:t>
                </a:r>
                <a:r>
                  <a:rPr lang="en-US" altLang="en-US" sz="2000" dirty="0" smtClean="0">
                    <a:latin typeface="Calibri" panose="020F0502020204030204" pitchFamily="34" charset="0"/>
                    <a:cs typeface="Calibri" panose="020F0502020204030204" pitchFamily="34" charset="0"/>
                  </a:rPr>
                  <a:t>next=p</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3886200" y="2743200"/>
              <a:ext cx="1371600" cy="1058863"/>
              <a:chOff x="5715000" y="3284537"/>
              <a:chExt cx="1371600" cy="1058863"/>
            </a:xfrm>
          </p:grpSpPr>
          <p:grpSp>
            <p:nvGrpSpPr>
              <p:cNvPr id="34" name="Group 33"/>
              <p:cNvGrpSpPr/>
              <p:nvPr/>
            </p:nvGrpSpPr>
            <p:grpSpPr>
              <a:xfrm>
                <a:off x="5715000" y="3284537"/>
                <a:ext cx="1371600" cy="1058863"/>
                <a:chOff x="5715000" y="2574925"/>
                <a:chExt cx="1371600" cy="1058863"/>
              </a:xfrm>
            </p:grpSpPr>
            <p:grpSp>
              <p:nvGrpSpPr>
                <p:cNvPr id="36" name="Group 22"/>
                <p:cNvGrpSpPr>
                  <a:grpSpLocks/>
                </p:cNvGrpSpPr>
                <p:nvPr/>
              </p:nvGrpSpPr>
              <p:grpSpPr bwMode="auto">
                <a:xfrm>
                  <a:off x="5943600" y="3200400"/>
                  <a:ext cx="1143000" cy="433388"/>
                  <a:chOff x="3888" y="2208"/>
                  <a:chExt cx="720" cy="273"/>
                </a:xfrm>
              </p:grpSpPr>
              <p:sp>
                <p:nvSpPr>
                  <p:cNvPr id="39" name="Text Box 23"/>
                  <p:cNvSpPr txBox="1">
                    <a:spLocks noChangeArrowheads="1"/>
                  </p:cNvSpPr>
                  <p:nvPr/>
                </p:nvSpPr>
                <p:spPr bwMode="auto">
                  <a:xfrm>
                    <a:off x="3888" y="2208"/>
                    <a:ext cx="720"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 3</a:t>
                    </a:r>
                  </a:p>
                </p:txBody>
              </p:sp>
              <p:sp>
                <p:nvSpPr>
                  <p:cNvPr id="40" name="Line 24"/>
                  <p:cNvSpPr>
                    <a:spLocks noChangeShapeType="1"/>
                  </p:cNvSpPr>
                  <p:nvPr/>
                </p:nvSpPr>
                <p:spPr bwMode="auto">
                  <a:xfrm flipH="1" flipV="1">
                    <a:off x="4272"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 name="Line 25"/>
                <p:cNvSpPr>
                  <a:spLocks noChangeShapeType="1"/>
                </p:cNvSpPr>
                <p:nvPr/>
              </p:nvSpPr>
              <p:spPr bwMode="auto">
                <a:xfrm>
                  <a:off x="6096000" y="2895600"/>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27"/>
                <p:cNvSpPr txBox="1">
                  <a:spLocks noChangeArrowheads="1"/>
                </p:cNvSpPr>
                <p:nvPr/>
              </p:nvSpPr>
              <p:spPr bwMode="auto">
                <a:xfrm>
                  <a:off x="5715000" y="2574925"/>
                  <a:ext cx="457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p</a:t>
                  </a:r>
                  <a:endParaRPr lang="en-US" altLang="en-US" sz="2000" baseline="-25000" dirty="0">
                    <a:latin typeface="Calibri" panose="020F0502020204030204" pitchFamily="34" charset="0"/>
                    <a:cs typeface="Calibri" panose="020F0502020204030204" pitchFamily="34" charset="0"/>
                  </a:endParaRPr>
                </a:p>
              </p:txBody>
            </p:sp>
          </p:grpSp>
          <p:cxnSp>
            <p:nvCxnSpPr>
              <p:cNvPr id="35" name="Curved Connector 34"/>
              <p:cNvCxnSpPr>
                <a:endCxn id="37" idx="1"/>
              </p:cNvCxnSpPr>
              <p:nvPr/>
            </p:nvCxnSpPr>
            <p:spPr>
              <a:xfrm rot="10800000">
                <a:off x="6248401" y="3833813"/>
                <a:ext cx="685803" cy="76203"/>
              </a:xfrm>
              <a:prstGeom prst="curvedConnector4">
                <a:avLst>
                  <a:gd name="adj1" fmla="val 16169"/>
                  <a:gd name="adj2" fmla="val 399988"/>
                </a:avLst>
              </a:prstGeom>
              <a:ln>
                <a:tailEnd type="arrow"/>
              </a:ln>
            </p:spPr>
            <p:style>
              <a:lnRef idx="1">
                <a:schemeClr val="dk1"/>
              </a:lnRef>
              <a:fillRef idx="0">
                <a:schemeClr val="dk1"/>
              </a:fillRef>
              <a:effectRef idx="0">
                <a:schemeClr val="dk1"/>
              </a:effectRef>
              <a:fontRef idx="minor">
                <a:schemeClr val="tx1"/>
              </a:fontRef>
            </p:style>
          </p:cxnSp>
        </p:grpSp>
      </p:grpSp>
      <p:sp>
        <p:nvSpPr>
          <p:cNvPr id="30"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1"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Calibri" panose="020F0502020204030204" pitchFamily="34" charset="0"/>
                <a:cs typeface="Calibri" panose="020F0502020204030204" pitchFamily="34" charset="0"/>
              </a:rPr>
              <a:t>p</a:t>
            </a:r>
            <a:r>
              <a:rPr lang="en-US" altLang="en-US" sz="2000" baseline="-25000">
                <a:latin typeface="Calibri" panose="020F0502020204030204" pitchFamily="34" charset="0"/>
                <a:cs typeface="Calibri" panose="020F0502020204030204" pitchFamily="34" charset="0"/>
              </a:rPr>
              <a:t>0</a:t>
            </a:r>
            <a:r>
              <a:rPr lang="en-US" altLang="en-US" sz="2000" b="1">
                <a:latin typeface="Calibri" panose="020F0502020204030204" pitchFamily="34" charset="0"/>
                <a:cs typeface="Calibri" panose="020F0502020204030204" pitchFamily="34" charset="0"/>
                <a:sym typeface="Symbol" pitchFamily="18" charset="2"/>
              </a:rPr>
              <a:t></a:t>
            </a:r>
            <a:r>
              <a:rPr lang="en-US" altLang="en-US" sz="2000">
                <a:latin typeface="Calibri" panose="020F0502020204030204" pitchFamily="34" charset="0"/>
                <a:cs typeface="Calibri" panose="020F0502020204030204" pitchFamily="34" charset="0"/>
              </a:rPr>
              <a:t>NULL</a:t>
            </a:r>
          </a:p>
        </p:txBody>
      </p:sp>
      <p:sp>
        <p:nvSpPr>
          <p:cNvPr id="32" name="Text Box 24"/>
          <p:cNvSpPr txBox="1">
            <a:spLocks noChangeArrowheads="1"/>
          </p:cNvSpPr>
          <p:nvPr/>
        </p:nvSpPr>
        <p:spPr bwMode="auto">
          <a:xfrm>
            <a:off x="7543800" y="4648200"/>
            <a:ext cx="1714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2x</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+1</a:t>
            </a:r>
            <a:r>
              <a:rPr lang="en-US" altLang="en-US" sz="2000" b="1"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v</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41" name="TextBox 40"/>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4" name="Group 3"/>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4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43"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938633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35</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3" name="Group 2"/>
          <p:cNvGrpSpPr/>
          <p:nvPr/>
        </p:nvGrpSpPr>
        <p:grpSpPr>
          <a:xfrm>
            <a:off x="3581400" y="4251325"/>
            <a:ext cx="4038600" cy="1539875"/>
            <a:chOff x="3581400" y="2743200"/>
            <a:chExt cx="4038600" cy="1539875"/>
          </a:xfrm>
        </p:grpSpPr>
        <p:grpSp>
          <p:nvGrpSpPr>
            <p:cNvPr id="25" name="Group 24"/>
            <p:cNvGrpSpPr/>
            <p:nvPr/>
          </p:nvGrpSpPr>
          <p:grpSpPr>
            <a:xfrm>
              <a:off x="3581400" y="3276600"/>
              <a:ext cx="4038600" cy="1006475"/>
              <a:chOff x="3581400" y="3276600"/>
              <a:chExt cx="4038600" cy="10064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a:t>
                </a:r>
                <a:r>
                  <a:rPr lang="en-US" altLang="en-US" sz="2000" dirty="0" smtClean="0">
                    <a:latin typeface="Calibri" panose="020F0502020204030204" pitchFamily="34" charset="0"/>
                    <a:cs typeface="Calibri" panose="020F0502020204030204" pitchFamily="34" charset="0"/>
                  </a:rPr>
                  <a:t>next=p</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3886200" y="2743200"/>
              <a:ext cx="1371600" cy="1058863"/>
              <a:chOff x="5715000" y="3284537"/>
              <a:chExt cx="1371600" cy="1058863"/>
            </a:xfrm>
          </p:grpSpPr>
          <p:grpSp>
            <p:nvGrpSpPr>
              <p:cNvPr id="34" name="Group 33"/>
              <p:cNvGrpSpPr/>
              <p:nvPr/>
            </p:nvGrpSpPr>
            <p:grpSpPr>
              <a:xfrm>
                <a:off x="5715000" y="3284537"/>
                <a:ext cx="1371600" cy="1058863"/>
                <a:chOff x="5715000" y="2574925"/>
                <a:chExt cx="1371600" cy="1058863"/>
              </a:xfrm>
            </p:grpSpPr>
            <p:grpSp>
              <p:nvGrpSpPr>
                <p:cNvPr id="36" name="Group 22"/>
                <p:cNvGrpSpPr>
                  <a:grpSpLocks/>
                </p:cNvGrpSpPr>
                <p:nvPr/>
              </p:nvGrpSpPr>
              <p:grpSpPr bwMode="auto">
                <a:xfrm>
                  <a:off x="5943600" y="3200400"/>
                  <a:ext cx="1143000" cy="433388"/>
                  <a:chOff x="3888" y="2208"/>
                  <a:chExt cx="720" cy="273"/>
                </a:xfrm>
              </p:grpSpPr>
              <p:sp>
                <p:nvSpPr>
                  <p:cNvPr id="39" name="Text Box 23"/>
                  <p:cNvSpPr txBox="1">
                    <a:spLocks noChangeArrowheads="1"/>
                  </p:cNvSpPr>
                  <p:nvPr/>
                </p:nvSpPr>
                <p:spPr bwMode="auto">
                  <a:xfrm>
                    <a:off x="3888" y="2208"/>
                    <a:ext cx="720"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 3</a:t>
                    </a:r>
                  </a:p>
                </p:txBody>
              </p:sp>
              <p:sp>
                <p:nvSpPr>
                  <p:cNvPr id="40" name="Line 24"/>
                  <p:cNvSpPr>
                    <a:spLocks noChangeShapeType="1"/>
                  </p:cNvSpPr>
                  <p:nvPr/>
                </p:nvSpPr>
                <p:spPr bwMode="auto">
                  <a:xfrm flipH="1" flipV="1">
                    <a:off x="4272"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 name="Line 25"/>
                <p:cNvSpPr>
                  <a:spLocks noChangeShapeType="1"/>
                </p:cNvSpPr>
                <p:nvPr/>
              </p:nvSpPr>
              <p:spPr bwMode="auto">
                <a:xfrm>
                  <a:off x="6096000" y="2895600"/>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27"/>
                <p:cNvSpPr txBox="1">
                  <a:spLocks noChangeArrowheads="1"/>
                </p:cNvSpPr>
                <p:nvPr/>
              </p:nvSpPr>
              <p:spPr bwMode="auto">
                <a:xfrm>
                  <a:off x="5715000" y="2574925"/>
                  <a:ext cx="457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p</a:t>
                  </a:r>
                  <a:endParaRPr lang="en-US" altLang="en-US" sz="2000" baseline="-25000" dirty="0">
                    <a:latin typeface="Calibri" panose="020F0502020204030204" pitchFamily="34" charset="0"/>
                    <a:cs typeface="Calibri" panose="020F0502020204030204" pitchFamily="34" charset="0"/>
                  </a:endParaRPr>
                </a:p>
              </p:txBody>
            </p:sp>
          </p:grpSp>
          <p:cxnSp>
            <p:nvCxnSpPr>
              <p:cNvPr id="35" name="Curved Connector 34"/>
              <p:cNvCxnSpPr>
                <a:endCxn id="37" idx="1"/>
              </p:cNvCxnSpPr>
              <p:nvPr/>
            </p:nvCxnSpPr>
            <p:spPr>
              <a:xfrm rot="10800000">
                <a:off x="6248401" y="3833813"/>
                <a:ext cx="685803" cy="76203"/>
              </a:xfrm>
              <a:prstGeom prst="curvedConnector4">
                <a:avLst>
                  <a:gd name="adj1" fmla="val 16169"/>
                  <a:gd name="adj2" fmla="val 399988"/>
                </a:avLst>
              </a:prstGeom>
              <a:ln>
                <a:tailEnd type="arrow"/>
              </a:ln>
            </p:spPr>
            <p:style>
              <a:lnRef idx="1">
                <a:schemeClr val="dk1"/>
              </a:lnRef>
              <a:fillRef idx="0">
                <a:schemeClr val="dk1"/>
              </a:fillRef>
              <a:effectRef idx="0">
                <a:schemeClr val="dk1"/>
              </a:effectRef>
              <a:fontRef idx="minor">
                <a:schemeClr val="tx1"/>
              </a:fontRef>
            </p:style>
          </p:cxnSp>
        </p:grpSp>
      </p:grpSp>
      <p:sp>
        <p:nvSpPr>
          <p:cNvPr id="30"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1"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Calibri" panose="020F0502020204030204" pitchFamily="34" charset="0"/>
                <a:cs typeface="Calibri" panose="020F0502020204030204" pitchFamily="34" charset="0"/>
              </a:rPr>
              <a:t>p</a:t>
            </a:r>
            <a:r>
              <a:rPr lang="en-US" altLang="en-US" sz="2000" baseline="-25000">
                <a:latin typeface="Calibri" panose="020F0502020204030204" pitchFamily="34" charset="0"/>
                <a:cs typeface="Calibri" panose="020F0502020204030204" pitchFamily="34" charset="0"/>
              </a:rPr>
              <a:t>0</a:t>
            </a:r>
            <a:r>
              <a:rPr lang="en-US" altLang="en-US" sz="2000" b="1">
                <a:latin typeface="Calibri" panose="020F0502020204030204" pitchFamily="34" charset="0"/>
                <a:cs typeface="Calibri" panose="020F0502020204030204" pitchFamily="34" charset="0"/>
                <a:sym typeface="Symbol" pitchFamily="18" charset="2"/>
              </a:rPr>
              <a:t></a:t>
            </a:r>
            <a:r>
              <a:rPr lang="en-US" altLang="en-US" sz="2000">
                <a:latin typeface="Calibri" panose="020F0502020204030204" pitchFamily="34" charset="0"/>
                <a:cs typeface="Calibri" panose="020F0502020204030204" pitchFamily="34" charset="0"/>
              </a:rPr>
              <a:t>NULL</a:t>
            </a:r>
          </a:p>
        </p:txBody>
      </p:sp>
      <p:sp>
        <p:nvSpPr>
          <p:cNvPr id="32" name="Text Box 24"/>
          <p:cNvSpPr txBox="1">
            <a:spLocks noChangeArrowheads="1"/>
          </p:cNvSpPr>
          <p:nvPr/>
        </p:nvSpPr>
        <p:spPr bwMode="auto">
          <a:xfrm>
            <a:off x="7543800" y="4648200"/>
            <a:ext cx="1714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2x</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+1</a:t>
            </a:r>
            <a:r>
              <a:rPr lang="en-US" altLang="en-US" sz="2000" b="1"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v</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41" name="Text Box 25"/>
          <p:cNvSpPr txBox="1">
            <a:spLocks noChangeArrowheads="1"/>
          </p:cNvSpPr>
          <p:nvPr/>
        </p:nvSpPr>
        <p:spPr bwMode="auto">
          <a:xfrm>
            <a:off x="7620000" y="5029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n</a:t>
            </a:r>
            <a:r>
              <a:rPr lang="en-US" altLang="en-US" sz="2000" baseline="-25000" dirty="0" smtClean="0">
                <a:latin typeface="Calibri" panose="020F0502020204030204" pitchFamily="34" charset="0"/>
                <a:cs typeface="Calibri" panose="020F0502020204030204" pitchFamily="34" charset="0"/>
              </a:rPr>
              <a:t>0</a:t>
            </a:r>
            <a:r>
              <a:rPr lang="en-US" altLang="en-US" sz="2000" b="1"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p</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42" name="TextBox 41"/>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grpSp>
        <p:nvGrpSpPr>
          <p:cNvPr id="4" name="Group 3"/>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43"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44"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009893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14800" y="875675"/>
            <a:ext cx="5219700" cy="5829925"/>
            <a:chOff x="4114800" y="875675"/>
            <a:chExt cx="5219700" cy="5829925"/>
          </a:xfrm>
        </p:grpSpPr>
        <p:grpSp>
          <p:nvGrpSpPr>
            <p:cNvPr id="2" name="Group 1"/>
            <p:cNvGrpSpPr/>
            <p:nvPr/>
          </p:nvGrpSpPr>
          <p:grpSpPr>
            <a:xfrm>
              <a:off x="4114800" y="1371600"/>
              <a:ext cx="5219700" cy="5334000"/>
              <a:chOff x="4114800" y="1371600"/>
              <a:chExt cx="5219700" cy="5334000"/>
            </a:xfrm>
          </p:grpSpPr>
          <p:sp>
            <p:nvSpPr>
              <p:cNvPr id="434181"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82"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434190"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عددی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434191"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20"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grpSp>
        <p:sp>
          <p:nvSpPr>
            <p:cNvPr id="44"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عددی</a:t>
              </a:r>
              <a:endParaRPr lang="en-US" altLang="en-US" sz="2800" dirty="0">
                <a:latin typeface="Calibri" panose="020F0502020204030204" pitchFamily="34" charset="0"/>
                <a:cs typeface="Calibri" panose="020F0502020204030204" pitchFamily="34" charset="0"/>
              </a:endParaRPr>
            </a:p>
          </p:txBody>
        </p:sp>
        <p:sp>
          <p:nvSpPr>
            <p:cNvPr id="45"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8"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36</a:t>
            </a:fld>
            <a:endParaRPr lang="en-US" altLang="en-US"/>
          </a:p>
        </p:txBody>
      </p:sp>
      <p:sp>
        <p:nvSpPr>
          <p:cNvPr id="434179" name="Rectangle 3"/>
          <p:cNvSpPr>
            <a:spLocks noGrp="1" noChangeArrowheads="1"/>
          </p:cNvSpPr>
          <p:nvPr>
            <p:ph type="body" sz="half" idx="4294967295"/>
          </p:nvPr>
        </p:nvSpPr>
        <p:spPr>
          <a:xfrm>
            <a:off x="0" y="990600"/>
            <a:ext cx="4038600" cy="5334000"/>
          </a:xfrm>
          <a:prstGeom prst="rect">
            <a:avLst/>
          </a:prstGeom>
        </p:spPr>
        <p:txBody>
          <a:bodyPr/>
          <a:lstStyle/>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typedef</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struct</a:t>
            </a:r>
            <a:r>
              <a:rPr lang="en-US" altLang="en-US" sz="2000" dirty="0">
                <a:latin typeface="Calibri" panose="020F0502020204030204" pitchFamily="34" charset="0"/>
                <a:cs typeface="Calibri" panose="020F0502020204030204" pitchFamily="34" charset="0"/>
              </a:rPr>
              <a:t> cell *next;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cell;</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f(</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v) {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2*v + 1;</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a:p>
            <a:pPr>
              <a:lnSpc>
                <a:spcPct val="80000"/>
              </a:lnSpc>
              <a:buFont typeface="Wingdings" pitchFamily="2" charset="2"/>
              <a:buNone/>
            </a:pP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a:t>
            </a:r>
            <a:r>
              <a:rPr lang="en-US" altLang="en-US" sz="2000" dirty="0" err="1">
                <a:solidFill>
                  <a:srgbClr val="008000"/>
                </a:solidFill>
                <a:latin typeface="Calibri" panose="020F0502020204030204" pitchFamily="34" charset="0"/>
                <a:cs typeface="Calibri" panose="020F0502020204030204" pitchFamily="34" charset="0"/>
              </a:rPr>
              <a:t>testme</a:t>
            </a:r>
            <a:r>
              <a:rPr lang="en-US" altLang="en-US" sz="2000" dirty="0">
                <a:latin typeface="Calibri" panose="020F0502020204030204" pitchFamily="34" charset="0"/>
                <a:cs typeface="Calibri" panose="020F0502020204030204" pitchFamily="34" charset="0"/>
              </a:rPr>
              <a:t>(cell *p, </a:t>
            </a:r>
            <a:r>
              <a:rPr lang="en-US" altLang="en-US" sz="2000" dirty="0" err="1">
                <a:latin typeface="Calibri" panose="020F0502020204030204" pitchFamily="34" charset="0"/>
                <a:cs typeface="Calibri" panose="020F0502020204030204" pitchFamily="34" charset="0"/>
              </a:rPr>
              <a:t>int</a:t>
            </a:r>
            <a:r>
              <a:rPr lang="en-US" altLang="en-US" sz="2000" dirty="0">
                <a:latin typeface="Calibri" panose="020F0502020204030204" pitchFamily="34" charset="0"/>
                <a:cs typeface="Calibri" panose="020F0502020204030204" pitchFamily="34" charset="0"/>
              </a:rPr>
              <a:t> x) {</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(x &gt;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 != NULL)</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(f(x) == p-&gt;v)</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if (p-&gt;next == p)</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a:t>
            </a:r>
            <a:r>
              <a:rPr lang="en-US" altLang="en-US" sz="2000" dirty="0">
                <a:solidFill>
                  <a:srgbClr val="FF3300"/>
                </a:solidFill>
                <a:latin typeface="Calibri" panose="020F0502020204030204" pitchFamily="34" charset="0"/>
                <a:cs typeface="Calibri" panose="020F0502020204030204" pitchFamily="34" charset="0"/>
              </a:rPr>
              <a:t>abort();</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  return 0;</a:t>
            </a:r>
          </a:p>
          <a:p>
            <a:pPr>
              <a:lnSpc>
                <a:spcPct val="80000"/>
              </a:lnSpc>
              <a:buFont typeface="Wingdings" pitchFamily="2" charset="2"/>
              <a:buNone/>
            </a:pPr>
            <a:r>
              <a:rPr lang="en-US" altLang="en-US" sz="2000" dirty="0">
                <a:latin typeface="Calibri" panose="020F0502020204030204" pitchFamily="34" charset="0"/>
                <a:cs typeface="Calibri" panose="020F0502020204030204" pitchFamily="34" charset="0"/>
              </a:rPr>
              <a:t>}</a:t>
            </a:r>
          </a:p>
          <a:p>
            <a:pPr>
              <a:lnSpc>
                <a:spcPct val="80000"/>
              </a:lnSpc>
              <a:buFont typeface="Wingdings" pitchFamily="2" charset="2"/>
              <a:buNone/>
            </a:pPr>
            <a:endParaRPr lang="en-US" altLang="en-US" sz="2000" dirty="0">
              <a:latin typeface="Calibri" panose="020F0502020204030204" pitchFamily="34" charset="0"/>
              <a:cs typeface="Calibri" panose="020F0502020204030204" pitchFamily="34" charset="0"/>
            </a:endParaRPr>
          </a:p>
        </p:txBody>
      </p:sp>
      <p:grpSp>
        <p:nvGrpSpPr>
          <p:cNvPr id="3" name="Group 2"/>
          <p:cNvGrpSpPr/>
          <p:nvPr/>
        </p:nvGrpSpPr>
        <p:grpSpPr>
          <a:xfrm>
            <a:off x="3581400" y="4632325"/>
            <a:ext cx="4038600" cy="1539875"/>
            <a:chOff x="3581400" y="2743200"/>
            <a:chExt cx="4038600" cy="1539875"/>
          </a:xfrm>
        </p:grpSpPr>
        <p:grpSp>
          <p:nvGrpSpPr>
            <p:cNvPr id="25" name="Group 24"/>
            <p:cNvGrpSpPr/>
            <p:nvPr/>
          </p:nvGrpSpPr>
          <p:grpSpPr>
            <a:xfrm>
              <a:off x="3581400" y="3276600"/>
              <a:ext cx="4038600" cy="1006475"/>
              <a:chOff x="3581400" y="3276600"/>
              <a:chExt cx="4038600" cy="1006475"/>
            </a:xfrm>
          </p:grpSpPr>
          <p:sp>
            <p:nvSpPr>
              <p:cNvPr id="26" name="Text Box 13"/>
              <p:cNvSpPr txBox="1">
                <a:spLocks noChangeArrowheads="1"/>
              </p:cNvSpPr>
              <p:nvPr/>
            </p:nvSpPr>
            <p:spPr bwMode="auto">
              <a:xfrm>
                <a:off x="5867400" y="3276600"/>
                <a:ext cx="1752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p=p</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p-&gt;v =v</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a:t>
                </a:r>
                <a:r>
                  <a:rPr lang="en-US" altLang="en-US" sz="2000" baseline="-25000" dirty="0">
                    <a:latin typeface="Calibri" panose="020F0502020204030204" pitchFamily="34" charset="0"/>
                    <a:cs typeface="Calibri" panose="020F0502020204030204" pitchFamily="34" charset="0"/>
                  </a:rPr>
                  <a:t> </a:t>
                </a:r>
                <a:br>
                  <a:rPr lang="en-US" altLang="en-US" sz="2000" baseline="-25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p-&gt;</a:t>
                </a:r>
                <a:r>
                  <a:rPr lang="en-US" altLang="en-US" sz="2000" dirty="0" smtClean="0">
                    <a:latin typeface="Calibri" panose="020F0502020204030204" pitchFamily="34" charset="0"/>
                    <a:cs typeface="Calibri" panose="020F0502020204030204" pitchFamily="34" charset="0"/>
                  </a:rPr>
                  <a:t>next=p</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27" name="Text Box 16"/>
              <p:cNvSpPr txBox="1">
                <a:spLocks noChangeArrowheads="1"/>
              </p:cNvSpPr>
              <p:nvPr/>
            </p:nvSpPr>
            <p:spPr bwMode="auto">
              <a:xfrm>
                <a:off x="5219701" y="3457545"/>
                <a:ext cx="80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a:t>
                </a:r>
                <a:endParaRPr lang="en-US" altLang="en-US" sz="2000" dirty="0">
                  <a:latin typeface="Calibri" panose="020F0502020204030204" pitchFamily="34" charset="0"/>
                  <a:cs typeface="Calibri" panose="020F0502020204030204" pitchFamily="34" charset="0"/>
                </a:endParaRPr>
              </a:p>
            </p:txBody>
          </p:sp>
          <p:cxnSp>
            <p:nvCxnSpPr>
              <p:cNvPr id="29" name="Straight Arrow Connector 28"/>
              <p:cNvCxnSpPr/>
              <p:nvPr/>
            </p:nvCxnSpPr>
            <p:spPr>
              <a:xfrm flipH="1">
                <a:off x="3581400" y="3457545"/>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3886200" y="2743200"/>
              <a:ext cx="1371600" cy="1058863"/>
              <a:chOff x="5715000" y="3284537"/>
              <a:chExt cx="1371600" cy="1058863"/>
            </a:xfrm>
          </p:grpSpPr>
          <p:grpSp>
            <p:nvGrpSpPr>
              <p:cNvPr id="34" name="Group 33"/>
              <p:cNvGrpSpPr/>
              <p:nvPr/>
            </p:nvGrpSpPr>
            <p:grpSpPr>
              <a:xfrm>
                <a:off x="5715000" y="3284537"/>
                <a:ext cx="1371600" cy="1058863"/>
                <a:chOff x="5715000" y="2574925"/>
                <a:chExt cx="1371600" cy="1058863"/>
              </a:xfrm>
            </p:grpSpPr>
            <p:grpSp>
              <p:nvGrpSpPr>
                <p:cNvPr id="36" name="Group 22"/>
                <p:cNvGrpSpPr>
                  <a:grpSpLocks/>
                </p:cNvGrpSpPr>
                <p:nvPr/>
              </p:nvGrpSpPr>
              <p:grpSpPr bwMode="auto">
                <a:xfrm>
                  <a:off x="5943600" y="3200400"/>
                  <a:ext cx="1143000" cy="433388"/>
                  <a:chOff x="3888" y="2208"/>
                  <a:chExt cx="720" cy="273"/>
                </a:xfrm>
              </p:grpSpPr>
              <p:sp>
                <p:nvSpPr>
                  <p:cNvPr id="39" name="Text Box 23"/>
                  <p:cNvSpPr txBox="1">
                    <a:spLocks noChangeArrowheads="1"/>
                  </p:cNvSpPr>
                  <p:nvPr/>
                </p:nvSpPr>
                <p:spPr bwMode="auto">
                  <a:xfrm>
                    <a:off x="3888" y="2208"/>
                    <a:ext cx="720"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 3</a:t>
                    </a:r>
                  </a:p>
                </p:txBody>
              </p:sp>
              <p:sp>
                <p:nvSpPr>
                  <p:cNvPr id="40" name="Line 24"/>
                  <p:cNvSpPr>
                    <a:spLocks noChangeShapeType="1"/>
                  </p:cNvSpPr>
                  <p:nvPr/>
                </p:nvSpPr>
                <p:spPr bwMode="auto">
                  <a:xfrm flipH="1" flipV="1">
                    <a:off x="4272" y="2208"/>
                    <a:ext cx="0" cy="2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 name="Line 25"/>
                <p:cNvSpPr>
                  <a:spLocks noChangeShapeType="1"/>
                </p:cNvSpPr>
                <p:nvPr/>
              </p:nvSpPr>
              <p:spPr bwMode="auto">
                <a:xfrm>
                  <a:off x="6096000" y="2895600"/>
                  <a:ext cx="152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27"/>
                <p:cNvSpPr txBox="1">
                  <a:spLocks noChangeArrowheads="1"/>
                </p:cNvSpPr>
                <p:nvPr/>
              </p:nvSpPr>
              <p:spPr bwMode="auto">
                <a:xfrm>
                  <a:off x="5715000" y="2574925"/>
                  <a:ext cx="457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p</a:t>
                  </a:r>
                  <a:endParaRPr lang="en-US" altLang="en-US" sz="2000" baseline="-25000" dirty="0">
                    <a:latin typeface="Calibri" panose="020F0502020204030204" pitchFamily="34" charset="0"/>
                    <a:cs typeface="Calibri" panose="020F0502020204030204" pitchFamily="34" charset="0"/>
                  </a:endParaRPr>
                </a:p>
              </p:txBody>
            </p:sp>
          </p:grpSp>
          <p:cxnSp>
            <p:nvCxnSpPr>
              <p:cNvPr id="35" name="Curved Connector 34"/>
              <p:cNvCxnSpPr>
                <a:endCxn id="37" idx="1"/>
              </p:cNvCxnSpPr>
              <p:nvPr/>
            </p:nvCxnSpPr>
            <p:spPr>
              <a:xfrm rot="10800000">
                <a:off x="6248401" y="3833813"/>
                <a:ext cx="685803" cy="76203"/>
              </a:xfrm>
              <a:prstGeom prst="curvedConnector4">
                <a:avLst>
                  <a:gd name="adj1" fmla="val 16169"/>
                  <a:gd name="adj2" fmla="val 399988"/>
                </a:avLst>
              </a:prstGeom>
              <a:ln>
                <a:tailEnd type="arrow"/>
              </a:ln>
            </p:spPr>
            <p:style>
              <a:lnRef idx="1">
                <a:schemeClr val="dk1"/>
              </a:lnRef>
              <a:fillRef idx="0">
                <a:schemeClr val="dk1"/>
              </a:fillRef>
              <a:effectRef idx="0">
                <a:schemeClr val="dk1"/>
              </a:effectRef>
              <a:fontRef idx="minor">
                <a:schemeClr val="tx1"/>
              </a:fontRef>
            </p:style>
          </p:cxnSp>
        </p:grpSp>
      </p:grpSp>
      <p:sp>
        <p:nvSpPr>
          <p:cNvPr id="30" name="Text Box 22"/>
          <p:cNvSpPr txBox="1">
            <a:spLocks noChangeArrowheads="1"/>
          </p:cNvSpPr>
          <p:nvPr/>
        </p:nvSpPr>
        <p:spPr bwMode="auto">
          <a:xfrm>
            <a:off x="7620000" y="3810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&gt;0</a:t>
            </a:r>
          </a:p>
        </p:txBody>
      </p:sp>
      <p:sp>
        <p:nvSpPr>
          <p:cNvPr id="31" name="Text Box 23"/>
          <p:cNvSpPr txBox="1">
            <a:spLocks noChangeArrowheads="1"/>
          </p:cNvSpPr>
          <p:nvPr/>
        </p:nvSpPr>
        <p:spPr bwMode="auto">
          <a:xfrm>
            <a:off x="7620000" y="41910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Calibri" panose="020F0502020204030204" pitchFamily="34" charset="0"/>
                <a:cs typeface="Calibri" panose="020F0502020204030204" pitchFamily="34" charset="0"/>
              </a:rPr>
              <a:t>p</a:t>
            </a:r>
            <a:r>
              <a:rPr lang="en-US" altLang="en-US" sz="2000" baseline="-25000">
                <a:latin typeface="Calibri" panose="020F0502020204030204" pitchFamily="34" charset="0"/>
                <a:cs typeface="Calibri" panose="020F0502020204030204" pitchFamily="34" charset="0"/>
              </a:rPr>
              <a:t>0</a:t>
            </a:r>
            <a:r>
              <a:rPr lang="en-US" altLang="en-US" sz="2000" b="1">
                <a:latin typeface="Calibri" panose="020F0502020204030204" pitchFamily="34" charset="0"/>
                <a:cs typeface="Calibri" panose="020F0502020204030204" pitchFamily="34" charset="0"/>
                <a:sym typeface="Symbol" pitchFamily="18" charset="2"/>
              </a:rPr>
              <a:t></a:t>
            </a:r>
            <a:r>
              <a:rPr lang="en-US" altLang="en-US" sz="2000">
                <a:latin typeface="Calibri" panose="020F0502020204030204" pitchFamily="34" charset="0"/>
                <a:cs typeface="Calibri" panose="020F0502020204030204" pitchFamily="34" charset="0"/>
              </a:rPr>
              <a:t>NULL</a:t>
            </a:r>
          </a:p>
        </p:txBody>
      </p:sp>
      <p:sp>
        <p:nvSpPr>
          <p:cNvPr id="32" name="Text Box 24"/>
          <p:cNvSpPr txBox="1">
            <a:spLocks noChangeArrowheads="1"/>
          </p:cNvSpPr>
          <p:nvPr/>
        </p:nvSpPr>
        <p:spPr bwMode="auto">
          <a:xfrm>
            <a:off x="7543800" y="4648200"/>
            <a:ext cx="1714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smtClean="0">
                <a:latin typeface="Calibri" panose="020F0502020204030204" pitchFamily="34" charset="0"/>
                <a:cs typeface="Calibri" panose="020F0502020204030204" pitchFamily="34" charset="0"/>
              </a:rPr>
              <a:t>2x</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+1</a:t>
            </a:r>
            <a:r>
              <a:rPr lang="en-US" altLang="en-US" sz="2000" b="1"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v</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41" name="Text Box 25"/>
          <p:cNvSpPr txBox="1">
            <a:spLocks noChangeArrowheads="1"/>
          </p:cNvSpPr>
          <p:nvPr/>
        </p:nvSpPr>
        <p:spPr bwMode="auto">
          <a:xfrm>
            <a:off x="7620000" y="5029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n</a:t>
            </a:r>
            <a:r>
              <a:rPr lang="en-US" altLang="en-US" sz="2000" baseline="-25000" dirty="0" smtClean="0">
                <a:latin typeface="Calibri" panose="020F0502020204030204" pitchFamily="34" charset="0"/>
                <a:cs typeface="Calibri" panose="020F0502020204030204" pitchFamily="34" charset="0"/>
              </a:rPr>
              <a:t>0</a:t>
            </a:r>
            <a:r>
              <a:rPr lang="en-US" altLang="en-US" sz="2000" b="1" dirty="0" smtClean="0">
                <a:latin typeface="Calibri" panose="020F0502020204030204" pitchFamily="34" charset="0"/>
                <a:cs typeface="Calibri" panose="020F0502020204030204" pitchFamily="34" charset="0"/>
                <a:sym typeface="Symbol" pitchFamily="18" charset="2"/>
              </a:rPr>
              <a:t>==</a:t>
            </a:r>
            <a:r>
              <a:rPr lang="en-US" altLang="en-US" sz="2000" dirty="0" smtClean="0">
                <a:latin typeface="Calibri" panose="020F0502020204030204" pitchFamily="34" charset="0"/>
                <a:cs typeface="Calibri" panose="020F0502020204030204" pitchFamily="34" charset="0"/>
              </a:rPr>
              <a:t>p</a:t>
            </a:r>
            <a:r>
              <a:rPr lang="en-US" altLang="en-US" sz="2000" baseline="-25000" dirty="0" smtClean="0">
                <a:latin typeface="Calibri" panose="020F0502020204030204" pitchFamily="34" charset="0"/>
                <a:cs typeface="Calibri" panose="020F0502020204030204" pitchFamily="34" charset="0"/>
              </a:rPr>
              <a:t>0</a:t>
            </a:r>
            <a:endParaRPr lang="en-US" altLang="en-US" sz="2000" baseline="-25000" dirty="0">
              <a:latin typeface="Calibri" panose="020F0502020204030204" pitchFamily="34" charset="0"/>
              <a:cs typeface="Calibri" panose="020F0502020204030204" pitchFamily="34" charset="0"/>
            </a:endParaRPr>
          </a:p>
        </p:txBody>
      </p:sp>
      <p:sp>
        <p:nvSpPr>
          <p:cNvPr id="42" name="AutoShape 29"/>
          <p:cNvSpPr>
            <a:spLocks noChangeArrowheads="1"/>
          </p:cNvSpPr>
          <p:nvPr/>
        </p:nvSpPr>
        <p:spPr bwMode="auto">
          <a:xfrm>
            <a:off x="4464524" y="2362200"/>
            <a:ext cx="3048000" cy="2514600"/>
          </a:xfrm>
          <a:prstGeom prst="star16">
            <a:avLst>
              <a:gd name="adj" fmla="val 37500"/>
            </a:avLst>
          </a:prstGeom>
          <a:ln>
            <a:headEnd type="none" w="lg" len="lg"/>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rtl="1"/>
            <a:r>
              <a:rPr lang="fa-IR" altLang="en-US" sz="2800" dirty="0" smtClean="0">
                <a:latin typeface="Calibri" panose="020F0502020204030204" pitchFamily="34" charset="0"/>
                <a:cs typeface="Calibri" panose="020F0502020204030204" pitchFamily="34" charset="0"/>
              </a:rPr>
              <a:t>خطا در برنامه</a:t>
            </a:r>
            <a:r>
              <a:rPr lang="en-US" altLang="en-US" sz="2800" dirty="0" smtClean="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sp>
        <p:nvSpPr>
          <p:cNvPr id="43" name="TextBox 42"/>
          <p:cNvSpPr txBox="1"/>
          <p:nvPr/>
        </p:nvSpPr>
        <p:spPr>
          <a:xfrm>
            <a:off x="2288049" y="152400"/>
            <a:ext cx="4567918"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p>
        </p:txBody>
      </p:sp>
    </p:spTree>
    <p:extLst>
      <p:ext uri="{BB962C8B-B14F-4D97-AF65-F5344CB8AC3E}">
        <p14:creationId xmlns:p14="http://schemas.microsoft.com/office/powerpoint/2010/main" val="2894643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37</a:t>
            </a:fld>
            <a:endParaRPr lang="en-US" dirty="0"/>
          </a:p>
        </p:txBody>
      </p:sp>
      <p:graphicFrame>
        <p:nvGraphicFramePr>
          <p:cNvPr id="5" name="Diagram 4"/>
          <p:cNvGraphicFramePr/>
          <p:nvPr>
            <p:extLst>
              <p:ext uri="{D42A27DB-BD31-4B8C-83A1-F6EECF244321}">
                <p14:modId xmlns:p14="http://schemas.microsoft.com/office/powerpoint/2010/main" val="1454564691"/>
              </p:ext>
            </p:extLst>
          </p:nvPr>
        </p:nvGraphicFramePr>
        <p:xfrm>
          <a:off x="152400" y="609599"/>
          <a:ext cx="8839200" cy="6019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143000" y="3276600"/>
            <a:ext cx="762000"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sp>
        <p:nvSpPr>
          <p:cNvPr id="7" name="TextBox 6"/>
          <p:cNvSpPr txBox="1"/>
          <p:nvPr/>
        </p:nvSpPr>
        <p:spPr>
          <a:xfrm>
            <a:off x="2895600" y="2895600"/>
            <a:ext cx="762000"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sp>
        <p:nvSpPr>
          <p:cNvPr id="8" name="TextBox 7"/>
          <p:cNvSpPr txBox="1"/>
          <p:nvPr/>
        </p:nvSpPr>
        <p:spPr>
          <a:xfrm>
            <a:off x="5029200" y="2514600"/>
            <a:ext cx="762000"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sp>
        <p:nvSpPr>
          <p:cNvPr id="9" name="TextBox 8"/>
          <p:cNvSpPr txBox="1"/>
          <p:nvPr/>
        </p:nvSpPr>
        <p:spPr>
          <a:xfrm>
            <a:off x="7239000" y="2438400"/>
            <a:ext cx="762000"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sp>
        <p:nvSpPr>
          <p:cNvPr id="10" name="TextBox 9"/>
          <p:cNvSpPr txBox="1"/>
          <p:nvPr/>
        </p:nvSpPr>
        <p:spPr>
          <a:xfrm>
            <a:off x="1066800" y="4278868"/>
            <a:ext cx="762000"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False</a:t>
            </a:r>
            <a:endParaRPr lang="en-US" dirty="0">
              <a:latin typeface="Calibri" panose="020F0502020204030204" pitchFamily="34" charset="0"/>
              <a:cs typeface="Calibri" panose="020F0502020204030204" pitchFamily="34" charset="0"/>
            </a:endParaRPr>
          </a:p>
        </p:txBody>
      </p:sp>
      <p:sp>
        <p:nvSpPr>
          <p:cNvPr id="11" name="TextBox 10"/>
          <p:cNvSpPr txBox="1"/>
          <p:nvPr/>
        </p:nvSpPr>
        <p:spPr>
          <a:xfrm>
            <a:off x="2971800" y="4126468"/>
            <a:ext cx="762000"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False</a:t>
            </a:r>
            <a:endParaRPr lang="en-US" dirty="0">
              <a:latin typeface="Calibri" panose="020F0502020204030204" pitchFamily="34" charset="0"/>
              <a:cs typeface="Calibri" panose="020F0502020204030204" pitchFamily="34" charset="0"/>
            </a:endParaRPr>
          </a:p>
        </p:txBody>
      </p:sp>
      <p:sp>
        <p:nvSpPr>
          <p:cNvPr id="12" name="TextBox 11"/>
          <p:cNvSpPr txBox="1"/>
          <p:nvPr/>
        </p:nvSpPr>
        <p:spPr>
          <a:xfrm>
            <a:off x="5029200" y="3657600"/>
            <a:ext cx="762000"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False</a:t>
            </a:r>
            <a:endParaRPr lang="en-US" dirty="0">
              <a:latin typeface="Calibri" panose="020F0502020204030204" pitchFamily="34" charset="0"/>
              <a:cs typeface="Calibri" panose="020F0502020204030204" pitchFamily="34" charset="0"/>
            </a:endParaRPr>
          </a:p>
        </p:txBody>
      </p:sp>
      <p:sp>
        <p:nvSpPr>
          <p:cNvPr id="13" name="TextBox 12"/>
          <p:cNvSpPr txBox="1"/>
          <p:nvPr/>
        </p:nvSpPr>
        <p:spPr>
          <a:xfrm>
            <a:off x="1924170" y="152400"/>
            <a:ext cx="5295680"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4165029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38</a:t>
            </a:fld>
            <a:endParaRPr lang="en-US" dirty="0"/>
          </a:p>
        </p:txBody>
      </p:sp>
      <p:sp>
        <p:nvSpPr>
          <p:cNvPr id="7" name="TextBox 6"/>
          <p:cNvSpPr txBox="1"/>
          <p:nvPr/>
        </p:nvSpPr>
        <p:spPr>
          <a:xfrm>
            <a:off x="457199" y="1049953"/>
            <a:ext cx="8305801" cy="4893647"/>
          </a:xfrm>
          <a:prstGeom prst="rect">
            <a:avLst/>
          </a:prstGeom>
          <a:noFill/>
        </p:spPr>
        <p:txBody>
          <a:bodyPr wrap="square" rtlCol="0">
            <a:spAutoFit/>
          </a:bodyPr>
          <a:lstStyle/>
          <a:p>
            <a:pPr marL="457200" indent="-457200" algn="justLow" rtl="1">
              <a:buFont typeface="Arial" panose="020B0604020202020204" pitchFamily="34" charset="0"/>
              <a:buChar char="•"/>
            </a:pPr>
            <a:r>
              <a:rPr lang="en-US" sz="3600" dirty="0" smtClean="0">
                <a:latin typeface="Calibri" panose="020F0502020204030204" pitchFamily="34" charset="0"/>
                <a:cs typeface="Calibri" panose="020F0502020204030204" pitchFamily="34" charset="0"/>
              </a:rPr>
              <a:t>Offline</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اجرای یک مسیر در هر زمان</a:t>
            </a:r>
          </a:p>
          <a:p>
            <a:pPr marL="1371600" lvl="2"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حافظه کم</a:t>
            </a:r>
          </a:p>
          <a:p>
            <a:pPr marL="1371600" lvl="2"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انجام کارهای تکراری</a:t>
            </a:r>
            <a:endParaRPr lang="en-US"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en-US" sz="3600" dirty="0" smtClean="0">
                <a:latin typeface="Calibri" panose="020F0502020204030204" pitchFamily="34" charset="0"/>
                <a:cs typeface="Calibri" panose="020F0502020204030204" pitchFamily="34" charset="0"/>
              </a:rPr>
              <a:t>Online</a:t>
            </a:r>
            <a:endParaRPr lang="fa-IR" sz="36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اجرای همه مسیرها با هم</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حافظه زیاد</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سیستم همواره درحال اجرا نیست.</a:t>
            </a:r>
            <a:endParaRPr lang="en-US"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en-US" sz="3600" dirty="0" smtClean="0">
                <a:latin typeface="Calibri" panose="020F0502020204030204" pitchFamily="34" charset="0"/>
                <a:cs typeface="Calibri" panose="020F0502020204030204" pitchFamily="34" charset="0"/>
              </a:rPr>
              <a:t>Hybrid</a:t>
            </a:r>
            <a:endParaRPr lang="fa-IR" sz="3600" dirty="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ترکیب دو روش بالا برای استفاده از مزیت هر یک</a:t>
            </a:r>
            <a:endParaRPr lang="fa-IR" sz="2000" dirty="0">
              <a:latin typeface="Calibri" panose="020F0502020204030204" pitchFamily="34" charset="0"/>
              <a:cs typeface="Calibri" panose="020F0502020204030204" pitchFamily="34" charset="0"/>
            </a:endParaRPr>
          </a:p>
        </p:txBody>
      </p:sp>
      <p:sp>
        <p:nvSpPr>
          <p:cNvPr id="34" name="TextBox 33"/>
          <p:cNvSpPr txBox="1"/>
          <p:nvPr/>
        </p:nvSpPr>
        <p:spPr>
          <a:xfrm>
            <a:off x="2497252" y="191125"/>
            <a:ext cx="4149533"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انواع اجرای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Concolic</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pic>
        <p:nvPicPr>
          <p:cNvPr id="3" name="Picture 2"/>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25000"/>
                    </a14:imgEffect>
                    <a14:imgEffect>
                      <a14:brightnessContrast contrast="-40000"/>
                    </a14:imgEffect>
                  </a14:imgLayer>
                </a14:imgProps>
              </a:ext>
            </a:extLst>
          </a:blip>
          <a:stretch>
            <a:fillRect/>
          </a:stretch>
        </p:blipFill>
        <p:spPr>
          <a:xfrm>
            <a:off x="571500" y="1821734"/>
            <a:ext cx="4124325" cy="2262904"/>
          </a:xfrm>
          <a:prstGeom prst="rect">
            <a:avLst/>
          </a:prstGeom>
        </p:spPr>
      </p:pic>
      <p:pic>
        <p:nvPicPr>
          <p:cNvPr id="5" name="Picture 4"/>
          <p:cNvPicPr>
            <a:picLocks noChangeAspect="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harpenSoften amount="25000"/>
                    </a14:imgEffect>
                    <a14:imgEffect>
                      <a14:brightnessContrast contrast="-40000"/>
                    </a14:imgEffect>
                  </a14:imgLayer>
                </a14:imgProps>
              </a:ext>
            </a:extLst>
          </a:blip>
          <a:stretch>
            <a:fillRect/>
          </a:stretch>
        </p:blipFill>
        <p:spPr>
          <a:xfrm>
            <a:off x="316943" y="1821734"/>
            <a:ext cx="4633437" cy="2423346"/>
          </a:xfrm>
          <a:prstGeom prst="rect">
            <a:avLst/>
          </a:prstGeom>
        </p:spPr>
      </p:pic>
      <p:pic>
        <p:nvPicPr>
          <p:cNvPr id="6" name="Picture 5"/>
          <p:cNvPicPr>
            <a:picLocks noChangeAspect="1"/>
          </p:cNvPicPr>
          <p:nvPr/>
        </p:nvPicPr>
        <p:blipFill>
          <a:blip r:embed="rId7">
            <a:clrChange>
              <a:clrFrom>
                <a:srgbClr val="FFFFFF"/>
              </a:clrFrom>
              <a:clrTo>
                <a:srgbClr val="FFFFFF">
                  <a:alpha val="0"/>
                </a:srgbClr>
              </a:clrTo>
            </a:clrChange>
            <a:extLst>
              <a:ext uri="{BEBA8EAE-BF5A-486C-A8C5-ECC9F3942E4B}">
                <a14:imgProps xmlns:a14="http://schemas.microsoft.com/office/drawing/2010/main">
                  <a14:imgLayer r:embed="rId8">
                    <a14:imgEffect>
                      <a14:sharpenSoften amount="25000"/>
                    </a14:imgEffect>
                    <a14:imgEffect>
                      <a14:brightnessContrast contrast="-40000"/>
                    </a14:imgEffect>
                  </a14:imgLayer>
                </a14:imgProps>
              </a:ext>
            </a:extLst>
          </a:blip>
          <a:stretch>
            <a:fillRect/>
          </a:stretch>
        </p:blipFill>
        <p:spPr>
          <a:xfrm>
            <a:off x="457199" y="1787884"/>
            <a:ext cx="4271962" cy="2335339"/>
          </a:xfrm>
          <a:prstGeom prst="rect">
            <a:avLst/>
          </a:prstGeom>
        </p:spPr>
      </p:pic>
    </p:spTree>
    <p:extLst>
      <p:ext uri="{BB962C8B-B14F-4D97-AF65-F5344CB8AC3E}">
        <p14:creationId xmlns:p14="http://schemas.microsoft.com/office/powerpoint/2010/main" val="19493062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39</a:t>
            </a:fld>
            <a:endParaRPr lang="en-US" dirty="0"/>
          </a:p>
        </p:txBody>
      </p:sp>
      <p:sp>
        <p:nvSpPr>
          <p:cNvPr id="9" name="TextBox 8"/>
          <p:cNvSpPr txBox="1"/>
          <p:nvPr/>
        </p:nvSpPr>
        <p:spPr>
          <a:xfrm>
            <a:off x="2521612" y="343525"/>
            <a:ext cx="4100802"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ابزارها و کارهای پیشین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801095091"/>
              </p:ext>
            </p:extLst>
          </p:nvPr>
        </p:nvGraphicFramePr>
        <p:xfrm>
          <a:off x="91440" y="1143000"/>
          <a:ext cx="8961120" cy="3901440"/>
        </p:xfrm>
        <a:graphic>
          <a:graphicData uri="http://schemas.openxmlformats.org/drawingml/2006/table">
            <a:tbl>
              <a:tblPr firstRow="1" bandRow="1">
                <a:tableStyleId>{5C22544A-7EE6-4342-B048-85BDC9FD1C3A}</a:tableStyleId>
              </a:tblPr>
              <a:tblGrid>
                <a:gridCol w="4206240">
                  <a:extLst>
                    <a:ext uri="{9D8B030D-6E8A-4147-A177-3AD203B41FA5}">
                      <a16:colId xmlns:a16="http://schemas.microsoft.com/office/drawing/2014/main" val="3793554035"/>
                    </a:ext>
                  </a:extLst>
                </a:gridCol>
                <a:gridCol w="1097280">
                  <a:extLst>
                    <a:ext uri="{9D8B030D-6E8A-4147-A177-3AD203B41FA5}">
                      <a16:colId xmlns:a16="http://schemas.microsoft.com/office/drawing/2014/main" val="1694592676"/>
                    </a:ext>
                  </a:extLst>
                </a:gridCol>
                <a:gridCol w="1005840">
                  <a:extLst>
                    <a:ext uri="{9D8B030D-6E8A-4147-A177-3AD203B41FA5}">
                      <a16:colId xmlns:a16="http://schemas.microsoft.com/office/drawing/2014/main" val="1476899210"/>
                    </a:ext>
                  </a:extLst>
                </a:gridCol>
                <a:gridCol w="731520">
                  <a:extLst>
                    <a:ext uri="{9D8B030D-6E8A-4147-A177-3AD203B41FA5}">
                      <a16:colId xmlns:a16="http://schemas.microsoft.com/office/drawing/2014/main" val="941779359"/>
                    </a:ext>
                  </a:extLst>
                </a:gridCol>
                <a:gridCol w="1097280">
                  <a:extLst>
                    <a:ext uri="{9D8B030D-6E8A-4147-A177-3AD203B41FA5}">
                      <a16:colId xmlns:a16="http://schemas.microsoft.com/office/drawing/2014/main" val="1596796403"/>
                    </a:ext>
                  </a:extLst>
                </a:gridCol>
                <a:gridCol w="822960">
                  <a:extLst>
                    <a:ext uri="{9D8B030D-6E8A-4147-A177-3AD203B41FA5}">
                      <a16:colId xmlns:a16="http://schemas.microsoft.com/office/drawing/2014/main" val="806203788"/>
                    </a:ext>
                  </a:extLst>
                </a:gridCol>
              </a:tblGrid>
              <a:tr h="370840">
                <a:tc>
                  <a:txBody>
                    <a:bodyPr/>
                    <a:lstStyle/>
                    <a:p>
                      <a:pPr algn="ctr" rtl="1"/>
                      <a:r>
                        <a:rPr lang="fa-IR" sz="2800" dirty="0" smtClean="0">
                          <a:latin typeface="Calibri" panose="020F0502020204030204" pitchFamily="34" charset="0"/>
                          <a:cs typeface="Calibri" panose="020F0502020204030204" pitchFamily="34" charset="0"/>
                        </a:rPr>
                        <a:t>ویژگی</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نوع</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پلتفرم</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زبان</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ابزار</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سال</a:t>
                      </a:r>
                      <a:endParaRPr lang="en-US" sz="2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19915125"/>
                  </a:ext>
                </a:extLst>
              </a:tr>
              <a:tr h="370840">
                <a:tc>
                  <a:txBody>
                    <a:bodyPr/>
                    <a:lstStyle/>
                    <a:p>
                      <a:pPr algn="ctr" rtl="1"/>
                      <a:r>
                        <a:rPr lang="en-US" sz="2400" dirty="0" smtClean="0">
                          <a:latin typeface="Calibri" panose="020F0502020204030204" pitchFamily="34" charset="0"/>
                          <a:cs typeface="Calibri" panose="020F0502020204030204" pitchFamily="34" charset="0"/>
                        </a:rPr>
                        <a:t>DFS</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Offline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DART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2005</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938985550"/>
                  </a:ext>
                </a:extLst>
              </a:tr>
              <a:tr h="370840">
                <a:tc>
                  <a:txBody>
                    <a:bodyPr/>
                    <a:lstStyle/>
                    <a:p>
                      <a:pPr algn="ctr" rtl="1"/>
                      <a:r>
                        <a:rPr lang="fa-IR" sz="2400" dirty="0" smtClean="0">
                          <a:latin typeface="Calibri" panose="020F0502020204030204" pitchFamily="34" charset="0"/>
                          <a:cs typeface="Calibri" panose="020F0502020204030204" pitchFamily="34" charset="0"/>
                        </a:rPr>
                        <a:t>مدل‎سازی</a:t>
                      </a:r>
                      <a:r>
                        <a:rPr lang="fa-IR" sz="2400" baseline="0" dirty="0" smtClean="0">
                          <a:latin typeface="Calibri" panose="020F0502020204030204" pitchFamily="34" charset="0"/>
                          <a:cs typeface="Calibri" panose="020F0502020204030204" pitchFamily="34" charset="0"/>
                        </a:rPr>
                        <a:t> حافظه، </a:t>
                      </a:r>
                      <a:r>
                        <a:rPr lang="en-US" sz="2400" baseline="0" dirty="0" smtClean="0">
                          <a:latin typeface="Calibri" panose="020F0502020204030204" pitchFamily="34" charset="0"/>
                          <a:cs typeface="Calibri" panose="020F0502020204030204" pitchFamily="34" charset="0"/>
                        </a:rPr>
                        <a:t>DFS</a:t>
                      </a:r>
                      <a:r>
                        <a:rPr lang="fa-IR" sz="2400" baseline="0" dirty="0" smtClean="0">
                          <a:latin typeface="Calibri" panose="020F0502020204030204" pitchFamily="34" charset="0"/>
                          <a:cs typeface="Calibri" panose="020F0502020204030204" pitchFamily="34" charset="0"/>
                        </a:rPr>
                        <a:t> کراندار، بهینه‌سازی </a:t>
                      </a:r>
                      <a:endParaRPr lang="en-US" sz="2400" dirty="0">
                        <a:latin typeface="Calibri" panose="020F0502020204030204" pitchFamily="34" charset="0"/>
                        <a:cs typeface="Calibri" panose="020F0502020204030204" pitchFamily="34" charset="0"/>
                      </a:endParaRPr>
                    </a:p>
                  </a:txBody>
                  <a:tcPr anchor="ct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Offline</a:t>
                      </a: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CUTE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2005</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158133650"/>
                  </a:ext>
                </a:extLst>
              </a:tr>
              <a:tr h="370840">
                <a:tc>
                  <a:txBody>
                    <a:bodyPr/>
                    <a:lstStyle/>
                    <a:p>
                      <a:pPr algn="ctr" rtl="1"/>
                      <a:r>
                        <a:rPr lang="en-US" sz="2400" dirty="0" smtClean="0">
                          <a:latin typeface="Calibri" panose="020F0502020204030204" pitchFamily="34" charset="0"/>
                          <a:cs typeface="Calibri" panose="020F0502020204030204" pitchFamily="34" charset="0"/>
                        </a:rPr>
                        <a:t>CUTE</a:t>
                      </a:r>
                      <a:r>
                        <a:rPr lang="fa-IR" sz="2400" dirty="0" smtClean="0">
                          <a:latin typeface="Calibri" panose="020F0502020204030204" pitchFamily="34" charset="0"/>
                          <a:cs typeface="Calibri" panose="020F0502020204030204" pitchFamily="34" charset="0"/>
                        </a:rPr>
                        <a:t>،</a:t>
                      </a:r>
                      <a:r>
                        <a:rPr lang="fa-IR" sz="2400" baseline="0" dirty="0" smtClean="0">
                          <a:latin typeface="Calibri" panose="020F0502020204030204" pitchFamily="34" charset="0"/>
                          <a:cs typeface="Calibri" panose="020F0502020204030204" pitchFamily="34" charset="0"/>
                        </a:rPr>
                        <a:t> همروندی</a:t>
                      </a:r>
                      <a:endParaRPr lang="en-US" sz="2400" dirty="0">
                        <a:latin typeface="Calibri" panose="020F0502020204030204" pitchFamily="34" charset="0"/>
                        <a:cs typeface="Calibri" panose="020F0502020204030204" pitchFamily="34" charset="0"/>
                      </a:endParaRPr>
                    </a:p>
                  </a:txBody>
                  <a:tcPr anchor="ct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Offline</a:t>
                      </a: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Java</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jCUTE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2006</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705945643"/>
                  </a:ext>
                </a:extLst>
              </a:tr>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rPr>
                        <a:t>مدل‎سازی حافظه، </a:t>
                      </a:r>
                      <a:r>
                        <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rPr>
                        <a:t>DFS</a:t>
                      </a:r>
                      <a:r>
                        <a:rPr kumimoji="0" lang="fa-IR"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rPr>
                        <a:t> و </a:t>
                      </a:r>
                      <a:r>
                        <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rPr>
                        <a:t>BFS</a:t>
                      </a:r>
                      <a:r>
                        <a:rPr kumimoji="0" lang="fa-IR"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rPr>
                        <a:t> ترکیبی، بهینه‌سازی، </a:t>
                      </a:r>
                      <a:r>
                        <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rPr>
                        <a:t>STP</a:t>
                      </a:r>
                      <a:r>
                        <a:rPr kumimoji="0" lang="fa-IR"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rPr>
                        <a:t> </a:t>
                      </a:r>
                      <a:endPar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Online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EXE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2006</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350912090"/>
                  </a:ext>
                </a:extLst>
              </a:tr>
              <a:tr h="370840">
                <a:tc>
                  <a:txBody>
                    <a:bodyPr/>
                    <a:lstStyle/>
                    <a:p>
                      <a:pPr algn="ctr" rtl="1"/>
                      <a:r>
                        <a:rPr lang="en-US" sz="2400" dirty="0" smtClean="0">
                          <a:latin typeface="Calibri" panose="020F0502020204030204" pitchFamily="34" charset="0"/>
                          <a:cs typeface="Calibri" panose="020F0502020204030204" pitchFamily="34" charset="0"/>
                        </a:rPr>
                        <a:t>CUTE</a:t>
                      </a:r>
                      <a:r>
                        <a:rPr lang="fa-IR" sz="2400" dirty="0" smtClean="0">
                          <a:latin typeface="Calibri" panose="020F0502020204030204" pitchFamily="34" charset="0"/>
                          <a:cs typeface="Calibri" panose="020F0502020204030204" pitchFamily="34" charset="0"/>
                        </a:rPr>
                        <a:t>،</a:t>
                      </a:r>
                      <a:r>
                        <a:rPr lang="fa-IR" sz="2400" baseline="0" dirty="0" smtClean="0">
                          <a:latin typeface="Calibri" panose="020F0502020204030204" pitchFamily="34" charset="0"/>
                          <a:cs typeface="Calibri" panose="020F0502020204030204" pitchFamily="34" charset="0"/>
                        </a:rPr>
                        <a:t> ترکیب اجرای دلخواه و </a:t>
                      </a:r>
                      <a:r>
                        <a:rPr lang="en-US" sz="2400" baseline="0" dirty="0" smtClean="0">
                          <a:latin typeface="Calibri" panose="020F0502020204030204" pitchFamily="34" charset="0"/>
                          <a:cs typeface="Calibri" panose="020F0502020204030204" pitchFamily="34" charset="0"/>
                        </a:rPr>
                        <a:t>Concolic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Offline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Hybrid</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2007</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233774877"/>
                  </a:ext>
                </a:extLst>
              </a:tr>
            </a:tbl>
          </a:graphicData>
        </a:graphic>
      </p:graphicFrame>
      <p:sp>
        <p:nvSpPr>
          <p:cNvPr id="3" name="TextBox 2"/>
          <p:cNvSpPr txBox="1"/>
          <p:nvPr/>
        </p:nvSpPr>
        <p:spPr>
          <a:xfrm>
            <a:off x="609600" y="5105400"/>
            <a:ext cx="7924800" cy="113338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lnSpc>
                <a:spcPct val="115000"/>
              </a:lnSpc>
            </a:pPr>
            <a:r>
              <a:rPr lang="en-US" sz="2000" dirty="0" err="1" smtClean="0">
                <a:latin typeface="Calibri" panose="020F0502020204030204" pitchFamily="34" charset="0"/>
                <a:ea typeface="Calibri"/>
                <a:cs typeface="Calibri" panose="020F0502020204030204" pitchFamily="34" charset="0"/>
              </a:rPr>
              <a:t>Godefroid</a:t>
            </a:r>
            <a:r>
              <a:rPr lang="en-US" sz="2000" dirty="0" smtClean="0">
                <a:latin typeface="Calibri" panose="020F0502020204030204" pitchFamily="34" charset="0"/>
                <a:ea typeface="Calibri"/>
                <a:cs typeface="Calibri" panose="020F0502020204030204" pitchFamily="34" charset="0"/>
              </a:rPr>
              <a:t>, </a:t>
            </a:r>
            <a:r>
              <a:rPr lang="en-US" sz="2000" dirty="0">
                <a:latin typeface="Calibri" panose="020F0502020204030204" pitchFamily="34" charset="0"/>
                <a:ea typeface="Calibri"/>
                <a:cs typeface="Calibri" panose="020F0502020204030204" pitchFamily="34" charset="0"/>
              </a:rPr>
              <a:t>Patrice, Nils </a:t>
            </a:r>
            <a:r>
              <a:rPr lang="en-US" sz="2000" dirty="0" err="1">
                <a:latin typeface="Calibri" panose="020F0502020204030204" pitchFamily="34" charset="0"/>
                <a:ea typeface="Calibri"/>
                <a:cs typeface="Calibri" panose="020F0502020204030204" pitchFamily="34" charset="0"/>
              </a:rPr>
              <a:t>Klarlund</a:t>
            </a:r>
            <a:r>
              <a:rPr lang="en-US" sz="2000" dirty="0">
                <a:latin typeface="Calibri" panose="020F0502020204030204" pitchFamily="34" charset="0"/>
                <a:ea typeface="Calibri"/>
                <a:cs typeface="Calibri" panose="020F0502020204030204" pitchFamily="34" charset="0"/>
              </a:rPr>
              <a:t>, and </a:t>
            </a:r>
            <a:r>
              <a:rPr lang="en-US" sz="2000" dirty="0" err="1">
                <a:latin typeface="Calibri" panose="020F0502020204030204" pitchFamily="34" charset="0"/>
                <a:ea typeface="Calibri"/>
                <a:cs typeface="Calibri" panose="020F0502020204030204" pitchFamily="34" charset="0"/>
              </a:rPr>
              <a:t>Koushik</a:t>
            </a:r>
            <a:r>
              <a:rPr lang="en-US" sz="2000" dirty="0">
                <a:latin typeface="Calibri" panose="020F0502020204030204" pitchFamily="34" charset="0"/>
                <a:ea typeface="Calibri"/>
                <a:cs typeface="Calibri" panose="020F0502020204030204" pitchFamily="34" charset="0"/>
              </a:rPr>
              <a:t> Sen. "DART: directed automated random testing." ACM </a:t>
            </a:r>
            <a:r>
              <a:rPr lang="en-US" sz="2000" dirty="0" err="1">
                <a:latin typeface="Calibri" panose="020F0502020204030204" pitchFamily="34" charset="0"/>
                <a:ea typeface="Calibri"/>
                <a:cs typeface="Calibri" panose="020F0502020204030204" pitchFamily="34" charset="0"/>
              </a:rPr>
              <a:t>Sigplan</a:t>
            </a:r>
            <a:r>
              <a:rPr lang="en-US" sz="2000" dirty="0">
                <a:latin typeface="Calibri" panose="020F0502020204030204" pitchFamily="34" charset="0"/>
                <a:ea typeface="Calibri"/>
                <a:cs typeface="Calibri" panose="020F0502020204030204" pitchFamily="34" charset="0"/>
              </a:rPr>
              <a:t> Notices. Vol. 40. No. 6. ACM, 2005.</a:t>
            </a:r>
            <a:endParaRPr lang="en-US" dirty="0">
              <a:latin typeface="Calibri" panose="020F0502020204030204" pitchFamily="34" charset="0"/>
              <a:ea typeface="Calibri"/>
              <a:cs typeface="Calibri" panose="020F0502020204030204" pitchFamily="34" charset="0"/>
            </a:endParaRPr>
          </a:p>
        </p:txBody>
      </p:sp>
      <p:sp>
        <p:nvSpPr>
          <p:cNvPr id="10" name="TextBox 9"/>
          <p:cNvSpPr txBox="1"/>
          <p:nvPr/>
        </p:nvSpPr>
        <p:spPr>
          <a:xfrm>
            <a:off x="609600" y="5257800"/>
            <a:ext cx="7924800" cy="77944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lnSpc>
                <a:spcPct val="115000"/>
              </a:lnSpc>
            </a:pPr>
            <a:r>
              <a:rPr lang="en-US" sz="2000" dirty="0" smtClean="0">
                <a:latin typeface="Calibri" panose="020F0502020204030204" pitchFamily="34" charset="0"/>
                <a:ea typeface="Calibri"/>
                <a:cs typeface="Calibri" panose="020F0502020204030204" pitchFamily="34" charset="0"/>
              </a:rPr>
              <a:t>Sen, </a:t>
            </a:r>
            <a:r>
              <a:rPr lang="en-US" sz="2000" dirty="0" err="1" smtClean="0">
                <a:latin typeface="Calibri" panose="020F0502020204030204" pitchFamily="34" charset="0"/>
                <a:ea typeface="Calibri"/>
                <a:cs typeface="Calibri" panose="020F0502020204030204" pitchFamily="34" charset="0"/>
              </a:rPr>
              <a:t>Koushik</a:t>
            </a:r>
            <a:r>
              <a:rPr lang="en-US" sz="2000" dirty="0" smtClean="0">
                <a:latin typeface="Calibri" panose="020F0502020204030204" pitchFamily="34" charset="0"/>
                <a:ea typeface="Calibri"/>
                <a:cs typeface="Calibri" panose="020F0502020204030204" pitchFamily="34" charset="0"/>
              </a:rPr>
              <a:t>, </a:t>
            </a:r>
            <a:r>
              <a:rPr lang="en-US" sz="2000" dirty="0" err="1" smtClean="0">
                <a:latin typeface="Calibri" panose="020F0502020204030204" pitchFamily="34" charset="0"/>
                <a:ea typeface="Calibri"/>
                <a:cs typeface="Calibri" panose="020F0502020204030204" pitchFamily="34" charset="0"/>
              </a:rPr>
              <a:t>Darko</a:t>
            </a:r>
            <a:r>
              <a:rPr lang="en-US" sz="2000" dirty="0" smtClean="0">
                <a:latin typeface="Calibri" panose="020F0502020204030204" pitchFamily="34" charset="0"/>
                <a:ea typeface="Calibri"/>
                <a:cs typeface="Calibri" panose="020F0502020204030204" pitchFamily="34" charset="0"/>
              </a:rPr>
              <a:t> </a:t>
            </a:r>
            <a:r>
              <a:rPr lang="en-US" sz="2000" dirty="0" err="1" smtClean="0">
                <a:latin typeface="Calibri" panose="020F0502020204030204" pitchFamily="34" charset="0"/>
                <a:ea typeface="Calibri"/>
                <a:cs typeface="Calibri" panose="020F0502020204030204" pitchFamily="34" charset="0"/>
              </a:rPr>
              <a:t>Marinov</a:t>
            </a:r>
            <a:r>
              <a:rPr lang="en-US" sz="2000" dirty="0" smtClean="0">
                <a:latin typeface="Calibri" panose="020F0502020204030204" pitchFamily="34" charset="0"/>
                <a:ea typeface="Calibri"/>
                <a:cs typeface="Calibri" panose="020F0502020204030204" pitchFamily="34" charset="0"/>
              </a:rPr>
              <a:t>, and Gul Agha. CUTE: a concolic unit testing engine for C. Vol. 30. No. 5. ACM, 2005.</a:t>
            </a:r>
            <a:endParaRPr lang="en-US" dirty="0">
              <a:latin typeface="Calibri" panose="020F0502020204030204" pitchFamily="34" charset="0"/>
              <a:ea typeface="Calibri"/>
              <a:cs typeface="Calibri" panose="020F0502020204030204" pitchFamily="34" charset="0"/>
            </a:endParaRPr>
          </a:p>
        </p:txBody>
      </p:sp>
      <p:sp>
        <p:nvSpPr>
          <p:cNvPr id="11" name="TextBox 10"/>
          <p:cNvSpPr txBox="1"/>
          <p:nvPr/>
        </p:nvSpPr>
        <p:spPr>
          <a:xfrm>
            <a:off x="609600" y="5257800"/>
            <a:ext cx="7924800" cy="77944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lnSpc>
                <a:spcPct val="115000"/>
              </a:lnSpc>
            </a:pPr>
            <a:r>
              <a:rPr lang="en-US" sz="2000" dirty="0">
                <a:latin typeface="Calibri" panose="020F0502020204030204" pitchFamily="34" charset="0"/>
                <a:ea typeface="Calibri"/>
                <a:cs typeface="Calibri" panose="020F0502020204030204" pitchFamily="34" charset="0"/>
              </a:rPr>
              <a:t>Sen, </a:t>
            </a:r>
            <a:r>
              <a:rPr lang="en-US" sz="2000" dirty="0" err="1">
                <a:latin typeface="Calibri" panose="020F0502020204030204" pitchFamily="34" charset="0"/>
                <a:ea typeface="Calibri"/>
                <a:cs typeface="Calibri" panose="020F0502020204030204" pitchFamily="34" charset="0"/>
              </a:rPr>
              <a:t>Koushik</a:t>
            </a:r>
            <a:r>
              <a:rPr lang="en-US" sz="2000" dirty="0">
                <a:latin typeface="Calibri" panose="020F0502020204030204" pitchFamily="34" charset="0"/>
                <a:ea typeface="Calibri"/>
                <a:cs typeface="Calibri" panose="020F0502020204030204" pitchFamily="34" charset="0"/>
              </a:rPr>
              <a:t>, and Gul A. Agha. "Concolic testing of multithreaded programs and its application to testing security protocols." (2006).</a:t>
            </a:r>
            <a:endParaRPr lang="en-US" dirty="0">
              <a:latin typeface="Calibri" panose="020F0502020204030204" pitchFamily="34" charset="0"/>
              <a:ea typeface="Calibri"/>
              <a:cs typeface="Calibri" panose="020F0502020204030204" pitchFamily="34" charset="0"/>
            </a:endParaRPr>
          </a:p>
        </p:txBody>
      </p:sp>
      <p:sp>
        <p:nvSpPr>
          <p:cNvPr id="12" name="TextBox 11"/>
          <p:cNvSpPr txBox="1"/>
          <p:nvPr/>
        </p:nvSpPr>
        <p:spPr>
          <a:xfrm>
            <a:off x="609600" y="5257800"/>
            <a:ext cx="7924800" cy="77944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lnSpc>
                <a:spcPct val="115000"/>
              </a:lnSpc>
            </a:pPr>
            <a:r>
              <a:rPr lang="en-US" sz="2000" dirty="0" err="1">
                <a:solidFill>
                  <a:schemeClr val="tx1"/>
                </a:solidFill>
                <a:latin typeface="Calibri" panose="020F0502020204030204" pitchFamily="34" charset="0"/>
                <a:cs typeface="Calibri" panose="020F0502020204030204" pitchFamily="34" charset="0"/>
              </a:rPr>
              <a:t>Cadar</a:t>
            </a:r>
            <a:r>
              <a:rPr lang="en-US" sz="2000" dirty="0">
                <a:solidFill>
                  <a:schemeClr val="tx1"/>
                </a:solidFill>
                <a:latin typeface="Calibri" panose="020F0502020204030204" pitchFamily="34" charset="0"/>
                <a:cs typeface="Calibri" panose="020F0502020204030204" pitchFamily="34" charset="0"/>
              </a:rPr>
              <a:t>, Cristian, et al. "EXE: automatically generating inputs of death." ACM Transactions on Information and System Security (TISSEC) 12.2 (2008): 10.</a:t>
            </a:r>
            <a:endParaRPr lang="en-US" sz="2400" dirty="0">
              <a:latin typeface="Calibri" panose="020F0502020204030204" pitchFamily="34" charset="0"/>
              <a:ea typeface="Calibri"/>
              <a:cs typeface="Calibri" panose="020F0502020204030204" pitchFamily="34" charset="0"/>
            </a:endParaRPr>
          </a:p>
        </p:txBody>
      </p:sp>
      <p:sp>
        <p:nvSpPr>
          <p:cNvPr id="13" name="TextBox 12"/>
          <p:cNvSpPr txBox="1"/>
          <p:nvPr/>
        </p:nvSpPr>
        <p:spPr>
          <a:xfrm>
            <a:off x="609600" y="5156537"/>
            <a:ext cx="792480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defRPr/>
            </a:pPr>
            <a:r>
              <a:rPr lang="en-US" sz="2000" dirty="0" err="1">
                <a:latin typeface="Calibri" panose="020F0502020204030204" pitchFamily="34" charset="0"/>
                <a:ea typeface="Calibri"/>
                <a:cs typeface="Calibri" panose="020F0502020204030204" pitchFamily="34" charset="0"/>
              </a:rPr>
              <a:t>Majumdar</a:t>
            </a:r>
            <a:r>
              <a:rPr lang="en-US" sz="2000" dirty="0">
                <a:latin typeface="Calibri" panose="020F0502020204030204" pitchFamily="34" charset="0"/>
                <a:ea typeface="Calibri"/>
                <a:cs typeface="Calibri" panose="020F0502020204030204" pitchFamily="34" charset="0"/>
              </a:rPr>
              <a:t>, </a:t>
            </a:r>
            <a:r>
              <a:rPr lang="en-US" sz="2000" dirty="0" err="1">
                <a:latin typeface="Calibri" panose="020F0502020204030204" pitchFamily="34" charset="0"/>
                <a:ea typeface="Calibri"/>
                <a:cs typeface="Calibri" panose="020F0502020204030204" pitchFamily="34" charset="0"/>
              </a:rPr>
              <a:t>Rupak</a:t>
            </a:r>
            <a:r>
              <a:rPr lang="en-US" sz="2000" dirty="0">
                <a:latin typeface="Calibri" panose="020F0502020204030204" pitchFamily="34" charset="0"/>
                <a:ea typeface="Calibri"/>
                <a:cs typeface="Calibri" panose="020F0502020204030204" pitchFamily="34" charset="0"/>
              </a:rPr>
              <a:t>, and </a:t>
            </a:r>
            <a:r>
              <a:rPr lang="en-US" sz="2000" dirty="0" err="1">
                <a:latin typeface="Calibri" panose="020F0502020204030204" pitchFamily="34" charset="0"/>
                <a:ea typeface="Calibri"/>
                <a:cs typeface="Calibri" panose="020F0502020204030204" pitchFamily="34" charset="0"/>
              </a:rPr>
              <a:t>Koushik</a:t>
            </a:r>
            <a:r>
              <a:rPr lang="en-US" sz="2000" dirty="0">
                <a:latin typeface="Calibri" panose="020F0502020204030204" pitchFamily="34" charset="0"/>
                <a:ea typeface="Calibri"/>
                <a:cs typeface="Calibri" panose="020F0502020204030204" pitchFamily="34" charset="0"/>
              </a:rPr>
              <a:t> Sen. "Hybrid concolic testing." Software Engineering, 2007. ICSE 2007. 29th International Conference on. IEEE, 2007.</a:t>
            </a:r>
          </a:p>
        </p:txBody>
      </p:sp>
    </p:spTree>
    <p:extLst>
      <p:ext uri="{BB962C8B-B14F-4D97-AF65-F5344CB8AC3E}">
        <p14:creationId xmlns:p14="http://schemas.microsoft.com/office/powerpoint/2010/main" val="8257953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3"/>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1"/>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animBg="1"/>
      <p:bldP spid="10" grpId="1" animBg="1"/>
      <p:bldP spid="11" grpId="0" animBg="1"/>
      <p:bldP spid="11" grpId="1" animBg="1"/>
      <p:bldP spid="12" grpId="0" animBg="1"/>
      <p:bldP spid="12" grpId="1"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4</a:t>
            </a:fld>
            <a:endParaRPr lang="en-US">
              <a:solidFill>
                <a:prstClr val="black">
                  <a:tint val="75000"/>
                </a:prstClr>
              </a:solidFill>
            </a:endParaRPr>
          </a:p>
        </p:txBody>
      </p:sp>
      <p:sp>
        <p:nvSpPr>
          <p:cNvPr id="19" name="Title 3"/>
          <p:cNvSpPr>
            <a:spLocks noGrp="1"/>
          </p:cNvSpPr>
          <p:nvPr>
            <p:ph type="title" idx="4294967295"/>
          </p:nvPr>
        </p:nvSpPr>
        <p:spPr>
          <a:xfrm>
            <a:off x="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مقدمه </a:t>
            </a:r>
            <a:r>
              <a:rPr lang="fa-IR" sz="2400" dirty="0" smtClean="0">
                <a:solidFill>
                  <a:srgbClr val="FF0000"/>
                </a:solidFill>
                <a:latin typeface="Calibri" panose="020F0502020204030204" pitchFamily="34" charset="0"/>
                <a:cs typeface="Calibri" panose="020F0502020204030204" pitchFamily="34" charset="0"/>
              </a:rPr>
              <a:t>ادامه</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457199" y="1676400"/>
            <a:ext cx="8305801" cy="3354765"/>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روش ایستا</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عدم اجرای کد</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مثبت نادرست و منفی نادرست</a:t>
            </a:r>
            <a:endParaRPr lang="fa-IR" sz="32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روش پویا</a:t>
            </a:r>
            <a:endParaRPr lang="en-US" sz="32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اجرای کد در شرایط خاص</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منفی نادرست</a:t>
            </a:r>
            <a:endParaRPr lang="en-US"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26106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40</a:t>
            </a:fld>
            <a:endParaRPr lang="en-US" dirty="0"/>
          </a:p>
        </p:txBody>
      </p:sp>
      <p:sp>
        <p:nvSpPr>
          <p:cNvPr id="9" name="TextBox 8"/>
          <p:cNvSpPr txBox="1"/>
          <p:nvPr/>
        </p:nvSpPr>
        <p:spPr>
          <a:xfrm>
            <a:off x="2201012" y="304800"/>
            <a:ext cx="474200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ابزارها و کارهای پیشین</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61458505"/>
              </p:ext>
            </p:extLst>
          </p:nvPr>
        </p:nvGraphicFramePr>
        <p:xfrm>
          <a:off x="77994" y="1066800"/>
          <a:ext cx="8988013" cy="4267200"/>
        </p:xfrm>
        <a:graphic>
          <a:graphicData uri="http://schemas.openxmlformats.org/drawingml/2006/table">
            <a:tbl>
              <a:tblPr firstRow="1" bandRow="1">
                <a:tableStyleId>{5C22544A-7EE6-4342-B048-85BDC9FD1C3A}</a:tableStyleId>
              </a:tblPr>
              <a:tblGrid>
                <a:gridCol w="3474720">
                  <a:extLst>
                    <a:ext uri="{9D8B030D-6E8A-4147-A177-3AD203B41FA5}">
                      <a16:colId xmlns:a16="http://schemas.microsoft.com/office/drawing/2014/main" val="3793554035"/>
                    </a:ext>
                  </a:extLst>
                </a:gridCol>
                <a:gridCol w="1095486">
                  <a:extLst>
                    <a:ext uri="{9D8B030D-6E8A-4147-A177-3AD203B41FA5}">
                      <a16:colId xmlns:a16="http://schemas.microsoft.com/office/drawing/2014/main" val="1694592676"/>
                    </a:ext>
                  </a:extLst>
                </a:gridCol>
                <a:gridCol w="943087">
                  <a:extLst>
                    <a:ext uri="{9D8B030D-6E8A-4147-A177-3AD203B41FA5}">
                      <a16:colId xmlns:a16="http://schemas.microsoft.com/office/drawing/2014/main" val="1476899210"/>
                    </a:ext>
                  </a:extLst>
                </a:gridCol>
                <a:gridCol w="1188720">
                  <a:extLst>
                    <a:ext uri="{9D8B030D-6E8A-4147-A177-3AD203B41FA5}">
                      <a16:colId xmlns:a16="http://schemas.microsoft.com/office/drawing/2014/main" val="941779359"/>
                    </a:ext>
                  </a:extLst>
                </a:gridCol>
                <a:gridCol w="1463040">
                  <a:extLst>
                    <a:ext uri="{9D8B030D-6E8A-4147-A177-3AD203B41FA5}">
                      <a16:colId xmlns:a16="http://schemas.microsoft.com/office/drawing/2014/main" val="1596796403"/>
                    </a:ext>
                  </a:extLst>
                </a:gridCol>
                <a:gridCol w="822960">
                  <a:extLst>
                    <a:ext uri="{9D8B030D-6E8A-4147-A177-3AD203B41FA5}">
                      <a16:colId xmlns:a16="http://schemas.microsoft.com/office/drawing/2014/main" val="806203788"/>
                    </a:ext>
                  </a:extLst>
                </a:gridCol>
              </a:tblGrid>
              <a:tr h="370840">
                <a:tc>
                  <a:txBody>
                    <a:bodyPr/>
                    <a:lstStyle/>
                    <a:p>
                      <a:pPr algn="ctr" rtl="1"/>
                      <a:r>
                        <a:rPr lang="fa-IR" sz="2800" dirty="0" smtClean="0">
                          <a:latin typeface="Calibri" panose="020F0502020204030204" pitchFamily="34" charset="0"/>
                          <a:cs typeface="Calibri" panose="020F0502020204030204" pitchFamily="34" charset="0"/>
                        </a:rPr>
                        <a:t>ویژگی</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نوع</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پلتفرم</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زبان</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ابزار</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سال</a:t>
                      </a:r>
                      <a:endParaRPr lang="en-US" sz="2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19915125"/>
                  </a:ext>
                </a:extLst>
              </a:tr>
              <a:tr h="370840">
                <a:tc>
                  <a:txBody>
                    <a:bodyPr/>
                    <a:lstStyle/>
                    <a:p>
                      <a:pPr algn="ctr" rtl="1"/>
                      <a:r>
                        <a:rPr lang="en-US" sz="2400" dirty="0" smtClean="0">
                          <a:latin typeface="Calibri" panose="020F0502020204030204" pitchFamily="34" charset="0"/>
                          <a:cs typeface="Calibri" panose="020F0502020204030204" pitchFamily="34" charset="0"/>
                        </a:rPr>
                        <a:t>DART</a:t>
                      </a:r>
                      <a:r>
                        <a:rPr lang="fa-IR" sz="2400" dirty="0" smtClean="0">
                          <a:latin typeface="Calibri" panose="020F0502020204030204" pitchFamily="34" charset="0"/>
                          <a:cs typeface="Calibri" panose="020F0502020204030204" pitchFamily="34" charset="0"/>
                        </a:rPr>
                        <a:t>،</a:t>
                      </a:r>
                      <a:r>
                        <a:rPr lang="en-US"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Calibri" panose="020F0502020204030204" pitchFamily="34" charset="0"/>
                        </a:rPr>
                        <a:t> ترکیب </a:t>
                      </a:r>
                      <a:r>
                        <a:rPr lang="en-US" sz="2400" dirty="0" smtClean="0">
                          <a:latin typeface="Calibri" panose="020F0502020204030204" pitchFamily="34" charset="0"/>
                          <a:cs typeface="Calibri" panose="020F0502020204030204" pitchFamily="34" charset="0"/>
                        </a:rPr>
                        <a:t>Compositional</a:t>
                      </a:r>
                      <a:r>
                        <a:rPr lang="fa-IR" sz="2400" dirty="0" smtClean="0">
                          <a:latin typeface="Calibri" panose="020F0502020204030204" pitchFamily="34" charset="0"/>
                          <a:cs typeface="Calibri" panose="020F0502020204030204" pitchFamily="34" charset="0"/>
                        </a:rPr>
                        <a:t> و  </a:t>
                      </a:r>
                      <a:r>
                        <a:rPr lang="en-US" sz="2400" dirty="0" smtClean="0">
                          <a:latin typeface="Calibri" panose="020F0502020204030204" pitchFamily="34" charset="0"/>
                          <a:cs typeface="Calibri" panose="020F0502020204030204" pitchFamily="34" charset="0"/>
                        </a:rPr>
                        <a:t>Concolic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Offline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000" dirty="0" smtClean="0">
                          <a:latin typeface="Calibri" panose="020F0502020204030204" pitchFamily="34" charset="0"/>
                          <a:cs typeface="Calibri" panose="020F0502020204030204" pitchFamily="34" charset="0"/>
                        </a:rPr>
                        <a:t>Compositional</a:t>
                      </a:r>
                      <a:endParaRPr lang="en-US" sz="20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2007</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938985550"/>
                  </a:ext>
                </a:extLst>
              </a:tr>
              <a:tr h="370840">
                <a:tc>
                  <a:txBody>
                    <a:bodyPr/>
                    <a:lstStyle/>
                    <a:p>
                      <a:pPr algn="ctr" rtl="1"/>
                      <a:r>
                        <a:rPr lang="en-US" sz="2400" dirty="0" smtClean="0">
                          <a:latin typeface="Calibri" panose="020F0502020204030204" pitchFamily="34" charset="0"/>
                          <a:cs typeface="Calibri" panose="020F0502020204030204" pitchFamily="34" charset="0"/>
                        </a:rPr>
                        <a:t>EXE</a:t>
                      </a:r>
                      <a:r>
                        <a:rPr lang="fa-IR" sz="2400" dirty="0" smtClean="0">
                          <a:latin typeface="Calibri" panose="020F0502020204030204" pitchFamily="34" charset="0"/>
                          <a:cs typeface="Calibri" panose="020F0502020204030204" pitchFamily="34" charset="0"/>
                        </a:rPr>
                        <a:t>،</a:t>
                      </a:r>
                      <a:r>
                        <a:rPr lang="fa-IR" sz="2400" baseline="0" dirty="0" smtClean="0">
                          <a:latin typeface="Calibri" panose="020F0502020204030204" pitchFamily="34" charset="0"/>
                          <a:cs typeface="Calibri" panose="020F0502020204030204" pitchFamily="34" charset="0"/>
                        </a:rPr>
                        <a:t> بهینه‌سازی انتخاب مسیر و </a:t>
                      </a:r>
                      <a:r>
                        <a:rPr lang="en-US" sz="2400" baseline="0" dirty="0" smtClean="0">
                          <a:latin typeface="Calibri" panose="020F0502020204030204" pitchFamily="34" charset="0"/>
                          <a:cs typeface="Calibri" panose="020F0502020204030204" pitchFamily="34" charset="0"/>
                        </a:rPr>
                        <a:t>CS</a:t>
                      </a:r>
                      <a:r>
                        <a:rPr lang="fa-IR" sz="2400" baseline="0" dirty="0" smtClean="0">
                          <a:latin typeface="Calibri" panose="020F0502020204030204" pitchFamily="34" charset="0"/>
                          <a:cs typeface="Calibri" panose="020F0502020204030204" pitchFamily="34" charset="0"/>
                        </a:rPr>
                        <a:t>، متن‌باز</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Online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KLEE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2008</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158133650"/>
                  </a:ext>
                </a:extLst>
              </a:tr>
              <a:tr h="370840">
                <a:tc>
                  <a:txBody>
                    <a:bodyPr/>
                    <a:lstStyle/>
                    <a:p>
                      <a:pPr algn="ctr" rtl="1"/>
                      <a:r>
                        <a:rPr lang="fa-IR" sz="2400" dirty="0" smtClean="0">
                          <a:latin typeface="Calibri" panose="020F0502020204030204" pitchFamily="34" charset="0"/>
                          <a:cs typeface="Calibri" panose="020F0502020204030204" pitchFamily="34" charset="0"/>
                        </a:rPr>
                        <a:t>متن‌باز</a:t>
                      </a:r>
                      <a:r>
                        <a:rPr lang="fa-IR" sz="2400" baseline="0" dirty="0" smtClean="0">
                          <a:latin typeface="Calibri" panose="020F0502020204030204" pitchFamily="34" charset="0"/>
                          <a:cs typeface="Calibri" panose="020F0502020204030204" pitchFamily="34" charset="0"/>
                        </a:rPr>
                        <a:t>، بهینه‌سازی کارهای گذشته</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Offline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Java</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jFUZZ</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2009</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705945643"/>
                  </a:ext>
                </a:extLst>
              </a:tr>
              <a:tr h="370840">
                <a:tc>
                  <a:txBody>
                    <a:bodyPr/>
                    <a:lstStyle/>
                    <a:p>
                      <a:pPr algn="ctr" rtl="1"/>
                      <a:r>
                        <a:rPr lang="fa-IR" sz="2400" dirty="0" smtClean="0">
                          <a:latin typeface="Calibri" panose="020F0502020204030204" pitchFamily="34" charset="0"/>
                          <a:cs typeface="Calibri" panose="020F0502020204030204" pitchFamily="34" charset="0"/>
                        </a:rPr>
                        <a:t>متن‌باز</a:t>
                      </a:r>
                      <a:r>
                        <a:rPr lang="fa-IR" sz="2400" baseline="0" dirty="0" smtClean="0">
                          <a:latin typeface="Calibri" panose="020F0502020204030204" pitchFamily="34" charset="0"/>
                          <a:cs typeface="Calibri" panose="020F0502020204030204" pitchFamily="34" charset="0"/>
                        </a:rPr>
                        <a:t>، </a:t>
                      </a:r>
                      <a:r>
                        <a:rPr lang="en-US" sz="2400" baseline="0" dirty="0" smtClean="0">
                          <a:latin typeface="Calibri" panose="020F0502020204030204" pitchFamily="34" charset="0"/>
                          <a:cs typeface="Calibri" panose="020F0502020204030204" pitchFamily="34" charset="0"/>
                        </a:rPr>
                        <a:t>SMT</a:t>
                      </a:r>
                      <a:r>
                        <a:rPr lang="fa-IR" sz="2400" baseline="0" dirty="0" smtClean="0">
                          <a:latin typeface="Calibri" panose="020F0502020204030204" pitchFamily="34" charset="0"/>
                          <a:cs typeface="Calibri" panose="020F0502020204030204" pitchFamily="34" charset="0"/>
                        </a:rPr>
                        <a:t>، معماری </a:t>
                      </a:r>
                      <a:r>
                        <a:rPr lang="en-US" sz="2400" baseline="0" dirty="0" smtClean="0">
                          <a:latin typeface="Calibri" panose="020F0502020204030204" pitchFamily="34" charset="0"/>
                          <a:cs typeface="Calibri" panose="020F0502020204030204" pitchFamily="34" charset="0"/>
                        </a:rPr>
                        <a:t>Socket </a:t>
                      </a:r>
                      <a:r>
                        <a:rPr lang="en-US" sz="2400" baseline="0" dirty="0" err="1" smtClean="0">
                          <a:latin typeface="Calibri" panose="020F0502020204030204" pitchFamily="34" charset="0"/>
                          <a:cs typeface="Calibri" panose="020F0502020204030204" pitchFamily="34" charset="0"/>
                        </a:rPr>
                        <a:t>prog</a:t>
                      </a:r>
                      <a:r>
                        <a:rPr lang="en-US" sz="2400" baseline="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Offline</a:t>
                      </a: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Java</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LCT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2011</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350912090"/>
                  </a:ext>
                </a:extLst>
              </a:tr>
              <a:tr h="370840">
                <a:tc>
                  <a:txBody>
                    <a:bodyPr/>
                    <a:lstStyle/>
                    <a:p>
                      <a:pPr algn="ctr" rtl="1"/>
                      <a:r>
                        <a:rPr lang="en-US" sz="2400" dirty="0" smtClean="0">
                          <a:latin typeface="Calibri" panose="020F0502020204030204" pitchFamily="34" charset="0"/>
                          <a:cs typeface="Calibri" panose="020F0502020204030204" pitchFamily="34" charset="0"/>
                        </a:rPr>
                        <a:t>Safety</a:t>
                      </a:r>
                      <a:r>
                        <a:rPr lang="en-US" sz="2400" baseline="0" dirty="0" smtClean="0">
                          <a:latin typeface="Calibri" panose="020F0502020204030204" pitchFamily="34" charset="0"/>
                          <a:cs typeface="Calibri" panose="020F0502020204030204" pitchFamily="34" charset="0"/>
                        </a:rPr>
                        <a:t> Property, BOF</a:t>
                      </a:r>
                      <a:endParaRPr lang="en-US" sz="2400" dirty="0">
                        <a:latin typeface="Calibri" panose="020F0502020204030204" pitchFamily="34" charset="0"/>
                        <a:cs typeface="Calibri" panose="020F0502020204030204" pitchFamily="34" charset="0"/>
                      </a:endParaRPr>
                    </a:p>
                  </a:txBody>
                  <a:tcPr anchor="ct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Offline</a:t>
                      </a: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000" dirty="0" smtClean="0">
                          <a:latin typeface="Calibri" panose="020F0502020204030204" pitchFamily="34" charset="0"/>
                          <a:cs typeface="Calibri" panose="020F0502020204030204" pitchFamily="34" charset="0"/>
                        </a:rPr>
                        <a:t>Binary +C</a:t>
                      </a:r>
                      <a:endParaRPr lang="en-US" sz="20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AEG</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2011</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233774877"/>
                  </a:ext>
                </a:extLst>
              </a:tr>
            </a:tbl>
          </a:graphicData>
        </a:graphic>
      </p:graphicFrame>
      <p:sp>
        <p:nvSpPr>
          <p:cNvPr id="6" name="TextBox 5"/>
          <p:cNvSpPr txBox="1"/>
          <p:nvPr/>
        </p:nvSpPr>
        <p:spPr>
          <a:xfrm>
            <a:off x="609600" y="5316556"/>
            <a:ext cx="7924800" cy="77944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lnSpc>
                <a:spcPct val="115000"/>
              </a:lnSpc>
            </a:pPr>
            <a:r>
              <a:rPr lang="en-US" sz="2000" dirty="0" err="1">
                <a:latin typeface="Calibri" panose="020F0502020204030204" pitchFamily="34" charset="0"/>
                <a:ea typeface="Calibri"/>
                <a:cs typeface="Calibri" panose="020F0502020204030204" pitchFamily="34" charset="0"/>
              </a:rPr>
              <a:t>Godefroid</a:t>
            </a:r>
            <a:r>
              <a:rPr lang="en-US" sz="2000" dirty="0">
                <a:latin typeface="Calibri" panose="020F0502020204030204" pitchFamily="34" charset="0"/>
                <a:ea typeface="Calibri"/>
                <a:cs typeface="Calibri" panose="020F0502020204030204" pitchFamily="34" charset="0"/>
              </a:rPr>
              <a:t>, Patrice. "Compositional dynamic test generation." ACM </a:t>
            </a:r>
            <a:r>
              <a:rPr lang="en-US" sz="2000" dirty="0" err="1">
                <a:latin typeface="Calibri" panose="020F0502020204030204" pitchFamily="34" charset="0"/>
                <a:ea typeface="Calibri"/>
                <a:cs typeface="Calibri" panose="020F0502020204030204" pitchFamily="34" charset="0"/>
              </a:rPr>
              <a:t>Sigplan</a:t>
            </a:r>
            <a:r>
              <a:rPr lang="en-US" sz="2000" dirty="0">
                <a:latin typeface="Calibri" panose="020F0502020204030204" pitchFamily="34" charset="0"/>
                <a:ea typeface="Calibri"/>
                <a:cs typeface="Calibri" panose="020F0502020204030204" pitchFamily="34" charset="0"/>
              </a:rPr>
              <a:t> Notices. Vol. 42. No. 1. ACM, 2007.</a:t>
            </a:r>
          </a:p>
        </p:txBody>
      </p:sp>
      <p:sp>
        <p:nvSpPr>
          <p:cNvPr id="7" name="TextBox 6"/>
          <p:cNvSpPr txBox="1"/>
          <p:nvPr/>
        </p:nvSpPr>
        <p:spPr>
          <a:xfrm>
            <a:off x="609600" y="5334000"/>
            <a:ext cx="7924800" cy="112575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lnSpc>
                <a:spcPct val="115000"/>
              </a:lnSpc>
            </a:pPr>
            <a:r>
              <a:rPr lang="en-US" sz="2000" dirty="0" err="1">
                <a:latin typeface="Times New Roman" panose="02020603050405020304" pitchFamily="18" charset="0"/>
                <a:ea typeface="Calibri"/>
                <a:cs typeface="Times New Roman" panose="02020603050405020304" pitchFamily="18" charset="0"/>
              </a:rPr>
              <a:t>Cadar</a:t>
            </a:r>
            <a:r>
              <a:rPr lang="en-US" sz="2000" dirty="0">
                <a:latin typeface="Times New Roman" panose="02020603050405020304" pitchFamily="18" charset="0"/>
                <a:ea typeface="Calibri"/>
                <a:cs typeface="Times New Roman" panose="02020603050405020304" pitchFamily="18" charset="0"/>
              </a:rPr>
              <a:t>, Cristian, Daniel Dunbar, and Dawson R. </a:t>
            </a:r>
            <a:r>
              <a:rPr lang="en-US" sz="2000" dirty="0" err="1">
                <a:latin typeface="Times New Roman" panose="02020603050405020304" pitchFamily="18" charset="0"/>
                <a:ea typeface="Calibri"/>
                <a:cs typeface="Times New Roman" panose="02020603050405020304" pitchFamily="18" charset="0"/>
              </a:rPr>
              <a:t>Engler</a:t>
            </a:r>
            <a:r>
              <a:rPr lang="en-US" sz="2000" dirty="0">
                <a:latin typeface="Times New Roman" panose="02020603050405020304" pitchFamily="18" charset="0"/>
                <a:ea typeface="Calibri"/>
                <a:cs typeface="Times New Roman" panose="02020603050405020304" pitchFamily="18" charset="0"/>
              </a:rPr>
              <a:t>. "KLEE: Unassisted and Automatic Generation of High-Coverage Tests for Complex Systems Programs." OSDI. Vol. 8. 2008.</a:t>
            </a:r>
            <a:endParaRPr lang="en-US" dirty="0">
              <a:latin typeface="Times New Roman" panose="02020603050405020304" pitchFamily="18" charset="0"/>
              <a:ea typeface="Calibri"/>
              <a:cs typeface="Times New Roman" panose="02020603050405020304" pitchFamily="18" charset="0"/>
            </a:endParaRPr>
          </a:p>
        </p:txBody>
      </p:sp>
      <p:sp>
        <p:nvSpPr>
          <p:cNvPr id="10" name="TextBox 9"/>
          <p:cNvSpPr txBox="1"/>
          <p:nvPr/>
        </p:nvSpPr>
        <p:spPr>
          <a:xfrm>
            <a:off x="609600" y="5334000"/>
            <a:ext cx="792480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defRPr/>
            </a:pPr>
            <a:r>
              <a:rPr lang="en-US" sz="2000" dirty="0" err="1">
                <a:latin typeface="Calibri" panose="020F0502020204030204" pitchFamily="34" charset="0"/>
                <a:ea typeface="Calibri"/>
                <a:cs typeface="Calibri" panose="020F0502020204030204" pitchFamily="34" charset="0"/>
              </a:rPr>
              <a:t>Jayaraman</a:t>
            </a:r>
            <a:r>
              <a:rPr lang="en-US" sz="2000" dirty="0">
                <a:latin typeface="Calibri" panose="020F0502020204030204" pitchFamily="34" charset="0"/>
                <a:ea typeface="Calibri"/>
                <a:cs typeface="Calibri" panose="020F0502020204030204" pitchFamily="34" charset="0"/>
              </a:rPr>
              <a:t>, </a:t>
            </a:r>
            <a:r>
              <a:rPr lang="en-US" sz="2000" dirty="0" err="1">
                <a:latin typeface="Calibri" panose="020F0502020204030204" pitchFamily="34" charset="0"/>
                <a:ea typeface="Calibri"/>
                <a:cs typeface="Calibri" panose="020F0502020204030204" pitchFamily="34" charset="0"/>
              </a:rPr>
              <a:t>Karthick</a:t>
            </a:r>
            <a:r>
              <a:rPr lang="en-US" sz="2000" dirty="0">
                <a:latin typeface="Calibri" panose="020F0502020204030204" pitchFamily="34" charset="0"/>
                <a:ea typeface="Calibri"/>
                <a:cs typeface="Calibri" panose="020F0502020204030204" pitchFamily="34" charset="0"/>
              </a:rPr>
              <a:t>, et al. "</a:t>
            </a:r>
            <a:r>
              <a:rPr lang="en-US" sz="2000" dirty="0" err="1">
                <a:latin typeface="Calibri" panose="020F0502020204030204" pitchFamily="34" charset="0"/>
                <a:ea typeface="Calibri"/>
                <a:cs typeface="Calibri" panose="020F0502020204030204" pitchFamily="34" charset="0"/>
              </a:rPr>
              <a:t>jFuzz</a:t>
            </a:r>
            <a:r>
              <a:rPr lang="en-US" sz="2000" dirty="0">
                <a:latin typeface="Calibri" panose="020F0502020204030204" pitchFamily="34" charset="0"/>
                <a:ea typeface="Calibri"/>
                <a:cs typeface="Calibri" panose="020F0502020204030204" pitchFamily="34" charset="0"/>
              </a:rPr>
              <a:t>: A concolic </a:t>
            </a:r>
            <a:r>
              <a:rPr lang="en-US" sz="2000" dirty="0" err="1">
                <a:latin typeface="Calibri" panose="020F0502020204030204" pitchFamily="34" charset="0"/>
                <a:ea typeface="Calibri"/>
                <a:cs typeface="Calibri" panose="020F0502020204030204" pitchFamily="34" charset="0"/>
              </a:rPr>
              <a:t>whitebox</a:t>
            </a:r>
            <a:r>
              <a:rPr lang="en-US" sz="2000" dirty="0">
                <a:latin typeface="Calibri" panose="020F0502020204030204" pitchFamily="34" charset="0"/>
                <a:ea typeface="Calibri"/>
                <a:cs typeface="Calibri" panose="020F0502020204030204" pitchFamily="34" charset="0"/>
              </a:rPr>
              <a:t> fuzzer for Java." (2009).</a:t>
            </a:r>
          </a:p>
        </p:txBody>
      </p:sp>
      <p:sp>
        <p:nvSpPr>
          <p:cNvPr id="11" name="TextBox 10"/>
          <p:cNvSpPr txBox="1"/>
          <p:nvPr/>
        </p:nvSpPr>
        <p:spPr>
          <a:xfrm>
            <a:off x="609600" y="5334000"/>
            <a:ext cx="792480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defRPr/>
            </a:pPr>
            <a:r>
              <a:rPr lang="en-US" sz="2000" dirty="0" err="1">
                <a:latin typeface="Calibri" panose="020F0502020204030204" pitchFamily="34" charset="0"/>
                <a:ea typeface="Calibri"/>
                <a:cs typeface="Calibri" panose="020F0502020204030204" pitchFamily="34" charset="0"/>
              </a:rPr>
              <a:t>Kähkönen</a:t>
            </a:r>
            <a:r>
              <a:rPr lang="en-US" sz="2000" dirty="0">
                <a:latin typeface="Calibri" panose="020F0502020204030204" pitchFamily="34" charset="0"/>
                <a:ea typeface="Calibri"/>
                <a:cs typeface="Calibri" panose="020F0502020204030204" pitchFamily="34" charset="0"/>
              </a:rPr>
              <a:t>, Kari, et al. "LCT: An open source concolic testing tool for Java programs." Proceedings of the 6th Workshop on Bytecode Semantics, Verification, Analysis and Transformation (BYTECODE). 2011.</a:t>
            </a:r>
          </a:p>
        </p:txBody>
      </p:sp>
      <p:sp>
        <p:nvSpPr>
          <p:cNvPr id="13" name="TextBox 12"/>
          <p:cNvSpPr txBox="1"/>
          <p:nvPr/>
        </p:nvSpPr>
        <p:spPr>
          <a:xfrm>
            <a:off x="609600" y="5377031"/>
            <a:ext cx="792480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defRPr/>
            </a:pPr>
            <a:r>
              <a:rPr lang="en-US" sz="2000" dirty="0" err="1">
                <a:latin typeface="Calibri" panose="020F0502020204030204" pitchFamily="34" charset="0"/>
                <a:ea typeface="Calibri"/>
                <a:cs typeface="Calibri" panose="020F0502020204030204" pitchFamily="34" charset="0"/>
              </a:rPr>
              <a:t>Thanassis</a:t>
            </a:r>
            <a:r>
              <a:rPr lang="en-US" sz="2000" dirty="0">
                <a:latin typeface="Calibri" panose="020F0502020204030204" pitchFamily="34" charset="0"/>
                <a:ea typeface="Calibri"/>
                <a:cs typeface="Calibri" panose="020F0502020204030204" pitchFamily="34" charset="0"/>
              </a:rPr>
              <a:t>, HBLT Avgerinos, Cha Sang </a:t>
            </a:r>
            <a:r>
              <a:rPr lang="en-US" sz="2000" dirty="0" err="1">
                <a:latin typeface="Calibri" panose="020F0502020204030204" pitchFamily="34" charset="0"/>
                <a:ea typeface="Calibri"/>
                <a:cs typeface="Calibri" panose="020F0502020204030204" pitchFamily="34" charset="0"/>
              </a:rPr>
              <a:t>Kil</a:t>
            </a:r>
            <a:r>
              <a:rPr lang="en-US" sz="2000" dirty="0">
                <a:latin typeface="Calibri" panose="020F0502020204030204" pitchFamily="34" charset="0"/>
                <a:ea typeface="Calibri"/>
                <a:cs typeface="Calibri" panose="020F0502020204030204" pitchFamily="34" charset="0"/>
              </a:rPr>
              <a:t>, and </a:t>
            </a:r>
            <a:r>
              <a:rPr lang="en-US" sz="2000" dirty="0" err="1">
                <a:latin typeface="Calibri" panose="020F0502020204030204" pitchFamily="34" charset="0"/>
                <a:ea typeface="Calibri"/>
                <a:cs typeface="Calibri" panose="020F0502020204030204" pitchFamily="34" charset="0"/>
              </a:rPr>
              <a:t>Brumley</a:t>
            </a:r>
            <a:r>
              <a:rPr lang="en-US" sz="2000" dirty="0">
                <a:latin typeface="Calibri" panose="020F0502020204030204" pitchFamily="34" charset="0"/>
                <a:ea typeface="Calibri"/>
                <a:cs typeface="Calibri" panose="020F0502020204030204" pitchFamily="34" charset="0"/>
              </a:rPr>
              <a:t> David. "</a:t>
            </a:r>
            <a:r>
              <a:rPr lang="en-US" sz="2000" dirty="0" err="1">
                <a:latin typeface="Calibri" panose="020F0502020204030204" pitchFamily="34" charset="0"/>
                <a:ea typeface="Calibri"/>
                <a:cs typeface="Calibri" panose="020F0502020204030204" pitchFamily="34" charset="0"/>
              </a:rPr>
              <a:t>Aeg</a:t>
            </a:r>
            <a:r>
              <a:rPr lang="en-US" sz="2000" dirty="0">
                <a:latin typeface="Calibri" panose="020F0502020204030204" pitchFamily="34" charset="0"/>
                <a:ea typeface="Calibri"/>
                <a:cs typeface="Calibri" panose="020F0502020204030204" pitchFamily="34" charset="0"/>
              </a:rPr>
              <a:t>: Automatic exploit generation." ser. Network and Distributed System Security Symposium. 2011.</a:t>
            </a:r>
          </a:p>
        </p:txBody>
      </p:sp>
    </p:spTree>
    <p:extLst>
      <p:ext uri="{BB962C8B-B14F-4D97-AF65-F5344CB8AC3E}">
        <p14:creationId xmlns:p14="http://schemas.microsoft.com/office/powerpoint/2010/main" val="39808927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6"/>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0"/>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10" grpId="0" animBg="1"/>
      <p:bldP spid="10" grpId="1" animBg="1"/>
      <p:bldP spid="11" grpId="0" animBg="1"/>
      <p:bldP spid="11" grpId="1" animBg="1"/>
      <p:bldP spid="13" grpId="0" animBg="1"/>
      <p:bldP spid="13"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41</a:t>
            </a:fld>
            <a:endParaRPr lang="en-US" dirty="0"/>
          </a:p>
        </p:txBody>
      </p:sp>
      <p:sp>
        <p:nvSpPr>
          <p:cNvPr id="9" name="TextBox 8"/>
          <p:cNvSpPr txBox="1"/>
          <p:nvPr/>
        </p:nvSpPr>
        <p:spPr>
          <a:xfrm>
            <a:off x="2201012" y="381000"/>
            <a:ext cx="474200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ابزارها و کارهای پیشین</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948703717"/>
              </p:ext>
            </p:extLst>
          </p:nvPr>
        </p:nvGraphicFramePr>
        <p:xfrm>
          <a:off x="77994" y="1143000"/>
          <a:ext cx="8988013" cy="3901440"/>
        </p:xfrm>
        <a:graphic>
          <a:graphicData uri="http://schemas.openxmlformats.org/drawingml/2006/table">
            <a:tbl>
              <a:tblPr firstRow="1" bandRow="1">
                <a:tableStyleId>{5C22544A-7EE6-4342-B048-85BDC9FD1C3A}</a:tableStyleId>
              </a:tblPr>
              <a:tblGrid>
                <a:gridCol w="3503406">
                  <a:extLst>
                    <a:ext uri="{9D8B030D-6E8A-4147-A177-3AD203B41FA5}">
                      <a16:colId xmlns:a16="http://schemas.microsoft.com/office/drawing/2014/main" val="3793554035"/>
                    </a:ext>
                  </a:extLst>
                </a:gridCol>
                <a:gridCol w="1066801">
                  <a:extLst>
                    <a:ext uri="{9D8B030D-6E8A-4147-A177-3AD203B41FA5}">
                      <a16:colId xmlns:a16="http://schemas.microsoft.com/office/drawing/2014/main" val="1694592676"/>
                    </a:ext>
                  </a:extLst>
                </a:gridCol>
                <a:gridCol w="990600">
                  <a:extLst>
                    <a:ext uri="{9D8B030D-6E8A-4147-A177-3AD203B41FA5}">
                      <a16:colId xmlns:a16="http://schemas.microsoft.com/office/drawing/2014/main" val="1476899210"/>
                    </a:ext>
                  </a:extLst>
                </a:gridCol>
                <a:gridCol w="1232646">
                  <a:extLst>
                    <a:ext uri="{9D8B030D-6E8A-4147-A177-3AD203B41FA5}">
                      <a16:colId xmlns:a16="http://schemas.microsoft.com/office/drawing/2014/main" val="941779359"/>
                    </a:ext>
                  </a:extLst>
                </a:gridCol>
                <a:gridCol w="1371600">
                  <a:extLst>
                    <a:ext uri="{9D8B030D-6E8A-4147-A177-3AD203B41FA5}">
                      <a16:colId xmlns:a16="http://schemas.microsoft.com/office/drawing/2014/main" val="1596796403"/>
                    </a:ext>
                  </a:extLst>
                </a:gridCol>
                <a:gridCol w="822960">
                  <a:extLst>
                    <a:ext uri="{9D8B030D-6E8A-4147-A177-3AD203B41FA5}">
                      <a16:colId xmlns:a16="http://schemas.microsoft.com/office/drawing/2014/main" val="806203788"/>
                    </a:ext>
                  </a:extLst>
                </a:gridCol>
              </a:tblGrid>
              <a:tr h="370840">
                <a:tc>
                  <a:txBody>
                    <a:bodyPr/>
                    <a:lstStyle/>
                    <a:p>
                      <a:pPr algn="ctr" rtl="1"/>
                      <a:r>
                        <a:rPr lang="fa-IR" sz="2800" dirty="0" smtClean="0">
                          <a:latin typeface="Calibri" panose="020F0502020204030204" pitchFamily="34" charset="0"/>
                          <a:cs typeface="Calibri" panose="020F0502020204030204" pitchFamily="34" charset="0"/>
                        </a:rPr>
                        <a:t>ویژگی</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نوع</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پلتفرم</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زبان</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ابزار</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سال</a:t>
                      </a:r>
                      <a:endParaRPr lang="en-US" sz="2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19915125"/>
                  </a:ext>
                </a:extLst>
              </a:tr>
              <a:tr h="370840">
                <a:tc>
                  <a:txBody>
                    <a:bodyPr/>
                    <a:lstStyle/>
                    <a:p>
                      <a:pPr algn="ctr" rtl="1"/>
                      <a:r>
                        <a:rPr lang="fa-IR" sz="2400" dirty="0" smtClean="0">
                          <a:latin typeface="Calibri" panose="020F0502020204030204" pitchFamily="34" charset="0"/>
                          <a:cs typeface="Calibri" panose="020F0502020204030204" pitchFamily="34" charset="0"/>
                        </a:rPr>
                        <a:t>متن‌باز،</a:t>
                      </a:r>
                      <a:r>
                        <a:rPr lang="fa-IR" sz="2400" baseline="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Calibri" panose="020F0502020204030204" pitchFamily="34" charset="0"/>
                        </a:rPr>
                        <a:t>رخدادمحور</a:t>
                      </a:r>
                      <a:endParaRPr lang="en-US" sz="2400" dirty="0">
                        <a:latin typeface="Calibri" panose="020F0502020204030204" pitchFamily="34" charset="0"/>
                        <a:cs typeface="Calibri" panose="020F0502020204030204" pitchFamily="34" charset="0"/>
                      </a:endParaRPr>
                    </a:p>
                  </a:txBody>
                  <a:tcPr anchor="ct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Offline</a:t>
                      </a: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Android</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Acteve</a:t>
                      </a:r>
                      <a:endParaRPr lang="en-US" sz="20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2012</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57107148"/>
                  </a:ext>
                </a:extLst>
              </a:tr>
              <a:tr h="370840">
                <a:tc>
                  <a:txBody>
                    <a:bodyPr/>
                    <a:lstStyle/>
                    <a:p>
                      <a:pPr algn="ctr" rtl="1"/>
                      <a:r>
                        <a:rPr lang="en-US" sz="2400" dirty="0" smtClean="0">
                          <a:latin typeface="Calibri" panose="020F0502020204030204" pitchFamily="34" charset="0"/>
                          <a:cs typeface="Calibri" panose="020F0502020204030204" pitchFamily="34" charset="0"/>
                        </a:rPr>
                        <a:t>BOF</a:t>
                      </a:r>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Format</a:t>
                      </a:r>
                      <a:r>
                        <a:rPr lang="en-US" sz="2400" baseline="0" dirty="0" smtClean="0">
                          <a:latin typeface="Calibri" panose="020F0502020204030204" pitchFamily="34" charset="0"/>
                          <a:cs typeface="Calibri" panose="020F0502020204030204" pitchFamily="34" charset="0"/>
                        </a:rPr>
                        <a:t> String</a:t>
                      </a:r>
                      <a:r>
                        <a:rPr lang="fa-IR" sz="2400" baseline="0" dirty="0" smtClean="0">
                          <a:latin typeface="Calibri" panose="020F0502020204030204" pitchFamily="34" charset="0"/>
                          <a:cs typeface="Calibri" panose="020F0502020204030204" pitchFamily="34" charset="0"/>
                        </a:rPr>
                        <a:t>، مدل‌سازی‌حافظه</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Hybrid</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Binary</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MAYHEM</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2012</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425846193"/>
                  </a:ext>
                </a:extLst>
              </a:tr>
              <a:tr h="370840">
                <a:tc>
                  <a:txBody>
                    <a:bodyPr/>
                    <a:lstStyle/>
                    <a:p>
                      <a:pPr algn="ctr" rtl="1"/>
                      <a:r>
                        <a:rPr lang="fa-IR" sz="2400" dirty="0" smtClean="0">
                          <a:latin typeface="Calibri" panose="020F0502020204030204" pitchFamily="34" charset="0"/>
                          <a:cs typeface="Calibri" panose="020F0502020204030204" pitchFamily="34" charset="0"/>
                        </a:rPr>
                        <a:t>ثبت-بازاجرای انتخابی، مقادیر سایه</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rPr>
                        <a:t>Offline</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Web</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JS</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Jalangi</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2013</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997726121"/>
                  </a:ext>
                </a:extLst>
              </a:tr>
              <a:tr h="370840">
                <a:tc>
                  <a:txBody>
                    <a:bodyPr/>
                    <a:lstStyle/>
                    <a:p>
                      <a:pPr algn="ctr" rtl="1"/>
                      <a:r>
                        <a:rPr lang="en-US" sz="2400" dirty="0" smtClean="0">
                          <a:latin typeface="Calibri" panose="020F0502020204030204" pitchFamily="34" charset="0"/>
                          <a:cs typeface="Calibri" panose="020F0502020204030204" pitchFamily="34" charset="0"/>
                        </a:rPr>
                        <a:t>Concolic + Call</a:t>
                      </a:r>
                      <a:r>
                        <a:rPr lang="en-US" sz="2400" baseline="0" dirty="0" smtClean="0">
                          <a:latin typeface="Calibri" panose="020F0502020204030204" pitchFamily="34" charset="0"/>
                          <a:cs typeface="Calibri" panose="020F0502020204030204" pitchFamily="34" charset="0"/>
                        </a:rPr>
                        <a:t> Flow Graph</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offline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Android</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Condroid</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2105</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703847976"/>
                  </a:ext>
                </a:extLst>
              </a:tr>
              <a:tr h="370840">
                <a:tc>
                  <a:txBody>
                    <a:bodyPr/>
                    <a:lstStyle/>
                    <a:p>
                      <a:pPr algn="ctr" rtl="1"/>
                      <a:r>
                        <a:rPr lang="fa-IR" sz="2400" dirty="0" smtClean="0">
                          <a:latin typeface="Calibri" panose="020F0502020204030204" pitchFamily="34" charset="0"/>
                          <a:cs typeface="Calibri" panose="020F0502020204030204" pitchFamily="34" charset="0"/>
                        </a:rPr>
                        <a:t>ترکیب</a:t>
                      </a:r>
                      <a:r>
                        <a:rPr lang="fa-IR" sz="2400" baseline="0" dirty="0" smtClean="0">
                          <a:latin typeface="Calibri" panose="020F0502020204030204" pitchFamily="34" charset="0"/>
                          <a:cs typeface="Calibri" panose="020F0502020204030204" pitchFamily="34" charset="0"/>
                        </a:rPr>
                        <a:t> </a:t>
                      </a:r>
                      <a:r>
                        <a:rPr lang="en-US" sz="2400" baseline="0" dirty="0" smtClean="0">
                          <a:latin typeface="Calibri" panose="020F0502020204030204" pitchFamily="34" charset="0"/>
                          <a:cs typeface="Calibri" panose="020F0502020204030204" pitchFamily="34" charset="0"/>
                        </a:rPr>
                        <a:t>instrumented-Genetic-</a:t>
                      </a:r>
                      <a:r>
                        <a:rPr lang="en-US" sz="2400" baseline="0" dirty="0" err="1" smtClean="0">
                          <a:latin typeface="Calibri" panose="020F0502020204030204" pitchFamily="34" charset="0"/>
                          <a:cs typeface="Calibri" panose="020F0502020204030204" pitchFamily="34" charset="0"/>
                        </a:rPr>
                        <a:t>Fuzzer</a:t>
                      </a:r>
                      <a:r>
                        <a:rPr lang="fa-IR" sz="2400" baseline="0" dirty="0" smtClean="0">
                          <a:latin typeface="Calibri" panose="020F0502020204030204" pitchFamily="34" charset="0"/>
                          <a:cs typeface="Calibri" panose="020F0502020204030204" pitchFamily="34" charset="0"/>
                        </a:rPr>
                        <a:t> با </a:t>
                      </a:r>
                      <a:r>
                        <a:rPr lang="en-US" sz="2400" baseline="0" dirty="0" smtClean="0">
                          <a:latin typeface="Calibri" panose="020F0502020204030204" pitchFamily="34" charset="0"/>
                          <a:cs typeface="Calibri" panose="020F0502020204030204" pitchFamily="34" charset="0"/>
                        </a:rPr>
                        <a:t>Concolic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kumimoji="0" lang="en-US" sz="2400" b="0" i="0" u="none" strike="noStrike" kern="1200" cap="none" spc="0" normalizeH="0" baseline="0" noProof="0" smtClean="0">
                          <a:ln>
                            <a:noFill/>
                          </a:ln>
                          <a:solidFill>
                            <a:prstClr val="black"/>
                          </a:solidFill>
                          <a:effectLst/>
                          <a:uLnTx/>
                          <a:uFillTx/>
                          <a:latin typeface="Calibri" panose="020F0502020204030204" pitchFamily="34" charset="0"/>
                          <a:ea typeface="+mn-ea"/>
                          <a:cs typeface="Calibri" panose="020F0502020204030204" pitchFamily="34" charset="0"/>
                        </a:rPr>
                        <a:t>Hybrid</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Binary</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Driller</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2016</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069249238"/>
                  </a:ext>
                </a:extLst>
              </a:tr>
            </a:tbl>
          </a:graphicData>
        </a:graphic>
      </p:graphicFrame>
      <p:sp>
        <p:nvSpPr>
          <p:cNvPr id="11" name="TextBox 10"/>
          <p:cNvSpPr txBox="1"/>
          <p:nvPr/>
        </p:nvSpPr>
        <p:spPr>
          <a:xfrm>
            <a:off x="642937" y="5126902"/>
            <a:ext cx="792480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defRPr/>
            </a:pPr>
            <a:r>
              <a:rPr lang="en-US" sz="2000" dirty="0" err="1">
                <a:latin typeface="Calibri" panose="020F0502020204030204" pitchFamily="34" charset="0"/>
                <a:ea typeface="Calibri"/>
                <a:cs typeface="Calibri" panose="020F0502020204030204" pitchFamily="34" charset="0"/>
              </a:rPr>
              <a:t>Anand</a:t>
            </a:r>
            <a:r>
              <a:rPr lang="en-US" sz="2000" dirty="0">
                <a:latin typeface="Calibri" panose="020F0502020204030204" pitchFamily="34" charset="0"/>
                <a:ea typeface="Calibri"/>
                <a:cs typeface="Calibri" panose="020F0502020204030204" pitchFamily="34" charset="0"/>
              </a:rPr>
              <a:t>, </a:t>
            </a:r>
            <a:r>
              <a:rPr lang="en-US" sz="2000" dirty="0" err="1">
                <a:latin typeface="Calibri" panose="020F0502020204030204" pitchFamily="34" charset="0"/>
                <a:ea typeface="Calibri"/>
                <a:cs typeface="Calibri" panose="020F0502020204030204" pitchFamily="34" charset="0"/>
              </a:rPr>
              <a:t>Saswat</a:t>
            </a:r>
            <a:r>
              <a:rPr lang="en-US" sz="2000" dirty="0">
                <a:latin typeface="Calibri" panose="020F0502020204030204" pitchFamily="34" charset="0"/>
                <a:ea typeface="Calibri"/>
                <a:cs typeface="Calibri" panose="020F0502020204030204" pitchFamily="34" charset="0"/>
              </a:rPr>
              <a:t>, et al. "Automated concolic testing of smartphone </a:t>
            </a:r>
            <a:r>
              <a:rPr lang="en-US" sz="2000" dirty="0" err="1">
                <a:latin typeface="Calibri" panose="020F0502020204030204" pitchFamily="34" charset="0"/>
                <a:ea typeface="Calibri"/>
                <a:cs typeface="Calibri" panose="020F0502020204030204" pitchFamily="34" charset="0"/>
              </a:rPr>
              <a:t>apps."Proceedings</a:t>
            </a:r>
            <a:r>
              <a:rPr lang="en-US" sz="2000" dirty="0">
                <a:latin typeface="Calibri" panose="020F0502020204030204" pitchFamily="34" charset="0"/>
                <a:ea typeface="Calibri"/>
                <a:cs typeface="Calibri" panose="020F0502020204030204" pitchFamily="34" charset="0"/>
              </a:rPr>
              <a:t> of the ACM SIGSOFT 20th International Symposium on the Foundations of Software Engineering. ACM, 2012.</a:t>
            </a:r>
            <a:endParaRPr lang="en-US" dirty="0">
              <a:latin typeface="Calibri" panose="020F0502020204030204" pitchFamily="34" charset="0"/>
              <a:ea typeface="Calibri"/>
              <a:cs typeface="Calibri" panose="020F0502020204030204" pitchFamily="34" charset="0"/>
            </a:endParaRPr>
          </a:p>
        </p:txBody>
      </p:sp>
      <p:sp>
        <p:nvSpPr>
          <p:cNvPr id="6" name="TextBox 5"/>
          <p:cNvSpPr txBox="1"/>
          <p:nvPr/>
        </p:nvSpPr>
        <p:spPr>
          <a:xfrm>
            <a:off x="640556" y="5164155"/>
            <a:ext cx="7924800" cy="77944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lnSpc>
                <a:spcPct val="115000"/>
              </a:lnSpc>
            </a:pPr>
            <a:r>
              <a:rPr lang="en-US" sz="2000" dirty="0">
                <a:latin typeface="Calibri" panose="020F0502020204030204" pitchFamily="34" charset="0"/>
                <a:ea typeface="Calibri"/>
                <a:cs typeface="Calibri" panose="020F0502020204030204" pitchFamily="34" charset="0"/>
              </a:rPr>
              <a:t>Cha, Sang </a:t>
            </a:r>
            <a:r>
              <a:rPr lang="en-US" sz="2000" dirty="0" err="1">
                <a:latin typeface="Calibri" panose="020F0502020204030204" pitchFamily="34" charset="0"/>
                <a:ea typeface="Calibri"/>
                <a:cs typeface="Calibri" panose="020F0502020204030204" pitchFamily="34" charset="0"/>
              </a:rPr>
              <a:t>Kil</a:t>
            </a:r>
            <a:r>
              <a:rPr lang="en-US" sz="2000" dirty="0">
                <a:latin typeface="Calibri" panose="020F0502020204030204" pitchFamily="34" charset="0"/>
                <a:ea typeface="Calibri"/>
                <a:cs typeface="Calibri" panose="020F0502020204030204" pitchFamily="34" charset="0"/>
              </a:rPr>
              <a:t>, et al. "Unleashing mayhem on binary code." Security and Privacy (SP), 2012 IEEE Symposium on. IEEE, 2012.</a:t>
            </a:r>
          </a:p>
        </p:txBody>
      </p:sp>
      <p:sp>
        <p:nvSpPr>
          <p:cNvPr id="7" name="TextBox 6"/>
          <p:cNvSpPr txBox="1"/>
          <p:nvPr/>
        </p:nvSpPr>
        <p:spPr>
          <a:xfrm>
            <a:off x="609600" y="5142997"/>
            <a:ext cx="7924800" cy="112575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lnSpc>
                <a:spcPct val="115000"/>
              </a:lnSpc>
            </a:pPr>
            <a:r>
              <a:rPr lang="en-US" sz="2000" dirty="0">
                <a:solidFill>
                  <a:schemeClr val="tx1"/>
                </a:solidFill>
                <a:latin typeface="Times New Roman" panose="02020603050405020304" pitchFamily="18" charset="0"/>
                <a:cs typeface="Times New Roman" panose="02020603050405020304" pitchFamily="18" charset="0"/>
              </a:rPr>
              <a:t>Sen, </a:t>
            </a:r>
            <a:r>
              <a:rPr lang="en-US" sz="2000" dirty="0" err="1">
                <a:solidFill>
                  <a:schemeClr val="tx1"/>
                </a:solidFill>
                <a:latin typeface="Times New Roman" panose="02020603050405020304" pitchFamily="18" charset="0"/>
                <a:cs typeface="Times New Roman" panose="02020603050405020304" pitchFamily="18" charset="0"/>
              </a:rPr>
              <a:t>Koushik</a:t>
            </a:r>
            <a:r>
              <a:rPr lang="en-US" sz="2000" dirty="0">
                <a:solidFill>
                  <a:schemeClr val="tx1"/>
                </a:solidFill>
                <a:latin typeface="Times New Roman" panose="02020603050405020304" pitchFamily="18" charset="0"/>
                <a:cs typeface="Times New Roman" panose="02020603050405020304" pitchFamily="18" charset="0"/>
              </a:rPr>
              <a:t>, et al. "Jalangi: A selective record-replay and dynamic analysis framework for JavaScript." Proceedings of the 2013 9th Joint Meeting on Foundations of Software Engineering. ACM, 2013.</a:t>
            </a:r>
            <a:endParaRPr lang="en-US" sz="2400" dirty="0">
              <a:latin typeface="Times New Roman" panose="02020603050405020304" pitchFamily="18" charset="0"/>
              <a:ea typeface="Calibri"/>
              <a:cs typeface="Times New Roman" panose="02020603050405020304" pitchFamily="18" charset="0"/>
            </a:endParaRPr>
          </a:p>
        </p:txBody>
      </p:sp>
      <p:sp>
        <p:nvSpPr>
          <p:cNvPr id="12" name="TextBox 11"/>
          <p:cNvSpPr txBox="1"/>
          <p:nvPr/>
        </p:nvSpPr>
        <p:spPr>
          <a:xfrm>
            <a:off x="640556" y="5179523"/>
            <a:ext cx="7924800" cy="1487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lnSpc>
                <a:spcPct val="115000"/>
              </a:lnSpc>
            </a:pPr>
            <a:r>
              <a:rPr lang="en-US" sz="2000" dirty="0" err="1">
                <a:latin typeface="Calibri" panose="020F0502020204030204" pitchFamily="34" charset="0"/>
                <a:cs typeface="Calibri" panose="020F0502020204030204" pitchFamily="34" charset="0"/>
              </a:rPr>
              <a:t>Schütte</a:t>
            </a:r>
            <a:r>
              <a:rPr lang="en-US" sz="2000" dirty="0">
                <a:latin typeface="Calibri" panose="020F0502020204030204" pitchFamily="34" charset="0"/>
                <a:cs typeface="Calibri" panose="020F0502020204030204" pitchFamily="34" charset="0"/>
              </a:rPr>
              <a:t>, Julian, Rafael </a:t>
            </a:r>
            <a:r>
              <a:rPr lang="en-US" sz="2000" dirty="0" err="1">
                <a:latin typeface="Calibri" panose="020F0502020204030204" pitchFamily="34" charset="0"/>
                <a:cs typeface="Calibri" panose="020F0502020204030204" pitchFamily="34" charset="0"/>
              </a:rPr>
              <a:t>Fedler</a:t>
            </a:r>
            <a:r>
              <a:rPr lang="en-US" sz="2000" dirty="0">
                <a:latin typeface="Calibri" panose="020F0502020204030204" pitchFamily="34" charset="0"/>
                <a:cs typeface="Calibri" panose="020F0502020204030204" pitchFamily="34" charset="0"/>
              </a:rPr>
              <a:t>, and Dennis </a:t>
            </a:r>
            <a:r>
              <a:rPr lang="en-US" sz="2000" dirty="0" err="1">
                <a:latin typeface="Calibri" panose="020F0502020204030204" pitchFamily="34" charset="0"/>
                <a:cs typeface="Calibri" panose="020F0502020204030204" pitchFamily="34" charset="0"/>
              </a:rPr>
              <a:t>Titze</a:t>
            </a:r>
            <a:r>
              <a:rPr lang="en-US" sz="2000" dirty="0">
                <a:latin typeface="Calibri" panose="020F0502020204030204" pitchFamily="34" charset="0"/>
                <a:cs typeface="Calibri" panose="020F0502020204030204" pitchFamily="34" charset="0"/>
              </a:rPr>
              <a:t>. "Condroid: Targeted dynamic analysis of android applications." </a:t>
            </a:r>
            <a:r>
              <a:rPr lang="en-US" sz="2000" i="1" dirty="0">
                <a:latin typeface="Calibri" panose="020F0502020204030204" pitchFamily="34" charset="0"/>
                <a:cs typeface="Calibri" panose="020F0502020204030204" pitchFamily="34" charset="0"/>
              </a:rPr>
              <a:t>Advanced Information Networking and Applications (AINA), 2015 IEEE 29th International Conference on</a:t>
            </a:r>
            <a:r>
              <a:rPr lang="en-US" sz="2000" dirty="0">
                <a:latin typeface="Calibri" panose="020F0502020204030204" pitchFamily="34" charset="0"/>
                <a:cs typeface="Calibri" panose="020F0502020204030204" pitchFamily="34" charset="0"/>
              </a:rPr>
              <a:t>. IEEE, 2015.</a:t>
            </a:r>
            <a:endParaRPr lang="en-US" sz="2800" dirty="0">
              <a:latin typeface="Calibri" panose="020F0502020204030204" pitchFamily="34" charset="0"/>
              <a:ea typeface="Calibri"/>
              <a:cs typeface="Calibri" panose="020F0502020204030204" pitchFamily="34" charset="0"/>
            </a:endParaRPr>
          </a:p>
        </p:txBody>
      </p:sp>
      <p:sp>
        <p:nvSpPr>
          <p:cNvPr id="10" name="TextBox 9"/>
          <p:cNvSpPr txBox="1"/>
          <p:nvPr/>
        </p:nvSpPr>
        <p:spPr>
          <a:xfrm>
            <a:off x="625078" y="5179523"/>
            <a:ext cx="7924800" cy="113338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lnSpc>
                <a:spcPct val="115000"/>
              </a:lnSpc>
            </a:pPr>
            <a:r>
              <a:rPr lang="en-US" sz="2000" dirty="0">
                <a:solidFill>
                  <a:schemeClr val="tx1"/>
                </a:solidFill>
                <a:latin typeface="Calibri" panose="020F0502020204030204" pitchFamily="34" charset="0"/>
                <a:cs typeface="Calibri" panose="020F0502020204030204" pitchFamily="34" charset="0"/>
              </a:rPr>
              <a:t>Stephens, Nick, et al. "Driller: Augmenting fuzzing through selective symbolic execution." Proceedings of the Network and Distributed System Security Symposium. 2016.</a:t>
            </a:r>
          </a:p>
        </p:txBody>
      </p:sp>
    </p:spTree>
    <p:extLst>
      <p:ext uri="{BB962C8B-B14F-4D97-AF65-F5344CB8AC3E}">
        <p14:creationId xmlns:p14="http://schemas.microsoft.com/office/powerpoint/2010/main" val="23020436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11"/>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7"/>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6" grpId="0" animBg="1"/>
      <p:bldP spid="6" grpId="1" animBg="1"/>
      <p:bldP spid="7" grpId="0" animBg="1"/>
      <p:bldP spid="7" grpId="1" animBg="1"/>
      <p:bldP spid="12" grpId="0" animBg="1"/>
      <p:bldP spid="12" grpId="1"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42</a:t>
            </a:fld>
            <a:endParaRPr lang="en-US" dirty="0"/>
          </a:p>
        </p:txBody>
      </p:sp>
      <p:sp>
        <p:nvSpPr>
          <p:cNvPr id="34" name="TextBox 33"/>
          <p:cNvSpPr txBox="1"/>
          <p:nvPr/>
        </p:nvSpPr>
        <p:spPr>
          <a:xfrm>
            <a:off x="2377342" y="648325"/>
            <a:ext cx="4389343"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جمع‌بندی و آینده بحث</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57199" y="1752600"/>
            <a:ext cx="8305801" cy="4339650"/>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600" dirty="0" smtClean="0">
                <a:latin typeface="Calibri" panose="020F0502020204030204" pitchFamily="34" charset="0"/>
                <a:cs typeface="Calibri" panose="020F0502020204030204" pitchFamily="34" charset="0"/>
              </a:rPr>
              <a:t>حل قیدها</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ممکن است قیدهایی تولید شود که </a:t>
            </a:r>
            <a:r>
              <a:rPr lang="en-US" sz="2800" dirty="0" smtClean="0">
                <a:latin typeface="Calibri" panose="020F0502020204030204" pitchFamily="34" charset="0"/>
                <a:cs typeface="Calibri" panose="020F0502020204030204" pitchFamily="34" charset="0"/>
              </a:rPr>
              <a:t>Solver</a:t>
            </a:r>
            <a:r>
              <a:rPr lang="fa-IR" sz="2800" dirty="0" smtClean="0">
                <a:latin typeface="Calibri" panose="020F0502020204030204" pitchFamily="34" charset="0"/>
                <a:cs typeface="Calibri" panose="020F0502020204030204" pitchFamily="34" charset="0"/>
              </a:rPr>
              <a:t> نتواند آن را حل کند مثل مقادیر </a:t>
            </a:r>
            <a:r>
              <a:rPr lang="en-US" sz="2800" dirty="0" smtClean="0">
                <a:latin typeface="Calibri" panose="020F0502020204030204" pitchFamily="34" charset="0"/>
                <a:cs typeface="Calibri" panose="020F0502020204030204" pitchFamily="34" charset="0"/>
              </a:rPr>
              <a:t>float</a:t>
            </a:r>
            <a:r>
              <a:rPr lang="fa-IR" sz="2800" dirty="0" smtClean="0">
                <a:latin typeface="Calibri" panose="020F0502020204030204" pitchFamily="34" charset="0"/>
                <a:cs typeface="Calibri" panose="020F0502020204030204" pitchFamily="34" charset="0"/>
              </a:rPr>
              <a:t>.</a:t>
            </a:r>
          </a:p>
          <a:p>
            <a:pPr marL="457200" indent="-457200" algn="justLow" rtl="1">
              <a:buFont typeface="Arial" panose="020B0604020202020204" pitchFamily="34" charset="0"/>
              <a:buChar char="•"/>
            </a:pPr>
            <a:r>
              <a:rPr lang="fa-IR" sz="3600" dirty="0" smtClean="0">
                <a:latin typeface="Calibri" panose="020F0502020204030204" pitchFamily="34" charset="0"/>
                <a:cs typeface="Calibri" panose="020F0502020204030204" pitchFamily="34" charset="0"/>
              </a:rPr>
              <a:t>مدل سازی حافظه</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در زبان‌های مثل </a:t>
            </a:r>
            <a:r>
              <a:rPr lang="en-US" sz="2800" dirty="0" smtClean="0">
                <a:latin typeface="Calibri" panose="020F0502020204030204" pitchFamily="34" charset="0"/>
                <a:cs typeface="Calibri" panose="020F0502020204030204" pitchFamily="34" charset="0"/>
              </a:rPr>
              <a:t>C</a:t>
            </a:r>
            <a:r>
              <a:rPr lang="fa-IR" sz="2800" dirty="0" smtClean="0">
                <a:latin typeface="Calibri" panose="020F0502020204030204" pitchFamily="34" charset="0"/>
                <a:cs typeface="Calibri" panose="020F0502020204030204" pitchFamily="34" charset="0"/>
              </a:rPr>
              <a:t> که امکان وجود سرریز بافر هست، این موضوع نقش مهمی را بازی می‌کند.</a:t>
            </a:r>
          </a:p>
          <a:p>
            <a:pPr marL="457200" indent="-457200" algn="justLow" rtl="1">
              <a:buFont typeface="Arial" panose="020B0604020202020204" pitchFamily="34" charset="0"/>
              <a:buChar char="•"/>
            </a:pPr>
            <a:r>
              <a:rPr lang="fa-IR" sz="3600" dirty="0" smtClean="0">
                <a:latin typeface="Calibri" panose="020F0502020204030204" pitchFamily="34" charset="0"/>
                <a:cs typeface="Calibri" panose="020F0502020204030204" pitchFamily="34" charset="0"/>
              </a:rPr>
              <a:t>انفجار مسیرها</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برنامه‌های واقعی و وجود مسیرهای زیاد در برنامه، نیاز به هیوریستیک‌.</a:t>
            </a:r>
            <a:endParaRPr lang="en-US"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17616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43</a:t>
            </a:fld>
            <a:endParaRPr lang="en-US" dirty="0"/>
          </a:p>
        </p:txBody>
      </p:sp>
      <p:sp>
        <p:nvSpPr>
          <p:cNvPr id="34" name="TextBox 33"/>
          <p:cNvSpPr txBox="1"/>
          <p:nvPr/>
        </p:nvSpPr>
        <p:spPr>
          <a:xfrm>
            <a:off x="2104028" y="648325"/>
            <a:ext cx="4935967"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جمع‌بندی و آینده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بحث</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57199" y="2210812"/>
            <a:ext cx="8305801" cy="2431435"/>
          </a:xfrm>
          <a:prstGeom prst="rect">
            <a:avLst/>
          </a:prstGeom>
          <a:noFill/>
        </p:spPr>
        <p:txBody>
          <a:bodyPr wrap="square" rtlCol="0">
            <a:spAutoFit/>
          </a:bodyPr>
          <a:lstStyle/>
          <a:p>
            <a:pPr marL="914400" lvl="1" indent="-457200" algn="justLow" rtl="1">
              <a:buFont typeface="Arial" panose="020B0604020202020204" pitchFamily="34" charset="0"/>
              <a:buChar char="•"/>
            </a:pPr>
            <a:endParaRPr lang="fa-IR" sz="2800" dirty="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3600" dirty="0" smtClean="0">
                <a:latin typeface="Calibri" panose="020F0502020204030204" pitchFamily="34" charset="0"/>
                <a:cs typeface="Calibri" panose="020F0502020204030204" pitchFamily="34" charset="0"/>
              </a:rPr>
              <a:t>همروندی</a:t>
            </a:r>
          </a:p>
          <a:p>
            <a:pPr marL="914400" lvl="1" indent="-457200" algn="justLow"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چندنخی یا اجرای موازی پردازه‌ها</a:t>
            </a:r>
            <a:endParaRPr lang="fa-IR" sz="2400" dirty="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3600" dirty="0">
                <a:latin typeface="Calibri" panose="020F0502020204030204" pitchFamily="34" charset="0"/>
                <a:cs typeface="Calibri" panose="020F0502020204030204" pitchFamily="34" charset="0"/>
              </a:rPr>
              <a:t>پلتفرم‌های </a:t>
            </a:r>
            <a:r>
              <a:rPr lang="fa-IR" sz="3600" dirty="0" smtClean="0">
                <a:latin typeface="Calibri" panose="020F0502020204030204" pitchFamily="34" charset="0"/>
                <a:cs typeface="Calibri" panose="020F0502020204030204" pitchFamily="34" charset="0"/>
              </a:rPr>
              <a:t>مختلف</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برنامه‌های تحت وب، برنامه‌های گوشی‌های هوشمند و ... .</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60895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44</a:t>
            </a:fld>
            <a:endParaRPr lang="en-US" dirty="0"/>
          </a:p>
        </p:txBody>
      </p:sp>
      <p:sp>
        <p:nvSpPr>
          <p:cNvPr id="34" name="TextBox 33"/>
          <p:cNvSpPr txBox="1"/>
          <p:nvPr/>
        </p:nvSpPr>
        <p:spPr>
          <a:xfrm>
            <a:off x="3598021" y="648325"/>
            <a:ext cx="1947970"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مسائل باز</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57199" y="1659285"/>
            <a:ext cx="8305801" cy="3539430"/>
          </a:xfrm>
          <a:prstGeom prst="rect">
            <a:avLst/>
          </a:prstGeom>
          <a:noFill/>
        </p:spPr>
        <p:txBody>
          <a:bodyPr wrap="square" rtlCol="0">
            <a:spAutoFit/>
          </a:bodyPr>
          <a:lstStyle/>
          <a:p>
            <a:pPr marL="514350" lvl="0" indent="-514350" algn="r" rtl="1">
              <a:buFont typeface="Wingdings" panose="05000000000000000000" pitchFamily="2" charset="2"/>
              <a:buChar char="v"/>
            </a:pPr>
            <a:r>
              <a:rPr lang="fa-IR" sz="2800" dirty="0" smtClean="0">
                <a:latin typeface="Calibri" panose="020F0502020204030204" pitchFamily="34" charset="0"/>
                <a:cs typeface="Calibri" panose="020F0502020204030204" pitchFamily="34" charset="0"/>
              </a:rPr>
              <a:t>بهبود مسئله انفجار مسیر در اجرای </a:t>
            </a:r>
            <a:r>
              <a:rPr lang="en-US" sz="2800" dirty="0" smtClean="0">
                <a:latin typeface="Calibri" panose="020F0502020204030204" pitchFamily="34" charset="0"/>
                <a:cs typeface="Calibri" panose="020F0502020204030204" pitchFamily="34" charset="0"/>
              </a:rPr>
              <a:t>Concolic</a:t>
            </a:r>
            <a:r>
              <a:rPr lang="fa-IR" sz="2800" dirty="0" smtClean="0">
                <a:latin typeface="Calibri" panose="020F0502020204030204" pitchFamily="34" charset="0"/>
                <a:cs typeface="Calibri" panose="020F0502020204030204" pitchFamily="34" charset="0"/>
              </a:rPr>
              <a:t> با ارائه هیوریستیک کارا (روش های جستجوی هوشمند، هرس کردن مسیر، کَش پرس‌و‌جوهای قبلی، ترکیب تحلیل‌های ایستا و پویا، استفاده از روش‌های متن‌کاوی برای انتخاب کارای مسیر‌های برنامه)</a:t>
            </a:r>
            <a:endParaRPr lang="en-US" sz="2800" dirty="0" smtClean="0">
              <a:latin typeface="Calibri" panose="020F0502020204030204" pitchFamily="34" charset="0"/>
              <a:cs typeface="Calibri" panose="020F0502020204030204" pitchFamily="34" charset="0"/>
            </a:endParaRPr>
          </a:p>
          <a:p>
            <a:pPr marL="514350" lvl="0" indent="-514350" algn="r" rtl="1">
              <a:buFont typeface="Wingdings" panose="05000000000000000000" pitchFamily="2" charset="2"/>
              <a:buChar char="v"/>
            </a:pPr>
            <a:r>
              <a:rPr lang="fa-IR" sz="2800" dirty="0" smtClean="0">
                <a:latin typeface="Calibri" panose="020F0502020204030204" pitchFamily="34" charset="0"/>
                <a:cs typeface="Calibri" panose="020F0502020204030204" pitchFamily="34" charset="0"/>
              </a:rPr>
              <a:t>ارائه مدل حافظه کارا به منظور پوشش تمامی مسیرهای برنامه در پلتفرم‌های مختلف</a:t>
            </a:r>
            <a:endParaRPr lang="en-US" sz="2800" dirty="0" smtClean="0">
              <a:latin typeface="Calibri" panose="020F0502020204030204" pitchFamily="34" charset="0"/>
              <a:cs typeface="Calibri" panose="020F0502020204030204" pitchFamily="34" charset="0"/>
            </a:endParaRPr>
          </a:p>
          <a:p>
            <a:pPr marL="514350" lvl="0" indent="-514350" algn="r" rtl="1">
              <a:buFont typeface="Wingdings" panose="05000000000000000000" pitchFamily="2" charset="2"/>
              <a:buChar char="v"/>
            </a:pPr>
            <a:r>
              <a:rPr lang="fa-IR" sz="2800" dirty="0" smtClean="0">
                <a:latin typeface="Calibri" panose="020F0502020204030204" pitchFamily="34" charset="0"/>
                <a:cs typeface="Calibri" panose="020F0502020204030204" pitchFamily="34" charset="0"/>
              </a:rPr>
              <a:t>بهبود تحلیل‌کننده‌های قید برای ارتقای توان محاسباتی و تحلیلی آنها (مثلا محاسبات ممیز شناور)</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18965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45</a:t>
            </a:fld>
            <a:endParaRPr lang="en-US" dirty="0"/>
          </a:p>
        </p:txBody>
      </p:sp>
      <p:sp>
        <p:nvSpPr>
          <p:cNvPr id="34" name="TextBox 33"/>
          <p:cNvSpPr txBox="1"/>
          <p:nvPr/>
        </p:nvSpPr>
        <p:spPr>
          <a:xfrm>
            <a:off x="3296657" y="457200"/>
            <a:ext cx="2550698"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مسائل باز </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57199" y="1228398"/>
            <a:ext cx="8305801" cy="4401205"/>
          </a:xfrm>
          <a:prstGeom prst="rect">
            <a:avLst/>
          </a:prstGeom>
          <a:noFill/>
        </p:spPr>
        <p:txBody>
          <a:bodyPr wrap="square" rtlCol="0">
            <a:spAutoFit/>
          </a:bodyPr>
          <a:lstStyle/>
          <a:p>
            <a:pPr marL="457200" lvl="0" indent="-457200" algn="r" rtl="1">
              <a:buFont typeface="Wingdings" panose="05000000000000000000" pitchFamily="2" charset="2"/>
              <a:buChar char="v"/>
            </a:pPr>
            <a:r>
              <a:rPr lang="fa-IR" sz="2800" dirty="0">
                <a:latin typeface="Calibri" panose="020F0502020204030204" pitchFamily="34" charset="0"/>
                <a:cs typeface="Calibri" panose="020F0502020204030204" pitchFamily="34" charset="0"/>
              </a:rPr>
              <a:t>بهبود و گسترش تحلیل </a:t>
            </a:r>
            <a:r>
              <a:rPr lang="fa-IR" sz="2800" dirty="0" smtClean="0">
                <a:latin typeface="Calibri" panose="020F0502020204030204" pitchFamily="34" charset="0"/>
                <a:cs typeface="Calibri" panose="020F0502020204030204" pitchFamily="34" charset="0"/>
              </a:rPr>
              <a:t>آلودگی</a:t>
            </a:r>
            <a:r>
              <a:rPr lang="fa-IR" sz="2800" dirty="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Calibri" panose="020F0502020204030204" pitchFamily="34" charset="0"/>
              </a:rPr>
              <a:t>و اجرای </a:t>
            </a:r>
            <a:r>
              <a:rPr lang="en-US" sz="2800" dirty="0" err="1" smtClean="0">
                <a:latin typeface="Calibri" panose="020F0502020204030204" pitchFamily="34" charset="0"/>
                <a:cs typeface="Calibri" panose="020F0502020204030204" pitchFamily="34" charset="0"/>
              </a:rPr>
              <a:t>Concolic</a:t>
            </a:r>
            <a:r>
              <a:rPr lang="fa-IR" sz="2800" dirty="0" smtClean="0">
                <a:latin typeface="Calibri" panose="020F0502020204030204" pitchFamily="34" charset="0"/>
                <a:cs typeface="Calibri" panose="020F0502020204030204" pitchFamily="34" charset="0"/>
              </a:rPr>
              <a:t> </a:t>
            </a:r>
            <a:r>
              <a:rPr lang="fa-IR" sz="2800" dirty="0">
                <a:latin typeface="Calibri" panose="020F0502020204030204" pitchFamily="34" charset="0"/>
                <a:cs typeface="Calibri" panose="020F0502020204030204" pitchFamily="34" charset="0"/>
              </a:rPr>
              <a:t>برای داده‌های دریافتی از شبکه (برای تحلیل پروتکل‌های تحت شبکه</a:t>
            </a:r>
            <a:r>
              <a:rPr lang="fa-IR" sz="2800" dirty="0" smtClean="0">
                <a:latin typeface="Calibri" panose="020F0502020204030204" pitchFamily="34" charset="0"/>
                <a:cs typeface="Calibri" panose="020F0502020204030204" pitchFamily="34" charset="0"/>
              </a:rPr>
              <a:t>) یا </a:t>
            </a:r>
            <a:r>
              <a:rPr lang="fa-IR" sz="2800" dirty="0">
                <a:latin typeface="Calibri" panose="020F0502020204030204" pitchFamily="34" charset="0"/>
                <a:cs typeface="Calibri" panose="020F0502020204030204" pitchFamily="34" charset="0"/>
              </a:rPr>
              <a:t>از رابط کاربری برنامه‌های مختلف در پلتفرم‌های گوناگون</a:t>
            </a:r>
            <a:endParaRPr lang="en-US" sz="2800" dirty="0">
              <a:latin typeface="Calibri" panose="020F0502020204030204" pitchFamily="34" charset="0"/>
              <a:cs typeface="Calibri" panose="020F0502020204030204" pitchFamily="34" charset="0"/>
            </a:endParaRPr>
          </a:p>
          <a:p>
            <a:pPr marL="457200" lvl="0" indent="-457200" algn="r" rtl="1">
              <a:buFont typeface="Wingdings" panose="05000000000000000000" pitchFamily="2" charset="2"/>
              <a:buChar char="v"/>
            </a:pPr>
            <a:r>
              <a:rPr lang="fa-IR" sz="2800" dirty="0" smtClean="0">
                <a:latin typeface="Calibri" panose="020F0502020204030204" pitchFamily="34" charset="0"/>
                <a:cs typeface="Calibri" panose="020F0502020204030204" pitchFamily="34" charset="0"/>
              </a:rPr>
              <a:t>اجرای </a:t>
            </a:r>
            <a:r>
              <a:rPr lang="en-US" sz="2800" dirty="0" err="1">
                <a:latin typeface="Calibri" panose="020F0502020204030204" pitchFamily="34" charset="0"/>
                <a:cs typeface="Calibri" panose="020F0502020204030204" pitchFamily="34" charset="0"/>
              </a:rPr>
              <a:t>Concolic</a:t>
            </a:r>
            <a:r>
              <a:rPr lang="fa-IR" sz="2800" dirty="0">
                <a:latin typeface="Calibri" panose="020F0502020204030204" pitchFamily="34" charset="0"/>
                <a:cs typeface="Calibri" panose="020F0502020204030204" pitchFamily="34" charset="0"/>
              </a:rPr>
              <a:t> روی پلتفرم گوشی‌های هوشمند همراه</a:t>
            </a:r>
            <a:endParaRPr lang="en-US" sz="2800" dirty="0">
              <a:latin typeface="Calibri" panose="020F0502020204030204" pitchFamily="34" charset="0"/>
              <a:cs typeface="Calibri" panose="020F0502020204030204" pitchFamily="34" charset="0"/>
            </a:endParaRPr>
          </a:p>
          <a:p>
            <a:pPr marL="457200" lvl="0" indent="-457200" algn="r" rtl="1">
              <a:buFont typeface="Wingdings" panose="05000000000000000000" pitchFamily="2" charset="2"/>
              <a:buChar char="v"/>
            </a:pPr>
            <a:r>
              <a:rPr lang="fa-IR" sz="2800" dirty="0">
                <a:latin typeface="Calibri" panose="020F0502020204030204" pitchFamily="34" charset="0"/>
                <a:cs typeface="Calibri" panose="020F0502020204030204" pitchFamily="34" charset="0"/>
              </a:rPr>
              <a:t>اجرای </a:t>
            </a:r>
            <a:r>
              <a:rPr lang="en-US" sz="2800" dirty="0" err="1">
                <a:latin typeface="Calibri" panose="020F0502020204030204" pitchFamily="34" charset="0"/>
                <a:cs typeface="Calibri" panose="020F0502020204030204" pitchFamily="34" charset="0"/>
              </a:rPr>
              <a:t>Concolic</a:t>
            </a:r>
            <a:r>
              <a:rPr lang="fa-IR" sz="2800" dirty="0">
                <a:latin typeface="Calibri" panose="020F0502020204030204" pitchFamily="34" charset="0"/>
                <a:cs typeface="Calibri" panose="020F0502020204030204" pitchFamily="34" charset="0"/>
              </a:rPr>
              <a:t> روی پلتفرم‌های تحت سیستم عامل ویندوز</a:t>
            </a:r>
            <a:endParaRPr lang="en-US" sz="2800" dirty="0">
              <a:latin typeface="Calibri" panose="020F0502020204030204" pitchFamily="34" charset="0"/>
              <a:cs typeface="Calibri" panose="020F0502020204030204" pitchFamily="34" charset="0"/>
            </a:endParaRPr>
          </a:p>
          <a:p>
            <a:pPr marL="457200" lvl="0" indent="-457200" algn="r" rtl="1">
              <a:buFont typeface="Wingdings" panose="05000000000000000000" pitchFamily="2" charset="2"/>
              <a:buChar char="v"/>
            </a:pPr>
            <a:r>
              <a:rPr lang="fa-IR" sz="2800" dirty="0">
                <a:latin typeface="Calibri" panose="020F0502020204030204" pitchFamily="34" charset="0"/>
                <a:cs typeface="Calibri" panose="020F0502020204030204" pitchFamily="34" charset="0"/>
              </a:rPr>
              <a:t>استفاده از اجرای </a:t>
            </a:r>
            <a:r>
              <a:rPr lang="en-US" sz="2800" dirty="0" err="1">
                <a:latin typeface="Calibri" panose="020F0502020204030204" pitchFamily="34" charset="0"/>
                <a:cs typeface="Calibri" panose="020F0502020204030204" pitchFamily="34" charset="0"/>
              </a:rPr>
              <a:t>Concolic</a:t>
            </a:r>
            <a:r>
              <a:rPr lang="fa-IR" sz="2800" dirty="0">
                <a:latin typeface="Calibri" panose="020F0502020204030204" pitchFamily="34" charset="0"/>
                <a:cs typeface="Calibri" panose="020F0502020204030204" pitchFamily="34" charset="0"/>
              </a:rPr>
              <a:t> در تحلیل آسیب‌پذیری‌های مختلف مثل </a:t>
            </a:r>
            <a:r>
              <a:rPr lang="en-US" sz="2800" dirty="0">
                <a:latin typeface="Calibri" panose="020F0502020204030204" pitchFamily="34" charset="0"/>
                <a:cs typeface="Calibri" panose="020F0502020204030204" pitchFamily="34" charset="0"/>
              </a:rPr>
              <a:t>XSS</a:t>
            </a:r>
            <a:r>
              <a:rPr lang="fa-IR" sz="2800" dirty="0">
                <a:latin typeface="Calibri" panose="020F0502020204030204" pitchFamily="34" charset="0"/>
                <a:cs typeface="Calibri" panose="020F0502020204030204" pitchFamily="34" charset="0"/>
              </a:rPr>
              <a:t>، قالب رشته، آسیب‌پذیری‌های منطقی یا زمانی</a:t>
            </a:r>
            <a:endParaRPr lang="en-US" sz="2800" dirty="0">
              <a:latin typeface="Calibri" panose="020F0502020204030204" pitchFamily="34" charset="0"/>
              <a:cs typeface="Calibri" panose="020F0502020204030204" pitchFamily="34" charset="0"/>
            </a:endParaRPr>
          </a:p>
          <a:p>
            <a:pPr marL="457200" indent="-457200" algn="r" rtl="1">
              <a:buFont typeface="Wingdings" panose="05000000000000000000" pitchFamily="2" charset="2"/>
              <a:buChar char="v"/>
            </a:pPr>
            <a:r>
              <a:rPr lang="fa-IR" sz="2800" dirty="0">
                <a:latin typeface="Calibri" panose="020F0502020204030204" pitchFamily="34" charset="0"/>
                <a:cs typeface="Calibri" panose="020F0502020204030204" pitchFamily="34" charset="0"/>
              </a:rPr>
              <a:t>استفاده از اجرای </a:t>
            </a:r>
            <a:r>
              <a:rPr lang="en-US" sz="2800" dirty="0" err="1">
                <a:latin typeface="Calibri" panose="020F0502020204030204" pitchFamily="34" charset="0"/>
                <a:cs typeface="Calibri" panose="020F0502020204030204" pitchFamily="34" charset="0"/>
              </a:rPr>
              <a:t>Concolic</a:t>
            </a:r>
            <a:r>
              <a:rPr lang="fa-IR" sz="2800" dirty="0">
                <a:latin typeface="Calibri" panose="020F0502020204030204" pitchFamily="34" charset="0"/>
                <a:cs typeface="Calibri" panose="020F0502020204030204" pitchFamily="34" charset="0"/>
              </a:rPr>
              <a:t> در تحلیل آسیب‌پذیری‌های پلتفرم‌های گوناگون مثل آسیب‌پذیری تزریق در گوشی‌های هوشمند همراه</a:t>
            </a:r>
            <a:r>
              <a:rPr lang="en-US" sz="28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2279491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46</a:t>
            </a:fld>
            <a:endParaRPr lang="en-US" dirty="0"/>
          </a:p>
        </p:txBody>
      </p:sp>
      <p:sp>
        <p:nvSpPr>
          <p:cNvPr id="9" name="TextBox 8"/>
          <p:cNvSpPr txBox="1"/>
          <p:nvPr/>
        </p:nvSpPr>
        <p:spPr>
          <a:xfrm>
            <a:off x="3917818" y="152400"/>
            <a:ext cx="1308371"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863416505"/>
              </p:ext>
            </p:extLst>
          </p:nvPr>
        </p:nvGraphicFramePr>
        <p:xfrm>
          <a:off x="340228" y="913206"/>
          <a:ext cx="8651372" cy="4987089"/>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372794">
                <a:tc>
                  <a:txBody>
                    <a:bodyPr/>
                    <a:lstStyle/>
                    <a:p>
                      <a:pPr marL="0" marR="0" algn="just" rtl="0">
                        <a:lnSpc>
                          <a:spcPct val="115000"/>
                        </a:lnSpc>
                        <a:spcBef>
                          <a:spcPts val="0"/>
                        </a:spcBef>
                        <a:spcAft>
                          <a:spcPts val="0"/>
                        </a:spcAft>
                      </a:pPr>
                      <a:r>
                        <a:rPr lang="en-US" sz="2400" dirty="0" err="1">
                          <a:effectLst/>
                          <a:latin typeface="Calibri" panose="020F0502020204030204" pitchFamily="34" charset="0"/>
                          <a:ea typeface="Calibri"/>
                          <a:cs typeface="Calibri" panose="020F0502020204030204" pitchFamily="34" charset="0"/>
                        </a:rPr>
                        <a:t>Cadar</a:t>
                      </a:r>
                      <a:r>
                        <a:rPr lang="en-US" sz="2400" dirty="0">
                          <a:effectLst/>
                          <a:latin typeface="Calibri" panose="020F0502020204030204" pitchFamily="34" charset="0"/>
                          <a:ea typeface="Calibri"/>
                          <a:cs typeface="Calibri" panose="020F0502020204030204" pitchFamily="34" charset="0"/>
                        </a:rPr>
                        <a:t>, Cristian, and </a:t>
                      </a:r>
                      <a:r>
                        <a:rPr lang="en-US" sz="2400" dirty="0" err="1">
                          <a:effectLst/>
                          <a:latin typeface="Calibri" panose="020F0502020204030204" pitchFamily="34" charset="0"/>
                          <a:ea typeface="Calibri"/>
                          <a:cs typeface="Calibri" panose="020F0502020204030204" pitchFamily="34" charset="0"/>
                        </a:rPr>
                        <a:t>Koushik</a:t>
                      </a:r>
                      <a:r>
                        <a:rPr lang="en-US" sz="2400" dirty="0">
                          <a:effectLst/>
                          <a:latin typeface="Calibri" panose="020F0502020204030204" pitchFamily="34" charset="0"/>
                          <a:ea typeface="Calibri"/>
                          <a:cs typeface="Calibri" panose="020F0502020204030204" pitchFamily="34" charset="0"/>
                        </a:rPr>
                        <a:t> Sen. "Symbolic execution for software testing: three decades later." Communications of the ACM 56.2 (2013): 82-90.</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Calibri" panose="020F0502020204030204" pitchFamily="34" charset="0"/>
                        </a:rPr>
                        <a:t>[1]</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extLst>
                  <a:ext uri="{0D108BD9-81ED-4DB2-BD59-A6C34878D82A}">
                    <a16:rowId xmlns:a16="http://schemas.microsoft.com/office/drawing/2014/main" val="10000"/>
                  </a:ext>
                </a:extLst>
              </a:tr>
              <a:tr h="1295400">
                <a:tc>
                  <a:txBody>
                    <a:bodyPr/>
                    <a:lstStyle/>
                    <a:p>
                      <a:pPr marL="0" marR="0" algn="just" rtl="0">
                        <a:lnSpc>
                          <a:spcPct val="115000"/>
                        </a:lnSpc>
                        <a:spcBef>
                          <a:spcPts val="0"/>
                        </a:spcBef>
                        <a:spcAft>
                          <a:spcPts val="0"/>
                        </a:spcAft>
                      </a:pPr>
                      <a:r>
                        <a:rPr lang="en-US" sz="2400" dirty="0" err="1">
                          <a:effectLst/>
                          <a:latin typeface="Calibri" panose="020F0502020204030204" pitchFamily="34" charset="0"/>
                          <a:ea typeface="Calibri"/>
                          <a:cs typeface="Calibri" panose="020F0502020204030204" pitchFamily="34" charset="0"/>
                        </a:rPr>
                        <a:t>Godefroid</a:t>
                      </a:r>
                      <a:r>
                        <a:rPr lang="en-US" sz="2400" dirty="0">
                          <a:effectLst/>
                          <a:latin typeface="Calibri" panose="020F0502020204030204" pitchFamily="34" charset="0"/>
                          <a:ea typeface="Calibri"/>
                          <a:cs typeface="Calibri" panose="020F0502020204030204" pitchFamily="34" charset="0"/>
                        </a:rPr>
                        <a:t>, Patrice, Nils </a:t>
                      </a:r>
                      <a:r>
                        <a:rPr lang="en-US" sz="2400" dirty="0" err="1">
                          <a:effectLst/>
                          <a:latin typeface="Calibri" panose="020F0502020204030204" pitchFamily="34" charset="0"/>
                          <a:ea typeface="Calibri"/>
                          <a:cs typeface="Calibri" panose="020F0502020204030204" pitchFamily="34" charset="0"/>
                        </a:rPr>
                        <a:t>Klarlund</a:t>
                      </a:r>
                      <a:r>
                        <a:rPr lang="en-US" sz="2400" dirty="0">
                          <a:effectLst/>
                          <a:latin typeface="Calibri" panose="020F0502020204030204" pitchFamily="34" charset="0"/>
                          <a:ea typeface="Calibri"/>
                          <a:cs typeface="Calibri" panose="020F0502020204030204" pitchFamily="34" charset="0"/>
                        </a:rPr>
                        <a:t>, and </a:t>
                      </a:r>
                      <a:r>
                        <a:rPr lang="en-US" sz="2400" dirty="0" err="1">
                          <a:effectLst/>
                          <a:latin typeface="Calibri" panose="020F0502020204030204" pitchFamily="34" charset="0"/>
                          <a:ea typeface="Calibri"/>
                          <a:cs typeface="Calibri" panose="020F0502020204030204" pitchFamily="34" charset="0"/>
                        </a:rPr>
                        <a:t>Koushik</a:t>
                      </a:r>
                      <a:r>
                        <a:rPr lang="en-US" sz="2400" dirty="0">
                          <a:effectLst/>
                          <a:latin typeface="Calibri" panose="020F0502020204030204" pitchFamily="34" charset="0"/>
                          <a:ea typeface="Calibri"/>
                          <a:cs typeface="Calibri" panose="020F0502020204030204" pitchFamily="34" charset="0"/>
                        </a:rPr>
                        <a:t> Sen. "DART: directed automated random testing." ACM </a:t>
                      </a:r>
                      <a:r>
                        <a:rPr lang="en-US" sz="2400" dirty="0" err="1">
                          <a:effectLst/>
                          <a:latin typeface="Calibri" panose="020F0502020204030204" pitchFamily="34" charset="0"/>
                          <a:ea typeface="Calibri"/>
                          <a:cs typeface="Calibri" panose="020F0502020204030204" pitchFamily="34" charset="0"/>
                        </a:rPr>
                        <a:t>Sigplan</a:t>
                      </a:r>
                      <a:r>
                        <a:rPr lang="en-US" sz="2400" dirty="0">
                          <a:effectLst/>
                          <a:latin typeface="Calibri" panose="020F0502020204030204" pitchFamily="34" charset="0"/>
                          <a:ea typeface="Calibri"/>
                          <a:cs typeface="Calibri" panose="020F0502020204030204" pitchFamily="34" charset="0"/>
                        </a:rPr>
                        <a:t> Notices. Vol. 40. No. 6. ACM, 2005.</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Calibri" panose="020F0502020204030204" pitchFamily="34" charset="0"/>
                        </a:rPr>
                        <a:t>[2]</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extLst>
                  <a:ext uri="{0D108BD9-81ED-4DB2-BD59-A6C34878D82A}">
                    <a16:rowId xmlns:a16="http://schemas.microsoft.com/office/drawing/2014/main" val="10001"/>
                  </a:ext>
                </a:extLst>
              </a:tr>
              <a:tr h="990600">
                <a:tc>
                  <a:txBody>
                    <a:bodyPr/>
                    <a:lstStyle/>
                    <a:p>
                      <a:pPr marL="0" marR="0" algn="just" rtl="0">
                        <a:lnSpc>
                          <a:spcPct val="115000"/>
                        </a:lnSpc>
                        <a:spcBef>
                          <a:spcPts val="0"/>
                        </a:spcBef>
                        <a:spcAft>
                          <a:spcPts val="0"/>
                        </a:spcAft>
                      </a:pPr>
                      <a:r>
                        <a:rPr lang="en-US" sz="2400" dirty="0">
                          <a:effectLst/>
                          <a:latin typeface="Calibri" panose="020F0502020204030204" pitchFamily="34" charset="0"/>
                          <a:ea typeface="Calibri"/>
                          <a:cs typeface="Calibri" panose="020F0502020204030204" pitchFamily="34" charset="0"/>
                        </a:rPr>
                        <a:t>Sen, </a:t>
                      </a:r>
                      <a:r>
                        <a:rPr lang="en-US" sz="2400" dirty="0" err="1">
                          <a:effectLst/>
                          <a:latin typeface="Calibri" panose="020F0502020204030204" pitchFamily="34" charset="0"/>
                          <a:ea typeface="Calibri"/>
                          <a:cs typeface="Calibri" panose="020F0502020204030204" pitchFamily="34" charset="0"/>
                        </a:rPr>
                        <a:t>Koushik</a:t>
                      </a:r>
                      <a:r>
                        <a:rPr lang="en-US" sz="2400" dirty="0">
                          <a:effectLst/>
                          <a:latin typeface="Calibri" panose="020F0502020204030204" pitchFamily="34" charset="0"/>
                          <a:ea typeface="Calibri"/>
                          <a:cs typeface="Calibri" panose="020F0502020204030204" pitchFamily="34" charset="0"/>
                        </a:rPr>
                        <a:t>, </a:t>
                      </a:r>
                      <a:r>
                        <a:rPr lang="en-US" sz="2400" dirty="0" err="1">
                          <a:effectLst/>
                          <a:latin typeface="Calibri" panose="020F0502020204030204" pitchFamily="34" charset="0"/>
                          <a:ea typeface="Calibri"/>
                          <a:cs typeface="Calibri" panose="020F0502020204030204" pitchFamily="34" charset="0"/>
                        </a:rPr>
                        <a:t>Darko</a:t>
                      </a:r>
                      <a:r>
                        <a:rPr lang="en-US" sz="2400" dirty="0">
                          <a:effectLst/>
                          <a:latin typeface="Calibri" panose="020F0502020204030204" pitchFamily="34" charset="0"/>
                          <a:ea typeface="Calibri"/>
                          <a:cs typeface="Calibri" panose="020F0502020204030204" pitchFamily="34" charset="0"/>
                        </a:rPr>
                        <a:t> </a:t>
                      </a:r>
                      <a:r>
                        <a:rPr lang="en-US" sz="2400" dirty="0" err="1">
                          <a:effectLst/>
                          <a:latin typeface="Calibri" panose="020F0502020204030204" pitchFamily="34" charset="0"/>
                          <a:ea typeface="Calibri"/>
                          <a:cs typeface="Calibri" panose="020F0502020204030204" pitchFamily="34" charset="0"/>
                        </a:rPr>
                        <a:t>Marinov</a:t>
                      </a:r>
                      <a:r>
                        <a:rPr lang="en-US" sz="2400" dirty="0">
                          <a:effectLst/>
                          <a:latin typeface="Calibri" panose="020F0502020204030204" pitchFamily="34" charset="0"/>
                          <a:ea typeface="Calibri"/>
                          <a:cs typeface="Calibri" panose="020F0502020204030204" pitchFamily="34" charset="0"/>
                        </a:rPr>
                        <a:t>, and Gul Agha. CUTE: a </a:t>
                      </a:r>
                      <a:r>
                        <a:rPr lang="en-US" sz="2400" dirty="0" err="1">
                          <a:effectLst/>
                          <a:latin typeface="Calibri" panose="020F0502020204030204" pitchFamily="34" charset="0"/>
                          <a:ea typeface="Calibri"/>
                          <a:cs typeface="Calibri" panose="020F0502020204030204" pitchFamily="34" charset="0"/>
                        </a:rPr>
                        <a:t>concolic</a:t>
                      </a:r>
                      <a:r>
                        <a:rPr lang="en-US" sz="2400" dirty="0">
                          <a:effectLst/>
                          <a:latin typeface="Calibri" panose="020F0502020204030204" pitchFamily="34" charset="0"/>
                          <a:ea typeface="Calibri"/>
                          <a:cs typeface="Calibri" panose="020F0502020204030204" pitchFamily="34" charset="0"/>
                        </a:rPr>
                        <a:t> unit testing engine for C. Vol. 30. No. 5. ACM, 2005.</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Calibri" panose="020F0502020204030204" pitchFamily="34" charset="0"/>
                        </a:rPr>
                        <a:t>[3]</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extLst>
                  <a:ext uri="{0D108BD9-81ED-4DB2-BD59-A6C34878D82A}">
                    <a16:rowId xmlns:a16="http://schemas.microsoft.com/office/drawing/2014/main" val="10002"/>
                  </a:ext>
                </a:extLst>
              </a:tr>
              <a:tr h="1328295">
                <a:tc>
                  <a:txBody>
                    <a:bodyPr/>
                    <a:lstStyle/>
                    <a:p>
                      <a:pPr marL="0" marR="0" algn="just" rtl="0">
                        <a:lnSpc>
                          <a:spcPct val="115000"/>
                        </a:lnSpc>
                        <a:spcBef>
                          <a:spcPts val="0"/>
                        </a:spcBef>
                        <a:spcAft>
                          <a:spcPts val="0"/>
                        </a:spcAft>
                      </a:pPr>
                      <a:r>
                        <a:rPr kumimoji="0" lang="en-US" sz="2400" kern="1200" dirty="0" err="1" smtClean="0">
                          <a:solidFill>
                            <a:schemeClr val="tx1"/>
                          </a:solidFill>
                          <a:effectLst/>
                          <a:latin typeface="Calibri" panose="020F0502020204030204" pitchFamily="34" charset="0"/>
                          <a:ea typeface="+mn-ea"/>
                          <a:cs typeface="Calibri" panose="020F0502020204030204" pitchFamily="34" charset="0"/>
                        </a:rPr>
                        <a:t>Cadar</a:t>
                      </a:r>
                      <a:r>
                        <a:rPr kumimoji="0" lang="en-US" sz="2400" kern="1200" dirty="0" smtClean="0">
                          <a:solidFill>
                            <a:schemeClr val="tx1"/>
                          </a:solidFill>
                          <a:effectLst/>
                          <a:latin typeface="Calibri" panose="020F0502020204030204" pitchFamily="34" charset="0"/>
                          <a:ea typeface="+mn-ea"/>
                          <a:cs typeface="Calibri" panose="020F0502020204030204" pitchFamily="34" charset="0"/>
                        </a:rPr>
                        <a:t>, Cristian, et al. "EXE: automatically generating inputs of death." ACM Transactions on Information and System Security (TISSEC) 12.2 (2008): 10.</a:t>
                      </a:r>
                      <a:endParaRPr lang="en-US" sz="28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[4]</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7682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47</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24676834"/>
              </p:ext>
            </p:extLst>
          </p:nvPr>
        </p:nvGraphicFramePr>
        <p:xfrm>
          <a:off x="340228" y="762000"/>
          <a:ext cx="8651372" cy="5678985"/>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372794">
                <a:tc>
                  <a:txBody>
                    <a:bodyPr/>
                    <a:lstStyle/>
                    <a:p>
                      <a:pPr marL="0" marR="0" algn="just" rtl="0">
                        <a:lnSpc>
                          <a:spcPct val="115000"/>
                        </a:lnSpc>
                        <a:spcBef>
                          <a:spcPts val="0"/>
                        </a:spcBef>
                        <a:spcAft>
                          <a:spcPts val="0"/>
                        </a:spcAft>
                      </a:pPr>
                      <a:r>
                        <a:rPr lang="en-US" sz="2400" dirty="0" err="1">
                          <a:effectLst/>
                          <a:latin typeface="Times New Roman" panose="02020603050405020304" pitchFamily="18" charset="0"/>
                          <a:ea typeface="Calibri"/>
                          <a:cs typeface="Times New Roman" panose="02020603050405020304" pitchFamily="18" charset="0"/>
                        </a:rPr>
                        <a:t>Cadar</a:t>
                      </a:r>
                      <a:r>
                        <a:rPr lang="en-US" sz="2400" dirty="0">
                          <a:effectLst/>
                          <a:latin typeface="Times New Roman" panose="02020603050405020304" pitchFamily="18" charset="0"/>
                          <a:ea typeface="Calibri"/>
                          <a:cs typeface="Times New Roman" panose="02020603050405020304" pitchFamily="18" charset="0"/>
                        </a:rPr>
                        <a:t>, Cristian, Daniel Dunbar, and Dawson R. </a:t>
                      </a:r>
                      <a:r>
                        <a:rPr lang="en-US" sz="2400" dirty="0" err="1">
                          <a:effectLst/>
                          <a:latin typeface="Times New Roman" panose="02020603050405020304" pitchFamily="18" charset="0"/>
                          <a:ea typeface="Calibri"/>
                          <a:cs typeface="Times New Roman" panose="02020603050405020304" pitchFamily="18" charset="0"/>
                        </a:rPr>
                        <a:t>Engler</a:t>
                      </a:r>
                      <a:r>
                        <a:rPr lang="en-US" sz="2400" dirty="0">
                          <a:effectLst/>
                          <a:latin typeface="Times New Roman" panose="02020603050405020304" pitchFamily="18" charset="0"/>
                          <a:ea typeface="Calibri"/>
                          <a:cs typeface="Times New Roman" panose="02020603050405020304" pitchFamily="18" charset="0"/>
                        </a:rPr>
                        <a:t>. "KLEE: Unassisted and Automatic Generation of High-Coverage Tests for Complex Systems Programs." OSDI. Vol. 8. 2008.</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Times New Roman" panose="02020603050405020304" pitchFamily="18" charset="0"/>
                        </a:rPr>
                        <a:t>[5]</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295400">
                <a:tc>
                  <a:txBody>
                    <a:bodyPr/>
                    <a:lstStyle/>
                    <a:p>
                      <a:pPr marL="0" marR="0" algn="just" rtl="0">
                        <a:lnSpc>
                          <a:spcPct val="115000"/>
                        </a:lnSpc>
                        <a:spcBef>
                          <a:spcPts val="0"/>
                        </a:spcBef>
                        <a:spcAft>
                          <a:spcPts val="0"/>
                        </a:spcAft>
                      </a:pPr>
                      <a:r>
                        <a:rPr lang="en-US" sz="2400" dirty="0">
                          <a:effectLst/>
                          <a:latin typeface="Times New Roman" panose="02020603050405020304" pitchFamily="18" charset="0"/>
                          <a:ea typeface="Calibri"/>
                          <a:cs typeface="Times New Roman" panose="02020603050405020304" pitchFamily="18" charset="0"/>
                        </a:rPr>
                        <a:t>Sen, </a:t>
                      </a:r>
                      <a:r>
                        <a:rPr lang="en-US" sz="2400" dirty="0" err="1">
                          <a:effectLst/>
                          <a:latin typeface="Times New Roman" panose="02020603050405020304" pitchFamily="18" charset="0"/>
                          <a:ea typeface="Calibri"/>
                          <a:cs typeface="Times New Roman" panose="02020603050405020304" pitchFamily="18" charset="0"/>
                        </a:rPr>
                        <a:t>Koushik</a:t>
                      </a:r>
                      <a:r>
                        <a:rPr lang="en-US" sz="2400" dirty="0">
                          <a:effectLst/>
                          <a:latin typeface="Times New Roman" panose="02020603050405020304" pitchFamily="18" charset="0"/>
                          <a:ea typeface="Calibri"/>
                          <a:cs typeface="Times New Roman" panose="02020603050405020304" pitchFamily="18" charset="0"/>
                        </a:rPr>
                        <a:t>, and Gul A. Agha. "</a:t>
                      </a:r>
                      <a:r>
                        <a:rPr lang="en-US" sz="2400" dirty="0" err="1">
                          <a:effectLst/>
                          <a:latin typeface="Times New Roman" panose="02020603050405020304" pitchFamily="18" charset="0"/>
                          <a:ea typeface="Calibri"/>
                          <a:cs typeface="Times New Roman" panose="02020603050405020304" pitchFamily="18" charset="0"/>
                        </a:rPr>
                        <a:t>Concolic</a:t>
                      </a:r>
                      <a:r>
                        <a:rPr lang="en-US" sz="2400" dirty="0">
                          <a:effectLst/>
                          <a:latin typeface="Times New Roman" panose="02020603050405020304" pitchFamily="18" charset="0"/>
                          <a:ea typeface="Calibri"/>
                          <a:cs typeface="Times New Roman" panose="02020603050405020304" pitchFamily="18" charset="0"/>
                        </a:rPr>
                        <a:t> testing of multithreaded programs and its application to testing security protocols." (2006).</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Times New Roman" panose="02020603050405020304" pitchFamily="18" charset="0"/>
                        </a:rPr>
                        <a:t>[6]</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328295">
                <a:tc>
                  <a:txBody>
                    <a:bodyPr/>
                    <a:lstStyle/>
                    <a:p>
                      <a:pPr marL="0" marR="0" algn="just" rtl="0">
                        <a:lnSpc>
                          <a:spcPct val="115000"/>
                        </a:lnSpc>
                        <a:spcBef>
                          <a:spcPts val="0"/>
                        </a:spcBef>
                        <a:spcAft>
                          <a:spcPts val="0"/>
                        </a:spcAft>
                      </a:pPr>
                      <a:r>
                        <a:rPr kumimoji="0" lang="en-US" sz="2400" kern="1200" dirty="0" smtClean="0">
                          <a:solidFill>
                            <a:schemeClr val="tx1"/>
                          </a:solidFill>
                          <a:effectLst/>
                          <a:latin typeface="Times New Roman" panose="02020603050405020304" pitchFamily="18" charset="0"/>
                          <a:ea typeface="+mn-ea"/>
                          <a:cs typeface="Times New Roman" panose="02020603050405020304" pitchFamily="18" charset="0"/>
                        </a:rPr>
                        <a:t>Sen, </a:t>
                      </a:r>
                      <a:r>
                        <a:rPr kumimoji="0" lang="en-US" sz="2400" kern="1200" dirty="0" err="1" smtClean="0">
                          <a:solidFill>
                            <a:schemeClr val="tx1"/>
                          </a:solidFill>
                          <a:effectLst/>
                          <a:latin typeface="Times New Roman" panose="02020603050405020304" pitchFamily="18" charset="0"/>
                          <a:ea typeface="+mn-ea"/>
                          <a:cs typeface="Times New Roman" panose="02020603050405020304" pitchFamily="18" charset="0"/>
                        </a:rPr>
                        <a:t>Koushik</a:t>
                      </a:r>
                      <a:r>
                        <a:rPr kumimoji="0" lang="en-US" sz="2400" kern="1200" dirty="0" smtClean="0">
                          <a:solidFill>
                            <a:schemeClr val="tx1"/>
                          </a:solidFill>
                          <a:effectLst/>
                          <a:latin typeface="Times New Roman" panose="02020603050405020304" pitchFamily="18" charset="0"/>
                          <a:ea typeface="+mn-ea"/>
                          <a:cs typeface="Times New Roman" panose="02020603050405020304" pitchFamily="18" charset="0"/>
                        </a:rPr>
                        <a:t>, et al. "</a:t>
                      </a:r>
                      <a:r>
                        <a:rPr kumimoji="0" lang="en-US" sz="2400" kern="1200" dirty="0" err="1" smtClean="0">
                          <a:solidFill>
                            <a:schemeClr val="tx1"/>
                          </a:solidFill>
                          <a:effectLst/>
                          <a:latin typeface="Times New Roman" panose="02020603050405020304" pitchFamily="18" charset="0"/>
                          <a:ea typeface="+mn-ea"/>
                          <a:cs typeface="Times New Roman" panose="02020603050405020304" pitchFamily="18" charset="0"/>
                        </a:rPr>
                        <a:t>Jalangi</a:t>
                      </a:r>
                      <a:r>
                        <a:rPr kumimoji="0" lang="en-US" sz="2400" kern="1200" dirty="0" smtClean="0">
                          <a:solidFill>
                            <a:schemeClr val="tx1"/>
                          </a:solidFill>
                          <a:effectLst/>
                          <a:latin typeface="Times New Roman" panose="02020603050405020304" pitchFamily="18" charset="0"/>
                          <a:ea typeface="+mn-ea"/>
                          <a:cs typeface="Times New Roman" panose="02020603050405020304" pitchFamily="18" charset="0"/>
                        </a:rPr>
                        <a:t>: A selective record-replay and dynamic analysis framework for JavaScript." Proceedings of the 2013 9th Joint Meeting on Foundations of Software Engineering. ACM, 2013.</a:t>
                      </a:r>
                      <a:endParaRPr lang="en-US" sz="28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Times New Roman" panose="02020603050405020304" pitchFamily="18" charset="0"/>
                        </a:rPr>
                        <a:t>[</a:t>
                      </a:r>
                      <a:r>
                        <a:rPr lang="en-US" sz="2400" dirty="0" smtClean="0">
                          <a:effectLst/>
                          <a:latin typeface="Times New Roman" panose="02020603050405020304" pitchFamily="18" charset="0"/>
                          <a:cs typeface="Times New Roman" panose="02020603050405020304" pitchFamily="18" charset="0"/>
                        </a:rPr>
                        <a:t>7</a:t>
                      </a:r>
                      <a:r>
                        <a:rPr lang="fa-IR" sz="2400" dirty="0" smtClean="0">
                          <a:effectLst/>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328295">
                <a:tc>
                  <a:txBody>
                    <a:bodyPr/>
                    <a:lstStyle/>
                    <a:p>
                      <a:pPr marL="0" marR="0" algn="just" rtl="0">
                        <a:lnSpc>
                          <a:spcPct val="115000"/>
                        </a:lnSpc>
                        <a:spcBef>
                          <a:spcPts val="0"/>
                        </a:spcBef>
                        <a:spcAft>
                          <a:spcPts val="0"/>
                        </a:spcAft>
                      </a:pPr>
                      <a:r>
                        <a:rPr lang="en-US" sz="2400" dirty="0" err="1" smtClean="0">
                          <a:effectLst/>
                          <a:latin typeface="Times New Roman" panose="02020603050405020304" pitchFamily="18" charset="0"/>
                          <a:ea typeface="Calibri"/>
                          <a:cs typeface="Times New Roman" panose="02020603050405020304" pitchFamily="18" charset="0"/>
                        </a:rPr>
                        <a:t>Thanassis</a:t>
                      </a:r>
                      <a:r>
                        <a:rPr lang="en-US" sz="2400" dirty="0" smtClean="0">
                          <a:effectLst/>
                          <a:latin typeface="Times New Roman" panose="02020603050405020304" pitchFamily="18" charset="0"/>
                          <a:ea typeface="Calibri"/>
                          <a:cs typeface="Times New Roman" panose="02020603050405020304" pitchFamily="18" charset="0"/>
                        </a:rPr>
                        <a:t>, HBLT Avgerinos, Cha Sang </a:t>
                      </a:r>
                      <a:r>
                        <a:rPr lang="en-US" sz="2400" dirty="0" err="1" smtClean="0">
                          <a:effectLst/>
                          <a:latin typeface="Times New Roman" panose="02020603050405020304" pitchFamily="18" charset="0"/>
                          <a:ea typeface="Calibri"/>
                          <a:cs typeface="Times New Roman" panose="02020603050405020304" pitchFamily="18" charset="0"/>
                        </a:rPr>
                        <a:t>Kil</a:t>
                      </a:r>
                      <a:r>
                        <a:rPr lang="en-US" sz="2400" dirty="0" smtClean="0">
                          <a:effectLst/>
                          <a:latin typeface="Times New Roman" panose="02020603050405020304" pitchFamily="18" charset="0"/>
                          <a:ea typeface="Calibri"/>
                          <a:cs typeface="Times New Roman" panose="02020603050405020304" pitchFamily="18" charset="0"/>
                        </a:rPr>
                        <a:t>, and </a:t>
                      </a:r>
                      <a:r>
                        <a:rPr lang="en-US" sz="2400" dirty="0" err="1" smtClean="0">
                          <a:effectLst/>
                          <a:latin typeface="Times New Roman" panose="02020603050405020304" pitchFamily="18" charset="0"/>
                          <a:ea typeface="Calibri"/>
                          <a:cs typeface="Times New Roman" panose="02020603050405020304" pitchFamily="18" charset="0"/>
                        </a:rPr>
                        <a:t>Brumley</a:t>
                      </a:r>
                      <a:r>
                        <a:rPr lang="en-US" sz="2400" dirty="0" smtClean="0">
                          <a:effectLst/>
                          <a:latin typeface="Times New Roman" panose="02020603050405020304" pitchFamily="18" charset="0"/>
                          <a:ea typeface="Calibri"/>
                          <a:cs typeface="Times New Roman" panose="02020603050405020304" pitchFamily="18" charset="0"/>
                        </a:rPr>
                        <a:t> David. "</a:t>
                      </a:r>
                      <a:r>
                        <a:rPr lang="en-US" sz="2400" dirty="0" err="1" smtClean="0">
                          <a:effectLst/>
                          <a:latin typeface="Times New Roman" panose="02020603050405020304" pitchFamily="18" charset="0"/>
                          <a:ea typeface="Calibri"/>
                          <a:cs typeface="Times New Roman" panose="02020603050405020304" pitchFamily="18" charset="0"/>
                        </a:rPr>
                        <a:t>Aeg</a:t>
                      </a:r>
                      <a:r>
                        <a:rPr lang="en-US" sz="2400" dirty="0" smtClean="0">
                          <a:effectLst/>
                          <a:latin typeface="Times New Roman" panose="02020603050405020304" pitchFamily="18" charset="0"/>
                          <a:ea typeface="Calibri"/>
                          <a:cs typeface="Times New Roman" panose="02020603050405020304" pitchFamily="18" charset="0"/>
                        </a:rPr>
                        <a:t>: Automatic exploit generation." ser. Network and Distributed System Security Symposium. 2011.</a:t>
                      </a:r>
                      <a:endParaRPr lang="en-US" sz="24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Times New Roman" panose="02020603050405020304" pitchFamily="18" charset="0"/>
                        </a:rPr>
                        <a:t>[</a:t>
                      </a:r>
                      <a:r>
                        <a:rPr lang="en-US" sz="2400" dirty="0" smtClean="0">
                          <a:effectLst/>
                          <a:latin typeface="Times New Roman" panose="02020603050405020304" pitchFamily="18" charset="0"/>
                          <a:cs typeface="Times New Roman" panose="02020603050405020304" pitchFamily="18" charset="0"/>
                        </a:rPr>
                        <a:t>8</a:t>
                      </a:r>
                      <a:r>
                        <a:rPr lang="fa-IR" sz="2400" dirty="0" smtClean="0">
                          <a:effectLst/>
                          <a:latin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2123851449"/>
                  </a:ext>
                </a:extLst>
              </a:tr>
            </a:tbl>
          </a:graphicData>
        </a:graphic>
      </p:graphicFrame>
    </p:spTree>
    <p:extLst>
      <p:ext uri="{BB962C8B-B14F-4D97-AF65-F5344CB8AC3E}">
        <p14:creationId xmlns:p14="http://schemas.microsoft.com/office/powerpoint/2010/main" val="16583687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48</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70945495"/>
              </p:ext>
            </p:extLst>
          </p:nvPr>
        </p:nvGraphicFramePr>
        <p:xfrm>
          <a:off x="340228" y="762000"/>
          <a:ext cx="8651372" cy="5556504"/>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5335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effectLst/>
                          <a:latin typeface="Calibri" panose="020F0502020204030204" pitchFamily="34" charset="0"/>
                          <a:ea typeface="Calibri"/>
                          <a:cs typeface="Calibri" panose="020F0502020204030204" pitchFamily="34" charset="0"/>
                        </a:rPr>
                        <a:t>Anand</a:t>
                      </a:r>
                      <a:r>
                        <a:rPr lang="en-US" sz="2400" dirty="0" smtClean="0">
                          <a:effectLst/>
                          <a:latin typeface="Calibri" panose="020F0502020204030204" pitchFamily="34" charset="0"/>
                          <a:ea typeface="Calibri"/>
                          <a:cs typeface="Calibri" panose="020F0502020204030204" pitchFamily="34" charset="0"/>
                        </a:rPr>
                        <a:t>, </a:t>
                      </a:r>
                      <a:r>
                        <a:rPr lang="en-US" sz="2400" dirty="0" err="1" smtClean="0">
                          <a:effectLst/>
                          <a:latin typeface="Calibri" panose="020F0502020204030204" pitchFamily="34" charset="0"/>
                          <a:ea typeface="Calibri"/>
                          <a:cs typeface="Calibri" panose="020F0502020204030204" pitchFamily="34" charset="0"/>
                        </a:rPr>
                        <a:t>Saswat</a:t>
                      </a:r>
                      <a:r>
                        <a:rPr lang="en-US" sz="2400" dirty="0" smtClean="0">
                          <a:effectLst/>
                          <a:latin typeface="Calibri" panose="020F0502020204030204" pitchFamily="34" charset="0"/>
                          <a:ea typeface="Calibri"/>
                          <a:cs typeface="Calibri" panose="020F0502020204030204" pitchFamily="34" charset="0"/>
                        </a:rPr>
                        <a:t>, et al. "Automated </a:t>
                      </a:r>
                      <a:r>
                        <a:rPr lang="en-US" sz="2400" dirty="0" err="1" smtClean="0">
                          <a:effectLst/>
                          <a:latin typeface="Calibri" panose="020F0502020204030204" pitchFamily="34" charset="0"/>
                          <a:ea typeface="Calibri"/>
                          <a:cs typeface="Calibri" panose="020F0502020204030204" pitchFamily="34" charset="0"/>
                        </a:rPr>
                        <a:t>concolic</a:t>
                      </a:r>
                      <a:r>
                        <a:rPr lang="en-US" sz="2400" dirty="0" smtClean="0">
                          <a:effectLst/>
                          <a:latin typeface="Calibri" panose="020F0502020204030204" pitchFamily="34" charset="0"/>
                          <a:ea typeface="Calibri"/>
                          <a:cs typeface="Calibri" panose="020F0502020204030204" pitchFamily="34" charset="0"/>
                        </a:rPr>
                        <a:t> testing of smartphone </a:t>
                      </a:r>
                      <a:r>
                        <a:rPr lang="en-US" sz="2400" dirty="0" err="1" smtClean="0">
                          <a:effectLst/>
                          <a:latin typeface="Calibri" panose="020F0502020204030204" pitchFamily="34" charset="0"/>
                          <a:ea typeface="Calibri"/>
                          <a:cs typeface="Calibri" panose="020F0502020204030204" pitchFamily="34" charset="0"/>
                        </a:rPr>
                        <a:t>apps."Proceedings</a:t>
                      </a:r>
                      <a:r>
                        <a:rPr lang="en-US" sz="2400" dirty="0" smtClean="0">
                          <a:effectLst/>
                          <a:latin typeface="Calibri" panose="020F0502020204030204" pitchFamily="34" charset="0"/>
                          <a:ea typeface="Calibri"/>
                          <a:cs typeface="Calibri" panose="020F0502020204030204" pitchFamily="34" charset="0"/>
                        </a:rPr>
                        <a:t> of the ACM SIGSOFT 20th International Symposium on the Foundations of Software Engineering. ACM, 2012.</a:t>
                      </a:r>
                      <a:endParaRPr lang="en-US" sz="20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9</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0"/>
                  </a:ext>
                </a:extLst>
              </a:tr>
              <a:tr h="1295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effectLst/>
                          <a:latin typeface="Calibri" panose="020F0502020204030204" pitchFamily="34" charset="0"/>
                          <a:ea typeface="Calibri"/>
                          <a:cs typeface="Calibri" panose="020F0502020204030204" pitchFamily="34" charset="0"/>
                        </a:rPr>
                        <a:t>Majumdar</a:t>
                      </a:r>
                      <a:r>
                        <a:rPr lang="en-US" sz="2400" dirty="0" smtClean="0">
                          <a:effectLst/>
                          <a:latin typeface="Calibri" panose="020F0502020204030204" pitchFamily="34" charset="0"/>
                          <a:ea typeface="Calibri"/>
                          <a:cs typeface="Calibri" panose="020F0502020204030204" pitchFamily="34" charset="0"/>
                        </a:rPr>
                        <a:t>, </a:t>
                      </a:r>
                      <a:r>
                        <a:rPr lang="en-US" sz="2400" dirty="0" err="1" smtClean="0">
                          <a:effectLst/>
                          <a:latin typeface="Calibri" panose="020F0502020204030204" pitchFamily="34" charset="0"/>
                          <a:ea typeface="Calibri"/>
                          <a:cs typeface="Calibri" panose="020F0502020204030204" pitchFamily="34" charset="0"/>
                        </a:rPr>
                        <a:t>Rupak</a:t>
                      </a:r>
                      <a:r>
                        <a:rPr lang="en-US" sz="2400" dirty="0" smtClean="0">
                          <a:effectLst/>
                          <a:latin typeface="Calibri" panose="020F0502020204030204" pitchFamily="34" charset="0"/>
                          <a:ea typeface="Calibri"/>
                          <a:cs typeface="Calibri" panose="020F0502020204030204" pitchFamily="34" charset="0"/>
                        </a:rPr>
                        <a:t>, and </a:t>
                      </a:r>
                      <a:r>
                        <a:rPr lang="en-US" sz="2400" dirty="0" err="1" smtClean="0">
                          <a:effectLst/>
                          <a:latin typeface="Calibri" panose="020F0502020204030204" pitchFamily="34" charset="0"/>
                          <a:ea typeface="Calibri"/>
                          <a:cs typeface="Calibri" panose="020F0502020204030204" pitchFamily="34" charset="0"/>
                        </a:rPr>
                        <a:t>Koushik</a:t>
                      </a:r>
                      <a:r>
                        <a:rPr lang="en-US" sz="2400" dirty="0" smtClean="0">
                          <a:effectLst/>
                          <a:latin typeface="Calibri" panose="020F0502020204030204" pitchFamily="34" charset="0"/>
                          <a:ea typeface="Calibri"/>
                          <a:cs typeface="Calibri" panose="020F0502020204030204" pitchFamily="34" charset="0"/>
                        </a:rPr>
                        <a:t> Sen. "Hybrid concolic testing." Software Engineering, 2007. ICSE 2007. 29th International Conference on. IEEE, 2007.</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10</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1"/>
                  </a:ext>
                </a:extLst>
              </a:tr>
              <a:tr h="916625">
                <a:tc>
                  <a:txBody>
                    <a:bodyPr/>
                    <a:lstStyle/>
                    <a:p>
                      <a:pPr marL="0" marR="0" algn="just" rtl="0">
                        <a:lnSpc>
                          <a:spcPct val="115000"/>
                        </a:lnSpc>
                        <a:spcBef>
                          <a:spcPts val="0"/>
                        </a:spcBef>
                        <a:spcAft>
                          <a:spcPts val="0"/>
                        </a:spcAft>
                      </a:pPr>
                      <a:r>
                        <a:rPr lang="en-US" sz="2400" dirty="0" err="1" smtClean="0">
                          <a:effectLst/>
                          <a:latin typeface="Calibri" panose="020F0502020204030204" pitchFamily="34" charset="0"/>
                          <a:ea typeface="Calibri"/>
                          <a:cs typeface="Calibri" panose="020F0502020204030204" pitchFamily="34" charset="0"/>
                        </a:rPr>
                        <a:t>Godefroid</a:t>
                      </a:r>
                      <a:r>
                        <a:rPr lang="en-US" sz="2400" dirty="0" smtClean="0">
                          <a:effectLst/>
                          <a:latin typeface="Calibri" panose="020F0502020204030204" pitchFamily="34" charset="0"/>
                          <a:ea typeface="Calibri"/>
                          <a:cs typeface="Calibri" panose="020F0502020204030204" pitchFamily="34" charset="0"/>
                        </a:rPr>
                        <a:t>, Patrice. "Compositional dynamic test generation." ACM </a:t>
                      </a:r>
                      <a:r>
                        <a:rPr lang="en-US" sz="2400" dirty="0" err="1" smtClean="0">
                          <a:effectLst/>
                          <a:latin typeface="Calibri" panose="020F0502020204030204" pitchFamily="34" charset="0"/>
                          <a:ea typeface="Calibri"/>
                          <a:cs typeface="Calibri" panose="020F0502020204030204" pitchFamily="34" charset="0"/>
                        </a:rPr>
                        <a:t>Sigplan</a:t>
                      </a:r>
                      <a:r>
                        <a:rPr lang="en-US" sz="2400" dirty="0" smtClean="0">
                          <a:effectLst/>
                          <a:latin typeface="Calibri" panose="020F0502020204030204" pitchFamily="34" charset="0"/>
                          <a:ea typeface="Calibri"/>
                          <a:cs typeface="Calibri" panose="020F0502020204030204" pitchFamily="34" charset="0"/>
                        </a:rPr>
                        <a:t> Notices. Vol. 42. No. 1. ACM, 2007.</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11</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2"/>
                  </a:ext>
                </a:extLst>
              </a:tr>
              <a:tr h="799209">
                <a:tc>
                  <a:txBody>
                    <a:bodyPr/>
                    <a:lstStyle/>
                    <a:p>
                      <a:pPr marL="0" marR="0" algn="just" rtl="0">
                        <a:lnSpc>
                          <a:spcPct val="115000"/>
                        </a:lnSpc>
                        <a:spcBef>
                          <a:spcPts val="0"/>
                        </a:spcBef>
                        <a:spcAft>
                          <a:spcPts val="0"/>
                        </a:spcAft>
                      </a:pPr>
                      <a:r>
                        <a:rPr kumimoji="0" lang="en-US" sz="2400" kern="1200" dirty="0" err="1" smtClean="0">
                          <a:solidFill>
                            <a:schemeClr val="tx1"/>
                          </a:solidFill>
                          <a:effectLst/>
                          <a:latin typeface="Calibri" panose="020F0502020204030204" pitchFamily="34" charset="0"/>
                          <a:ea typeface="+mn-ea"/>
                          <a:cs typeface="Calibri" panose="020F0502020204030204" pitchFamily="34" charset="0"/>
                        </a:rPr>
                        <a:t>Schütte</a:t>
                      </a:r>
                      <a:r>
                        <a:rPr kumimoji="0" lang="en-US" sz="2400" kern="1200" dirty="0" smtClean="0">
                          <a:solidFill>
                            <a:schemeClr val="tx1"/>
                          </a:solidFill>
                          <a:effectLst/>
                          <a:latin typeface="Calibri" panose="020F0502020204030204" pitchFamily="34" charset="0"/>
                          <a:ea typeface="+mn-ea"/>
                          <a:cs typeface="Calibri" panose="020F0502020204030204" pitchFamily="34" charset="0"/>
                        </a:rPr>
                        <a:t>, Julian, Rafael </a:t>
                      </a:r>
                      <a:r>
                        <a:rPr kumimoji="0" lang="en-US" sz="2400" kern="1200" dirty="0" err="1" smtClean="0">
                          <a:solidFill>
                            <a:schemeClr val="tx1"/>
                          </a:solidFill>
                          <a:effectLst/>
                          <a:latin typeface="Calibri" panose="020F0502020204030204" pitchFamily="34" charset="0"/>
                          <a:ea typeface="+mn-ea"/>
                          <a:cs typeface="Calibri" panose="020F0502020204030204" pitchFamily="34" charset="0"/>
                        </a:rPr>
                        <a:t>Fedler</a:t>
                      </a:r>
                      <a:r>
                        <a:rPr kumimoji="0" lang="en-US" sz="2400" kern="1200" dirty="0" smtClean="0">
                          <a:solidFill>
                            <a:schemeClr val="tx1"/>
                          </a:solidFill>
                          <a:effectLst/>
                          <a:latin typeface="Calibri" panose="020F0502020204030204" pitchFamily="34" charset="0"/>
                          <a:ea typeface="+mn-ea"/>
                          <a:cs typeface="Calibri" panose="020F0502020204030204" pitchFamily="34" charset="0"/>
                        </a:rPr>
                        <a:t>, and Dennis </a:t>
                      </a:r>
                      <a:r>
                        <a:rPr kumimoji="0" lang="en-US" sz="2400" kern="1200" dirty="0" err="1" smtClean="0">
                          <a:solidFill>
                            <a:schemeClr val="tx1"/>
                          </a:solidFill>
                          <a:effectLst/>
                          <a:latin typeface="Calibri" panose="020F0502020204030204" pitchFamily="34" charset="0"/>
                          <a:ea typeface="+mn-ea"/>
                          <a:cs typeface="Calibri" panose="020F0502020204030204" pitchFamily="34" charset="0"/>
                        </a:rPr>
                        <a:t>Titze</a:t>
                      </a:r>
                      <a:r>
                        <a:rPr kumimoji="0" lang="en-US" sz="2400" kern="1200" dirty="0" smtClean="0">
                          <a:solidFill>
                            <a:schemeClr val="tx1"/>
                          </a:solidFill>
                          <a:effectLst/>
                          <a:latin typeface="Calibri" panose="020F0502020204030204" pitchFamily="34" charset="0"/>
                          <a:ea typeface="+mn-ea"/>
                          <a:cs typeface="Calibri" panose="020F0502020204030204" pitchFamily="34" charset="0"/>
                        </a:rPr>
                        <a:t>. "Condroid: Targeted dynamic analysis of android applications." Advanced Information Networking and Applications (AINA), 2015 IEEE 29th International Conference on. IEEE, 2015.</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12</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103841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49</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63907476"/>
              </p:ext>
            </p:extLst>
          </p:nvPr>
        </p:nvGraphicFramePr>
        <p:xfrm>
          <a:off x="340228" y="904885"/>
          <a:ext cx="8651372" cy="4764395"/>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9239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effectLst/>
                          <a:latin typeface="Calibri" panose="020F0502020204030204" pitchFamily="34" charset="0"/>
                          <a:ea typeface="Calibri"/>
                          <a:cs typeface="Calibri" panose="020F0502020204030204" pitchFamily="34" charset="0"/>
                        </a:rPr>
                        <a:t>Jayaraman</a:t>
                      </a:r>
                      <a:r>
                        <a:rPr lang="en-US" sz="2400" dirty="0" smtClean="0">
                          <a:effectLst/>
                          <a:latin typeface="Calibri" panose="020F0502020204030204" pitchFamily="34" charset="0"/>
                          <a:ea typeface="Calibri"/>
                          <a:cs typeface="Calibri" panose="020F0502020204030204" pitchFamily="34" charset="0"/>
                        </a:rPr>
                        <a:t>, </a:t>
                      </a:r>
                      <a:r>
                        <a:rPr lang="en-US" sz="2400" dirty="0" err="1" smtClean="0">
                          <a:effectLst/>
                          <a:latin typeface="Calibri" panose="020F0502020204030204" pitchFamily="34" charset="0"/>
                          <a:ea typeface="Calibri"/>
                          <a:cs typeface="Calibri" panose="020F0502020204030204" pitchFamily="34" charset="0"/>
                        </a:rPr>
                        <a:t>Karthick</a:t>
                      </a:r>
                      <a:r>
                        <a:rPr lang="en-US" sz="2400" dirty="0" smtClean="0">
                          <a:effectLst/>
                          <a:latin typeface="Calibri" panose="020F0502020204030204" pitchFamily="34" charset="0"/>
                          <a:ea typeface="Calibri"/>
                          <a:cs typeface="Calibri" panose="020F0502020204030204" pitchFamily="34" charset="0"/>
                        </a:rPr>
                        <a:t>, et al. "</a:t>
                      </a:r>
                      <a:r>
                        <a:rPr lang="en-US" sz="2400" dirty="0" err="1" smtClean="0">
                          <a:effectLst/>
                          <a:latin typeface="Calibri" panose="020F0502020204030204" pitchFamily="34" charset="0"/>
                          <a:ea typeface="Calibri"/>
                          <a:cs typeface="Calibri" panose="020F0502020204030204" pitchFamily="34" charset="0"/>
                        </a:rPr>
                        <a:t>jFuzz</a:t>
                      </a:r>
                      <a:r>
                        <a:rPr lang="en-US" sz="2400" dirty="0" smtClean="0">
                          <a:effectLst/>
                          <a:latin typeface="Calibri" panose="020F0502020204030204" pitchFamily="34" charset="0"/>
                          <a:ea typeface="Calibri"/>
                          <a:cs typeface="Calibri" panose="020F0502020204030204" pitchFamily="34" charset="0"/>
                        </a:rPr>
                        <a:t>: A concolic </a:t>
                      </a:r>
                      <a:r>
                        <a:rPr lang="en-US" sz="2400" dirty="0" err="1" smtClean="0">
                          <a:effectLst/>
                          <a:latin typeface="Calibri" panose="020F0502020204030204" pitchFamily="34" charset="0"/>
                          <a:ea typeface="Calibri"/>
                          <a:cs typeface="Calibri" panose="020F0502020204030204" pitchFamily="34" charset="0"/>
                        </a:rPr>
                        <a:t>whitebox</a:t>
                      </a:r>
                      <a:r>
                        <a:rPr lang="en-US" sz="2400" dirty="0" smtClean="0">
                          <a:effectLst/>
                          <a:latin typeface="Calibri" panose="020F0502020204030204" pitchFamily="34" charset="0"/>
                          <a:ea typeface="Calibri"/>
                          <a:cs typeface="Calibri" panose="020F0502020204030204" pitchFamily="34" charset="0"/>
                        </a:rPr>
                        <a:t> </a:t>
                      </a:r>
                      <a:r>
                        <a:rPr lang="en-US" sz="2400" dirty="0" err="1" smtClean="0">
                          <a:effectLst/>
                          <a:latin typeface="Calibri" panose="020F0502020204030204" pitchFamily="34" charset="0"/>
                          <a:ea typeface="Calibri"/>
                          <a:cs typeface="Calibri" panose="020F0502020204030204" pitchFamily="34" charset="0"/>
                        </a:rPr>
                        <a:t>fuzzer</a:t>
                      </a:r>
                      <a:r>
                        <a:rPr lang="en-US" sz="2400" dirty="0" smtClean="0">
                          <a:effectLst/>
                          <a:latin typeface="Calibri" panose="020F0502020204030204" pitchFamily="34" charset="0"/>
                          <a:ea typeface="Calibri"/>
                          <a:cs typeface="Calibri" panose="020F0502020204030204" pitchFamily="34" charset="0"/>
                        </a:rPr>
                        <a:t> for Java." (2009).</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13</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0"/>
                  </a:ext>
                </a:extLst>
              </a:tr>
              <a:tr h="1295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effectLst/>
                          <a:latin typeface="Calibri" panose="020F0502020204030204" pitchFamily="34" charset="0"/>
                          <a:ea typeface="Calibri"/>
                          <a:cs typeface="Calibri" panose="020F0502020204030204" pitchFamily="34" charset="0"/>
                        </a:rPr>
                        <a:t>Kähkönen</a:t>
                      </a:r>
                      <a:r>
                        <a:rPr lang="en-US" sz="2400" dirty="0" smtClean="0">
                          <a:effectLst/>
                          <a:latin typeface="Calibri" panose="020F0502020204030204" pitchFamily="34" charset="0"/>
                          <a:ea typeface="Calibri"/>
                          <a:cs typeface="Calibri" panose="020F0502020204030204" pitchFamily="34" charset="0"/>
                        </a:rPr>
                        <a:t>, Kari, et al. "LCT: An open source concolic testing tool for Java programs." Proceedings of the 6th Workshop on Bytecode Semantics, Verification, Analysis and Transformation (BYTECODE). 2011.</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14</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1"/>
                  </a:ext>
                </a:extLst>
              </a:tr>
              <a:tr h="916625">
                <a:tc>
                  <a:txBody>
                    <a:bodyPr/>
                    <a:lstStyle/>
                    <a:p>
                      <a:pPr marL="0" marR="0" algn="just" rtl="0">
                        <a:lnSpc>
                          <a:spcPct val="115000"/>
                        </a:lnSpc>
                        <a:spcBef>
                          <a:spcPts val="0"/>
                        </a:spcBef>
                        <a:spcAft>
                          <a:spcPts val="0"/>
                        </a:spcAft>
                      </a:pPr>
                      <a:r>
                        <a:rPr lang="en-US" sz="2400" dirty="0" smtClean="0">
                          <a:effectLst/>
                          <a:latin typeface="Calibri" panose="020F0502020204030204" pitchFamily="34" charset="0"/>
                          <a:ea typeface="Calibri"/>
                          <a:cs typeface="Calibri" panose="020F0502020204030204" pitchFamily="34" charset="0"/>
                        </a:rPr>
                        <a:t>Cha, Sang </a:t>
                      </a:r>
                      <a:r>
                        <a:rPr lang="en-US" sz="2400" dirty="0" err="1" smtClean="0">
                          <a:effectLst/>
                          <a:latin typeface="Calibri" panose="020F0502020204030204" pitchFamily="34" charset="0"/>
                          <a:ea typeface="Calibri"/>
                          <a:cs typeface="Calibri" panose="020F0502020204030204" pitchFamily="34" charset="0"/>
                        </a:rPr>
                        <a:t>Kil</a:t>
                      </a:r>
                      <a:r>
                        <a:rPr lang="en-US" sz="2400" dirty="0" smtClean="0">
                          <a:effectLst/>
                          <a:latin typeface="Calibri" panose="020F0502020204030204" pitchFamily="34" charset="0"/>
                          <a:ea typeface="Calibri"/>
                          <a:cs typeface="Calibri" panose="020F0502020204030204" pitchFamily="34" charset="0"/>
                        </a:rPr>
                        <a:t>, et al. "Unleashing mayhem on binary code." Security and Privacy (SP), 2012 IEEE Symposium on. IEEE, 2012.</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15</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2"/>
                  </a:ext>
                </a:extLst>
              </a:tr>
              <a:tr h="799209">
                <a:tc>
                  <a:txBody>
                    <a:bodyPr/>
                    <a:lstStyle/>
                    <a:p>
                      <a:pPr marL="0" marR="0" algn="just" rtl="0">
                        <a:lnSpc>
                          <a:spcPct val="115000"/>
                        </a:lnSpc>
                        <a:spcBef>
                          <a:spcPts val="0"/>
                        </a:spcBef>
                        <a:spcAft>
                          <a:spcPts val="0"/>
                        </a:spcAft>
                      </a:pPr>
                      <a:r>
                        <a:rPr kumimoji="0" lang="en-US" sz="2400" kern="1200" dirty="0" smtClean="0">
                          <a:solidFill>
                            <a:schemeClr val="tx1"/>
                          </a:solidFill>
                          <a:effectLst/>
                          <a:latin typeface="Calibri" panose="020F0502020204030204" pitchFamily="34" charset="0"/>
                          <a:ea typeface="+mn-ea"/>
                          <a:cs typeface="Calibri" panose="020F0502020204030204" pitchFamily="34" charset="0"/>
                        </a:rPr>
                        <a:t>Stephens, Nick, et al. "Driller: Augmenting fuzzing through selective symbolic execution." Proceedings of the Network and Distributed System Security Symposium. 2016.</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16</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623476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5</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اجرای </a:t>
            </a:r>
            <a:r>
              <a:rPr lang="en-US" dirty="0" smtClean="0">
                <a:solidFill>
                  <a:srgbClr val="FF0000"/>
                </a:solidFill>
                <a:latin typeface="Calibri" panose="020F0502020204030204" pitchFamily="34" charset="0"/>
                <a:cs typeface="Calibri" panose="020F0502020204030204" pitchFamily="34" charset="0"/>
              </a:rPr>
              <a:t>Concolic</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457200" y="2133600"/>
            <a:ext cx="8305801" cy="2062103"/>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ترکیب اجرای عددی و نمادین</a:t>
            </a:r>
          </a:p>
          <a:p>
            <a:pPr algn="ctr" rtl="1"/>
            <a:r>
              <a:rPr lang="en-US" sz="3200" dirty="0" smtClean="0">
                <a:solidFill>
                  <a:schemeClr val="bg2">
                    <a:lumMod val="50000"/>
                  </a:schemeClr>
                </a:solidFill>
                <a:latin typeface="Calibri" panose="020F0502020204030204" pitchFamily="34" charset="0"/>
                <a:cs typeface="Calibri" panose="020F0502020204030204" pitchFamily="34" charset="0"/>
              </a:rPr>
              <a:t>Conc</a:t>
            </a:r>
            <a:r>
              <a:rPr lang="en-US" sz="3200" dirty="0" smtClean="0">
                <a:latin typeface="Calibri" panose="020F0502020204030204" pitchFamily="34" charset="0"/>
                <a:cs typeface="Calibri" panose="020F0502020204030204" pitchFamily="34" charset="0"/>
              </a:rPr>
              <a:t>rete + Symb</a:t>
            </a:r>
            <a:r>
              <a:rPr lang="en-US" sz="3200" dirty="0" smtClean="0">
                <a:solidFill>
                  <a:schemeClr val="bg2">
                    <a:lumMod val="50000"/>
                  </a:schemeClr>
                </a:solidFill>
                <a:latin typeface="Calibri" panose="020F0502020204030204" pitchFamily="34" charset="0"/>
                <a:cs typeface="Calibri" panose="020F0502020204030204" pitchFamily="34" charset="0"/>
              </a:rPr>
              <a:t>olic</a:t>
            </a:r>
            <a:r>
              <a:rPr lang="en-US" sz="3200" dirty="0" smtClean="0">
                <a:latin typeface="Calibri" panose="020F0502020204030204" pitchFamily="34" charset="0"/>
                <a:cs typeface="Calibri" panose="020F0502020204030204" pitchFamily="34" charset="0"/>
              </a:rPr>
              <a:t> = </a:t>
            </a:r>
            <a:r>
              <a:rPr lang="en-US" sz="3200" dirty="0" smtClean="0">
                <a:solidFill>
                  <a:schemeClr val="bg2">
                    <a:lumMod val="50000"/>
                  </a:schemeClr>
                </a:solidFill>
                <a:latin typeface="Calibri" panose="020F0502020204030204" pitchFamily="34" charset="0"/>
                <a:cs typeface="Calibri" panose="020F0502020204030204" pitchFamily="34" charset="0"/>
              </a:rPr>
              <a:t>Concolic</a:t>
            </a:r>
          </a:p>
          <a:p>
            <a:pPr marL="457200"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اجرای </a:t>
            </a:r>
            <a:r>
              <a:rPr lang="fa-IR" sz="3200" dirty="0" smtClean="0">
                <a:latin typeface="Calibri" panose="020F0502020204030204" pitchFamily="34" charset="0"/>
                <a:cs typeface="Calibri" panose="020F0502020204030204" pitchFamily="34" charset="0"/>
              </a:rPr>
              <a:t>پویا-نمادین</a:t>
            </a:r>
            <a:endParaRPr lang="fa-IR" sz="3200" dirty="0" smtClean="0">
              <a:latin typeface="Calibri" panose="020F0502020204030204" pitchFamily="34" charset="0"/>
              <a:cs typeface="Calibri" panose="020F0502020204030204" pitchFamily="34" charset="0"/>
            </a:endParaRPr>
          </a:p>
          <a:p>
            <a:pPr algn="ctr" rtl="1"/>
            <a:r>
              <a:rPr lang="en-US" sz="3200" dirty="0" smtClean="0">
                <a:latin typeface="Calibri" panose="020F0502020204030204" pitchFamily="34" charset="0"/>
                <a:cs typeface="Calibri" panose="020F0502020204030204" pitchFamily="34" charset="0"/>
              </a:rPr>
              <a:t>Dynamic Symbolic</a:t>
            </a: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4112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50</a:t>
            </a:fld>
            <a:endParaRPr lang="en-US" dirty="0"/>
          </a:p>
        </p:txBody>
      </p:sp>
      <p:pic>
        <p:nvPicPr>
          <p:cNvPr id="4" name="Picture 3"/>
          <p:cNvPicPr>
            <a:picLocks noChangeAspect="1"/>
          </p:cNvPicPr>
          <p:nvPr/>
        </p:nvPicPr>
        <p:blipFill>
          <a:blip r:embed="rId3"/>
          <a:stretch>
            <a:fillRect/>
          </a:stretch>
        </p:blipFill>
        <p:spPr>
          <a:xfrm>
            <a:off x="2771800" y="1628800"/>
            <a:ext cx="3600400" cy="3600400"/>
          </a:xfrm>
          <a:prstGeom prst="rect">
            <a:avLst/>
          </a:prstGeom>
        </p:spPr>
      </p:pic>
    </p:spTree>
    <p:extLst>
      <p:ext uri="{BB962C8B-B14F-4D97-AF65-F5344CB8AC3E}">
        <p14:creationId xmlns:p14="http://schemas.microsoft.com/office/powerpoint/2010/main" val="3904209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51</a:t>
            </a:fld>
            <a:endParaRPr lang="en-US" dirty="0"/>
          </a:p>
        </p:txBody>
      </p:sp>
      <p:sp>
        <p:nvSpPr>
          <p:cNvPr id="4" name="TextBox 3"/>
          <p:cNvSpPr txBox="1"/>
          <p:nvPr/>
        </p:nvSpPr>
        <p:spPr>
          <a:xfrm>
            <a:off x="820431" y="2028617"/>
            <a:ext cx="7503138" cy="2800767"/>
          </a:xfrm>
          <a:prstGeom prst="rect">
            <a:avLst/>
          </a:prstGeom>
          <a:noFill/>
        </p:spPr>
        <p:txBody>
          <a:bodyPr wrap="square" rtlCol="0">
            <a:spAutoFit/>
          </a:bodyPr>
          <a:lstStyle/>
          <a:p>
            <a:pPr algn="ctr"/>
            <a:r>
              <a:rPr lang="fa-IR" sz="4400" dirty="0">
                <a:latin typeface="Calibri" panose="020F0502020204030204" pitchFamily="34" charset="0"/>
                <a:cs typeface="Calibri" panose="020F0502020204030204" pitchFamily="34" charset="0"/>
              </a:rPr>
              <a:t>بمیرید </a:t>
            </a:r>
            <a:r>
              <a:rPr lang="fa-IR" sz="4400" dirty="0" smtClean="0">
                <a:latin typeface="Calibri" panose="020F0502020204030204" pitchFamily="34" charset="0"/>
                <a:cs typeface="Calibri" panose="020F0502020204030204" pitchFamily="34" charset="0"/>
              </a:rPr>
              <a:t>بمیرید </a:t>
            </a:r>
            <a:r>
              <a:rPr lang="fa-IR" sz="4400" dirty="0">
                <a:latin typeface="Calibri" panose="020F0502020204030204" pitchFamily="34" charset="0"/>
                <a:cs typeface="Calibri" panose="020F0502020204030204" pitchFamily="34" charset="0"/>
              </a:rPr>
              <a:t>در این عشق بمیرید</a:t>
            </a:r>
          </a:p>
          <a:p>
            <a:pPr algn="ctr"/>
            <a:r>
              <a:rPr lang="fa-IR" sz="4400" dirty="0">
                <a:latin typeface="Calibri" panose="020F0502020204030204" pitchFamily="34" charset="0"/>
                <a:cs typeface="Calibri" panose="020F0502020204030204" pitchFamily="34" charset="0"/>
              </a:rPr>
              <a:t>در این عشق چو مردید همه روح پذیرید</a:t>
            </a:r>
          </a:p>
          <a:p>
            <a:pPr algn="ctr"/>
            <a:r>
              <a:rPr lang="fa-IR" sz="4400" dirty="0">
                <a:latin typeface="Calibri" panose="020F0502020204030204" pitchFamily="34" charset="0"/>
                <a:cs typeface="Calibri" panose="020F0502020204030204" pitchFamily="34" charset="0"/>
              </a:rPr>
              <a:t>بمیرید بمیرید و زین مرگ مترسید</a:t>
            </a:r>
          </a:p>
          <a:p>
            <a:pPr algn="ctr"/>
            <a:r>
              <a:rPr lang="fa-IR" sz="4400" dirty="0">
                <a:latin typeface="Calibri" panose="020F0502020204030204" pitchFamily="34" charset="0"/>
                <a:cs typeface="Calibri" panose="020F0502020204030204" pitchFamily="34" charset="0"/>
              </a:rPr>
              <a:t>کز این خاک برآیید سماوات </a:t>
            </a:r>
            <a:r>
              <a:rPr lang="fa-IR" sz="4400" dirty="0" smtClean="0">
                <a:latin typeface="Calibri" panose="020F0502020204030204" pitchFamily="34" charset="0"/>
                <a:cs typeface="Calibri" panose="020F0502020204030204" pitchFamily="34" charset="0"/>
              </a:rPr>
              <a:t>بگیرید</a:t>
            </a:r>
            <a:endParaRPr lang="fa-IR" sz="4400" dirty="0">
              <a:latin typeface="Calibri" panose="020F0502020204030204" pitchFamily="34" charset="0"/>
              <a:cs typeface="Calibri" panose="020F0502020204030204" pitchFamily="34" charset="0"/>
            </a:endParaRPr>
          </a:p>
        </p:txBody>
      </p:sp>
      <p:sp>
        <p:nvSpPr>
          <p:cNvPr id="5" name="TextBox 4"/>
          <p:cNvSpPr txBox="1"/>
          <p:nvPr/>
        </p:nvSpPr>
        <p:spPr>
          <a:xfrm>
            <a:off x="1066800" y="4949582"/>
            <a:ext cx="744114" cy="461665"/>
          </a:xfrm>
          <a:prstGeom prst="rect">
            <a:avLst/>
          </a:prstGeom>
          <a:noFill/>
        </p:spPr>
        <p:txBody>
          <a:bodyPr wrap="none" rtlCol="0">
            <a:spAutoFit/>
          </a:bodyPr>
          <a:lstStyle/>
          <a:p>
            <a:r>
              <a:rPr lang="fa-IR" sz="2400" dirty="0" smtClean="0">
                <a:latin typeface="Calibri" panose="020F0502020204030204" pitchFamily="34" charset="0"/>
                <a:cs typeface="Calibri" panose="020F0502020204030204" pitchFamily="34" charset="0"/>
              </a:rPr>
              <a:t>مولانا</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32620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6</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اجرای نمادین</a:t>
            </a:r>
            <a:endParaRPr lang="en-CA" dirty="0">
              <a:solidFill>
                <a:srgbClr val="FF0000"/>
              </a:solidFill>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52400" y="1248723"/>
            <a:ext cx="5243512" cy="4847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8" name="Group 17"/>
          <p:cNvGrpSpPr/>
          <p:nvPr/>
        </p:nvGrpSpPr>
        <p:grpSpPr>
          <a:xfrm>
            <a:off x="3657600" y="4335439"/>
            <a:ext cx="2590800" cy="617561"/>
            <a:chOff x="5867400" y="4411639"/>
            <a:chExt cx="2590800" cy="617561"/>
          </a:xfrm>
        </p:grpSpPr>
        <mc:AlternateContent xmlns:mc="http://schemas.openxmlformats.org/markup-compatibility/2006" xmlns:a14="http://schemas.microsoft.com/office/drawing/2010/main">
          <mc:Choice Requires="a14">
            <p:sp>
              <p:nvSpPr>
                <p:cNvPr id="12" name="Rectangle 11"/>
                <p:cNvSpPr/>
                <p:nvPr/>
              </p:nvSpPr>
              <p:spPr>
                <a:xfrm>
                  <a:off x="6400800" y="4411639"/>
                  <a:ext cx="2057400" cy="61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a:rPr>
                          <m:t>𝑥</m:t>
                        </m:r>
                        <m:r>
                          <a:rPr lang="en-US" sz="2800" b="0" i="1" smtClean="0">
                            <a:latin typeface="Cambria Math"/>
                            <a:ea typeface="Cambria Math"/>
                          </a:rPr>
                          <m:t>↦</m:t>
                        </m:r>
                        <m:r>
                          <a:rPr lang="en-US" sz="2800" b="0" i="1" smtClean="0">
                            <a:latin typeface="Cambria Math"/>
                            <a:ea typeface="Cambria Math"/>
                          </a:rPr>
                          <m:t>𝑥</m:t>
                        </m:r>
                        <m:r>
                          <a:rPr lang="en-US" sz="2800" b="0" i="1" baseline="-25000" smtClean="0">
                            <a:latin typeface="Cambria Math"/>
                            <a:ea typeface="Cambria Math"/>
                          </a:rPr>
                          <m:t>0</m:t>
                        </m:r>
                      </m:oMath>
                    </m:oMathPara>
                  </a14:m>
                  <a:endParaRPr lang="en-US" sz="2800" baseline="-25000" dirty="0"/>
                </a:p>
              </p:txBody>
            </p:sp>
          </mc:Choice>
          <mc:Fallback xmlns="">
            <p:sp>
              <p:nvSpPr>
                <p:cNvPr id="12" name="Rectangle 11"/>
                <p:cNvSpPr>
                  <a:spLocks noRot="1" noChangeAspect="1" noMove="1" noResize="1" noEditPoints="1" noAdjustHandles="1" noChangeArrowheads="1" noChangeShapeType="1" noTextEdit="1"/>
                </p:cNvSpPr>
                <p:nvPr/>
              </p:nvSpPr>
              <p:spPr>
                <a:xfrm>
                  <a:off x="6400800" y="4411639"/>
                  <a:ext cx="2057400" cy="617561"/>
                </a:xfrm>
                <a:prstGeom prst="rect">
                  <a:avLst/>
                </a:prstGeom>
                <a:blipFill rotWithShape="1">
                  <a:blip r:embed="rId6"/>
                  <a:stretch>
                    <a:fillRect/>
                  </a:stretch>
                </a:blipFill>
              </p:spPr>
              <p:txBody>
                <a:bodyPr/>
                <a:lstStyle/>
                <a:p>
                  <a:r>
                    <a:rPr lang="en-US">
                      <a:noFill/>
                    </a:rPr>
                    <a:t> </a:t>
                  </a:r>
                </a:p>
              </p:txBody>
            </p:sp>
          </mc:Fallback>
        </mc:AlternateContent>
        <p:cxnSp>
          <p:nvCxnSpPr>
            <p:cNvPr id="14" name="Straight Arrow Connector 13"/>
            <p:cNvCxnSpPr/>
            <p:nvPr/>
          </p:nvCxnSpPr>
          <p:spPr>
            <a:xfrm flipV="1">
              <a:off x="5867400" y="4720419"/>
              <a:ext cx="457200" cy="1563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3701955" y="5105400"/>
            <a:ext cx="2546445" cy="617561"/>
            <a:chOff x="5911755" y="5181600"/>
            <a:chExt cx="2546445" cy="617561"/>
          </a:xfrm>
        </p:grpSpPr>
        <mc:AlternateContent xmlns:mc="http://schemas.openxmlformats.org/markup-compatibility/2006" xmlns:a14="http://schemas.microsoft.com/office/drawing/2010/main">
          <mc:Choice Requires="a14">
            <p:sp>
              <p:nvSpPr>
                <p:cNvPr id="16" name="Rectangle 15"/>
                <p:cNvSpPr/>
                <p:nvPr/>
              </p:nvSpPr>
              <p:spPr>
                <a:xfrm>
                  <a:off x="6400800" y="5181600"/>
                  <a:ext cx="2057400" cy="61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a:rPr>
                          <m:t>𝑦</m:t>
                        </m:r>
                        <m:r>
                          <a:rPr lang="en-US" sz="2800" i="1">
                            <a:latin typeface="Cambria Math"/>
                            <a:ea typeface="Cambria Math"/>
                          </a:rPr>
                          <m:t>↦</m:t>
                        </m:r>
                        <m:r>
                          <a:rPr lang="en-US" sz="2800" b="0" i="1" smtClean="0">
                            <a:latin typeface="Cambria Math"/>
                            <a:ea typeface="Cambria Math"/>
                          </a:rPr>
                          <m:t>𝑦</m:t>
                        </m:r>
                        <m:r>
                          <a:rPr lang="en-US" sz="2800" b="0" i="1" baseline="-25000" smtClean="0">
                            <a:latin typeface="Cambria Math"/>
                            <a:ea typeface="Cambria Math"/>
                          </a:rPr>
                          <m:t>0</m:t>
                        </m:r>
                      </m:oMath>
                    </m:oMathPara>
                  </a14:m>
                  <a:endParaRPr lang="en-US" sz="2800" baseline="-25000" dirty="0"/>
                </a:p>
              </p:txBody>
            </p:sp>
          </mc:Choice>
          <mc:Fallback xmlns="">
            <p:sp>
              <p:nvSpPr>
                <p:cNvPr id="16" name="Rectangle 15"/>
                <p:cNvSpPr>
                  <a:spLocks noRot="1" noChangeAspect="1" noMove="1" noResize="1" noEditPoints="1" noAdjustHandles="1" noChangeArrowheads="1" noChangeShapeType="1" noTextEdit="1"/>
                </p:cNvSpPr>
                <p:nvPr/>
              </p:nvSpPr>
              <p:spPr>
                <a:xfrm>
                  <a:off x="6400800" y="5181600"/>
                  <a:ext cx="2057400" cy="617561"/>
                </a:xfrm>
                <a:prstGeom prst="rect">
                  <a:avLst/>
                </a:prstGeom>
                <a:blipFill rotWithShape="1">
                  <a:blip r:embed="rId7"/>
                  <a:stretch>
                    <a:fillRect/>
                  </a:stretch>
                </a:blipFill>
              </p:spPr>
              <p:txBody>
                <a:bodyPr/>
                <a:lstStyle/>
                <a:p>
                  <a:r>
                    <a:rPr lang="en-US">
                      <a:noFill/>
                    </a:rPr>
                    <a:t> </a:t>
                  </a:r>
                </a:p>
              </p:txBody>
            </p:sp>
          </mc:Fallback>
        </mc:AlternateContent>
        <p:cxnSp>
          <p:nvCxnSpPr>
            <p:cNvPr id="17" name="Straight Arrow Connector 16"/>
            <p:cNvCxnSpPr/>
            <p:nvPr/>
          </p:nvCxnSpPr>
          <p:spPr>
            <a:xfrm>
              <a:off x="5911755" y="5181600"/>
              <a:ext cx="457200" cy="3087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3429000" y="2590800"/>
            <a:ext cx="2819400" cy="617561"/>
            <a:chOff x="5638800" y="4411639"/>
            <a:chExt cx="2819400" cy="617561"/>
          </a:xfrm>
        </p:grpSpPr>
        <mc:AlternateContent xmlns:mc="http://schemas.openxmlformats.org/markup-compatibility/2006" xmlns:a14="http://schemas.microsoft.com/office/drawing/2010/main">
          <mc:Choice Requires="a14">
            <p:sp>
              <p:nvSpPr>
                <p:cNvPr id="25" name="Rectangle 24"/>
                <p:cNvSpPr/>
                <p:nvPr/>
              </p:nvSpPr>
              <p:spPr>
                <a:xfrm>
                  <a:off x="6400800" y="4411639"/>
                  <a:ext cx="2057400" cy="61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a:latin typeface="Cambria Math"/>
                          </a:rPr>
                          <m:t>𝑧</m:t>
                        </m:r>
                        <m:r>
                          <a:rPr lang="en-US" sz="2800" i="1">
                            <a:latin typeface="Cambria Math"/>
                          </a:rPr>
                          <m:t>↦</m:t>
                        </m:r>
                        <m:r>
                          <a:rPr lang="en-US" sz="2800" i="1">
                            <a:latin typeface="Cambria Math"/>
                          </a:rPr>
                          <m:t>2</m:t>
                        </m:r>
                        <m:sSub>
                          <m:sSubPr>
                            <m:ctrlPr>
                              <a:rPr lang="en-US" sz="2800" i="1">
                                <a:latin typeface="Cambria Math" panose="02040503050406030204" pitchFamily="18" charset="0"/>
                              </a:rPr>
                            </m:ctrlPr>
                          </m:sSubPr>
                          <m:e>
                            <m:r>
                              <a:rPr lang="en-US" sz="2800" i="1">
                                <a:latin typeface="Cambria Math"/>
                              </a:rPr>
                              <m:t>𝑦</m:t>
                            </m:r>
                          </m:e>
                          <m:sub>
                            <m:r>
                              <a:rPr lang="en-US" sz="2800" i="1">
                                <a:latin typeface="Cambria Math"/>
                              </a:rPr>
                              <m:t>0</m:t>
                            </m:r>
                          </m:sub>
                        </m:sSub>
                      </m:oMath>
                    </m:oMathPara>
                  </a14:m>
                  <a:endParaRPr lang="en-US" sz="2800" baseline="-25000" dirty="0"/>
                </a:p>
              </p:txBody>
            </p:sp>
          </mc:Choice>
          <mc:Fallback xmlns="">
            <p:sp>
              <p:nvSpPr>
                <p:cNvPr id="25" name="Rectangle 24"/>
                <p:cNvSpPr>
                  <a:spLocks noRot="1" noChangeAspect="1" noMove="1" noResize="1" noEditPoints="1" noAdjustHandles="1" noChangeArrowheads="1" noChangeShapeType="1" noTextEdit="1"/>
                </p:cNvSpPr>
                <p:nvPr/>
              </p:nvSpPr>
              <p:spPr>
                <a:xfrm>
                  <a:off x="6400800" y="4411639"/>
                  <a:ext cx="2057400" cy="617561"/>
                </a:xfrm>
                <a:prstGeom prst="rect">
                  <a:avLst/>
                </a:prstGeom>
                <a:blipFill rotWithShape="1">
                  <a:blip r:embed="rId8"/>
                  <a:stretch>
                    <a:fillRect/>
                  </a:stretch>
                </a:blipFill>
              </p:spPr>
              <p:txBody>
                <a:bodyPr/>
                <a:lstStyle/>
                <a:p>
                  <a:r>
                    <a:rPr lang="en-US">
                      <a:noFill/>
                    </a:rPr>
                    <a:t> </a:t>
                  </a:r>
                </a:p>
              </p:txBody>
            </p:sp>
          </mc:Fallback>
        </mc:AlternateContent>
        <p:cxnSp>
          <p:nvCxnSpPr>
            <p:cNvPr id="26" name="Straight Arrow Connector 25"/>
            <p:cNvCxnSpPr/>
            <p:nvPr/>
          </p:nvCxnSpPr>
          <p:spPr>
            <a:xfrm>
              <a:off x="5638800" y="4487839"/>
              <a:ext cx="685800" cy="2325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3276600" y="2899581"/>
            <a:ext cx="5257800" cy="1223180"/>
            <a:chOff x="3276600" y="2899581"/>
            <a:chExt cx="5257800" cy="1223180"/>
          </a:xfrm>
        </p:grpSpPr>
        <mc:AlternateContent xmlns:mc="http://schemas.openxmlformats.org/markup-compatibility/2006" xmlns:a14="http://schemas.microsoft.com/office/drawing/2010/main">
          <mc:Choice Requires="a14">
            <p:sp>
              <p:nvSpPr>
                <p:cNvPr id="31" name="Rectangle 30"/>
                <p:cNvSpPr/>
                <p:nvPr/>
              </p:nvSpPr>
              <p:spPr>
                <a:xfrm>
                  <a:off x="4748212" y="3505200"/>
                  <a:ext cx="3786188" cy="61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2800" i="1">
                            <a:latin typeface="Cambria Math"/>
                          </a:rPr>
                          <m:t>𝑝𝑐</m:t>
                        </m:r>
                        <m:r>
                          <a:rPr lang="en-US" sz="2800" i="1">
                            <a:latin typeface="Cambria Math"/>
                          </a:rPr>
                          <m:t>=</m:t>
                        </m:r>
                        <m:r>
                          <a:rPr lang="en-US" sz="2800" i="1">
                            <a:latin typeface="Cambria Math"/>
                          </a:rPr>
                          <m:t>𝑝𝑐</m:t>
                        </m:r>
                        <m:r>
                          <a:rPr lang="en-US" sz="2800" i="1">
                            <a:latin typeface="Cambria Math"/>
                          </a:rPr>
                          <m:t>∧(</m:t>
                        </m:r>
                        <m:r>
                          <a:rPr lang="en-US" sz="2800" i="1">
                            <a:latin typeface="Cambria Math"/>
                          </a:rPr>
                          <m:t>2</m:t>
                        </m:r>
                        <m:sSub>
                          <m:sSubPr>
                            <m:ctrlPr>
                              <a:rPr lang="en-US" sz="2800" i="1">
                                <a:latin typeface="Cambria Math" panose="02040503050406030204" pitchFamily="18" charset="0"/>
                              </a:rPr>
                            </m:ctrlPr>
                          </m:sSubPr>
                          <m:e>
                            <m:r>
                              <a:rPr lang="en-US" sz="2800" i="1">
                                <a:latin typeface="Cambria Math"/>
                              </a:rPr>
                              <m:t>𝑦</m:t>
                            </m:r>
                          </m:e>
                          <m:sub>
                            <m:r>
                              <a:rPr lang="en-US" sz="2800" i="1">
                                <a:latin typeface="Cambria Math"/>
                              </a:rPr>
                              <m:t>0</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0</m:t>
                            </m:r>
                          </m:sub>
                        </m:sSub>
                        <m:r>
                          <a:rPr lang="en-US" sz="2800" i="1">
                            <a:latin typeface="Cambria Math"/>
                          </a:rPr>
                          <m:t>)</m:t>
                        </m:r>
                      </m:oMath>
                    </m:oMathPara>
                  </a14:m>
                  <a:endParaRPr lang="en-US" sz="2800" dirty="0"/>
                </a:p>
              </p:txBody>
            </p:sp>
          </mc:Choice>
          <mc:Fallback xmlns="">
            <p:sp>
              <p:nvSpPr>
                <p:cNvPr id="31" name="Rectangle 30"/>
                <p:cNvSpPr>
                  <a:spLocks noRot="1" noChangeAspect="1" noMove="1" noResize="1" noEditPoints="1" noAdjustHandles="1" noChangeArrowheads="1" noChangeShapeType="1" noTextEdit="1"/>
                </p:cNvSpPr>
                <p:nvPr/>
              </p:nvSpPr>
              <p:spPr>
                <a:xfrm>
                  <a:off x="4748212" y="3505200"/>
                  <a:ext cx="3786188" cy="617561"/>
                </a:xfrm>
                <a:prstGeom prst="rect">
                  <a:avLst/>
                </a:prstGeom>
                <a:blipFill rotWithShape="1">
                  <a:blip r:embed="rId9"/>
                  <a:stretch>
                    <a:fillRect/>
                  </a:stretch>
                </a:blipFill>
              </p:spPr>
              <p:txBody>
                <a:bodyPr/>
                <a:lstStyle/>
                <a:p>
                  <a:r>
                    <a:rPr lang="en-US">
                      <a:noFill/>
                    </a:rPr>
                    <a:t> </a:t>
                  </a:r>
                </a:p>
              </p:txBody>
            </p:sp>
          </mc:Fallback>
        </mc:AlternateContent>
        <p:cxnSp>
          <p:nvCxnSpPr>
            <p:cNvPr id="33" name="Curved Connector 32"/>
            <p:cNvCxnSpPr/>
            <p:nvPr/>
          </p:nvCxnSpPr>
          <p:spPr>
            <a:xfrm>
              <a:off x="3276600" y="2899581"/>
              <a:ext cx="1371600" cy="914399"/>
            </a:xfrm>
            <a:prstGeom prst="curvedConnector3">
              <a:avLst>
                <a:gd name="adj1" fmla="val 57960"/>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9" name="Group 38"/>
          <p:cNvGrpSpPr/>
          <p:nvPr/>
        </p:nvGrpSpPr>
        <p:grpSpPr>
          <a:xfrm>
            <a:off x="3276600" y="2895600"/>
            <a:ext cx="5257800" cy="1223180"/>
            <a:chOff x="3276600" y="2899581"/>
            <a:chExt cx="5257800" cy="1223180"/>
          </a:xfrm>
        </p:grpSpPr>
        <mc:AlternateContent xmlns:mc="http://schemas.openxmlformats.org/markup-compatibility/2006" xmlns:a14="http://schemas.microsoft.com/office/drawing/2010/main">
          <mc:Choice Requires="a14">
            <p:sp>
              <p:nvSpPr>
                <p:cNvPr id="40" name="Rectangle 39"/>
                <p:cNvSpPr/>
                <p:nvPr/>
              </p:nvSpPr>
              <p:spPr>
                <a:xfrm>
                  <a:off x="4748212" y="3505200"/>
                  <a:ext cx="3786188" cy="61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2800" i="1">
                            <a:latin typeface="Cambria Math"/>
                          </a:rPr>
                          <m:t>𝑝𝑐</m:t>
                        </m:r>
                        <m:r>
                          <a:rPr lang="en-US" sz="2800" i="1">
                            <a:latin typeface="Cambria Math"/>
                          </a:rPr>
                          <m:t>=</m:t>
                        </m:r>
                        <m:r>
                          <a:rPr lang="en-US" sz="2800" i="1">
                            <a:latin typeface="Cambria Math"/>
                          </a:rPr>
                          <m:t>𝑝𝑐</m:t>
                        </m:r>
                        <m:r>
                          <a:rPr lang="en-US" sz="2800" i="1">
                            <a:latin typeface="Cambria Math"/>
                          </a:rPr>
                          <m:t>∧(</m:t>
                        </m:r>
                        <m:r>
                          <a:rPr lang="en-US" sz="2800" i="1">
                            <a:latin typeface="Cambria Math"/>
                          </a:rPr>
                          <m:t>2</m:t>
                        </m:r>
                        <m:sSub>
                          <m:sSubPr>
                            <m:ctrlPr>
                              <a:rPr lang="en-US" sz="2800" i="1">
                                <a:latin typeface="Cambria Math" panose="02040503050406030204" pitchFamily="18" charset="0"/>
                              </a:rPr>
                            </m:ctrlPr>
                          </m:sSubPr>
                          <m:e>
                            <m:r>
                              <a:rPr lang="en-US" sz="2800" i="1">
                                <a:latin typeface="Cambria Math"/>
                              </a:rPr>
                              <m:t>𝑦</m:t>
                            </m:r>
                          </m:e>
                          <m:sub>
                            <m:r>
                              <a:rPr lang="en-US" sz="2800" i="1">
                                <a:latin typeface="Cambria Math"/>
                              </a:rPr>
                              <m:t>0</m:t>
                            </m:r>
                          </m:sub>
                        </m:sSub>
                        <m:r>
                          <a:rPr lang="en-US" sz="2800" i="1" smtClean="0">
                            <a:latin typeface="Cambria Math"/>
                            <a:ea typeface="Cambria Math"/>
                          </a:rPr>
                          <m:t>≠</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0</m:t>
                            </m:r>
                          </m:sub>
                        </m:sSub>
                        <m:r>
                          <a:rPr lang="en-US" sz="2800" i="1">
                            <a:latin typeface="Cambria Math"/>
                          </a:rPr>
                          <m:t>)</m:t>
                        </m:r>
                      </m:oMath>
                    </m:oMathPara>
                  </a14:m>
                  <a:endParaRPr lang="en-US" sz="2800" dirty="0"/>
                </a:p>
              </p:txBody>
            </p:sp>
          </mc:Choice>
          <mc:Fallback xmlns="">
            <p:sp>
              <p:nvSpPr>
                <p:cNvPr id="40" name="Rectangle 39"/>
                <p:cNvSpPr>
                  <a:spLocks noRot="1" noChangeAspect="1" noMove="1" noResize="1" noEditPoints="1" noAdjustHandles="1" noChangeArrowheads="1" noChangeShapeType="1" noTextEdit="1"/>
                </p:cNvSpPr>
                <p:nvPr/>
              </p:nvSpPr>
              <p:spPr>
                <a:xfrm>
                  <a:off x="4748212" y="3505200"/>
                  <a:ext cx="3786188" cy="617561"/>
                </a:xfrm>
                <a:prstGeom prst="rect">
                  <a:avLst/>
                </a:prstGeom>
                <a:blipFill rotWithShape="1">
                  <a:blip r:embed="rId10"/>
                  <a:stretch>
                    <a:fillRect/>
                  </a:stretch>
                </a:blipFill>
              </p:spPr>
              <p:txBody>
                <a:bodyPr/>
                <a:lstStyle/>
                <a:p>
                  <a:r>
                    <a:rPr lang="en-US">
                      <a:noFill/>
                    </a:rPr>
                    <a:t> </a:t>
                  </a:r>
                </a:p>
              </p:txBody>
            </p:sp>
          </mc:Fallback>
        </mc:AlternateContent>
        <p:cxnSp>
          <p:nvCxnSpPr>
            <p:cNvPr id="41" name="Curved Connector 40"/>
            <p:cNvCxnSpPr/>
            <p:nvPr/>
          </p:nvCxnSpPr>
          <p:spPr>
            <a:xfrm>
              <a:off x="3276600" y="2899581"/>
              <a:ext cx="1371600" cy="914399"/>
            </a:xfrm>
            <a:prstGeom prst="curvedConnector3">
              <a:avLst>
                <a:gd name="adj1" fmla="val 57960"/>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3810000" y="3208361"/>
            <a:ext cx="4648200" cy="914400"/>
            <a:chOff x="3733800" y="3059942"/>
            <a:chExt cx="4648200" cy="914400"/>
          </a:xfrm>
        </p:grpSpPr>
        <mc:AlternateContent xmlns:mc="http://schemas.openxmlformats.org/markup-compatibility/2006" xmlns:a14="http://schemas.microsoft.com/office/drawing/2010/main">
          <mc:Choice Requires="a14">
            <p:sp>
              <p:nvSpPr>
                <p:cNvPr id="44" name="Rectangle 43"/>
                <p:cNvSpPr/>
                <p:nvPr/>
              </p:nvSpPr>
              <p:spPr>
                <a:xfrm>
                  <a:off x="4595812" y="3356781"/>
                  <a:ext cx="3786188" cy="61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2000" i="1">
                            <a:latin typeface="Cambria Math"/>
                          </a:rPr>
                          <m:t>(</m:t>
                        </m:r>
                        <m:r>
                          <a:rPr lang="en-US" sz="2000" i="1">
                            <a:latin typeface="Cambria Math"/>
                          </a:rPr>
                          <m:t>2</m:t>
                        </m:r>
                        <m:sSub>
                          <m:sSubPr>
                            <m:ctrlPr>
                              <a:rPr lang="en-US" sz="2000" i="1">
                                <a:latin typeface="Cambria Math" panose="02040503050406030204" pitchFamily="18" charset="0"/>
                              </a:rPr>
                            </m:ctrlPr>
                          </m:sSubPr>
                          <m:e>
                            <m:r>
                              <a:rPr lang="en-US" sz="2000" i="1">
                                <a:latin typeface="Cambria Math"/>
                              </a:rPr>
                              <m:t>𝑦</m:t>
                            </m:r>
                          </m:e>
                          <m:sub>
                            <m:r>
                              <a:rPr lang="en-US" sz="2000" i="1">
                                <a:latin typeface="Cambria Math"/>
                              </a:rPr>
                              <m:t>0</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0</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0</m:t>
                            </m:r>
                          </m:sub>
                        </m:sSub>
                        <m:r>
                          <a:rPr lang="en-US" sz="2000" i="1">
                            <a:latin typeface="Cambria Math"/>
                          </a:rPr>
                          <m:t>&gt;</m:t>
                        </m:r>
                        <m:sSub>
                          <m:sSubPr>
                            <m:ctrlPr>
                              <a:rPr lang="en-US" sz="2000" i="1">
                                <a:latin typeface="Cambria Math" panose="02040503050406030204" pitchFamily="18" charset="0"/>
                              </a:rPr>
                            </m:ctrlPr>
                          </m:sSubPr>
                          <m:e>
                            <m:r>
                              <a:rPr lang="en-US" sz="2000" i="1">
                                <a:latin typeface="Cambria Math"/>
                              </a:rPr>
                              <m:t>𝑦</m:t>
                            </m:r>
                          </m:e>
                          <m:sub>
                            <m:r>
                              <a:rPr lang="en-US" sz="2000" i="1">
                                <a:latin typeface="Cambria Math"/>
                              </a:rPr>
                              <m:t>0</m:t>
                            </m:r>
                          </m:sub>
                        </m:sSub>
                        <m:r>
                          <a:rPr lang="en-US" sz="2000" i="1">
                            <a:latin typeface="Cambria Math"/>
                          </a:rPr>
                          <m:t>+</m:t>
                        </m:r>
                        <m:r>
                          <a:rPr lang="en-US" sz="2000" i="1">
                            <a:latin typeface="Cambria Math"/>
                          </a:rPr>
                          <m:t>10</m:t>
                        </m:r>
                        <m:r>
                          <a:rPr lang="en-US" sz="2000" i="1">
                            <a:latin typeface="Cambria Math"/>
                          </a:rPr>
                          <m:t>)</m:t>
                        </m:r>
                      </m:oMath>
                    </m:oMathPara>
                  </a14:m>
                  <a:endParaRPr lang="en-US" sz="2000" dirty="0"/>
                </a:p>
              </p:txBody>
            </p:sp>
          </mc:Choice>
          <mc:Fallback xmlns="">
            <p:sp>
              <p:nvSpPr>
                <p:cNvPr id="44" name="Rectangle 43"/>
                <p:cNvSpPr>
                  <a:spLocks noRot="1" noChangeAspect="1" noMove="1" noResize="1" noEditPoints="1" noAdjustHandles="1" noChangeArrowheads="1" noChangeShapeType="1" noTextEdit="1"/>
                </p:cNvSpPr>
                <p:nvPr/>
              </p:nvSpPr>
              <p:spPr>
                <a:xfrm>
                  <a:off x="4595812" y="3356781"/>
                  <a:ext cx="3786188" cy="617561"/>
                </a:xfrm>
                <a:prstGeom prst="rect">
                  <a:avLst/>
                </a:prstGeom>
                <a:blipFill rotWithShape="1">
                  <a:blip r:embed="rId11"/>
                  <a:stretch>
                    <a:fillRect/>
                  </a:stretch>
                </a:blipFill>
              </p:spPr>
              <p:txBody>
                <a:bodyPr/>
                <a:lstStyle/>
                <a:p>
                  <a:r>
                    <a:rPr lang="en-US">
                      <a:noFill/>
                    </a:rPr>
                    <a:t> </a:t>
                  </a:r>
                </a:p>
              </p:txBody>
            </p:sp>
          </mc:Fallback>
        </mc:AlternateContent>
        <p:cxnSp>
          <p:nvCxnSpPr>
            <p:cNvPr id="45" name="Curved Connector 44"/>
            <p:cNvCxnSpPr/>
            <p:nvPr/>
          </p:nvCxnSpPr>
          <p:spPr>
            <a:xfrm>
              <a:off x="3733800" y="3059942"/>
              <a:ext cx="762000" cy="60561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48" name="Group 47"/>
          <p:cNvGrpSpPr/>
          <p:nvPr/>
        </p:nvGrpSpPr>
        <p:grpSpPr>
          <a:xfrm>
            <a:off x="3810000" y="3200400"/>
            <a:ext cx="4648200" cy="914400"/>
            <a:chOff x="3733800" y="3059942"/>
            <a:chExt cx="4648200" cy="914400"/>
          </a:xfrm>
        </p:grpSpPr>
        <mc:AlternateContent xmlns:mc="http://schemas.openxmlformats.org/markup-compatibility/2006" xmlns:a14="http://schemas.microsoft.com/office/drawing/2010/main">
          <mc:Choice Requires="a14">
            <p:sp>
              <p:nvSpPr>
                <p:cNvPr id="49" name="Rectangle 48"/>
                <p:cNvSpPr/>
                <p:nvPr/>
              </p:nvSpPr>
              <p:spPr>
                <a:xfrm>
                  <a:off x="4595812" y="3356781"/>
                  <a:ext cx="3786188" cy="61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2000" i="1">
                            <a:latin typeface="Cambria Math"/>
                          </a:rPr>
                          <m:t>(</m:t>
                        </m:r>
                        <m:r>
                          <a:rPr lang="en-US" sz="2000" i="1">
                            <a:latin typeface="Cambria Math"/>
                          </a:rPr>
                          <m:t>2</m:t>
                        </m:r>
                        <m:sSub>
                          <m:sSubPr>
                            <m:ctrlPr>
                              <a:rPr lang="en-US" sz="2000" i="1">
                                <a:latin typeface="Cambria Math" panose="02040503050406030204" pitchFamily="18" charset="0"/>
                              </a:rPr>
                            </m:ctrlPr>
                          </m:sSubPr>
                          <m:e>
                            <m:r>
                              <a:rPr lang="en-US" sz="2000" i="1">
                                <a:latin typeface="Cambria Math"/>
                              </a:rPr>
                              <m:t>𝑦</m:t>
                            </m:r>
                          </m:e>
                          <m:sub>
                            <m:r>
                              <a:rPr lang="en-US" sz="2000" i="1">
                                <a:latin typeface="Cambria Math"/>
                              </a:rPr>
                              <m:t>0</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0</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0</m:t>
                            </m:r>
                          </m:sub>
                        </m:sSub>
                        <m:r>
                          <a:rPr lang="en-US" sz="2000" i="1" smtClean="0">
                            <a:latin typeface="Cambria Math"/>
                            <a:ea typeface="Cambria Math"/>
                          </a:rPr>
                          <m:t>≤</m:t>
                        </m:r>
                        <m:sSub>
                          <m:sSubPr>
                            <m:ctrlPr>
                              <a:rPr lang="en-US" sz="2000" i="1">
                                <a:latin typeface="Cambria Math" panose="02040503050406030204" pitchFamily="18" charset="0"/>
                              </a:rPr>
                            </m:ctrlPr>
                          </m:sSubPr>
                          <m:e>
                            <m:r>
                              <a:rPr lang="en-US" sz="2000" i="1">
                                <a:latin typeface="Cambria Math"/>
                              </a:rPr>
                              <m:t>𝑦</m:t>
                            </m:r>
                          </m:e>
                          <m:sub>
                            <m:r>
                              <a:rPr lang="en-US" sz="2000" i="1">
                                <a:latin typeface="Cambria Math"/>
                              </a:rPr>
                              <m:t>0</m:t>
                            </m:r>
                          </m:sub>
                        </m:sSub>
                        <m:r>
                          <a:rPr lang="en-US" sz="2000" i="1">
                            <a:latin typeface="Cambria Math"/>
                          </a:rPr>
                          <m:t>+</m:t>
                        </m:r>
                        <m:r>
                          <a:rPr lang="en-US" sz="2000" i="1">
                            <a:latin typeface="Cambria Math"/>
                          </a:rPr>
                          <m:t>10</m:t>
                        </m:r>
                        <m:r>
                          <a:rPr lang="en-US" sz="2000" i="1">
                            <a:latin typeface="Cambria Math"/>
                          </a:rPr>
                          <m:t>)</m:t>
                        </m:r>
                      </m:oMath>
                    </m:oMathPara>
                  </a14:m>
                  <a:endParaRPr lang="en-US" sz="2000" dirty="0"/>
                </a:p>
              </p:txBody>
            </p:sp>
          </mc:Choice>
          <mc:Fallback xmlns="">
            <p:sp>
              <p:nvSpPr>
                <p:cNvPr id="49" name="Rectangle 48"/>
                <p:cNvSpPr>
                  <a:spLocks noRot="1" noChangeAspect="1" noMove="1" noResize="1" noEditPoints="1" noAdjustHandles="1" noChangeArrowheads="1" noChangeShapeType="1" noTextEdit="1"/>
                </p:cNvSpPr>
                <p:nvPr/>
              </p:nvSpPr>
              <p:spPr>
                <a:xfrm>
                  <a:off x="4595812" y="3356781"/>
                  <a:ext cx="3786188" cy="617561"/>
                </a:xfrm>
                <a:prstGeom prst="rect">
                  <a:avLst/>
                </a:prstGeom>
                <a:blipFill rotWithShape="1">
                  <a:blip r:embed="rId12"/>
                  <a:stretch>
                    <a:fillRect/>
                  </a:stretch>
                </a:blipFill>
              </p:spPr>
              <p:txBody>
                <a:bodyPr/>
                <a:lstStyle/>
                <a:p>
                  <a:r>
                    <a:rPr lang="en-US">
                      <a:noFill/>
                    </a:rPr>
                    <a:t> </a:t>
                  </a:r>
                </a:p>
              </p:txBody>
            </p:sp>
          </mc:Fallback>
        </mc:AlternateContent>
        <p:cxnSp>
          <p:nvCxnSpPr>
            <p:cNvPr id="50" name="Curved Connector 49"/>
            <p:cNvCxnSpPr/>
            <p:nvPr/>
          </p:nvCxnSpPr>
          <p:spPr>
            <a:xfrm>
              <a:off x="3733800" y="3059942"/>
              <a:ext cx="762000" cy="60561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792090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24"/>
                                        </p:tgtEl>
                                      </p:cBhvr>
                                    </p:animEffect>
                                    <p:set>
                                      <p:cBhvr>
                                        <p:cTn id="32" dur="1" fill="hold">
                                          <p:stCondLst>
                                            <p:cond delay="499"/>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35"/>
                                        </p:tgtEl>
                                      </p:cBhvr>
                                    </p:animEffect>
                                    <p:set>
                                      <p:cBhvr>
                                        <p:cTn id="47" dur="1" fill="hold">
                                          <p:stCondLst>
                                            <p:cond delay="499"/>
                                          </p:stCondLst>
                                        </p:cTn>
                                        <p:tgtEl>
                                          <p:spTgt spid="35"/>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39"/>
                                        </p:tgtEl>
                                      </p:cBhvr>
                                    </p:animEffect>
                                    <p:set>
                                      <p:cBhvr>
                                        <p:cTn id="50" dur="1" fill="hold">
                                          <p:stCondLst>
                                            <p:cond delay="499"/>
                                          </p:stCondLst>
                                        </p:cTn>
                                        <p:tgtEl>
                                          <p:spTgt spid="3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500"/>
                                        <p:tgtEl>
                                          <p:spTgt spid="4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18"/>
                                        </p:tgtEl>
                                      </p:cBhvr>
                                    </p:animEffect>
                                    <p:set>
                                      <p:cBhvr>
                                        <p:cTn id="65" dur="1" fill="hold">
                                          <p:stCondLst>
                                            <p:cond delay="499"/>
                                          </p:stCondLst>
                                        </p:cTn>
                                        <p:tgtEl>
                                          <p:spTgt spid="18"/>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0"/>
                                        </p:tgtEl>
                                      </p:cBhvr>
                                    </p:animEffect>
                                    <p:set>
                                      <p:cBhvr>
                                        <p:cTn id="68" dur="1" fill="hold">
                                          <p:stCondLst>
                                            <p:cond delay="499"/>
                                          </p:stCondLst>
                                        </p:cTn>
                                        <p:tgtEl>
                                          <p:spTgt spid="20"/>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24"/>
                                        </p:tgtEl>
                                      </p:cBhvr>
                                    </p:animEffect>
                                    <p:set>
                                      <p:cBhvr>
                                        <p:cTn id="71" dur="1" fill="hold">
                                          <p:stCondLst>
                                            <p:cond delay="499"/>
                                          </p:stCondLst>
                                        </p:cTn>
                                        <p:tgtEl>
                                          <p:spTgt spid="24"/>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35"/>
                                        </p:tgtEl>
                                      </p:cBhvr>
                                    </p:animEffect>
                                    <p:set>
                                      <p:cBhvr>
                                        <p:cTn id="74" dur="1" fill="hold">
                                          <p:stCondLst>
                                            <p:cond delay="499"/>
                                          </p:stCondLst>
                                        </p:cTn>
                                        <p:tgtEl>
                                          <p:spTgt spid="35"/>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39"/>
                                        </p:tgtEl>
                                      </p:cBhvr>
                                    </p:animEffect>
                                    <p:set>
                                      <p:cBhvr>
                                        <p:cTn id="77" dur="1" fill="hold">
                                          <p:stCondLst>
                                            <p:cond delay="499"/>
                                          </p:stCondLst>
                                        </p:cTn>
                                        <p:tgtEl>
                                          <p:spTgt spid="39"/>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43"/>
                                        </p:tgtEl>
                                      </p:cBhvr>
                                    </p:animEffect>
                                    <p:set>
                                      <p:cBhvr>
                                        <p:cTn id="80" dur="1" fill="hold">
                                          <p:stCondLst>
                                            <p:cond delay="499"/>
                                          </p:stCondLst>
                                        </p:cTn>
                                        <p:tgtEl>
                                          <p:spTgt spid="43"/>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48"/>
                                        </p:tgtEl>
                                      </p:cBhvr>
                                    </p:animEffect>
                                    <p:set>
                                      <p:cBhvr>
                                        <p:cTn id="83"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7</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en-US" dirty="0" smtClean="0">
                <a:solidFill>
                  <a:srgbClr val="FF0000"/>
                </a:solidFill>
                <a:latin typeface="Calibri" panose="020F0502020204030204" pitchFamily="34" charset="0"/>
                <a:cs typeface="Calibri" panose="020F0502020204030204" pitchFamily="34" charset="0"/>
              </a:rPr>
              <a:t>Constraint Solver</a:t>
            </a:r>
            <a:endParaRPr lang="en-CA" dirty="0">
              <a:solidFill>
                <a:srgbClr val="FF0000"/>
              </a:solidFill>
              <a:latin typeface="Calibri" panose="020F0502020204030204" pitchFamily="34" charset="0"/>
              <a:cs typeface="Calibri" panose="020F0502020204030204" pitchFamily="34" charset="0"/>
            </a:endParaRPr>
          </a:p>
        </p:txBody>
      </p:sp>
      <p:pic>
        <p:nvPicPr>
          <p:cNvPr id="5"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5299" y="1447800"/>
            <a:ext cx="6093402"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2789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7" name="Straight Connector 36"/>
          <p:cNvCxnSpPr/>
          <p:nvPr/>
        </p:nvCxnSpPr>
        <p:spPr>
          <a:xfrm>
            <a:off x="1638300" y="3715843"/>
            <a:ext cx="38100" cy="2551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8</a:t>
            </a:fld>
            <a:endParaRPr lang="en-US" dirty="0"/>
          </a:p>
        </p:txBody>
      </p:sp>
      <p:sp>
        <p:nvSpPr>
          <p:cNvPr id="34" name="TextBox 33"/>
          <p:cNvSpPr txBox="1"/>
          <p:nvPr/>
        </p:nvSpPr>
        <p:spPr>
          <a:xfrm>
            <a:off x="2464703" y="648325"/>
            <a:ext cx="421461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مشکلات اجرای 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57199" y="2210812"/>
            <a:ext cx="8305801" cy="3108543"/>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حلقه</a:t>
            </a:r>
          </a:p>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توابع بازگشتی</a:t>
            </a:r>
          </a:p>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فراخوانی تابعی از یک کتابخانه خارجی</a:t>
            </a:r>
          </a:p>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خطی نبودن ورودی حل کننده قید</a:t>
            </a:r>
            <a:endParaRPr lang="en-US"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راه حل</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اجرای </a:t>
            </a:r>
            <a:r>
              <a:rPr lang="en-US" sz="2800" dirty="0" err="1" smtClean="0">
                <a:latin typeface="Calibri" panose="020F0502020204030204" pitchFamily="34" charset="0"/>
                <a:cs typeface="Calibri" panose="020F0502020204030204" pitchFamily="34" charset="0"/>
              </a:rPr>
              <a:t>Concolic</a:t>
            </a:r>
            <a:endParaRPr lang="fa-IR" sz="28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روش اجرای نوین نمادین </a:t>
            </a:r>
            <a:r>
              <a:rPr lang="en-US" sz="2800" dirty="0" smtClean="0">
                <a:latin typeface="Calibri" panose="020F0502020204030204" pitchFamily="34" charset="0"/>
                <a:cs typeface="Calibri" panose="020F0502020204030204" pitchFamily="34" charset="0"/>
              </a:rPr>
              <a:t>EGT</a:t>
            </a:r>
            <a:endParaRPr lang="en-US" sz="2800" dirty="0">
              <a:latin typeface="Calibri" panose="020F0502020204030204" pitchFamily="34" charset="0"/>
              <a:cs typeface="Calibri" panose="020F0502020204030204" pitchFamily="34" charset="0"/>
            </a:endParaRPr>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017317" y="1981200"/>
            <a:ext cx="5109366" cy="2752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081429" y="2614433"/>
            <a:ext cx="4981142"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52843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050"/>
                                        </p:tgtEl>
                                      </p:cBhvr>
                                    </p:animEffect>
                                    <p:set>
                                      <p:cBhvr>
                                        <p:cTn id="15" dur="1" fill="hold">
                                          <p:stCondLst>
                                            <p:cond delay="499"/>
                                          </p:stCondLst>
                                        </p:cTn>
                                        <p:tgtEl>
                                          <p:spTgt spid="2050"/>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2051"/>
                                        </p:tgtEl>
                                        <p:attrNameLst>
                                          <p:attrName>style.visibility</p:attrName>
                                        </p:attrNameLst>
                                      </p:cBhvr>
                                      <p:to>
                                        <p:strVal val="visible"/>
                                      </p:to>
                                    </p:set>
                                    <p:animEffect transition="in" filter="fade">
                                      <p:cBhvr>
                                        <p:cTn id="18"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9</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en-US" dirty="0" smtClean="0">
                <a:solidFill>
                  <a:srgbClr val="FF0000"/>
                </a:solidFill>
                <a:latin typeface="Calibri" panose="020F0502020204030204" pitchFamily="34" charset="0"/>
                <a:cs typeface="Calibri" panose="020F0502020204030204" pitchFamily="34" charset="0"/>
              </a:rPr>
              <a:t>Code Instrumentation</a:t>
            </a:r>
            <a:endParaRPr lang="en-CA" dirty="0">
              <a:solidFill>
                <a:srgbClr val="FF0000"/>
              </a:solidFill>
              <a:latin typeface="Calibri" panose="020F0502020204030204" pitchFamily="34" charset="0"/>
              <a:cs typeface="Calibri" panose="020F0502020204030204" pitchFamily="34" charset="0"/>
            </a:endParaRPr>
          </a:p>
        </p:txBody>
      </p:sp>
      <p:grpSp>
        <p:nvGrpSpPr>
          <p:cNvPr id="21" name="Group 20"/>
          <p:cNvGrpSpPr/>
          <p:nvPr/>
        </p:nvGrpSpPr>
        <p:grpSpPr>
          <a:xfrm>
            <a:off x="171450" y="2057400"/>
            <a:ext cx="8801100" cy="2547651"/>
            <a:chOff x="381000" y="1148049"/>
            <a:chExt cx="8801100" cy="2547651"/>
          </a:xfrm>
        </p:grpSpPr>
        <p:sp>
          <p:nvSpPr>
            <p:cNvPr id="2" name="Rectangle 1"/>
            <p:cNvSpPr/>
            <p:nvPr/>
          </p:nvSpPr>
          <p:spPr>
            <a:xfrm>
              <a:off x="2057400" y="1752600"/>
              <a:ext cx="1752600" cy="1295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Lexer</a:t>
              </a:r>
              <a:endParaRPr lang="en-US" dirty="0"/>
            </a:p>
          </p:txBody>
        </p:sp>
        <p:sp>
          <p:nvSpPr>
            <p:cNvPr id="7" name="Rectangle 6"/>
            <p:cNvSpPr/>
            <p:nvPr/>
          </p:nvSpPr>
          <p:spPr>
            <a:xfrm>
              <a:off x="4686300" y="1752600"/>
              <a:ext cx="1752600" cy="1295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Parser</a:t>
              </a:r>
              <a:endParaRPr lang="en-US" dirty="0"/>
            </a:p>
          </p:txBody>
        </p:sp>
        <p:cxnSp>
          <p:nvCxnSpPr>
            <p:cNvPr id="6" name="Straight Arrow Connector 5"/>
            <p:cNvCxnSpPr>
              <a:stCxn id="2" idx="3"/>
              <a:endCxn id="7" idx="1"/>
            </p:cNvCxnSpPr>
            <p:nvPr/>
          </p:nvCxnSpPr>
          <p:spPr>
            <a:xfrm>
              <a:off x="3810000" y="2400300"/>
              <a:ext cx="8763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endCxn id="2" idx="1"/>
            </p:cNvCxnSpPr>
            <p:nvPr/>
          </p:nvCxnSpPr>
          <p:spPr>
            <a:xfrm>
              <a:off x="381000" y="2400300"/>
              <a:ext cx="16764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800100" y="2059240"/>
              <a:ext cx="838200" cy="369332"/>
            </a:xfrm>
            <a:prstGeom prst="rect">
              <a:avLst/>
            </a:prstGeom>
            <a:noFill/>
          </p:spPr>
          <p:txBody>
            <a:bodyPr wrap="square" rtlCol="0">
              <a:spAutoFit/>
            </a:bodyPr>
            <a:lstStyle/>
            <a:p>
              <a:r>
                <a:rPr lang="en-US" dirty="0" smtClean="0"/>
                <a:t>Code</a:t>
              </a:r>
              <a:endParaRPr lang="en-US" dirty="0"/>
            </a:p>
          </p:txBody>
        </p:sp>
        <p:cxnSp>
          <p:nvCxnSpPr>
            <p:cNvPr id="15" name="Curved Connector 14"/>
            <p:cNvCxnSpPr>
              <a:stCxn id="7" idx="3"/>
            </p:cNvCxnSpPr>
            <p:nvPr/>
          </p:nvCxnSpPr>
          <p:spPr>
            <a:xfrm flipV="1">
              <a:off x="6438900" y="1600200"/>
              <a:ext cx="2019300" cy="80010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urved Connector 16"/>
            <p:cNvCxnSpPr>
              <a:stCxn id="7" idx="3"/>
            </p:cNvCxnSpPr>
            <p:nvPr/>
          </p:nvCxnSpPr>
          <p:spPr>
            <a:xfrm>
              <a:off x="6438900" y="2400300"/>
              <a:ext cx="2019300" cy="800100"/>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6305550" y="1148049"/>
              <a:ext cx="2286000" cy="369332"/>
            </a:xfrm>
            <a:prstGeom prst="rect">
              <a:avLst/>
            </a:prstGeom>
            <a:noFill/>
          </p:spPr>
          <p:txBody>
            <a:bodyPr wrap="square" rtlCol="0">
              <a:spAutoFit/>
            </a:bodyPr>
            <a:lstStyle/>
            <a:p>
              <a:r>
                <a:rPr lang="en-US" dirty="0" smtClean="0"/>
                <a:t>Intermediate Code</a:t>
              </a:r>
              <a:endParaRPr lang="en-US" dirty="0"/>
            </a:p>
          </p:txBody>
        </p:sp>
        <p:sp>
          <p:nvSpPr>
            <p:cNvPr id="20" name="TextBox 19"/>
            <p:cNvSpPr txBox="1"/>
            <p:nvPr/>
          </p:nvSpPr>
          <p:spPr>
            <a:xfrm>
              <a:off x="5867400" y="3326368"/>
              <a:ext cx="3314700" cy="369332"/>
            </a:xfrm>
            <a:prstGeom prst="rect">
              <a:avLst/>
            </a:prstGeom>
            <a:noFill/>
          </p:spPr>
          <p:txBody>
            <a:bodyPr wrap="square" rtlCol="0">
              <a:spAutoFit/>
            </a:bodyPr>
            <a:lstStyle/>
            <a:p>
              <a:r>
                <a:rPr lang="en-US" dirty="0" smtClean="0"/>
                <a:t>Program Analysis Algorithm </a:t>
              </a:r>
              <a:endParaRPr lang="en-US" dirty="0"/>
            </a:p>
          </p:txBody>
        </p:sp>
      </p:grpSp>
      <p:sp>
        <p:nvSpPr>
          <p:cNvPr id="24" name="TextBox 23"/>
          <p:cNvSpPr txBox="1"/>
          <p:nvPr/>
        </p:nvSpPr>
        <p:spPr>
          <a:xfrm>
            <a:off x="1485900" y="5028016"/>
            <a:ext cx="6172200" cy="400110"/>
          </a:xfrm>
          <a:prstGeom prst="rect">
            <a:avLst/>
          </a:prstGeom>
          <a:noFill/>
        </p:spPr>
        <p:txBody>
          <a:bodyPr wrap="square" rtlCol="0">
            <a:spAutoFit/>
          </a:bodyPr>
          <a:lstStyle/>
          <a:p>
            <a:pPr algn="ctr" rtl="1"/>
            <a:r>
              <a:rPr lang="fa-IR" sz="2000" dirty="0" smtClean="0">
                <a:latin typeface="Calibri" panose="020F0502020204030204" pitchFamily="34" charset="0"/>
                <a:cs typeface="Calibri" panose="020F0502020204030204" pitchFamily="34" charset="0"/>
              </a:rPr>
              <a:t>کدهایی که ابزار </a:t>
            </a:r>
            <a:r>
              <a:rPr lang="en-US" sz="2000" dirty="0" smtClean="0">
                <a:latin typeface="Calibri" panose="020F0502020204030204" pitchFamily="34" charset="0"/>
                <a:cs typeface="Calibri" panose="020F0502020204030204" pitchFamily="34" charset="0"/>
              </a:rPr>
              <a:t>CUTE</a:t>
            </a:r>
            <a:r>
              <a:rPr lang="fa-IR" sz="2000" dirty="0" smtClean="0">
                <a:latin typeface="Calibri" panose="020F0502020204030204" pitchFamily="34" charset="0"/>
                <a:cs typeface="Calibri" panose="020F0502020204030204" pitchFamily="34" charset="0"/>
              </a:rPr>
              <a:t> برای </a:t>
            </a:r>
            <a:r>
              <a:rPr lang="en-US" sz="2000" dirty="0" smtClean="0">
                <a:latin typeface="Calibri" panose="020F0502020204030204" pitchFamily="34" charset="0"/>
                <a:cs typeface="Calibri" panose="020F0502020204030204" pitchFamily="34" charset="0"/>
              </a:rPr>
              <a:t>instrumentation</a:t>
            </a:r>
            <a:r>
              <a:rPr lang="fa-IR" sz="2000" dirty="0" smtClean="0">
                <a:latin typeface="Calibri" panose="020F0502020204030204" pitchFamily="34" charset="0"/>
                <a:cs typeface="Calibri" panose="020F0502020204030204" pitchFamily="34" charset="0"/>
              </a:rPr>
              <a:t> اضافه می‌کند.</a:t>
            </a:r>
            <a:endParaRPr lang="en-US" sz="2000" dirty="0">
              <a:latin typeface="Calibri" panose="020F0502020204030204" pitchFamily="34" charset="0"/>
              <a:cs typeface="Calibri" panose="020F0502020204030204" pitchFamily="34" charset="0"/>
            </a:endParaRPr>
          </a:p>
        </p:txBody>
      </p:sp>
      <p:graphicFrame>
        <p:nvGraphicFramePr>
          <p:cNvPr id="5" name="Table 4"/>
          <p:cNvGraphicFramePr>
            <a:graphicFrameLocks noGrp="1"/>
          </p:cNvGraphicFramePr>
          <p:nvPr>
            <p:extLst/>
          </p:nvPr>
        </p:nvGraphicFramePr>
        <p:xfrm>
          <a:off x="1028700" y="1965960"/>
          <a:ext cx="7086600" cy="2926080"/>
        </p:xfrm>
        <a:graphic>
          <a:graphicData uri="http://schemas.openxmlformats.org/drawingml/2006/table">
            <a:tbl>
              <a:tblPr firstRow="1" bandRow="1">
                <a:tableStyleId>{5C22544A-7EE6-4342-B048-85BDC9FD1C3A}</a:tableStyleId>
              </a:tblPr>
              <a:tblGrid>
                <a:gridCol w="3543300">
                  <a:extLst>
                    <a:ext uri="{9D8B030D-6E8A-4147-A177-3AD203B41FA5}">
                      <a16:colId xmlns:a16="http://schemas.microsoft.com/office/drawing/2014/main" val="2917272747"/>
                    </a:ext>
                  </a:extLst>
                </a:gridCol>
                <a:gridCol w="3543300">
                  <a:extLst>
                    <a:ext uri="{9D8B030D-6E8A-4147-A177-3AD203B41FA5}">
                      <a16:colId xmlns:a16="http://schemas.microsoft.com/office/drawing/2014/main" val="1200821789"/>
                    </a:ext>
                  </a:extLst>
                </a:gridCol>
              </a:tblGrid>
              <a:tr h="0">
                <a:tc>
                  <a:txBody>
                    <a:bodyPr/>
                    <a:lstStyle/>
                    <a:p>
                      <a:pPr algn="ctr"/>
                      <a:r>
                        <a:rPr lang="en-US" sz="2400" dirty="0" smtClean="0">
                          <a:latin typeface="Calibri" panose="020F0502020204030204" pitchFamily="34" charset="0"/>
                          <a:cs typeface="Calibri" panose="020F0502020204030204" pitchFamily="34" charset="0"/>
                        </a:rPr>
                        <a:t>Before</a:t>
                      </a:r>
                      <a:endParaRPr lang="en-US" sz="2400" dirty="0">
                        <a:latin typeface="Calibri" panose="020F0502020204030204" pitchFamily="34" charset="0"/>
                        <a:cs typeface="Calibri" panose="020F0502020204030204" pitchFamily="34" charset="0"/>
                      </a:endParaRPr>
                    </a:p>
                  </a:txBody>
                  <a:tcPr anchor="ctr"/>
                </a:tc>
                <a:tc>
                  <a:txBody>
                    <a:bodyPr/>
                    <a:lstStyle/>
                    <a:p>
                      <a:pPr algn="ctr"/>
                      <a:r>
                        <a:rPr lang="en-US" sz="2400" dirty="0" smtClean="0">
                          <a:latin typeface="Calibri" panose="020F0502020204030204" pitchFamily="34" charset="0"/>
                          <a:cs typeface="Calibri" panose="020F0502020204030204" pitchFamily="34" charset="0"/>
                        </a:rPr>
                        <a:t>After</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265869710"/>
                  </a:ext>
                </a:extLst>
              </a:tr>
              <a:tr h="0">
                <a:tc>
                  <a:txBody>
                    <a:bodyPr/>
                    <a:lstStyle/>
                    <a:p>
                      <a:pPr algn="ctr"/>
                      <a:r>
                        <a:rPr lang="en-US" sz="2400" dirty="0" smtClean="0">
                          <a:latin typeface="Calibri" panose="020F0502020204030204" pitchFamily="34" charset="0"/>
                          <a:cs typeface="Calibri" panose="020F0502020204030204" pitchFamily="34" charset="0"/>
                        </a:rPr>
                        <a:t>v← input();</a:t>
                      </a:r>
                      <a:endParaRPr lang="en-US" sz="2400" dirty="0">
                        <a:latin typeface="Calibri" panose="020F0502020204030204" pitchFamily="34" charset="0"/>
                        <a:cs typeface="Calibri" panose="020F0502020204030204" pitchFamily="34" charset="0"/>
                      </a:endParaRPr>
                    </a:p>
                  </a:txBody>
                  <a:tcPr anchor="ctr"/>
                </a:tc>
                <a:tc>
                  <a:txBody>
                    <a:bodyPr/>
                    <a:lstStyle/>
                    <a:p>
                      <a:pPr algn="ctr"/>
                      <a:r>
                        <a:rPr lang="en-US" sz="2400" dirty="0" err="1" smtClean="0">
                          <a:latin typeface="Calibri" panose="020F0502020204030204" pitchFamily="34" charset="0"/>
                          <a:cs typeface="Calibri" panose="020F0502020204030204" pitchFamily="34" charset="0"/>
                        </a:rPr>
                        <a:t>inputNumber</a:t>
                      </a:r>
                      <a:r>
                        <a:rPr lang="en-US" sz="2400" dirty="0" smtClean="0">
                          <a:latin typeface="Calibri" panose="020F0502020204030204" pitchFamily="34" charset="0"/>
                          <a:cs typeface="Calibri" panose="020F0502020204030204" pitchFamily="34" charset="0"/>
                        </a:rPr>
                        <a:t>++;</a:t>
                      </a:r>
                    </a:p>
                    <a:p>
                      <a:pPr algn="ctr"/>
                      <a:r>
                        <a:rPr lang="en-US" sz="2400" dirty="0" err="1" smtClean="0">
                          <a:latin typeface="Calibri" panose="020F0502020204030204" pitchFamily="34" charset="0"/>
                          <a:cs typeface="Calibri" panose="020F0502020204030204" pitchFamily="34" charset="0"/>
                        </a:rPr>
                        <a:t>initInput</a:t>
                      </a:r>
                      <a:r>
                        <a:rPr lang="en-US" sz="2400" dirty="0" smtClean="0">
                          <a:latin typeface="Calibri" panose="020F0502020204030204" pitchFamily="34" charset="0"/>
                          <a:cs typeface="Calibri" panose="020F0502020204030204" pitchFamily="34" charset="0"/>
                        </a:rPr>
                        <a:t>(&amp;v);</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554022371"/>
                  </a:ext>
                </a:extLst>
              </a:tr>
              <a:tr h="0">
                <a:tc>
                  <a:txBody>
                    <a:bodyPr/>
                    <a:lstStyle/>
                    <a:p>
                      <a:pPr algn="ctr"/>
                      <a:r>
                        <a:rPr lang="en-US" sz="2400" dirty="0" smtClean="0">
                          <a:latin typeface="Calibri" panose="020F0502020204030204" pitchFamily="34" charset="0"/>
                          <a:cs typeface="Calibri" panose="020F0502020204030204" pitchFamily="34" charset="0"/>
                        </a:rPr>
                        <a:t>HALT</a:t>
                      </a:r>
                      <a:endParaRPr lang="en-US" sz="2400" dirty="0">
                        <a:latin typeface="Calibri" panose="020F0502020204030204" pitchFamily="34" charset="0"/>
                        <a:cs typeface="Calibri" panose="020F0502020204030204" pitchFamily="34" charset="0"/>
                      </a:endParaRPr>
                    </a:p>
                  </a:txBody>
                  <a:tcPr anchor="ctr"/>
                </a:tc>
                <a:tc>
                  <a:txBody>
                    <a:bodyPr/>
                    <a:lstStyle/>
                    <a:p>
                      <a:pPr algn="ctr"/>
                      <a:r>
                        <a:rPr lang="en-US" sz="2400" dirty="0" err="1" smtClean="0">
                          <a:latin typeface="Calibri" panose="020F0502020204030204" pitchFamily="34" charset="0"/>
                          <a:cs typeface="Calibri" panose="020F0502020204030204" pitchFamily="34" charset="0"/>
                        </a:rPr>
                        <a:t>solve_constraint</a:t>
                      </a:r>
                      <a:r>
                        <a:rPr lang="en-US" sz="2400" dirty="0" smtClean="0">
                          <a:latin typeface="Calibri" panose="020F0502020204030204" pitchFamily="34" charset="0"/>
                          <a:cs typeface="Calibri" panose="020F0502020204030204" pitchFamily="34" charset="0"/>
                        </a:rPr>
                        <a:t>();</a:t>
                      </a:r>
                    </a:p>
                    <a:p>
                      <a:pPr algn="ctr"/>
                      <a:r>
                        <a:rPr lang="en-US" sz="2400" dirty="0" smtClean="0">
                          <a:latin typeface="Calibri" panose="020F0502020204030204" pitchFamily="34" charset="0"/>
                          <a:cs typeface="Calibri" panose="020F0502020204030204" pitchFamily="34" charset="0"/>
                        </a:rPr>
                        <a:t>HALT</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971293853"/>
                  </a:ext>
                </a:extLst>
              </a:tr>
              <a:tr h="0">
                <a:tc>
                  <a:txBody>
                    <a:bodyPr/>
                    <a:lstStyle/>
                    <a:p>
                      <a:pPr algn="ctr"/>
                      <a:r>
                        <a:rPr lang="en-US" sz="2400" dirty="0" smtClean="0">
                          <a:latin typeface="Calibri" panose="020F0502020204030204" pitchFamily="34" charset="0"/>
                          <a:cs typeface="Calibri" panose="020F0502020204030204" pitchFamily="34" charset="0"/>
                        </a:rPr>
                        <a:t>ERROR</a:t>
                      </a:r>
                      <a:endParaRPr lang="en-US" sz="2400" dirty="0">
                        <a:latin typeface="Calibri" panose="020F0502020204030204" pitchFamily="34" charset="0"/>
                        <a:cs typeface="Calibri" panose="020F0502020204030204" pitchFamily="34" charset="0"/>
                      </a:endParaRPr>
                    </a:p>
                  </a:txBody>
                  <a:tcPr anchor="ctr"/>
                </a:tc>
                <a:tc>
                  <a:txBody>
                    <a:bodyPr/>
                    <a:lstStyle/>
                    <a:p>
                      <a:pPr algn="ctr"/>
                      <a:r>
                        <a:rPr lang="en-US" sz="2400" dirty="0" smtClean="0">
                          <a:latin typeface="Calibri" panose="020F0502020204030204" pitchFamily="34" charset="0"/>
                          <a:cs typeface="Calibri" panose="020F0502020204030204" pitchFamily="34" charset="0"/>
                        </a:rPr>
                        <a:t>print “BUG FOUND!!”</a:t>
                      </a:r>
                    </a:p>
                    <a:p>
                      <a:pPr algn="ctr"/>
                      <a:r>
                        <a:rPr lang="en-US" sz="2400" dirty="0" smtClean="0">
                          <a:latin typeface="Calibri" panose="020F0502020204030204" pitchFamily="34" charset="0"/>
                          <a:cs typeface="Calibri" panose="020F0502020204030204" pitchFamily="34" charset="0"/>
                        </a:rPr>
                        <a:t>ERROR</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696781612"/>
                  </a:ext>
                </a:extLst>
              </a:tr>
            </a:tbl>
          </a:graphicData>
        </a:graphic>
      </p:graphicFrame>
    </p:spTree>
    <p:extLst>
      <p:ext uri="{BB962C8B-B14F-4D97-AF65-F5344CB8AC3E}">
        <p14:creationId xmlns:p14="http://schemas.microsoft.com/office/powerpoint/2010/main" val="1032113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Couture</Template>
  <TotalTime>14348</TotalTime>
  <Words>7463</Words>
  <Application>Microsoft Office PowerPoint</Application>
  <PresentationFormat>On-screen Show (4:3)</PresentationFormat>
  <Paragraphs>1412</Paragraphs>
  <Slides>51</Slides>
  <Notes>50</Notes>
  <HiddenSlides>6</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51</vt:i4>
      </vt:variant>
    </vt:vector>
  </HeadingPairs>
  <TitlesOfParts>
    <vt:vector size="64" baseType="lpstr">
      <vt:lpstr>Times New Roman</vt:lpstr>
      <vt:lpstr>Wingdings</vt:lpstr>
      <vt:lpstr>Symbol</vt:lpstr>
      <vt:lpstr>Calibri</vt:lpstr>
      <vt:lpstr>Arial Black</vt:lpstr>
      <vt:lpstr>Cambria Math</vt:lpstr>
      <vt:lpstr>Wingdings 3</vt:lpstr>
      <vt:lpstr>Arial</vt:lpstr>
      <vt:lpstr>Verdana</vt:lpstr>
      <vt:lpstr>Wingdings 2</vt:lpstr>
      <vt:lpstr>Lucida Sans Unicode</vt:lpstr>
      <vt:lpstr>B Nazanin</vt:lpstr>
      <vt:lpstr>Concourse</vt:lpstr>
      <vt:lpstr>Concolic Execution</vt:lpstr>
      <vt:lpstr>PowerPoint Presentation</vt:lpstr>
      <vt:lpstr>مقدمه</vt:lpstr>
      <vt:lpstr>مقدمه ادامه</vt:lpstr>
      <vt:lpstr>اجرای Concolic</vt:lpstr>
      <vt:lpstr>اجرای نمادین</vt:lpstr>
      <vt:lpstr>Constraint Solver</vt:lpstr>
      <vt:lpstr>PowerPoint Presentation</vt:lpstr>
      <vt:lpstr>Code Instrumentation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Ehsan</dc:creator>
  <cp:lastModifiedBy>ehsan edalat</cp:lastModifiedBy>
  <cp:revision>1110</cp:revision>
  <cp:lastPrinted>2017-03-04T10:03:28Z</cp:lastPrinted>
  <dcterms:created xsi:type="dcterms:W3CDTF">2010-11-11T01:16:29Z</dcterms:created>
  <dcterms:modified xsi:type="dcterms:W3CDTF">2017-03-06T11:31:07Z</dcterms:modified>
</cp:coreProperties>
</file>