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58"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EC1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A41FF3-8291-4ACE-B6EC-AE85E7F44783}" type="datetimeFigureOut">
              <a:rPr lang="en-US" smtClean="0"/>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C64DCC-0BB6-4DB0-BA87-0DD555D211C6}" type="slidenum">
              <a:rPr lang="en-US" smtClean="0"/>
              <a:t>‹#›</a:t>
            </a:fld>
            <a:endParaRPr lang="en-US"/>
          </a:p>
        </p:txBody>
      </p:sp>
    </p:spTree>
    <p:extLst>
      <p:ext uri="{BB962C8B-B14F-4D97-AF65-F5344CB8AC3E}">
        <p14:creationId xmlns:p14="http://schemas.microsoft.com/office/powerpoint/2010/main" val="2665583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A41FF3-8291-4ACE-B6EC-AE85E7F44783}" type="datetimeFigureOut">
              <a:rPr lang="en-US" smtClean="0"/>
              <a:t>8/23/2023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C64DCC-0BB6-4DB0-BA87-0DD555D211C6}" type="slidenum">
              <a:rPr lang="en-US" smtClean="0"/>
              <a:t>‹#›</a:t>
            </a:fld>
            <a:endParaRPr lang="en-US"/>
          </a:p>
        </p:txBody>
      </p:sp>
    </p:spTree>
    <p:extLst>
      <p:ext uri="{BB962C8B-B14F-4D97-AF65-F5344CB8AC3E}">
        <p14:creationId xmlns:p14="http://schemas.microsoft.com/office/powerpoint/2010/main" val="1876995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76A41FF3-8291-4ACE-B6EC-AE85E7F44783}" type="datetimeFigureOut">
              <a:rPr lang="en-US" smtClean="0"/>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C64DCC-0BB6-4DB0-BA87-0DD555D211C6}" type="slidenum">
              <a:rPr lang="en-US" smtClean="0"/>
              <a:t>‹#›</a:t>
            </a:fld>
            <a:endParaRPr lang="en-US"/>
          </a:p>
        </p:txBody>
      </p:sp>
    </p:spTree>
    <p:extLst>
      <p:ext uri="{BB962C8B-B14F-4D97-AF65-F5344CB8AC3E}">
        <p14:creationId xmlns:p14="http://schemas.microsoft.com/office/powerpoint/2010/main" val="277871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76A41FF3-8291-4ACE-B6EC-AE85E7F44783}" type="datetimeFigureOut">
              <a:rPr lang="en-US" smtClean="0"/>
              <a:t>8/23/2023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C64DCC-0BB6-4DB0-BA87-0DD555D211C6}" type="slidenum">
              <a:rPr lang="en-US" smtClean="0"/>
              <a:t>‹#›</a:t>
            </a:fld>
            <a:endParaRPr lang="en-US"/>
          </a:p>
        </p:txBody>
      </p:sp>
    </p:spTree>
    <p:extLst>
      <p:ext uri="{BB962C8B-B14F-4D97-AF65-F5344CB8AC3E}">
        <p14:creationId xmlns:p14="http://schemas.microsoft.com/office/powerpoint/2010/main" val="1261753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A41FF3-8291-4ACE-B6EC-AE85E7F44783}" type="datetimeFigureOut">
              <a:rPr lang="en-US" smtClean="0"/>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C64DCC-0BB6-4DB0-BA87-0DD555D211C6}" type="slidenum">
              <a:rPr lang="en-US" smtClean="0"/>
              <a:t>‹#›</a:t>
            </a:fld>
            <a:endParaRPr lang="en-US"/>
          </a:p>
        </p:txBody>
      </p:sp>
    </p:spTree>
    <p:extLst>
      <p:ext uri="{BB962C8B-B14F-4D97-AF65-F5344CB8AC3E}">
        <p14:creationId xmlns:p14="http://schemas.microsoft.com/office/powerpoint/2010/main" val="28013102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A41FF3-8291-4ACE-B6EC-AE85E7F44783}" type="datetimeFigureOut">
              <a:rPr lang="en-US" smtClean="0"/>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C64DCC-0BB6-4DB0-BA87-0DD555D211C6}" type="slidenum">
              <a:rPr lang="en-US" smtClean="0"/>
              <a:t>‹#›</a:t>
            </a:fld>
            <a:endParaRPr lang="en-US"/>
          </a:p>
        </p:txBody>
      </p:sp>
    </p:spTree>
    <p:extLst>
      <p:ext uri="{BB962C8B-B14F-4D97-AF65-F5344CB8AC3E}">
        <p14:creationId xmlns:p14="http://schemas.microsoft.com/office/powerpoint/2010/main" val="723525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A41FF3-8291-4ACE-B6EC-AE85E7F44783}" type="datetimeFigureOut">
              <a:rPr lang="en-US" smtClean="0"/>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C64DCC-0BB6-4DB0-BA87-0DD555D211C6}" type="slidenum">
              <a:rPr lang="en-US" smtClean="0"/>
              <a:t>‹#›</a:t>
            </a:fld>
            <a:endParaRPr lang="en-US"/>
          </a:p>
        </p:txBody>
      </p:sp>
    </p:spTree>
    <p:extLst>
      <p:ext uri="{BB962C8B-B14F-4D97-AF65-F5344CB8AC3E}">
        <p14:creationId xmlns:p14="http://schemas.microsoft.com/office/powerpoint/2010/main" val="2670399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A41FF3-8291-4ACE-B6EC-AE85E7F44783}" type="datetimeFigureOut">
              <a:rPr lang="en-US" smtClean="0"/>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C64DCC-0BB6-4DB0-BA87-0DD555D211C6}" type="slidenum">
              <a:rPr lang="en-US" smtClean="0"/>
              <a:t>‹#›</a:t>
            </a:fld>
            <a:endParaRPr lang="en-US"/>
          </a:p>
        </p:txBody>
      </p:sp>
    </p:spTree>
    <p:extLst>
      <p:ext uri="{BB962C8B-B14F-4D97-AF65-F5344CB8AC3E}">
        <p14:creationId xmlns:p14="http://schemas.microsoft.com/office/powerpoint/2010/main" val="4247733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A41FF3-8291-4ACE-B6EC-AE85E7F44783}" type="datetimeFigureOut">
              <a:rPr lang="en-US" smtClean="0"/>
              <a:t>8/23/2023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C64DCC-0BB6-4DB0-BA87-0DD555D211C6}" type="slidenum">
              <a:rPr lang="en-US" smtClean="0"/>
              <a:t>‹#›</a:t>
            </a:fld>
            <a:endParaRPr lang="en-US"/>
          </a:p>
        </p:txBody>
      </p:sp>
    </p:spTree>
    <p:extLst>
      <p:ext uri="{BB962C8B-B14F-4D97-AF65-F5344CB8AC3E}">
        <p14:creationId xmlns:p14="http://schemas.microsoft.com/office/powerpoint/2010/main" val="1814539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A41FF3-8291-4ACE-B6EC-AE85E7F44783}" type="datetimeFigureOut">
              <a:rPr lang="en-US" smtClean="0"/>
              <a:t>8/23/2023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C64DCC-0BB6-4DB0-BA87-0DD555D211C6}" type="slidenum">
              <a:rPr lang="en-US" smtClean="0"/>
              <a:t>‹#›</a:t>
            </a:fld>
            <a:endParaRPr lang="en-US"/>
          </a:p>
        </p:txBody>
      </p:sp>
    </p:spTree>
    <p:extLst>
      <p:ext uri="{BB962C8B-B14F-4D97-AF65-F5344CB8AC3E}">
        <p14:creationId xmlns:p14="http://schemas.microsoft.com/office/powerpoint/2010/main" val="1157233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A41FF3-8291-4ACE-B6EC-AE85E7F44783}" type="datetimeFigureOut">
              <a:rPr lang="en-US" smtClean="0"/>
              <a:t>8/23/2023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C64DCC-0BB6-4DB0-BA87-0DD555D211C6}" type="slidenum">
              <a:rPr lang="en-US" smtClean="0"/>
              <a:t>‹#›</a:t>
            </a:fld>
            <a:endParaRPr lang="en-US"/>
          </a:p>
        </p:txBody>
      </p:sp>
    </p:spTree>
    <p:extLst>
      <p:ext uri="{BB962C8B-B14F-4D97-AF65-F5344CB8AC3E}">
        <p14:creationId xmlns:p14="http://schemas.microsoft.com/office/powerpoint/2010/main" val="1119207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A41FF3-8291-4ACE-B6EC-AE85E7F44783}" type="datetimeFigureOut">
              <a:rPr lang="en-US" smtClean="0"/>
              <a:t>8/23/2023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C64DCC-0BB6-4DB0-BA87-0DD555D211C6}" type="slidenum">
              <a:rPr lang="en-US" smtClean="0"/>
              <a:t>‹#›</a:t>
            </a:fld>
            <a:endParaRPr lang="en-US"/>
          </a:p>
        </p:txBody>
      </p:sp>
    </p:spTree>
    <p:extLst>
      <p:ext uri="{BB962C8B-B14F-4D97-AF65-F5344CB8AC3E}">
        <p14:creationId xmlns:p14="http://schemas.microsoft.com/office/powerpoint/2010/main" val="1590240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A41FF3-8291-4ACE-B6EC-AE85E7F44783}" type="datetimeFigureOut">
              <a:rPr lang="en-US" smtClean="0"/>
              <a:t>8/23/2023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C64DCC-0BB6-4DB0-BA87-0DD555D211C6}" type="slidenum">
              <a:rPr lang="en-US" smtClean="0"/>
              <a:t>‹#›</a:t>
            </a:fld>
            <a:endParaRPr lang="en-US"/>
          </a:p>
        </p:txBody>
      </p:sp>
    </p:spTree>
    <p:extLst>
      <p:ext uri="{BB962C8B-B14F-4D97-AF65-F5344CB8AC3E}">
        <p14:creationId xmlns:p14="http://schemas.microsoft.com/office/powerpoint/2010/main" val="2562775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76A41FF3-8291-4ACE-B6EC-AE85E7F44783}" type="datetimeFigureOut">
              <a:rPr lang="en-US" smtClean="0"/>
              <a:t>8/23/2023</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97C64DCC-0BB6-4DB0-BA87-0DD555D211C6}" type="slidenum">
              <a:rPr lang="en-US" smtClean="0"/>
              <a:t>‹#›</a:t>
            </a:fld>
            <a:endParaRPr lang="en-US"/>
          </a:p>
        </p:txBody>
      </p:sp>
    </p:spTree>
    <p:extLst>
      <p:ext uri="{BB962C8B-B14F-4D97-AF65-F5344CB8AC3E}">
        <p14:creationId xmlns:p14="http://schemas.microsoft.com/office/powerpoint/2010/main" val="3067556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76A41FF3-8291-4ACE-B6EC-AE85E7F44783}" type="datetimeFigureOut">
              <a:rPr lang="en-US" smtClean="0"/>
              <a:t>8/23/2023</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97C64DCC-0BB6-4DB0-BA87-0DD555D211C6}" type="slidenum">
              <a:rPr lang="en-US" smtClean="0"/>
              <a:t>‹#›</a:t>
            </a:fld>
            <a:endParaRPr lang="en-US"/>
          </a:p>
        </p:txBody>
      </p:sp>
    </p:spTree>
    <p:extLst>
      <p:ext uri="{BB962C8B-B14F-4D97-AF65-F5344CB8AC3E}">
        <p14:creationId xmlns:p14="http://schemas.microsoft.com/office/powerpoint/2010/main" val="231572402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15E0-43DE-723E-D540-9EEBE046BE95}"/>
              </a:ext>
            </a:extLst>
          </p:cNvPr>
          <p:cNvSpPr>
            <a:spLocks noGrp="1"/>
          </p:cNvSpPr>
          <p:nvPr>
            <p:ph type="ctrTitle"/>
          </p:nvPr>
        </p:nvSpPr>
        <p:spPr>
          <a:xfrm>
            <a:off x="154515" y="5254050"/>
            <a:ext cx="11024193" cy="1514874"/>
          </a:xfrm>
        </p:spPr>
        <p:txBody>
          <a:bodyPr/>
          <a:lstStyle/>
          <a:p>
            <a:r>
              <a:rPr lang="en-US" sz="1800" dirty="0"/>
              <a:t>Paper Review Presentation</a:t>
            </a:r>
            <a:br>
              <a:rPr lang="en-US" sz="1800" dirty="0"/>
            </a:br>
            <a:r>
              <a:rPr lang="en-US" sz="1800" dirty="0"/>
              <a:t>By</a:t>
            </a:r>
            <a:br>
              <a:rPr lang="en-US" sz="1800" dirty="0"/>
            </a:br>
            <a:r>
              <a:rPr lang="en-US" sz="1800" dirty="0"/>
              <a:t>Ehsan Abdullah Khan Saad</a:t>
            </a:r>
            <a:br>
              <a:rPr lang="en-US" sz="1800" dirty="0"/>
            </a:br>
            <a:r>
              <a:rPr lang="en-US" sz="1800" dirty="0"/>
              <a:t>ID-20101512</a:t>
            </a:r>
            <a:br>
              <a:rPr lang="en-US" sz="1800" dirty="0"/>
            </a:br>
            <a:endParaRPr lang="en-US" sz="1800" dirty="0"/>
          </a:p>
        </p:txBody>
      </p:sp>
      <p:sp>
        <p:nvSpPr>
          <p:cNvPr id="3" name="Subtitle 2">
            <a:extLst>
              <a:ext uri="{FF2B5EF4-FFF2-40B4-BE49-F238E27FC236}">
                <a16:creationId xmlns:a16="http://schemas.microsoft.com/office/drawing/2014/main" id="{1FDA54AB-23AC-B2C6-90CC-769BBF9E1AAD}"/>
              </a:ext>
            </a:extLst>
          </p:cNvPr>
          <p:cNvSpPr>
            <a:spLocks noGrp="1"/>
          </p:cNvSpPr>
          <p:nvPr>
            <p:ph type="subTitle" idx="1"/>
          </p:nvPr>
        </p:nvSpPr>
        <p:spPr>
          <a:xfrm>
            <a:off x="368060" y="1297337"/>
            <a:ext cx="11024193" cy="1811547"/>
          </a:xfrm>
          <a:solidFill>
            <a:schemeClr val="accent1">
              <a:lumMod val="50000"/>
            </a:schemeClr>
          </a:solidFill>
          <a:ln>
            <a:solidFill>
              <a:schemeClr val="bg2">
                <a:lumMod val="50000"/>
                <a:lumOff val="50000"/>
              </a:schemeClr>
            </a:solidFill>
          </a:ln>
          <a:effectLst>
            <a:innerShdw blurRad="114300">
              <a:prstClr val="black"/>
            </a:innerShdw>
          </a:effectLst>
        </p:spPr>
        <p:txBody>
          <a:bodyPr>
            <a:noAutofit/>
          </a:bodyPr>
          <a:lstStyle/>
          <a:p>
            <a:pPr marL="0" lvl="0" indent="0" algn="l" rtl="0">
              <a:lnSpc>
                <a:spcPct val="115000"/>
              </a:lnSpc>
              <a:spcBef>
                <a:spcPts val="0"/>
              </a:spcBef>
              <a:spcAft>
                <a:spcPts val="0"/>
              </a:spcAft>
              <a:buClr>
                <a:schemeClr val="dk1"/>
              </a:buClr>
              <a:buSzPts val="1018"/>
              <a:buFont typeface="Arial"/>
              <a:buNone/>
            </a:pPr>
            <a:r>
              <a:rPr lang="en-US" sz="2000" dirty="0">
                <a:solidFill>
                  <a:schemeClr val="accent3"/>
                </a:solidFill>
                <a:latin typeface="Times New Roman"/>
                <a:ea typeface="Times New Roman"/>
                <a:cs typeface="Times New Roman"/>
                <a:sym typeface="Times New Roman"/>
              </a:rPr>
              <a:t>Faculty: </a:t>
            </a:r>
            <a:r>
              <a:rPr lang="en-US" sz="2000" dirty="0" err="1">
                <a:solidFill>
                  <a:srgbClr val="82FFF7"/>
                </a:solidFill>
                <a:latin typeface="Times New Roman"/>
                <a:ea typeface="Times New Roman"/>
                <a:cs typeface="Times New Roman"/>
                <a:sym typeface="Times New Roman"/>
              </a:rPr>
              <a:t>Annajiat</a:t>
            </a:r>
            <a:r>
              <a:rPr lang="en-US" sz="2000" dirty="0">
                <a:solidFill>
                  <a:srgbClr val="82FFF7"/>
                </a:solidFill>
                <a:latin typeface="Times New Roman"/>
                <a:ea typeface="Times New Roman"/>
                <a:cs typeface="Times New Roman"/>
                <a:sym typeface="Times New Roman"/>
              </a:rPr>
              <a:t> Alim Rasel</a:t>
            </a:r>
          </a:p>
          <a:p>
            <a:pPr marL="0" lvl="0" indent="0" algn="l" rtl="0">
              <a:lnSpc>
                <a:spcPct val="115000"/>
              </a:lnSpc>
              <a:spcBef>
                <a:spcPts val="0"/>
              </a:spcBef>
              <a:spcAft>
                <a:spcPts val="0"/>
              </a:spcAft>
              <a:buClr>
                <a:schemeClr val="dk1"/>
              </a:buClr>
              <a:buSzPts val="1018"/>
              <a:buFont typeface="Arial"/>
              <a:buNone/>
            </a:pPr>
            <a:r>
              <a:rPr lang="en-US" sz="2000" dirty="0">
                <a:solidFill>
                  <a:schemeClr val="accent3"/>
                </a:solidFill>
                <a:latin typeface="Times New Roman"/>
                <a:ea typeface="Times New Roman"/>
                <a:cs typeface="Times New Roman"/>
                <a:sym typeface="Times New Roman"/>
              </a:rPr>
              <a:t>S.T : </a:t>
            </a:r>
            <a:r>
              <a:rPr lang="en-US" sz="2000" dirty="0" err="1">
                <a:solidFill>
                  <a:srgbClr val="82FFF7"/>
                </a:solidFill>
                <a:latin typeface="Times New Roman"/>
                <a:ea typeface="Times New Roman"/>
                <a:cs typeface="Times New Roman"/>
                <a:sym typeface="Times New Roman"/>
              </a:rPr>
              <a:t>Sadiul</a:t>
            </a:r>
            <a:r>
              <a:rPr lang="en-US" sz="2000" dirty="0">
                <a:solidFill>
                  <a:srgbClr val="82FFF7"/>
                </a:solidFill>
                <a:latin typeface="Times New Roman"/>
                <a:ea typeface="Times New Roman"/>
                <a:cs typeface="Times New Roman"/>
                <a:sym typeface="Times New Roman"/>
              </a:rPr>
              <a:t> </a:t>
            </a:r>
            <a:r>
              <a:rPr lang="en-US" sz="2000" dirty="0" err="1">
                <a:solidFill>
                  <a:srgbClr val="82FFF7"/>
                </a:solidFill>
                <a:latin typeface="Times New Roman"/>
                <a:ea typeface="Times New Roman"/>
                <a:cs typeface="Times New Roman"/>
                <a:sym typeface="Times New Roman"/>
              </a:rPr>
              <a:t>Arefin</a:t>
            </a:r>
            <a:r>
              <a:rPr lang="en-US" sz="2000" dirty="0">
                <a:solidFill>
                  <a:srgbClr val="82FFF7"/>
                </a:solidFill>
                <a:latin typeface="Times New Roman"/>
                <a:ea typeface="Times New Roman"/>
                <a:cs typeface="Times New Roman"/>
                <a:sym typeface="Times New Roman"/>
              </a:rPr>
              <a:t> Rafi</a:t>
            </a:r>
          </a:p>
          <a:p>
            <a:pPr marL="0" lvl="0" indent="0" algn="l" rtl="0">
              <a:lnSpc>
                <a:spcPct val="115000"/>
              </a:lnSpc>
              <a:spcBef>
                <a:spcPts val="0"/>
              </a:spcBef>
              <a:spcAft>
                <a:spcPts val="0"/>
              </a:spcAft>
              <a:buClr>
                <a:schemeClr val="dk1"/>
              </a:buClr>
              <a:buSzPts val="1018"/>
              <a:buFont typeface="Arial"/>
              <a:buNone/>
            </a:pPr>
            <a:r>
              <a:rPr lang="en-US" sz="2000" dirty="0">
                <a:solidFill>
                  <a:schemeClr val="accent3"/>
                </a:solidFill>
                <a:latin typeface="Times New Roman"/>
                <a:ea typeface="Times New Roman"/>
                <a:cs typeface="Times New Roman"/>
                <a:sym typeface="Times New Roman"/>
              </a:rPr>
              <a:t>R.A : </a:t>
            </a:r>
            <a:r>
              <a:rPr lang="en-US" sz="2000" dirty="0" err="1">
                <a:solidFill>
                  <a:srgbClr val="82FFF7"/>
                </a:solidFill>
                <a:latin typeface="Times New Roman"/>
                <a:ea typeface="Times New Roman"/>
                <a:cs typeface="Times New Roman"/>
                <a:sym typeface="Times New Roman"/>
              </a:rPr>
              <a:t>Humaion</a:t>
            </a:r>
            <a:r>
              <a:rPr lang="en-US" sz="2000" dirty="0">
                <a:solidFill>
                  <a:srgbClr val="82FFF7"/>
                </a:solidFill>
                <a:latin typeface="Times New Roman"/>
                <a:ea typeface="Times New Roman"/>
                <a:cs typeface="Times New Roman"/>
                <a:sym typeface="Times New Roman"/>
              </a:rPr>
              <a:t> Kabir Mehedi</a:t>
            </a:r>
          </a:p>
          <a:p>
            <a:pPr marL="0" lvl="0" indent="0" algn="l" rtl="0">
              <a:spcBef>
                <a:spcPts val="0"/>
              </a:spcBef>
              <a:spcAft>
                <a:spcPts val="0"/>
              </a:spcAft>
              <a:buClr>
                <a:schemeClr val="dk1"/>
              </a:buClr>
              <a:buSzPts val="1500"/>
              <a:buFont typeface="Arial"/>
              <a:buNone/>
            </a:pPr>
            <a:r>
              <a:rPr lang="en-US" sz="1800" b="1" dirty="0">
                <a:solidFill>
                  <a:schemeClr val="accent3"/>
                </a:solidFill>
                <a:latin typeface="Old Standard TT"/>
                <a:ea typeface="Old Standard TT"/>
                <a:cs typeface="Old Standard TT"/>
                <a:sym typeface="Old Standard TT"/>
              </a:rPr>
              <a:t>Team : </a:t>
            </a:r>
            <a:r>
              <a:rPr lang="en-US" sz="1800" b="1" dirty="0">
                <a:solidFill>
                  <a:srgbClr val="82FFF7"/>
                </a:solidFill>
                <a:latin typeface="Old Standard TT"/>
                <a:ea typeface="Old Standard TT"/>
                <a:cs typeface="Old Standard TT"/>
                <a:sym typeface="Old Standard TT"/>
              </a:rPr>
              <a:t>23</a:t>
            </a:r>
            <a:endParaRPr lang="en-US" sz="1800" b="1" dirty="0">
              <a:solidFill>
                <a:srgbClr val="82FFF7"/>
              </a:solidFill>
            </a:endParaRPr>
          </a:p>
        </p:txBody>
      </p:sp>
    </p:spTree>
    <p:extLst>
      <p:ext uri="{BB962C8B-B14F-4D97-AF65-F5344CB8AC3E}">
        <p14:creationId xmlns:p14="http://schemas.microsoft.com/office/powerpoint/2010/main" val="4091935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C13D0D-FFF8-88A0-1EE1-D2AD03FC9F78}"/>
              </a:ext>
            </a:extLst>
          </p:cNvPr>
          <p:cNvSpPr txBox="1"/>
          <p:nvPr/>
        </p:nvSpPr>
        <p:spPr>
          <a:xfrm>
            <a:off x="1751161" y="2432648"/>
            <a:ext cx="8902461" cy="1415772"/>
          </a:xfrm>
          <a:prstGeom prst="rect">
            <a:avLst/>
          </a:prstGeom>
          <a:solidFill>
            <a:schemeClr val="bg2">
              <a:lumMod val="75000"/>
              <a:lumOff val="25000"/>
            </a:schemeClr>
          </a:solidFill>
          <a:ln>
            <a:solidFill>
              <a:schemeClr val="accent1">
                <a:lumMod val="40000"/>
                <a:lumOff val="60000"/>
              </a:schemeClr>
            </a:solidFill>
          </a:ln>
        </p:spPr>
        <p:txBody>
          <a:bodyPr wrap="square" rtlCol="0">
            <a:spAutoFit/>
          </a:bodyPr>
          <a:lstStyle/>
          <a:p>
            <a:pPr algn="just"/>
            <a:r>
              <a:rPr lang="en-US" sz="2800" u="sng" dirty="0">
                <a:solidFill>
                  <a:schemeClr val="accent4">
                    <a:lumMod val="40000"/>
                    <a:lumOff val="60000"/>
                  </a:schemeClr>
                </a:solidFill>
                <a:latin typeface="Arial" panose="020B0604020202020204" pitchFamily="34" charset="0"/>
                <a:cs typeface="Arial" panose="020B0604020202020204" pitchFamily="34" charset="0"/>
              </a:rPr>
              <a:t>Exploring Fusion Methods for Multimodal Emotion Recognition with Missing Data</a:t>
            </a:r>
          </a:p>
          <a:p>
            <a:pPr algn="just"/>
            <a:endParaRPr lang="en-US" dirty="0">
              <a:latin typeface="Arial" panose="020B0604020202020204" pitchFamily="34" charset="0"/>
              <a:cs typeface="Arial" panose="020B0604020202020204" pitchFamily="34" charset="0"/>
            </a:endParaRPr>
          </a:p>
          <a:p>
            <a:r>
              <a:rPr lang="en-US" sz="1200" dirty="0">
                <a:solidFill>
                  <a:srgbClr val="00B0F0"/>
                </a:solidFill>
              </a:rPr>
              <a:t>Johannes Wagner, Florian </a:t>
            </a:r>
            <a:r>
              <a:rPr lang="en-US" sz="1200" dirty="0" err="1">
                <a:solidFill>
                  <a:srgbClr val="00B0F0"/>
                </a:solidFill>
              </a:rPr>
              <a:t>Lingenfelser</a:t>
            </a:r>
            <a:r>
              <a:rPr lang="en-US" sz="1200" dirty="0">
                <a:solidFill>
                  <a:srgbClr val="00B0F0"/>
                </a:solidFill>
              </a:rPr>
              <a:t>, Elisabeth Andr  ́e, </a:t>
            </a:r>
            <a:r>
              <a:rPr lang="en-US" sz="1200" dirty="0" err="1">
                <a:solidFill>
                  <a:srgbClr val="00B0F0"/>
                </a:solidFill>
              </a:rPr>
              <a:t>Jonghwa</a:t>
            </a:r>
            <a:r>
              <a:rPr lang="en-US" sz="1200" dirty="0">
                <a:solidFill>
                  <a:srgbClr val="00B0F0"/>
                </a:solidFill>
              </a:rPr>
              <a:t> Kim, Senior Member, IEEE</a:t>
            </a:r>
          </a:p>
        </p:txBody>
      </p:sp>
    </p:spTree>
    <p:extLst>
      <p:ext uri="{BB962C8B-B14F-4D97-AF65-F5344CB8AC3E}">
        <p14:creationId xmlns:p14="http://schemas.microsoft.com/office/powerpoint/2010/main" val="3865654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E5DC5EF-AE39-612D-7E7E-10D3E4E5EF02}"/>
              </a:ext>
            </a:extLst>
          </p:cNvPr>
          <p:cNvSpPr>
            <a:spLocks noGrp="1"/>
          </p:cNvSpPr>
          <p:nvPr>
            <p:ph type="title"/>
          </p:nvPr>
        </p:nvSpPr>
        <p:spPr>
          <a:xfrm>
            <a:off x="451515" y="1734857"/>
            <a:ext cx="3956583" cy="3388287"/>
          </a:xfrm>
        </p:spPr>
        <p:txBody>
          <a:bodyPr anchor="ctr">
            <a:normAutofit/>
          </a:bodyPr>
          <a:lstStyle/>
          <a:p>
            <a:r>
              <a:rPr lang="en-US" dirty="0">
                <a:solidFill>
                  <a:srgbClr val="BEC1F4"/>
                </a:solidFill>
              </a:rPr>
              <a:t>INTRODUCTION</a:t>
            </a:r>
          </a:p>
        </p:txBody>
      </p:sp>
      <p:sp>
        <p:nvSpPr>
          <p:cNvPr id="3" name="Content Placeholder 2">
            <a:extLst>
              <a:ext uri="{FF2B5EF4-FFF2-40B4-BE49-F238E27FC236}">
                <a16:creationId xmlns:a16="http://schemas.microsoft.com/office/drawing/2014/main" id="{978A85F9-50C7-C716-92D6-AE887ECF34BA}"/>
              </a:ext>
            </a:extLst>
          </p:cNvPr>
          <p:cNvSpPr>
            <a:spLocks noGrp="1"/>
          </p:cNvSpPr>
          <p:nvPr>
            <p:ph idx="1"/>
          </p:nvPr>
        </p:nvSpPr>
        <p:spPr>
          <a:xfrm>
            <a:off x="6008068" y="978993"/>
            <a:ext cx="5365218" cy="4900014"/>
          </a:xfrm>
          <a:effectLst/>
        </p:spPr>
        <p:txBody>
          <a:bodyPr>
            <a:normAutofit fontScale="92500" lnSpcReduction="20000"/>
          </a:bodyPr>
          <a:lstStyle/>
          <a:p>
            <a:r>
              <a:rPr lang="en-US" dirty="0"/>
              <a:t>The paper presents a study on developing a system for multimodal emotion recognition with missing data.</a:t>
            </a:r>
          </a:p>
          <a:p>
            <a:r>
              <a:rPr lang="en-US" dirty="0"/>
              <a:t>It focuses on exploring different fusion methods to combine information from multiple modalities, including facial expressions, speech, and physiological signals.</a:t>
            </a:r>
          </a:p>
          <a:p>
            <a:r>
              <a:rPr lang="en-US" dirty="0"/>
              <a:t>They used a dataset of emotional stimuli to train and test their system, and evaluate its performance using various metrics.</a:t>
            </a:r>
          </a:p>
          <a:p>
            <a:r>
              <a:rPr lang="en-US" dirty="0"/>
              <a:t>- The paper discusses several challenges in developing a multimodal system for emotion recognition, including the issue of missing data in one or more modalities.</a:t>
            </a:r>
          </a:p>
          <a:p>
            <a:r>
              <a:rPr lang="en-US" dirty="0"/>
              <a:t>- To address the issue of missing data, the authors propose a method for imputing missing values based on the available data and the correlation between modalities.</a:t>
            </a:r>
          </a:p>
        </p:txBody>
      </p:sp>
    </p:spTree>
    <p:extLst>
      <p:ext uri="{BB962C8B-B14F-4D97-AF65-F5344CB8AC3E}">
        <p14:creationId xmlns:p14="http://schemas.microsoft.com/office/powerpoint/2010/main" val="1901931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FCAA8-B2AD-15E2-1EB7-9C25B223274B}"/>
              </a:ext>
            </a:extLst>
          </p:cNvPr>
          <p:cNvSpPr>
            <a:spLocks noGrp="1"/>
          </p:cNvSpPr>
          <p:nvPr>
            <p:ph type="title"/>
          </p:nvPr>
        </p:nvSpPr>
        <p:spPr/>
        <p:txBody>
          <a:bodyPr/>
          <a:lstStyle/>
          <a:p>
            <a:r>
              <a:rPr lang="en-US" dirty="0">
                <a:solidFill>
                  <a:schemeClr val="accent4">
                    <a:lumMod val="40000"/>
                    <a:lumOff val="60000"/>
                  </a:schemeClr>
                </a:solidFill>
              </a:rPr>
              <a:t>Related Works </a:t>
            </a:r>
          </a:p>
        </p:txBody>
      </p:sp>
      <p:sp>
        <p:nvSpPr>
          <p:cNvPr id="3" name="Content Placeholder 2">
            <a:extLst>
              <a:ext uri="{FF2B5EF4-FFF2-40B4-BE49-F238E27FC236}">
                <a16:creationId xmlns:a16="http://schemas.microsoft.com/office/drawing/2014/main" id="{2465BF4B-2099-F9D7-AC4F-5B24A34D4A3C}"/>
              </a:ext>
            </a:extLst>
          </p:cNvPr>
          <p:cNvSpPr>
            <a:spLocks noGrp="1"/>
          </p:cNvSpPr>
          <p:nvPr>
            <p:ph idx="1"/>
          </p:nvPr>
        </p:nvSpPr>
        <p:spPr>
          <a:xfrm>
            <a:off x="818712" y="2222287"/>
            <a:ext cx="10554574" cy="4049117"/>
          </a:xfrm>
        </p:spPr>
        <p:txBody>
          <a:bodyPr>
            <a:normAutofit lnSpcReduction="10000"/>
          </a:bodyPr>
          <a:lstStyle/>
          <a:p>
            <a:r>
              <a:rPr lang="en-US" b="0" i="0" dirty="0">
                <a:effectLst/>
                <a:latin typeface="-apple-system"/>
              </a:rPr>
              <a:t>Ambady and Rosenthal (1992) conducted a meta-analysis of studies on the predictive power of thin slices of expressive behavior for interpersonal consequences, finding that brief observations of nonverbal behavior can provide accurate judgments of others' traits and emotions. </a:t>
            </a:r>
          </a:p>
          <a:p>
            <a:r>
              <a:rPr lang="en-US" b="0" i="0" dirty="0" err="1">
                <a:effectLst/>
                <a:latin typeface="-apple-system"/>
              </a:rPr>
              <a:t>Balomenos</a:t>
            </a:r>
            <a:r>
              <a:rPr lang="en-US" b="0" i="0" dirty="0">
                <a:effectLst/>
                <a:latin typeface="-apple-system"/>
              </a:rPr>
              <a:t> et al. (2005) presented a system for emotion analysis in man-machine interaction systems, which used a combination of speech, facial expression, and physiological signals to recognize emotions in users. </a:t>
            </a:r>
          </a:p>
          <a:p>
            <a:r>
              <a:rPr lang="en-US" b="0" i="0" dirty="0" err="1">
                <a:effectLst/>
                <a:latin typeface="-apple-system"/>
              </a:rPr>
              <a:t>Batliner</a:t>
            </a:r>
            <a:r>
              <a:rPr lang="en-US" b="0" i="0" dirty="0">
                <a:effectLst/>
                <a:latin typeface="-apple-system"/>
              </a:rPr>
              <a:t> et al. (2006) proposed a method for improving automatic classification of emotional user states by combining efforts from multiple research groups and using a variety of modalities, including speech, facial expression, and physiological signals. </a:t>
            </a:r>
          </a:p>
          <a:p>
            <a:r>
              <a:rPr lang="en-US" b="0" i="0" dirty="0">
                <a:effectLst/>
                <a:latin typeface="-apple-system"/>
              </a:rPr>
              <a:t>The paper also mentions Smart Sensor Integration (SSI), a framework for multimodal signal processing developed at the authors' lab to support the building of on-line recognition systems. SSI provides tools for signal processing, feature extraction, and pattern recognition, as well as tools for off-line and on-line evaluation of machine learning pipelines.</a:t>
            </a:r>
            <a:endParaRPr lang="en-US" dirty="0"/>
          </a:p>
        </p:txBody>
      </p:sp>
    </p:spTree>
    <p:extLst>
      <p:ext uri="{BB962C8B-B14F-4D97-AF65-F5344CB8AC3E}">
        <p14:creationId xmlns:p14="http://schemas.microsoft.com/office/powerpoint/2010/main" val="4246120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8E152-268F-BAA6-DD9C-650573EF7E10}"/>
              </a:ext>
            </a:extLst>
          </p:cNvPr>
          <p:cNvSpPr>
            <a:spLocks noGrp="1"/>
          </p:cNvSpPr>
          <p:nvPr>
            <p:ph type="title"/>
          </p:nvPr>
        </p:nvSpPr>
        <p:spPr>
          <a:xfrm>
            <a:off x="1073150" y="446088"/>
            <a:ext cx="3547533" cy="1288107"/>
          </a:xfrm>
        </p:spPr>
        <p:txBody>
          <a:bodyPr/>
          <a:lstStyle/>
          <a:p>
            <a:r>
              <a:rPr lang="en-US" sz="2400" dirty="0">
                <a:solidFill>
                  <a:schemeClr val="accent5">
                    <a:lumMod val="60000"/>
                    <a:lumOff val="40000"/>
                  </a:schemeClr>
                </a:solidFill>
              </a:rPr>
              <a:t>Multimodal emotion recognition.</a:t>
            </a:r>
          </a:p>
        </p:txBody>
      </p:sp>
      <p:sp>
        <p:nvSpPr>
          <p:cNvPr id="3" name="Content Placeholder 2">
            <a:extLst>
              <a:ext uri="{FF2B5EF4-FFF2-40B4-BE49-F238E27FC236}">
                <a16:creationId xmlns:a16="http://schemas.microsoft.com/office/drawing/2014/main" id="{CE5CDD10-B691-F379-BD1B-A25BE5992B59}"/>
              </a:ext>
            </a:extLst>
          </p:cNvPr>
          <p:cNvSpPr>
            <a:spLocks noGrp="1"/>
          </p:cNvSpPr>
          <p:nvPr>
            <p:ph idx="1"/>
          </p:nvPr>
        </p:nvSpPr>
        <p:spPr/>
        <p:txBody>
          <a:bodyPr>
            <a:normAutofit fontScale="92500" lnSpcReduction="20000"/>
          </a:bodyPr>
          <a:lstStyle/>
          <a:p>
            <a:r>
              <a:rPr lang="en-US" dirty="0"/>
              <a:t>CALLAS Expressivity Corpus, which was collected for the purpose of studying multimodal emotion recognition.</a:t>
            </a:r>
          </a:p>
          <a:p>
            <a:r>
              <a:rPr lang="en-US" dirty="0"/>
              <a:t>Contains 2,513 samples of emotional stimuli</a:t>
            </a:r>
          </a:p>
          <a:p>
            <a:r>
              <a:rPr lang="en-US" dirty="0"/>
              <a:t>Presented to 21 subjects</a:t>
            </a:r>
          </a:p>
          <a:p>
            <a:r>
              <a:rPr lang="en-US" dirty="0"/>
              <a:t>Designed to elicit emotions in the subjects</a:t>
            </a:r>
          </a:p>
          <a:p>
            <a:r>
              <a:rPr lang="en-US" dirty="0"/>
              <a:t>Includes audio and visual components</a:t>
            </a:r>
          </a:p>
          <a:p>
            <a:r>
              <a:rPr lang="en-US" dirty="0"/>
              <a:t>Audio signals present in all 2,513 samples</a:t>
            </a:r>
          </a:p>
          <a:p>
            <a:r>
              <a:rPr lang="en-US" dirty="0"/>
              <a:t>Facial features could be extracted from 2,251 samples (90%)</a:t>
            </a:r>
          </a:p>
          <a:p>
            <a:r>
              <a:rPr lang="en-US" dirty="0"/>
              <a:t>Significant gestures available for 569 samples (24%)</a:t>
            </a:r>
          </a:p>
          <a:p>
            <a:r>
              <a:rPr lang="en-US" dirty="0"/>
              <a:t>Includes vocal utterances, facial expressions, and gesture expressivity</a:t>
            </a:r>
          </a:p>
          <a:p>
            <a:r>
              <a:rPr lang="en-US" dirty="0"/>
              <a:t>Three primary emotion classes represented</a:t>
            </a:r>
          </a:p>
          <a:p>
            <a:r>
              <a:rPr lang="en-US" dirty="0"/>
              <a:t>Gesture stream not available for all observations</a:t>
            </a:r>
          </a:p>
          <a:p>
            <a:r>
              <a:rPr lang="en-US" dirty="0"/>
              <a:t>Applicable ways of handling missing data must be incorporated into experiments on this corpus.</a:t>
            </a:r>
          </a:p>
        </p:txBody>
      </p:sp>
      <p:sp>
        <p:nvSpPr>
          <p:cNvPr id="4" name="Text Placeholder 3">
            <a:extLst>
              <a:ext uri="{FF2B5EF4-FFF2-40B4-BE49-F238E27FC236}">
                <a16:creationId xmlns:a16="http://schemas.microsoft.com/office/drawing/2014/main" id="{5EC3E08F-9D29-4607-1614-892DFA0D1C63}"/>
              </a:ext>
            </a:extLst>
          </p:cNvPr>
          <p:cNvSpPr>
            <a:spLocks noGrp="1"/>
          </p:cNvSpPr>
          <p:nvPr>
            <p:ph type="body" sz="half" idx="2"/>
          </p:nvPr>
        </p:nvSpPr>
        <p:spPr>
          <a:solidFill>
            <a:schemeClr val="bg2">
              <a:lumMod val="75000"/>
              <a:lumOff val="25000"/>
            </a:schemeClr>
          </a:solidFill>
        </p:spPr>
        <p:txBody>
          <a:bodyPr>
            <a:normAutofit/>
          </a:bodyPr>
          <a:lstStyle/>
          <a:p>
            <a:r>
              <a:rPr lang="en-US" sz="3600" dirty="0">
                <a:solidFill>
                  <a:schemeClr val="accent3"/>
                </a:solidFill>
              </a:rPr>
              <a:t>Callas Corpus</a:t>
            </a:r>
          </a:p>
        </p:txBody>
      </p:sp>
    </p:spTree>
    <p:extLst>
      <p:ext uri="{BB962C8B-B14F-4D97-AF65-F5344CB8AC3E}">
        <p14:creationId xmlns:p14="http://schemas.microsoft.com/office/powerpoint/2010/main" val="3097342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A69D2-B857-1A9D-CF6B-E825F9709745}"/>
              </a:ext>
            </a:extLst>
          </p:cNvPr>
          <p:cNvSpPr>
            <a:spLocks noGrp="1"/>
          </p:cNvSpPr>
          <p:nvPr>
            <p:ph type="title"/>
          </p:nvPr>
        </p:nvSpPr>
        <p:spPr/>
        <p:txBody>
          <a:bodyPr/>
          <a:lstStyle/>
          <a:p>
            <a:r>
              <a:rPr lang="en-US" sz="4800" dirty="0">
                <a:solidFill>
                  <a:schemeClr val="accent2">
                    <a:lumMod val="60000"/>
                    <a:lumOff val="40000"/>
                  </a:schemeClr>
                </a:solidFill>
              </a:rPr>
              <a:t>Data Processing</a:t>
            </a:r>
          </a:p>
        </p:txBody>
      </p:sp>
      <p:sp>
        <p:nvSpPr>
          <p:cNvPr id="3" name="Content Placeholder 2">
            <a:extLst>
              <a:ext uri="{FF2B5EF4-FFF2-40B4-BE49-F238E27FC236}">
                <a16:creationId xmlns:a16="http://schemas.microsoft.com/office/drawing/2014/main" id="{A140F228-DE26-AD5F-E918-75F3468D39B8}"/>
              </a:ext>
            </a:extLst>
          </p:cNvPr>
          <p:cNvSpPr>
            <a:spLocks noGrp="1"/>
          </p:cNvSpPr>
          <p:nvPr>
            <p:ph idx="1"/>
          </p:nvPr>
        </p:nvSpPr>
        <p:spPr/>
        <p:txBody>
          <a:bodyPr>
            <a:normAutofit fontScale="92500" lnSpcReduction="10000"/>
          </a:bodyPr>
          <a:lstStyle/>
          <a:p>
            <a:r>
              <a:rPr lang="en-US" b="0" i="0" dirty="0">
                <a:effectLst/>
                <a:latin typeface="-apple-system"/>
              </a:rPr>
              <a:t>It’s a method for multimodal emotion recognition with missing data </a:t>
            </a:r>
          </a:p>
          <a:p>
            <a:r>
              <a:rPr lang="en-US" b="0" i="0" dirty="0">
                <a:effectLst/>
                <a:latin typeface="-apple-system"/>
              </a:rPr>
              <a:t>Focuses on developing a system for emotion recognition - Addresses the issue of missing data in one or more modalities </a:t>
            </a:r>
          </a:p>
          <a:p>
            <a:r>
              <a:rPr lang="en-US" b="0" i="0" dirty="0">
                <a:effectLst/>
                <a:latin typeface="-apple-system"/>
              </a:rPr>
              <a:t>Presents a comprehensive study on the topic - Describes processing and classification methods developed with Smart Sensor Integration (SSI) </a:t>
            </a:r>
          </a:p>
          <a:p>
            <a:r>
              <a:rPr lang="en-US" b="0" i="0" dirty="0">
                <a:effectLst/>
                <a:latin typeface="-apple-system"/>
              </a:rPr>
              <a:t>SSI supports design and evaluation of machine learning pipelines </a:t>
            </a:r>
          </a:p>
          <a:p>
            <a:r>
              <a:rPr lang="en-US" b="0" i="0" dirty="0">
                <a:effectLst/>
                <a:latin typeface="-apple-system"/>
              </a:rPr>
              <a:t>Offers tailored tools for signal processing, feature extraction, and pattern recognition </a:t>
            </a:r>
          </a:p>
          <a:p>
            <a:r>
              <a:rPr lang="en-US" b="0" i="0" dirty="0">
                <a:effectLst/>
                <a:latin typeface="-apple-system"/>
              </a:rPr>
              <a:t>Provides overview of pre-processing steps and feature extraction methods applied in experiments </a:t>
            </a:r>
          </a:p>
          <a:p>
            <a:r>
              <a:rPr lang="en-US" b="0" i="0" dirty="0">
                <a:effectLst/>
                <a:latin typeface="-apple-system"/>
              </a:rPr>
              <a:t>Includes pre-processing of audio signals, extraction of features such as pitch, energy, and MFCCs, and calculation of statistical measures such as mean, median, maximum, minimum, and variance </a:t>
            </a:r>
          </a:p>
          <a:p>
            <a:r>
              <a:rPr lang="en-US" b="0" i="0" dirty="0">
                <a:effectLst/>
                <a:latin typeface="-apple-system"/>
              </a:rPr>
              <a:t>Does not provide information on specific processing methods used for visual modality</a:t>
            </a:r>
            <a:endParaRPr lang="en-US" dirty="0"/>
          </a:p>
        </p:txBody>
      </p:sp>
      <p:sp>
        <p:nvSpPr>
          <p:cNvPr id="4" name="Text Placeholder 3">
            <a:extLst>
              <a:ext uri="{FF2B5EF4-FFF2-40B4-BE49-F238E27FC236}">
                <a16:creationId xmlns:a16="http://schemas.microsoft.com/office/drawing/2014/main" id="{206515FE-7E15-01BE-0C34-A944CD04533E}"/>
              </a:ext>
            </a:extLst>
          </p:cNvPr>
          <p:cNvSpPr>
            <a:spLocks noGrp="1"/>
          </p:cNvSpPr>
          <p:nvPr>
            <p:ph type="body" sz="half" idx="2"/>
          </p:nvPr>
        </p:nvSpPr>
        <p:spPr>
          <a:solidFill>
            <a:schemeClr val="accent2">
              <a:lumMod val="50000"/>
            </a:schemeClr>
          </a:solidFill>
        </p:spPr>
        <p:txBody>
          <a:bodyPr>
            <a:normAutofit/>
          </a:bodyPr>
          <a:lstStyle/>
          <a:p>
            <a:r>
              <a:rPr lang="en-US" sz="3600" dirty="0">
                <a:solidFill>
                  <a:schemeClr val="accent2">
                    <a:lumMod val="60000"/>
                    <a:lumOff val="40000"/>
                  </a:schemeClr>
                </a:solidFill>
              </a:rPr>
              <a:t>Smart Sensor Integration (SSI)</a:t>
            </a:r>
          </a:p>
        </p:txBody>
      </p:sp>
    </p:spTree>
    <p:extLst>
      <p:ext uri="{BB962C8B-B14F-4D97-AF65-F5344CB8AC3E}">
        <p14:creationId xmlns:p14="http://schemas.microsoft.com/office/powerpoint/2010/main" val="1689098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38734-FFC2-D34A-C9A3-E0645A6DFE2D}"/>
              </a:ext>
            </a:extLst>
          </p:cNvPr>
          <p:cNvSpPr>
            <a:spLocks noGrp="1"/>
          </p:cNvSpPr>
          <p:nvPr>
            <p:ph type="title"/>
          </p:nvPr>
        </p:nvSpPr>
        <p:spPr>
          <a:xfrm>
            <a:off x="1073151" y="446088"/>
            <a:ext cx="3547533" cy="1149799"/>
          </a:xfrm>
        </p:spPr>
        <p:txBody>
          <a:bodyPr/>
          <a:lstStyle/>
          <a:p>
            <a:r>
              <a:rPr lang="en-US" sz="4400" dirty="0"/>
              <a:t>Results</a:t>
            </a:r>
          </a:p>
        </p:txBody>
      </p:sp>
      <p:sp>
        <p:nvSpPr>
          <p:cNvPr id="3" name="Content Placeholder 2">
            <a:extLst>
              <a:ext uri="{FF2B5EF4-FFF2-40B4-BE49-F238E27FC236}">
                <a16:creationId xmlns:a16="http://schemas.microsoft.com/office/drawing/2014/main" id="{4D7E374C-3AA1-65EA-3C95-B40EC0B729BF}"/>
              </a:ext>
            </a:extLst>
          </p:cNvPr>
          <p:cNvSpPr>
            <a:spLocks noGrp="1"/>
          </p:cNvSpPr>
          <p:nvPr>
            <p:ph idx="1"/>
          </p:nvPr>
        </p:nvSpPr>
        <p:spPr/>
        <p:txBody>
          <a:bodyPr/>
          <a:lstStyle/>
          <a:p>
            <a:r>
              <a:rPr lang="en-US" b="0" i="0" dirty="0">
                <a:effectLst/>
                <a:latin typeface="-apple-system"/>
              </a:rPr>
              <a:t>the recognition accuracy achieved by the different fusion methods tested in the experiments. </a:t>
            </a:r>
          </a:p>
          <a:p>
            <a:r>
              <a:rPr lang="en-US" b="0" i="0" dirty="0">
                <a:effectLst/>
                <a:latin typeface="-apple-system"/>
              </a:rPr>
              <a:t>The proposed methods for handling missing data, such as the missing data imputation and the weighted fusion approach, can improve the recognition accuracy compared to the baseline methods. </a:t>
            </a:r>
          </a:p>
          <a:p>
            <a:r>
              <a:rPr lang="en-US" b="0" i="0" dirty="0">
                <a:effectLst/>
                <a:latin typeface="-apple-system"/>
              </a:rPr>
              <a:t>The paper provides detailed analysis and discussion of the results, including the impact of missing data on the recognition accuracy and the performance of different feature sets and fusion methods.</a:t>
            </a:r>
            <a:endParaRPr lang="en-US" dirty="0"/>
          </a:p>
        </p:txBody>
      </p:sp>
      <p:sp>
        <p:nvSpPr>
          <p:cNvPr id="4" name="Text Placeholder 3">
            <a:extLst>
              <a:ext uri="{FF2B5EF4-FFF2-40B4-BE49-F238E27FC236}">
                <a16:creationId xmlns:a16="http://schemas.microsoft.com/office/drawing/2014/main" id="{CC2BF15D-B69A-14C7-C6B5-617554CF5C88}"/>
              </a:ext>
            </a:extLst>
          </p:cNvPr>
          <p:cNvSpPr>
            <a:spLocks noGrp="1"/>
          </p:cNvSpPr>
          <p:nvPr>
            <p:ph type="body" sz="half" idx="2"/>
          </p:nvPr>
        </p:nvSpPr>
        <p:spPr>
          <a:xfrm>
            <a:off x="1073150" y="2260740"/>
            <a:ext cx="3547533" cy="3600311"/>
          </a:xfrm>
          <a:solidFill>
            <a:schemeClr val="tx2">
              <a:lumMod val="75000"/>
            </a:schemeClr>
          </a:solidFill>
        </p:spPr>
        <p:txBody>
          <a:bodyPr>
            <a:normAutofit/>
          </a:bodyPr>
          <a:lstStyle/>
          <a:p>
            <a:r>
              <a:rPr lang="en-US" sz="4000" dirty="0">
                <a:solidFill>
                  <a:schemeClr val="accent5">
                    <a:lumMod val="20000"/>
                    <a:lumOff val="80000"/>
                  </a:schemeClr>
                </a:solidFill>
              </a:rPr>
              <a:t>Outcome</a:t>
            </a:r>
          </a:p>
        </p:txBody>
      </p:sp>
    </p:spTree>
    <p:extLst>
      <p:ext uri="{BB962C8B-B14F-4D97-AF65-F5344CB8AC3E}">
        <p14:creationId xmlns:p14="http://schemas.microsoft.com/office/powerpoint/2010/main" val="3210437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9A570-C6E3-AE7A-9146-445FBD0D2846}"/>
              </a:ext>
            </a:extLst>
          </p:cNvPr>
          <p:cNvSpPr>
            <a:spLocks noGrp="1"/>
          </p:cNvSpPr>
          <p:nvPr>
            <p:ph type="title"/>
          </p:nvPr>
        </p:nvSpPr>
        <p:spPr>
          <a:xfrm>
            <a:off x="1073151" y="446088"/>
            <a:ext cx="3547533" cy="1020403"/>
          </a:xfrm>
        </p:spPr>
        <p:txBody>
          <a:bodyPr/>
          <a:lstStyle/>
          <a:p>
            <a:r>
              <a:rPr lang="en-US" sz="2800" dirty="0"/>
              <a:t>Conclusion </a:t>
            </a:r>
          </a:p>
        </p:txBody>
      </p:sp>
      <p:sp>
        <p:nvSpPr>
          <p:cNvPr id="3" name="Content Placeholder 2">
            <a:extLst>
              <a:ext uri="{FF2B5EF4-FFF2-40B4-BE49-F238E27FC236}">
                <a16:creationId xmlns:a16="http://schemas.microsoft.com/office/drawing/2014/main" id="{90A43454-05A6-672A-731F-2B4E1E88F9F6}"/>
              </a:ext>
            </a:extLst>
          </p:cNvPr>
          <p:cNvSpPr>
            <a:spLocks noGrp="1"/>
          </p:cNvSpPr>
          <p:nvPr>
            <p:ph idx="1"/>
          </p:nvPr>
        </p:nvSpPr>
        <p:spPr/>
        <p:txBody>
          <a:bodyPr>
            <a:normAutofit fontScale="92500"/>
          </a:bodyPr>
          <a:lstStyle/>
          <a:p>
            <a:r>
              <a:rPr lang="en-US" b="0" i="0" dirty="0">
                <a:effectLst/>
                <a:latin typeface="-apple-system"/>
              </a:rPr>
              <a:t>The proposed methods for handling missing data can improve the recognition accuracy compared to the baseline methods. </a:t>
            </a:r>
          </a:p>
          <a:p>
            <a:r>
              <a:rPr lang="en-US" b="0" i="0" dirty="0">
                <a:effectLst/>
                <a:latin typeface="-apple-system"/>
              </a:rPr>
              <a:t>The study shows that the fusion of multiple modalities can improve the recognition accuracy of emotion recognition systems. </a:t>
            </a:r>
          </a:p>
          <a:p>
            <a:r>
              <a:rPr lang="en-US" b="0" i="0" dirty="0">
                <a:effectLst/>
                <a:latin typeface="-apple-system"/>
              </a:rPr>
              <a:t>The paper provides insights into the impact of missing data on the recognition accuracy and the performance of different feature sets and fusion methods. </a:t>
            </a:r>
          </a:p>
          <a:p>
            <a:r>
              <a:rPr lang="en-US" b="0" i="0" dirty="0">
                <a:effectLst/>
                <a:latin typeface="-apple-system"/>
              </a:rPr>
              <a:t>The results demonstrate the potential of Smart Sensor Integration (SSI) for designing and evaluating machine learning pipelines for multimodal emotion recognition. </a:t>
            </a:r>
          </a:p>
          <a:p>
            <a:r>
              <a:rPr lang="en-US" b="0" i="0" dirty="0">
                <a:effectLst/>
                <a:latin typeface="-apple-system"/>
              </a:rPr>
              <a:t>The study highlights the importance of feature selection and fusion methods in achieving high recognition accuracy in multimodal emotion recognition systems. </a:t>
            </a:r>
          </a:p>
          <a:p>
            <a:r>
              <a:rPr lang="en-US" b="0" i="0" dirty="0">
                <a:effectLst/>
                <a:latin typeface="-apple-system"/>
              </a:rPr>
              <a:t>The paper concludes by suggesting future research directions, such as exploring more advanced feature extraction and fusion methods, and investigating the impact of different modalities on emotion recognition.</a:t>
            </a:r>
            <a:endParaRPr lang="en-US" dirty="0"/>
          </a:p>
        </p:txBody>
      </p:sp>
      <p:sp>
        <p:nvSpPr>
          <p:cNvPr id="4" name="Text Placeholder 3">
            <a:extLst>
              <a:ext uri="{FF2B5EF4-FFF2-40B4-BE49-F238E27FC236}">
                <a16:creationId xmlns:a16="http://schemas.microsoft.com/office/drawing/2014/main" id="{19691A31-FF72-9081-0A16-276110D758C0}"/>
              </a:ext>
            </a:extLst>
          </p:cNvPr>
          <p:cNvSpPr>
            <a:spLocks noGrp="1"/>
          </p:cNvSpPr>
          <p:nvPr>
            <p:ph type="body" sz="half" idx="2"/>
          </p:nvPr>
        </p:nvSpPr>
        <p:spPr>
          <a:solidFill>
            <a:schemeClr val="accent1">
              <a:lumMod val="50000"/>
            </a:schemeClr>
          </a:solidFill>
        </p:spPr>
        <p:txBody>
          <a:bodyPr>
            <a:normAutofit/>
          </a:bodyPr>
          <a:lstStyle/>
          <a:p>
            <a:r>
              <a:rPr lang="en-US" sz="4400" dirty="0">
                <a:solidFill>
                  <a:schemeClr val="accent3"/>
                </a:solidFill>
              </a:rPr>
              <a:t>Summary</a:t>
            </a:r>
          </a:p>
        </p:txBody>
      </p:sp>
    </p:spTree>
    <p:extLst>
      <p:ext uri="{BB962C8B-B14F-4D97-AF65-F5344CB8AC3E}">
        <p14:creationId xmlns:p14="http://schemas.microsoft.com/office/powerpoint/2010/main" val="2659492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19252-5ADF-0212-CFDC-95C79ED0A8E1}"/>
              </a:ext>
            </a:extLst>
          </p:cNvPr>
          <p:cNvSpPr>
            <a:spLocks noGrp="1"/>
          </p:cNvSpPr>
          <p:nvPr>
            <p:ph type="title"/>
          </p:nvPr>
        </p:nvSpPr>
        <p:spPr/>
        <p:txBody>
          <a:bodyPr/>
          <a:lstStyle/>
          <a:p>
            <a:r>
              <a:rPr lang="en-US" dirty="0"/>
              <a:t>Reference</a:t>
            </a:r>
          </a:p>
        </p:txBody>
      </p:sp>
      <p:sp>
        <p:nvSpPr>
          <p:cNvPr id="3" name="TextBox 2">
            <a:extLst>
              <a:ext uri="{FF2B5EF4-FFF2-40B4-BE49-F238E27FC236}">
                <a16:creationId xmlns:a16="http://schemas.microsoft.com/office/drawing/2014/main" id="{30E580FE-75FC-5397-D894-0D3D8AA7443F}"/>
              </a:ext>
            </a:extLst>
          </p:cNvPr>
          <p:cNvSpPr txBox="1"/>
          <p:nvPr/>
        </p:nvSpPr>
        <p:spPr>
          <a:xfrm>
            <a:off x="810000" y="2594028"/>
            <a:ext cx="10857553" cy="1669944"/>
          </a:xfrm>
          <a:prstGeom prst="rect">
            <a:avLst/>
          </a:prstGeom>
          <a:noFill/>
        </p:spPr>
        <p:txBody>
          <a:bodyPr wrap="square" rtlCol="0">
            <a:spAutoFit/>
          </a:bodyPr>
          <a:lstStyle/>
          <a:p>
            <a:pPr marL="457200" indent="-457200">
              <a:lnSpc>
                <a:spcPct val="200000"/>
              </a:lnSpc>
            </a:pPr>
            <a:r>
              <a:rPr lang="en-US" dirty="0">
                <a:latin typeface="Times New Roman" panose="02020603050405020304" pitchFamily="18" charset="0"/>
              </a:rPr>
              <a:t>  </a:t>
            </a:r>
            <a:r>
              <a:rPr lang="en-US" dirty="0">
                <a:solidFill>
                  <a:schemeClr val="accent5">
                    <a:lumMod val="20000"/>
                    <a:lumOff val="80000"/>
                  </a:schemeClr>
                </a:solidFill>
                <a:latin typeface="Times New Roman" panose="02020603050405020304" pitchFamily="18" charset="0"/>
              </a:rPr>
              <a:t>[1] </a:t>
            </a:r>
            <a:r>
              <a:rPr lang="en-US" sz="1800" dirty="0">
                <a:solidFill>
                  <a:schemeClr val="accent5">
                    <a:lumMod val="20000"/>
                    <a:lumOff val="80000"/>
                  </a:schemeClr>
                </a:solidFill>
                <a:effectLst/>
                <a:latin typeface="Times New Roman" panose="02020603050405020304" pitchFamily="18" charset="0"/>
              </a:rPr>
              <a:t>Wagner, J., André, E., </a:t>
            </a:r>
            <a:r>
              <a:rPr lang="en-US" sz="1800" dirty="0" err="1">
                <a:solidFill>
                  <a:schemeClr val="accent5">
                    <a:lumMod val="20000"/>
                    <a:lumOff val="80000"/>
                  </a:schemeClr>
                </a:solidFill>
                <a:effectLst/>
                <a:latin typeface="Times New Roman" panose="02020603050405020304" pitchFamily="18" charset="0"/>
              </a:rPr>
              <a:t>Lingenfelser</a:t>
            </a:r>
            <a:r>
              <a:rPr lang="en-US" sz="1800" dirty="0">
                <a:solidFill>
                  <a:schemeClr val="accent5">
                    <a:lumMod val="20000"/>
                    <a:lumOff val="80000"/>
                  </a:schemeClr>
                </a:solidFill>
                <a:effectLst/>
                <a:latin typeface="Times New Roman" panose="02020603050405020304" pitchFamily="18" charset="0"/>
              </a:rPr>
              <a:t>, F., &amp; Kim, J. (2011). Exploring Fusion Methods for Multimodal Emotion Recognition with Missing Data. </a:t>
            </a:r>
            <a:r>
              <a:rPr lang="en-US" sz="1800" i="1" dirty="0">
                <a:solidFill>
                  <a:schemeClr val="accent5">
                    <a:lumMod val="20000"/>
                    <a:lumOff val="80000"/>
                  </a:schemeClr>
                </a:solidFill>
                <a:effectLst/>
                <a:latin typeface="Times New Roman" panose="02020603050405020304" pitchFamily="18" charset="0"/>
              </a:rPr>
              <a:t>IEEE Transactions on Affective Computing</a:t>
            </a:r>
            <a:r>
              <a:rPr lang="en-US" sz="1800" dirty="0">
                <a:solidFill>
                  <a:schemeClr val="accent5">
                    <a:lumMod val="20000"/>
                    <a:lumOff val="80000"/>
                  </a:schemeClr>
                </a:solidFill>
                <a:effectLst/>
                <a:latin typeface="Times New Roman" panose="02020603050405020304" pitchFamily="18" charset="0"/>
              </a:rPr>
              <a:t>, </a:t>
            </a:r>
            <a:r>
              <a:rPr lang="en-US" sz="1800" i="1" dirty="0">
                <a:solidFill>
                  <a:schemeClr val="accent5">
                    <a:lumMod val="20000"/>
                    <a:lumOff val="80000"/>
                  </a:schemeClr>
                </a:solidFill>
                <a:effectLst/>
                <a:latin typeface="Times New Roman" panose="02020603050405020304" pitchFamily="18" charset="0"/>
              </a:rPr>
              <a:t>2</a:t>
            </a:r>
            <a:r>
              <a:rPr lang="en-US" sz="1800" dirty="0">
                <a:solidFill>
                  <a:schemeClr val="accent5">
                    <a:lumMod val="20000"/>
                    <a:lumOff val="80000"/>
                  </a:schemeClr>
                </a:solidFill>
                <a:effectLst/>
                <a:latin typeface="Times New Roman" panose="02020603050405020304" pitchFamily="18" charset="0"/>
              </a:rPr>
              <a:t>(4), 206–218. https://doi.org/10.1109/t-affc.2011.12</a:t>
            </a:r>
          </a:p>
        </p:txBody>
      </p:sp>
    </p:spTree>
    <p:extLst>
      <p:ext uri="{BB962C8B-B14F-4D97-AF65-F5344CB8AC3E}">
        <p14:creationId xmlns:p14="http://schemas.microsoft.com/office/powerpoint/2010/main" val="11723667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1</TotalTime>
  <Words>890</Words>
  <Application>Microsoft Office PowerPoint</Application>
  <PresentationFormat>Widescreen</PresentationFormat>
  <Paragraphs>58</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-apple-system</vt:lpstr>
      <vt:lpstr>Arial</vt:lpstr>
      <vt:lpstr>Century Gothic</vt:lpstr>
      <vt:lpstr>Old Standard TT</vt:lpstr>
      <vt:lpstr>Times New Roman</vt:lpstr>
      <vt:lpstr>Wingdings 2</vt:lpstr>
      <vt:lpstr>Quotable</vt:lpstr>
      <vt:lpstr>Paper Review Presentation By Ehsan Abdullah Khan Saad ID-20101512 </vt:lpstr>
      <vt:lpstr>PowerPoint Presentation</vt:lpstr>
      <vt:lpstr>INTRODUCTION</vt:lpstr>
      <vt:lpstr>Related Works </vt:lpstr>
      <vt:lpstr>Multimodal emotion recognition.</vt:lpstr>
      <vt:lpstr>Data Processing</vt:lpstr>
      <vt:lpstr>Results</vt:lpstr>
      <vt:lpstr>Conclusion </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Paper Review Presentation By Ehsan Abdullah Khan Saad ID-20101512 </dc:title>
  <dc:creator>Ehsan Abdullah</dc:creator>
  <cp:lastModifiedBy>Ehsan Abdullah</cp:lastModifiedBy>
  <cp:revision>2</cp:revision>
  <dcterms:created xsi:type="dcterms:W3CDTF">2023-08-21T10:34:14Z</dcterms:created>
  <dcterms:modified xsi:type="dcterms:W3CDTF">2023-08-22T18:48:49Z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2023-08-21T13:13:09Z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e75c21f0-93cd-4cc2-a8e1-b69366839e60</vt:lpwstr>
  </property>
  <property fmtid="{D5CDD505-2E9C-101B-9397-08002B2CF9AE}" pid="7" name="MSIP_Label_defa4170-0d19-0005-0004-bc88714345d2_ActionId">
    <vt:lpwstr>2b0d9328-7a19-4df6-a702-1c2a73cda598</vt:lpwstr>
  </property>
  <property fmtid="{D5CDD505-2E9C-101B-9397-08002B2CF9AE}" pid="8" name="MSIP_Label_defa4170-0d19-0005-0004-bc88714345d2_ContentBits">
    <vt:lpwstr>0</vt:lpwstr>
  </property>
</Properties>
</file>