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2CD821-CD76-4F44-B648-68D891789CBA}" type="datetimeFigureOut">
              <a:rPr lang="en-US" smtClean="0"/>
              <a:t>10/5/2015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8C0CE1-725D-49E9-B074-416495EA2D56}" type="slidenum">
              <a:rPr lang="en-US" smtClean="0"/>
              <a:t>‹#›</a:t>
            </a:fld>
            <a:endParaRPr lang="en-US"/>
          </a:p>
        </p:txBody>
      </p:sp>
    </p:spTree>
    <p:extLst>
      <p:ext uri="{BB962C8B-B14F-4D97-AF65-F5344CB8AC3E}">
        <p14:creationId xmlns:p14="http://schemas.microsoft.com/office/powerpoint/2010/main" val="27033065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1BCC-BB2E-47DE-911A-225705EB5493}" type="datetimeFigureOut">
              <a:rPr lang="en-US" smtClean="0"/>
              <a:t>10/5/2015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5555D-7BE4-49F2-82F4-6FF373571878}" type="slidenum">
              <a:rPr lang="en-US" smtClean="0"/>
              <a:t>‹#›</a:t>
            </a:fld>
            <a:endParaRPr lang="en-US"/>
          </a:p>
        </p:txBody>
      </p:sp>
    </p:spTree>
    <p:extLst>
      <p:ext uri="{BB962C8B-B14F-4D97-AF65-F5344CB8AC3E}">
        <p14:creationId xmlns:p14="http://schemas.microsoft.com/office/powerpoint/2010/main" val="19714800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35555D-7BE4-49F2-82F4-6FF373571878}" type="slidenum">
              <a:rPr lang="en-US" smtClean="0"/>
              <a:t>2</a:t>
            </a:fld>
            <a:endParaRPr lang="en-US"/>
          </a:p>
        </p:txBody>
      </p:sp>
    </p:spTree>
    <p:extLst>
      <p:ext uri="{BB962C8B-B14F-4D97-AF65-F5344CB8AC3E}">
        <p14:creationId xmlns:p14="http://schemas.microsoft.com/office/powerpoint/2010/main" val="20252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35555D-7BE4-49F2-82F4-6FF373571878}" type="slidenum">
              <a:rPr lang="en-US" smtClean="0"/>
              <a:t>3</a:t>
            </a:fld>
            <a:endParaRPr lang="en-US"/>
          </a:p>
        </p:txBody>
      </p:sp>
    </p:spTree>
    <p:extLst>
      <p:ext uri="{BB962C8B-B14F-4D97-AF65-F5344CB8AC3E}">
        <p14:creationId xmlns:p14="http://schemas.microsoft.com/office/powerpoint/2010/main" val="419055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35555D-7BE4-49F2-82F4-6FF373571878}" type="slidenum">
              <a:rPr lang="en-US" smtClean="0"/>
              <a:t>4</a:t>
            </a:fld>
            <a:endParaRPr lang="en-US"/>
          </a:p>
        </p:txBody>
      </p:sp>
    </p:spTree>
    <p:extLst>
      <p:ext uri="{BB962C8B-B14F-4D97-AF65-F5344CB8AC3E}">
        <p14:creationId xmlns:p14="http://schemas.microsoft.com/office/powerpoint/2010/main" val="245493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BB7CB1-3331-447D-9054-0871C8C176D5}" type="datetime1">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416103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5B4BD-5D92-4DBF-96EA-EA7B195577E9}" type="datetime1">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374169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9D1D5-D4A1-4202-88EB-8B5A48FF700A}" type="datetime1">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185883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43F68C-4DC5-436D-BD31-685ABB38D72A}" type="datetime1">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360019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A431D5-5FEE-4392-9F9D-C5A691D7ACA3}" type="datetime1">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146781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558D3E-233F-4DD1-9523-A266CDC57470}" type="datetime1">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6585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9E0DA-C942-4665-ADD3-7F768A48B591}" type="datetime1">
              <a:rPr lang="en-US" smtClean="0"/>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220057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64A0AD-1062-41B7-8615-14B198A80A37}" type="datetime1">
              <a:rPr lang="en-US" smtClean="0"/>
              <a:t>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3046462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815FB-9B03-453E-84B4-BCF37DDE8FA8}" type="datetime1">
              <a:rPr lang="en-US" smtClean="0"/>
              <a:t>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231987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DFA55-5B4A-4412-B3E3-C60140038730}" type="datetime1">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235619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AB67F-608B-444F-BA89-D1AC0B27F429}" type="datetime1">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24A75-F074-4BB3-A36B-5864D13DB705}" type="slidenum">
              <a:rPr lang="en-US" smtClean="0"/>
              <a:t>‹#›</a:t>
            </a:fld>
            <a:endParaRPr lang="en-US"/>
          </a:p>
        </p:txBody>
      </p:sp>
    </p:spTree>
    <p:extLst>
      <p:ext uri="{BB962C8B-B14F-4D97-AF65-F5344CB8AC3E}">
        <p14:creationId xmlns:p14="http://schemas.microsoft.com/office/powerpoint/2010/main" val="8249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2A6AD-CC3B-4968-8316-B5AC3836AD7C}" type="datetime1">
              <a:rPr lang="en-US" smtClean="0"/>
              <a:t>10/5/2015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24A75-F074-4BB3-A36B-5864D13DB705}" type="slidenum">
              <a:rPr lang="en-US" smtClean="0"/>
              <a:t>‹#›</a:t>
            </a:fld>
            <a:endParaRPr lang="en-US"/>
          </a:p>
        </p:txBody>
      </p:sp>
    </p:spTree>
    <p:extLst>
      <p:ext uri="{BB962C8B-B14F-4D97-AF65-F5344CB8AC3E}">
        <p14:creationId xmlns:p14="http://schemas.microsoft.com/office/powerpoint/2010/main" val="3980350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155" y="2042319"/>
            <a:ext cx="10740980" cy="2387600"/>
          </a:xfrm>
        </p:spPr>
        <p:txBody>
          <a:bodyPr>
            <a:normAutofit fontScale="90000"/>
          </a:bodyPr>
          <a:lstStyle/>
          <a:p>
            <a:r>
              <a:rPr lang="en-US" sz="4900" dirty="0" smtClean="0"/>
              <a:t>Master Thesis Proposal Presentation </a:t>
            </a:r>
            <a:br>
              <a:rPr lang="en-US" sz="4900" dirty="0" smtClean="0"/>
            </a:br>
            <a:r>
              <a:rPr lang="en-US" dirty="0" smtClean="0"/>
              <a:t/>
            </a:r>
            <a:br>
              <a:rPr lang="en-US" dirty="0" smtClean="0"/>
            </a:br>
            <a:r>
              <a:rPr lang="en-US" b="1" dirty="0" smtClean="0"/>
              <a:t>Sentiment Analysis of Social Media Content in the Context of Learning Environments</a:t>
            </a:r>
            <a:endParaRPr lang="en-US" b="1" dirty="0"/>
          </a:p>
        </p:txBody>
      </p:sp>
      <p:sp>
        <p:nvSpPr>
          <p:cNvPr id="3" name="Subtitle 2"/>
          <p:cNvSpPr>
            <a:spLocks noGrp="1"/>
          </p:cNvSpPr>
          <p:nvPr>
            <p:ph type="subTitle" idx="1"/>
          </p:nvPr>
        </p:nvSpPr>
        <p:spPr>
          <a:xfrm>
            <a:off x="1678546" y="4799773"/>
            <a:ext cx="9144000" cy="1655762"/>
          </a:xfrm>
        </p:spPr>
        <p:txBody>
          <a:bodyPr>
            <a:normAutofit/>
          </a:bodyPr>
          <a:lstStyle/>
          <a:p>
            <a:endParaRPr lang="en-US" sz="2000" dirty="0" smtClean="0"/>
          </a:p>
          <a:p>
            <a:r>
              <a:rPr lang="en-US" sz="2000" dirty="0" err="1" smtClean="0"/>
              <a:t>Seyed</a:t>
            </a:r>
            <a:r>
              <a:rPr lang="en-US" sz="2000" dirty="0" smtClean="0"/>
              <a:t> Ehsan Badakhshan</a:t>
            </a:r>
          </a:p>
          <a:p>
            <a:r>
              <a:rPr lang="en-US" sz="2000" dirty="0" smtClean="0"/>
              <a:t>Student of M.Sc. Media Informatics RWTH Aachen University</a:t>
            </a:r>
          </a:p>
          <a:p>
            <a:r>
              <a:rPr lang="en-US" sz="2000" dirty="0" smtClean="0"/>
              <a:t>Ehsan.badakhshan@rwth-aachen.de</a:t>
            </a:r>
            <a:endParaRPr lang="en-US" sz="2000" dirty="0"/>
          </a:p>
        </p:txBody>
      </p:sp>
    </p:spTree>
    <p:extLst>
      <p:ext uri="{BB962C8B-B14F-4D97-AF65-F5344CB8AC3E}">
        <p14:creationId xmlns:p14="http://schemas.microsoft.com/office/powerpoint/2010/main" val="1537113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Content Placeholder 2"/>
          <p:cNvSpPr>
            <a:spLocks noGrp="1"/>
          </p:cNvSpPr>
          <p:nvPr>
            <p:ph idx="1"/>
          </p:nvPr>
        </p:nvSpPr>
        <p:spPr/>
        <p:txBody>
          <a:bodyPr/>
          <a:lstStyle/>
          <a:p>
            <a:r>
              <a:rPr lang="en-US" dirty="0" smtClean="0"/>
              <a:t>Introduction </a:t>
            </a:r>
          </a:p>
          <a:p>
            <a:r>
              <a:rPr lang="en-US" dirty="0" smtClean="0"/>
              <a:t>Sentiment Analysis</a:t>
            </a:r>
          </a:p>
          <a:p>
            <a:r>
              <a:rPr lang="en-US" dirty="0" smtClean="0"/>
              <a:t>Related works	</a:t>
            </a:r>
          </a:p>
          <a:p>
            <a:r>
              <a:rPr lang="en-US" dirty="0"/>
              <a:t>S</a:t>
            </a:r>
            <a:r>
              <a:rPr lang="en-US" dirty="0" smtClean="0"/>
              <a:t>ocial Media Sentiment Analysis</a:t>
            </a:r>
          </a:p>
          <a:p>
            <a:r>
              <a:rPr lang="en-US" dirty="0" smtClean="0"/>
              <a:t>Conclusion	</a:t>
            </a:r>
          </a:p>
          <a:p>
            <a:r>
              <a:rPr lang="en-US" dirty="0" smtClean="0"/>
              <a:t>Proposed Timetable</a:t>
            </a:r>
          </a:p>
          <a:p>
            <a:r>
              <a:rPr lang="en-US" dirty="0" smtClean="0"/>
              <a:t>Literature</a:t>
            </a:r>
          </a:p>
          <a:p>
            <a:endParaRPr lang="en-US" dirty="0"/>
          </a:p>
        </p:txBody>
      </p:sp>
      <p:sp>
        <p:nvSpPr>
          <p:cNvPr id="6" name="Slide Number Placeholder 5"/>
          <p:cNvSpPr>
            <a:spLocks noGrp="1"/>
          </p:cNvSpPr>
          <p:nvPr>
            <p:ph type="sldNum" sz="quarter" idx="12"/>
          </p:nvPr>
        </p:nvSpPr>
        <p:spPr/>
        <p:txBody>
          <a:bodyPr/>
          <a:lstStyle/>
          <a:p>
            <a:fld id="{7BD24A75-F074-4BB3-A36B-5864D13DB705}" type="slidenum">
              <a:rPr lang="en-US" smtClean="0"/>
              <a:t>2</a:t>
            </a:fld>
            <a:endParaRPr lang="en-US"/>
          </a:p>
        </p:txBody>
      </p:sp>
    </p:spTree>
    <p:extLst>
      <p:ext uri="{BB962C8B-B14F-4D97-AF65-F5344CB8AC3E}">
        <p14:creationId xmlns:p14="http://schemas.microsoft.com/office/powerpoint/2010/main" val="3010567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223457"/>
            <a:ext cx="10515600" cy="1325563"/>
          </a:xfrm>
        </p:spPr>
        <p:txBody>
          <a:bodyPr/>
          <a:lstStyle/>
          <a:p>
            <a:r>
              <a:rPr lang="en-US" b="1" dirty="0" smtClean="0"/>
              <a:t>Introduction</a:t>
            </a:r>
            <a:endParaRPr lang="en-US" b="1" dirty="0"/>
          </a:p>
        </p:txBody>
      </p:sp>
      <p:sp>
        <p:nvSpPr>
          <p:cNvPr id="3" name="Content Placeholder 2"/>
          <p:cNvSpPr>
            <a:spLocks noGrp="1"/>
          </p:cNvSpPr>
          <p:nvPr>
            <p:ph idx="1"/>
          </p:nvPr>
        </p:nvSpPr>
        <p:spPr>
          <a:xfrm>
            <a:off x="400318" y="1741835"/>
            <a:ext cx="10515600" cy="4832752"/>
          </a:xfrm>
        </p:spPr>
        <p:txBody>
          <a:bodyPr>
            <a:normAutofit fontScale="92500" lnSpcReduction="10000"/>
          </a:bodyPr>
          <a:lstStyle/>
          <a:p>
            <a:r>
              <a:rPr lang="en-US" dirty="0" smtClean="0"/>
              <a:t>Nowadays, social media platforms such as Twitter and Facebook are popular microblogging services.</a:t>
            </a:r>
          </a:p>
          <a:p>
            <a:endParaRPr lang="en-US" dirty="0" smtClean="0"/>
          </a:p>
          <a:p>
            <a:r>
              <a:rPr lang="en-US" dirty="0" smtClean="0"/>
              <a:t>They allow countless number of users to create and exchange unlimited number of content (called tweets in Twitter and status update in Facebook).</a:t>
            </a:r>
          </a:p>
          <a:p>
            <a:endParaRPr lang="en-US" dirty="0" smtClean="0"/>
          </a:p>
          <a:p>
            <a:r>
              <a:rPr lang="en-US" dirty="0" smtClean="0"/>
              <a:t>New sources of people’s opinions on different topics</a:t>
            </a:r>
          </a:p>
          <a:p>
            <a:pPr marL="0" indent="0">
              <a:buNone/>
            </a:pPr>
            <a:r>
              <a:rPr lang="en-US" dirty="0" smtClean="0"/>
              <a:t> </a:t>
            </a:r>
          </a:p>
          <a:p>
            <a:r>
              <a:rPr lang="en-US" dirty="0" smtClean="0"/>
              <a:t>Extracting and analyzing these opinions </a:t>
            </a:r>
          </a:p>
          <a:p>
            <a:pPr marL="0" indent="0">
              <a:buNone/>
            </a:pPr>
            <a:r>
              <a:rPr lang="en-US" dirty="0" smtClean="0"/>
              <a:t>   with the help of Sentiment Analysis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4611" y="3837005"/>
            <a:ext cx="3812145" cy="2371422"/>
          </a:xfrm>
          <a:prstGeom prst="rect">
            <a:avLst/>
          </a:prstGeom>
        </p:spPr>
      </p:pic>
      <p:sp>
        <p:nvSpPr>
          <p:cNvPr id="6" name="TextBox 5"/>
          <p:cNvSpPr txBox="1"/>
          <p:nvPr/>
        </p:nvSpPr>
        <p:spPr>
          <a:xfrm>
            <a:off x="8010658" y="6203669"/>
            <a:ext cx="3343141" cy="400110"/>
          </a:xfrm>
          <a:prstGeom prst="rect">
            <a:avLst/>
          </a:prstGeom>
          <a:noFill/>
        </p:spPr>
        <p:txBody>
          <a:bodyPr wrap="square" rtlCol="0">
            <a:spAutoFit/>
          </a:bodyPr>
          <a:lstStyle/>
          <a:p>
            <a:r>
              <a:rPr lang="en-US" sz="1000" dirty="0" smtClean="0"/>
              <a:t>https://www.enca.com/technology/twitter-listening-data-mining-gnip-and-fabled-firehose</a:t>
            </a:r>
            <a:endParaRPr lang="en-US" sz="1000" dirty="0"/>
          </a:p>
        </p:txBody>
      </p:sp>
      <p:sp>
        <p:nvSpPr>
          <p:cNvPr id="8" name="Slide Number Placeholder 7"/>
          <p:cNvSpPr>
            <a:spLocks noGrp="1"/>
          </p:cNvSpPr>
          <p:nvPr>
            <p:ph type="sldNum" sz="quarter" idx="12"/>
          </p:nvPr>
        </p:nvSpPr>
        <p:spPr/>
        <p:txBody>
          <a:bodyPr/>
          <a:lstStyle/>
          <a:p>
            <a:fld id="{7BD24A75-F074-4BB3-A36B-5864D13DB705}" type="slidenum">
              <a:rPr lang="en-US" smtClean="0"/>
              <a:t>3</a:t>
            </a:fld>
            <a:endParaRPr lang="en-US"/>
          </a:p>
        </p:txBody>
      </p:sp>
    </p:spTree>
    <p:extLst>
      <p:ext uri="{BB962C8B-B14F-4D97-AF65-F5344CB8AC3E}">
        <p14:creationId xmlns:p14="http://schemas.microsoft.com/office/powerpoint/2010/main" val="3962529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300730"/>
            <a:ext cx="10515600" cy="1325563"/>
          </a:xfrm>
        </p:spPr>
        <p:txBody>
          <a:bodyPr/>
          <a:lstStyle/>
          <a:p>
            <a:r>
              <a:rPr lang="en-US" b="1" dirty="0" smtClean="0"/>
              <a:t>Sentiment Analysis</a:t>
            </a:r>
            <a:endParaRPr lang="en-US" b="1" dirty="0"/>
          </a:p>
        </p:txBody>
      </p:sp>
      <p:sp>
        <p:nvSpPr>
          <p:cNvPr id="3" name="Content Placeholder 2"/>
          <p:cNvSpPr>
            <a:spLocks noGrp="1"/>
          </p:cNvSpPr>
          <p:nvPr>
            <p:ph idx="1"/>
          </p:nvPr>
        </p:nvSpPr>
        <p:spPr/>
        <p:txBody>
          <a:bodyPr/>
          <a:lstStyle/>
          <a:p>
            <a:r>
              <a:rPr lang="en-US" dirty="0" smtClean="0"/>
              <a:t>Definition: </a:t>
            </a:r>
          </a:p>
          <a:p>
            <a:pPr lvl="1" algn="just"/>
            <a:r>
              <a:rPr lang="en-US" dirty="0" smtClean="0"/>
              <a:t>“Sentiment </a:t>
            </a:r>
            <a:r>
              <a:rPr lang="en-US" dirty="0"/>
              <a:t>analysis, also called opinion mining, is the field of study that analyzes people’s opinions, sentiments, evaluations, appraisals, attitudes, and emotions towards entities such as products, services, organizations, individuals, issues, events, topics, and their </a:t>
            </a:r>
            <a:r>
              <a:rPr lang="en-US" dirty="0" smtClean="0"/>
              <a:t>attributes.” (Liu, 2010)</a:t>
            </a:r>
          </a:p>
          <a:p>
            <a:pPr lvl="1" algn="just"/>
            <a:endParaRPr lang="en-US" dirty="0" smtClean="0"/>
          </a:p>
          <a:p>
            <a:pPr lvl="1" algn="just"/>
            <a:r>
              <a:rPr lang="en-US" dirty="0" smtClean="0"/>
              <a:t>A </a:t>
            </a:r>
            <a:r>
              <a:rPr lang="en-US" dirty="0"/>
              <a:t>personal positive or negative feeling or </a:t>
            </a:r>
            <a:r>
              <a:rPr lang="en-US" dirty="0" smtClean="0"/>
              <a:t>opinion in texts.</a:t>
            </a:r>
            <a:endParaRPr lang="en-US" dirty="0" smtClean="0"/>
          </a:p>
          <a:p>
            <a:pPr marL="457200" lvl="1" indent="0" algn="just">
              <a:buNone/>
            </a:pPr>
            <a:endParaRPr lang="en-US" dirty="0" smtClean="0"/>
          </a:p>
          <a:p>
            <a:pPr lvl="1" algn="just"/>
            <a:endParaRPr lang="en-US" dirty="0"/>
          </a:p>
          <a:p>
            <a:pPr lvl="1" algn="just"/>
            <a:endParaRPr lang="en-US" dirty="0" smtClean="0"/>
          </a:p>
          <a:p>
            <a:endParaRPr lang="en-US" dirty="0"/>
          </a:p>
        </p:txBody>
      </p:sp>
      <p:sp>
        <p:nvSpPr>
          <p:cNvPr id="7" name="Slide Number Placeholder 6"/>
          <p:cNvSpPr>
            <a:spLocks noGrp="1"/>
          </p:cNvSpPr>
          <p:nvPr>
            <p:ph type="sldNum" sz="quarter" idx="12"/>
          </p:nvPr>
        </p:nvSpPr>
        <p:spPr/>
        <p:txBody>
          <a:bodyPr/>
          <a:lstStyle/>
          <a:p>
            <a:fld id="{7BD24A75-F074-4BB3-A36B-5864D13DB705}" type="slidenum">
              <a:rPr lang="en-US" smtClean="0"/>
              <a:t>4</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760" y="4554923"/>
            <a:ext cx="4868322" cy="1898646"/>
          </a:xfrm>
          <a:prstGeom prst="rect">
            <a:avLst/>
          </a:prstGeom>
        </p:spPr>
      </p:pic>
      <p:sp>
        <p:nvSpPr>
          <p:cNvPr id="9" name="TextBox 8"/>
          <p:cNvSpPr txBox="1"/>
          <p:nvPr/>
        </p:nvSpPr>
        <p:spPr>
          <a:xfrm>
            <a:off x="3742278" y="6410385"/>
            <a:ext cx="4992905" cy="276999"/>
          </a:xfrm>
          <a:prstGeom prst="rect">
            <a:avLst/>
          </a:prstGeom>
          <a:noFill/>
        </p:spPr>
        <p:txBody>
          <a:bodyPr wrap="none" rtlCol="0">
            <a:spAutoFit/>
          </a:bodyPr>
          <a:lstStyle/>
          <a:p>
            <a:r>
              <a:rPr lang="en-US" sz="1200" dirty="0" smtClean="0"/>
              <a:t>https://datafloq.com/read/sentiment-analytics-no-brainer-organisations/145</a:t>
            </a:r>
            <a:endParaRPr lang="en-US" sz="1200" dirty="0"/>
          </a:p>
        </p:txBody>
      </p:sp>
    </p:spTree>
    <p:extLst>
      <p:ext uri="{BB962C8B-B14F-4D97-AF65-F5344CB8AC3E}">
        <p14:creationId xmlns:p14="http://schemas.microsoft.com/office/powerpoint/2010/main" val="467624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26938"/>
            <a:ext cx="10515600" cy="1325563"/>
          </a:xfrm>
        </p:spPr>
        <p:txBody>
          <a:bodyPr/>
          <a:lstStyle/>
          <a:p>
            <a:r>
              <a:rPr lang="en-US" b="1" dirty="0" smtClean="0"/>
              <a:t>Sentiment Analysis</a:t>
            </a:r>
            <a:endParaRPr lang="en-US" dirty="0"/>
          </a:p>
        </p:txBody>
      </p:sp>
      <p:sp>
        <p:nvSpPr>
          <p:cNvPr id="3" name="Content Placeholder 2"/>
          <p:cNvSpPr>
            <a:spLocks noGrp="1"/>
          </p:cNvSpPr>
          <p:nvPr>
            <p:ph idx="1"/>
          </p:nvPr>
        </p:nvSpPr>
        <p:spPr/>
        <p:txBody>
          <a:bodyPr/>
          <a:lstStyle/>
          <a:p>
            <a:r>
              <a:rPr lang="en-US" dirty="0" smtClean="0"/>
              <a:t>Sentence example: </a:t>
            </a:r>
          </a:p>
          <a:p>
            <a:pPr lvl="1"/>
            <a:r>
              <a:rPr lang="en-US" dirty="0" smtClean="0"/>
              <a:t>I love it</a:t>
            </a:r>
          </a:p>
          <a:p>
            <a:pPr lvl="1"/>
            <a:endParaRPr lang="en-US" dirty="0"/>
          </a:p>
          <a:p>
            <a:pPr lvl="1"/>
            <a:r>
              <a:rPr lang="en-US" dirty="0"/>
              <a:t>It is a terrible </a:t>
            </a:r>
            <a:r>
              <a:rPr lang="en-US" dirty="0" smtClean="0"/>
              <a:t>movie</a:t>
            </a:r>
          </a:p>
          <a:p>
            <a:pPr lvl="1"/>
            <a:endParaRPr lang="en-US" dirty="0"/>
          </a:p>
          <a:p>
            <a:pPr lvl="1"/>
            <a:r>
              <a:rPr lang="en-US" dirty="0"/>
              <a:t>I am commuting to work</a:t>
            </a:r>
          </a:p>
        </p:txBody>
      </p:sp>
      <p:sp>
        <p:nvSpPr>
          <p:cNvPr id="4" name="Slide Number Placeholder 3"/>
          <p:cNvSpPr>
            <a:spLocks noGrp="1"/>
          </p:cNvSpPr>
          <p:nvPr>
            <p:ph type="sldNum" sz="quarter" idx="12"/>
          </p:nvPr>
        </p:nvSpPr>
        <p:spPr/>
        <p:txBody>
          <a:bodyPr/>
          <a:lstStyle/>
          <a:p>
            <a:fld id="{7BD24A75-F074-4BB3-A36B-5864D13DB705}" type="slidenum">
              <a:rPr lang="en-US" smtClean="0"/>
              <a:t>5</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52" r="66883"/>
          <a:stretch/>
        </p:blipFill>
        <p:spPr>
          <a:xfrm>
            <a:off x="6777073" y="2144581"/>
            <a:ext cx="668536" cy="663960"/>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2665" r="33419"/>
          <a:stretch/>
        </p:blipFill>
        <p:spPr>
          <a:xfrm>
            <a:off x="6764193" y="3794454"/>
            <a:ext cx="668949" cy="639869"/>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67033"/>
          <a:stretch/>
        </p:blipFill>
        <p:spPr>
          <a:xfrm>
            <a:off x="6751313" y="2963096"/>
            <a:ext cx="675617" cy="664850"/>
          </a:xfrm>
          <a:prstGeom prst="rect">
            <a:avLst/>
          </a:prstGeom>
        </p:spPr>
      </p:pic>
    </p:spTree>
    <p:extLst>
      <p:ext uri="{BB962C8B-B14F-4D97-AF65-F5344CB8AC3E}">
        <p14:creationId xmlns:p14="http://schemas.microsoft.com/office/powerpoint/2010/main" val="2911193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53" y="78067"/>
            <a:ext cx="10515600" cy="1325563"/>
          </a:xfrm>
        </p:spPr>
        <p:txBody>
          <a:bodyPr/>
          <a:lstStyle/>
          <a:p>
            <a:r>
              <a:rPr lang="en-US" b="1" dirty="0" smtClean="0"/>
              <a:t>Related Works</a:t>
            </a:r>
            <a:endParaRPr lang="en-US" b="1" dirty="0"/>
          </a:p>
        </p:txBody>
      </p:sp>
      <p:sp>
        <p:nvSpPr>
          <p:cNvPr id="3" name="Content Placeholder 2"/>
          <p:cNvSpPr>
            <a:spLocks noGrp="1"/>
          </p:cNvSpPr>
          <p:nvPr>
            <p:ph idx="1"/>
          </p:nvPr>
        </p:nvSpPr>
        <p:spPr>
          <a:xfrm>
            <a:off x="838200" y="1604091"/>
            <a:ext cx="10515600" cy="4351338"/>
          </a:xfrm>
        </p:spPr>
        <p:txBody>
          <a:bodyPr/>
          <a:lstStyle/>
          <a:p>
            <a:pPr marL="0" indent="0" algn="ctr">
              <a:buNone/>
            </a:pPr>
            <a:r>
              <a:rPr lang="en-US" b="1" dirty="0" smtClean="0"/>
              <a:t>Sentiment analysis </a:t>
            </a:r>
          </a:p>
          <a:p>
            <a:pPr marL="0" indent="0" algn="ctr">
              <a:buNone/>
            </a:pPr>
            <a:r>
              <a:rPr lang="en-US" b="1" dirty="0" smtClean="0"/>
              <a:t>approaches </a:t>
            </a:r>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endParaRPr lang="en-US" dirty="0" smtClean="0"/>
          </a:p>
          <a:p>
            <a:pPr marL="0" indent="0" algn="ctr">
              <a:buNone/>
            </a:pPr>
            <a:r>
              <a:rPr lang="en-US" sz="2000" b="1" dirty="0" smtClean="0"/>
              <a:t>Machine-learning methods           lexicon-based </a:t>
            </a:r>
            <a:r>
              <a:rPr lang="en-US" sz="2000" b="1" dirty="0"/>
              <a:t>approach</a:t>
            </a:r>
            <a:endParaRPr lang="en-US" sz="2000" b="1" dirty="0" smtClean="0"/>
          </a:p>
          <a:p>
            <a:pPr marL="0" indent="0" algn="ctr">
              <a:buNone/>
            </a:pPr>
            <a:endParaRPr lang="en-US" dirty="0" smtClean="0"/>
          </a:p>
        </p:txBody>
      </p:sp>
      <p:sp>
        <p:nvSpPr>
          <p:cNvPr id="4" name="Slide Number Placeholder 3"/>
          <p:cNvSpPr>
            <a:spLocks noGrp="1"/>
          </p:cNvSpPr>
          <p:nvPr>
            <p:ph type="sldNum" sz="quarter" idx="12"/>
          </p:nvPr>
        </p:nvSpPr>
        <p:spPr/>
        <p:txBody>
          <a:bodyPr/>
          <a:lstStyle/>
          <a:p>
            <a:fld id="{7BD24A75-F074-4BB3-A36B-5864D13DB705}" type="slidenum">
              <a:rPr lang="en-US" smtClean="0"/>
              <a:t>6</a:t>
            </a:fld>
            <a:endParaRPr lang="en-US" dirty="0"/>
          </a:p>
        </p:txBody>
      </p:sp>
      <p:sp>
        <p:nvSpPr>
          <p:cNvPr id="14" name="Left-Up Arrow 13"/>
          <p:cNvSpPr/>
          <p:nvPr/>
        </p:nvSpPr>
        <p:spPr>
          <a:xfrm rot="13499757">
            <a:off x="5058143" y="3012635"/>
            <a:ext cx="2102911" cy="2118083"/>
          </a:xfrm>
          <a:prstGeom prst="leftUpArrow">
            <a:avLst>
              <a:gd name="adj1" fmla="val 5057"/>
              <a:gd name="adj2" fmla="val 9544"/>
              <a:gd name="adj3" fmla="val 11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81083" y="5093655"/>
            <a:ext cx="2395470"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t>Vector Machine (SVM</a:t>
            </a:r>
            <a:r>
              <a:rPr lang="en-US" sz="1600" dirty="0" smtClean="0"/>
              <a:t>) </a:t>
            </a:r>
          </a:p>
          <a:p>
            <a:pPr marL="285750" indent="-285750">
              <a:buFont typeface="Arial" panose="020B0604020202020204" pitchFamily="34" charset="0"/>
              <a:buChar char="•"/>
            </a:pPr>
            <a:r>
              <a:rPr lang="en-US" sz="1600" dirty="0" smtClean="0"/>
              <a:t>Maximum </a:t>
            </a:r>
            <a:r>
              <a:rPr lang="en-US" sz="1600" dirty="0"/>
              <a:t>Entropy </a:t>
            </a:r>
            <a:endParaRPr lang="en-US" sz="1600" dirty="0" smtClean="0"/>
          </a:p>
          <a:p>
            <a:pPr marL="285750" indent="-285750">
              <a:buFont typeface="Arial" panose="020B0604020202020204" pitchFamily="34" charset="0"/>
              <a:buChar char="•"/>
            </a:pPr>
            <a:r>
              <a:rPr lang="en-US" sz="1600" dirty="0" smtClean="0"/>
              <a:t>Naïve </a:t>
            </a:r>
            <a:r>
              <a:rPr lang="en-US" sz="1600" dirty="0"/>
              <a:t>Bayes</a:t>
            </a:r>
          </a:p>
        </p:txBody>
      </p:sp>
      <p:sp>
        <p:nvSpPr>
          <p:cNvPr id="18" name="TextBox 17"/>
          <p:cNvSpPr txBox="1"/>
          <p:nvPr/>
        </p:nvSpPr>
        <p:spPr>
          <a:xfrm>
            <a:off x="6522771" y="5093655"/>
            <a:ext cx="279332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smtClean="0"/>
              <a:t>Analyzing </a:t>
            </a:r>
            <a:r>
              <a:rPr lang="en-US" sz="1600" dirty="0"/>
              <a:t>the text grammar </a:t>
            </a:r>
          </a:p>
        </p:txBody>
      </p:sp>
    </p:spTree>
    <p:extLst>
      <p:ext uri="{BB962C8B-B14F-4D97-AF65-F5344CB8AC3E}">
        <p14:creationId xmlns:p14="http://schemas.microsoft.com/office/powerpoint/2010/main" val="3233421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BD24A75-F074-4BB3-A36B-5864D13DB705}" type="slidenum">
              <a:rPr lang="en-US" smtClean="0"/>
              <a:t>7</a:t>
            </a:fld>
            <a:endParaRPr lang="en-US"/>
          </a:p>
        </p:txBody>
      </p:sp>
    </p:spTree>
    <p:extLst>
      <p:ext uri="{BB962C8B-B14F-4D97-AF65-F5344CB8AC3E}">
        <p14:creationId xmlns:p14="http://schemas.microsoft.com/office/powerpoint/2010/main" val="104724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211</Words>
  <Application>Microsoft Office PowerPoint</Application>
  <PresentationFormat>Widescreen</PresentationFormat>
  <Paragraphs>59</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Master Thesis Proposal Presentation   Sentiment Analysis of Social Media Content in the Context of Learning Environments</vt:lpstr>
      <vt:lpstr>Overview</vt:lpstr>
      <vt:lpstr>Introduction</vt:lpstr>
      <vt:lpstr>Sentiment Analysis</vt:lpstr>
      <vt:lpstr>Sentiment Analysis</vt:lpstr>
      <vt:lpstr>Related Works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 Proposal Presentation   Sentiment Analysis of Social Media Content in the Context of Learning Environments</dc:title>
  <dc:creator>ehsan badakhshan</dc:creator>
  <cp:lastModifiedBy>ehsan badakhshan</cp:lastModifiedBy>
  <cp:revision>19</cp:revision>
  <dcterms:created xsi:type="dcterms:W3CDTF">2015-10-04T13:18:45Z</dcterms:created>
  <dcterms:modified xsi:type="dcterms:W3CDTF">2015-10-05T16:55:11Z</dcterms:modified>
</cp:coreProperties>
</file>