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5"/>
  </p:notesMasterIdLst>
  <p:sldIdLst>
    <p:sldId id="279" r:id="rId3"/>
    <p:sldId id="280" r:id="rId4"/>
    <p:sldId id="281" r:id="rId5"/>
    <p:sldId id="282" r:id="rId6"/>
    <p:sldId id="283" r:id="rId7"/>
    <p:sldId id="286" r:id="rId8"/>
    <p:sldId id="285" r:id="rId9"/>
    <p:sldId id="291" r:id="rId10"/>
    <p:sldId id="287" r:id="rId11"/>
    <p:sldId id="284" r:id="rId12"/>
    <p:sldId id="288" r:id="rId13"/>
    <p:sldId id="289" r:id="rId14"/>
    <p:sldId id="290" r:id="rId15"/>
    <p:sldId id="292" r:id="rId16"/>
    <p:sldId id="294" r:id="rId17"/>
    <p:sldId id="293" r:id="rId18"/>
    <p:sldId id="295" r:id="rId19"/>
    <p:sldId id="296" r:id="rId20"/>
    <p:sldId id="297" r:id="rId21"/>
    <p:sldId id="298" r:id="rId22"/>
    <p:sldId id="299" r:id="rId23"/>
    <p:sldId id="300" r:id="rId24"/>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mn-cs"/>
      </a:defRPr>
    </a:lvl2pPr>
    <a:lvl3pPr marL="914400" algn="l" rtl="0" fontAlgn="base">
      <a:spcBef>
        <a:spcPct val="0"/>
      </a:spcBef>
      <a:spcAft>
        <a:spcPct val="0"/>
      </a:spcAft>
      <a:defRPr kern="1200">
        <a:solidFill>
          <a:schemeClr val="tx1"/>
        </a:solidFill>
        <a:latin typeface="Calibri" pitchFamily="34" charset="0"/>
        <a:ea typeface="+mn-ea"/>
        <a:cs typeface="+mn-cs"/>
      </a:defRPr>
    </a:lvl3pPr>
    <a:lvl4pPr marL="1371600" algn="l" rtl="0" fontAlgn="base">
      <a:spcBef>
        <a:spcPct val="0"/>
      </a:spcBef>
      <a:spcAft>
        <a:spcPct val="0"/>
      </a:spcAft>
      <a:defRPr kern="1200">
        <a:solidFill>
          <a:schemeClr val="tx1"/>
        </a:solidFill>
        <a:latin typeface="Calibri" pitchFamily="34" charset="0"/>
        <a:ea typeface="+mn-ea"/>
        <a:cs typeface="+mn-cs"/>
      </a:defRPr>
    </a:lvl4pPr>
    <a:lvl5pPr marL="1828800" algn="l" rtl="0" fontAlgn="base">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BBCF"/>
    <a:srgbClr val="64AEC0"/>
    <a:srgbClr val="418E9F"/>
    <a:srgbClr val="E0A102"/>
    <a:srgbClr val="FED366"/>
    <a:srgbClr val="FECA48"/>
    <a:srgbClr val="C9EA50"/>
    <a:srgbClr val="CFED61"/>
    <a:srgbClr val="8CC3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8" autoAdjust="0"/>
    <p:restoredTop sz="93812" autoAdjust="0"/>
  </p:normalViewPr>
  <p:slideViewPr>
    <p:cSldViewPr snapToGrid="0" showGuides="1">
      <p:cViewPr>
        <p:scale>
          <a:sx n="80" d="100"/>
          <a:sy n="80" d="100"/>
        </p:scale>
        <p:origin x="108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endParaRPr lang="de-DE"/>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endParaRPr lang="de-DE"/>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83887079-793D-47A6-9CB6-418E79EB6CC5}" type="slidenum">
              <a:rPr lang="de-DE"/>
              <a:pPr/>
              <a:t>‹#›</a:t>
            </a:fld>
            <a:endParaRPr lang="de-DE"/>
          </a:p>
        </p:txBody>
      </p:sp>
    </p:spTree>
    <p:extLst>
      <p:ext uri="{BB962C8B-B14F-4D97-AF65-F5344CB8AC3E}">
        <p14:creationId xmlns:p14="http://schemas.microsoft.com/office/powerpoint/2010/main" val="17948191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887079-793D-47A6-9CB6-418E79EB6CC5}" type="slidenum">
              <a:rPr lang="de-DE" smtClean="0"/>
              <a:pPr/>
              <a:t>9</a:t>
            </a:fld>
            <a:endParaRPr lang="de-DE"/>
          </a:p>
        </p:txBody>
      </p:sp>
    </p:spTree>
    <p:extLst>
      <p:ext uri="{BB962C8B-B14F-4D97-AF65-F5344CB8AC3E}">
        <p14:creationId xmlns:p14="http://schemas.microsoft.com/office/powerpoint/2010/main" val="22298908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4578350" y="1454150"/>
            <a:ext cx="4292600" cy="1470025"/>
          </a:xfrm>
        </p:spPr>
        <p:txBody>
          <a:bodyPr/>
          <a:lstStyle>
            <a:lvl1pPr>
              <a:lnSpc>
                <a:spcPct val="120000"/>
              </a:lnSpc>
              <a:spcBef>
                <a:spcPts val="1800"/>
              </a:spcBef>
              <a:defRPr sz="2600">
                <a:solidFill>
                  <a:srgbClr val="E0A102"/>
                </a:solidFill>
              </a:defRPr>
            </a:lvl1pPr>
          </a:lstStyle>
          <a:p>
            <a:pPr lvl="0"/>
            <a:r>
              <a:rPr lang="en-US" noProof="0" smtClean="0"/>
              <a:t>Click to edit Master title style</a:t>
            </a:r>
          </a:p>
        </p:txBody>
      </p:sp>
      <p:sp>
        <p:nvSpPr>
          <p:cNvPr id="10243" name="Rectangle 3"/>
          <p:cNvSpPr>
            <a:spLocks noGrp="1" noChangeArrowheads="1"/>
          </p:cNvSpPr>
          <p:nvPr>
            <p:ph type="subTitle" idx="1"/>
          </p:nvPr>
        </p:nvSpPr>
        <p:spPr>
          <a:xfrm>
            <a:off x="4573588" y="3522663"/>
            <a:ext cx="4314825" cy="2074862"/>
          </a:xfrm>
        </p:spPr>
        <p:txBody>
          <a:bodyPr lIns="91440"/>
          <a:lstStyle>
            <a:lvl1pPr marL="0" indent="0">
              <a:lnSpc>
                <a:spcPct val="120000"/>
              </a:lnSpc>
              <a:buFont typeface="Wingdings" pitchFamily="2" charset="2"/>
              <a:buNone/>
              <a:defRPr sz="1400" b="1">
                <a:solidFill>
                  <a:srgbClr val="4D4D4D"/>
                </a:solidFill>
              </a:defRPr>
            </a:lvl1pPr>
          </a:lstStyle>
          <a:p>
            <a:pPr lvl="0"/>
            <a:r>
              <a:rPr lang="en-US" noProof="0" smtClean="0"/>
              <a:t>Click to edit Master subtitle style</a:t>
            </a:r>
            <a:endParaRPr lang="de-DE" noProof="0" smtClean="0"/>
          </a:p>
        </p:txBody>
      </p:sp>
      <p:pic>
        <p:nvPicPr>
          <p:cNvPr id="1026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6296025"/>
            <a:ext cx="14732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0266" name="Picture 2" descr="C:\Users\Sabina Jeschke\MuLF_SVN\Sabina.Jeschke\Konzeption_RWTH-Struktur\CI-ZLW-IMA-IfU\Logo_Stable\logo_final_M_100_3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188" y="6308725"/>
            <a:ext cx="129698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Date Placeholder 13"/>
          <p:cNvSpPr txBox="1">
            <a:spLocks/>
          </p:cNvSpPr>
          <p:nvPr/>
        </p:nvSpPr>
        <p:spPr>
          <a:xfrm>
            <a:off x="3132138" y="6524625"/>
            <a:ext cx="2808287" cy="144463"/>
          </a:xfrm>
          <a:prstGeom prst="rect">
            <a:avLst/>
          </a:prstGeom>
        </p:spPr>
        <p:txBody>
          <a:bodyPr lIns="0" tIns="0" rIns="0" bIns="0"/>
          <a:lstStyle>
            <a:lvl1pPr algn="l" eaLnBrk="1" latinLnBrk="0" hangingPunct="1">
              <a:defRPr kumimoji="0" sz="1200">
                <a:solidFill>
                  <a:schemeClr val="bg1">
                    <a:lumMod val="50000"/>
                  </a:schemeClr>
                </a:solidFill>
                <a:latin typeface="Calibri" pitchFamily="34" charset="0"/>
              </a:defRPr>
            </a:lvl1pPr>
          </a:lstStyle>
          <a:p>
            <a:pPr algn="ctr" fontAlgn="auto">
              <a:spcBef>
                <a:spcPts val="0"/>
              </a:spcBef>
              <a:spcAft>
                <a:spcPts val="0"/>
              </a:spcAft>
              <a:defRPr/>
            </a:pPr>
            <a:r>
              <a:rPr lang="de-DE" b="1" dirty="0" smtClean="0">
                <a:solidFill>
                  <a:schemeClr val="bg1">
                    <a:lumMod val="65000"/>
                  </a:schemeClr>
                </a:solidFill>
              </a:rPr>
              <a:t>www.ima-zlw-ifu.rwth-aachen.de</a:t>
            </a:r>
          </a:p>
        </p:txBody>
      </p:sp>
      <p:sp>
        <p:nvSpPr>
          <p:cNvPr id="28" name="Straight Connector 27"/>
          <p:cNvSpPr>
            <a:spLocks noChangeShapeType="1"/>
          </p:cNvSpPr>
          <p:nvPr/>
        </p:nvSpPr>
        <p:spPr bwMode="auto">
          <a:xfrm>
            <a:off x="250825" y="6165850"/>
            <a:ext cx="8642350" cy="0"/>
          </a:xfrm>
          <a:prstGeom prst="line">
            <a:avLst/>
          </a:prstGeom>
          <a:noFill/>
          <a:ln w="19050" cap="flat" cmpd="sng" algn="ctr">
            <a:solidFill>
              <a:schemeClr val="bg1">
                <a:lumMod val="65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Straight Connector 14"/>
          <p:cNvSpPr>
            <a:spLocks noChangeShapeType="1"/>
          </p:cNvSpPr>
          <p:nvPr/>
        </p:nvSpPr>
        <p:spPr bwMode="auto">
          <a:xfrm>
            <a:off x="250825" y="692150"/>
            <a:ext cx="8642350" cy="0"/>
          </a:xfrm>
          <a:prstGeom prst="line">
            <a:avLst/>
          </a:prstGeom>
          <a:noFill/>
          <a:ln w="19050" cap="flat" cmpd="sng" algn="ctr">
            <a:solidFill>
              <a:schemeClr val="bg1">
                <a:lumMod val="65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219811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97663" y="6350"/>
            <a:ext cx="2162175" cy="6019800"/>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211138" y="6350"/>
            <a:ext cx="6334125"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706477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11138" y="6350"/>
            <a:ext cx="8637587" cy="620713"/>
          </a:xfrm>
        </p:spPr>
        <p:txBody>
          <a:bodyPr/>
          <a:lstStyle/>
          <a:p>
            <a:r>
              <a:rPr lang="en-US" smtClean="0"/>
              <a:t>Click to edit Master title style</a:t>
            </a:r>
            <a:endParaRPr lang="de-DE"/>
          </a:p>
        </p:txBody>
      </p:sp>
      <p:sp>
        <p:nvSpPr>
          <p:cNvPr id="3" name="Textplatzhalter 2"/>
          <p:cNvSpPr>
            <a:spLocks noGrp="1"/>
          </p:cNvSpPr>
          <p:nvPr>
            <p:ph type="body" sz="half" idx="1"/>
          </p:nvPr>
        </p:nvSpPr>
        <p:spPr>
          <a:xfrm>
            <a:off x="222250" y="1025525"/>
            <a:ext cx="4241800" cy="5000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16450" y="1025525"/>
            <a:ext cx="4243388" cy="5000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537629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Tree>
    <p:extLst>
      <p:ext uri="{BB962C8B-B14F-4D97-AF65-F5344CB8AC3E}">
        <p14:creationId xmlns:p14="http://schemas.microsoft.com/office/powerpoint/2010/main" val="2970145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4263747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1840045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212725" y="1025525"/>
            <a:ext cx="4241800"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06925" y="1025525"/>
            <a:ext cx="4243388"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316670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783252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33458335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3663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9128291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28001010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15541149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570428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91313" y="141288"/>
            <a:ext cx="2159000" cy="5884862"/>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211138" y="141288"/>
            <a:ext cx="6327775" cy="5884862"/>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09736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77407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222250" y="1025525"/>
            <a:ext cx="4241800"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16450" y="1025525"/>
            <a:ext cx="4243388"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71591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86113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1182039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273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5493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598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1138" y="6350"/>
            <a:ext cx="8637587"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de-DE" smtClean="0"/>
          </a:p>
        </p:txBody>
      </p:sp>
      <p:sp>
        <p:nvSpPr>
          <p:cNvPr id="1027" name="Rectangle 3"/>
          <p:cNvSpPr>
            <a:spLocks noGrp="1" noChangeArrowheads="1"/>
          </p:cNvSpPr>
          <p:nvPr>
            <p:ph type="body" idx="1"/>
          </p:nvPr>
        </p:nvSpPr>
        <p:spPr bwMode="auto">
          <a:xfrm>
            <a:off x="222250" y="1025525"/>
            <a:ext cx="8637588"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pPr lvl="0"/>
            <a:r>
              <a:rPr lang="en-US" smtClean="0"/>
              <a:t>Textmasterformate durch Klicken bearbeiten</a:t>
            </a:r>
          </a:p>
          <a:p>
            <a:pPr lvl="1"/>
            <a:r>
              <a:rPr lang="en-US" smtClean="0"/>
              <a:t>Zweite Ebene</a:t>
            </a:r>
          </a:p>
          <a:p>
            <a:pPr lvl="2"/>
            <a:r>
              <a:rPr lang="en-US" smtClean="0"/>
              <a:t>Dritte Ebene</a:t>
            </a:r>
          </a:p>
        </p:txBody>
      </p:sp>
      <p:sp>
        <p:nvSpPr>
          <p:cNvPr id="28" name="Straight Connector 27"/>
          <p:cNvSpPr>
            <a:spLocks noChangeShapeType="1"/>
          </p:cNvSpPr>
          <p:nvPr/>
        </p:nvSpPr>
        <p:spPr bwMode="auto">
          <a:xfrm>
            <a:off x="250825" y="6165850"/>
            <a:ext cx="8642350" cy="0"/>
          </a:xfrm>
          <a:prstGeom prst="line">
            <a:avLst/>
          </a:prstGeom>
          <a:noFill/>
          <a:ln w="19050" cap="flat" cmpd="sng" algn="ctr">
            <a:solidFill>
              <a:schemeClr val="bg1">
                <a:lumMod val="65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Straight Connector 14"/>
          <p:cNvSpPr>
            <a:spLocks noChangeShapeType="1"/>
          </p:cNvSpPr>
          <p:nvPr/>
        </p:nvSpPr>
        <p:spPr bwMode="auto">
          <a:xfrm>
            <a:off x="250825" y="692150"/>
            <a:ext cx="8642350" cy="0"/>
          </a:xfrm>
          <a:prstGeom prst="line">
            <a:avLst/>
          </a:prstGeom>
          <a:noFill/>
          <a:ln w="19050" cap="flat" cmpd="sng" algn="ctr">
            <a:solidFill>
              <a:schemeClr val="bg1">
                <a:lumMod val="65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pic>
        <p:nvPicPr>
          <p:cNvPr id="1043"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0825" y="6296025"/>
            <a:ext cx="14732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044" name="Picture 2" descr="C:\Users\Sabina Jeschke\MuLF_SVN\Sabina.Jeschke\Konzeption_RWTH-Struktur\CI-ZLW-IMA-IfU\Logo_Stable\logo_final_M_100_330.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596188" y="6308725"/>
            <a:ext cx="129698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6" name="Text Box 22"/>
          <p:cNvSpPr txBox="1">
            <a:spLocks noChangeArrowheads="1"/>
          </p:cNvSpPr>
          <p:nvPr/>
        </p:nvSpPr>
        <p:spPr bwMode="auto">
          <a:xfrm>
            <a:off x="8648700" y="425450"/>
            <a:ext cx="4841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fld id="{EE3C46FB-806E-49FF-AC18-B184074E0FDE}" type="slidenum">
              <a:rPr lang="de-DE" sz="1200" b="1">
                <a:solidFill>
                  <a:srgbClr val="A6A6A6"/>
                </a:solidFill>
              </a:rPr>
              <a:pPr/>
              <a:t>‹#›</a:t>
            </a:fld>
            <a:endParaRPr lang="de-DE" sz="1200"/>
          </a:p>
        </p:txBody>
      </p:sp>
      <p:sp>
        <p:nvSpPr>
          <p:cNvPr id="17" name="Date Placeholder 13"/>
          <p:cNvSpPr txBox="1">
            <a:spLocks/>
          </p:cNvSpPr>
          <p:nvPr/>
        </p:nvSpPr>
        <p:spPr>
          <a:xfrm>
            <a:off x="3887788" y="6308725"/>
            <a:ext cx="1368425" cy="144463"/>
          </a:xfrm>
          <a:prstGeom prst="rect">
            <a:avLst/>
          </a:prstGeom>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de-DE" sz="1200" b="1">
                <a:solidFill>
                  <a:srgbClr val="A6A6A6"/>
                </a:solidFill>
                <a:latin typeface="Calibri" pitchFamily="34" charset="0"/>
              </a:rPr>
              <a:t>Datum </a:t>
            </a:r>
          </a:p>
        </p:txBody>
      </p:sp>
      <p:sp>
        <p:nvSpPr>
          <p:cNvPr id="20" name="TextBox 19"/>
          <p:cNvSpPr txBox="1"/>
          <p:nvPr/>
        </p:nvSpPr>
        <p:spPr>
          <a:xfrm>
            <a:off x="3074988" y="6556375"/>
            <a:ext cx="2994025" cy="185738"/>
          </a:xfrm>
          <a:prstGeom prst="rect">
            <a:avLst/>
          </a:prstGeom>
          <a:noFill/>
        </p:spPr>
        <p:txBody>
          <a:bodyPr tIns="0" bIns="0">
            <a:spAutoFit/>
          </a:bodyPr>
          <a:lstStyle/>
          <a:p>
            <a:pPr algn="ctr" fontAlgn="auto">
              <a:spcBef>
                <a:spcPts val="0"/>
              </a:spcBef>
              <a:spcAft>
                <a:spcPts val="0"/>
              </a:spcAft>
              <a:defRPr/>
            </a:pPr>
            <a:r>
              <a:rPr lang="de-DE" sz="1200" b="1" dirty="0">
                <a:solidFill>
                  <a:schemeClr val="bg1">
                    <a:lumMod val="65000"/>
                  </a:schemeClr>
                </a:solidFill>
              </a:rPr>
              <a:t>Autor1, Autor2, Autor ...</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2" r:id="rId12"/>
  </p:sldLayoutIdLst>
  <p:txStyles>
    <p:titleStyle>
      <a:lvl1pPr algn="l" rtl="0" eaLnBrk="1" fontAlgn="base" hangingPunct="1">
        <a:spcBef>
          <a:spcPct val="0"/>
        </a:spcBef>
        <a:spcAft>
          <a:spcPct val="0"/>
        </a:spcAft>
        <a:defRPr sz="2400" b="1">
          <a:solidFill>
            <a:srgbClr val="4D4D4D"/>
          </a:solidFill>
          <a:latin typeface="+mj-lt"/>
          <a:ea typeface="+mj-ea"/>
          <a:cs typeface="+mj-cs"/>
        </a:defRPr>
      </a:lvl1pPr>
      <a:lvl2pPr algn="l" rtl="0" eaLnBrk="1" fontAlgn="base" hangingPunct="1">
        <a:spcBef>
          <a:spcPct val="0"/>
        </a:spcBef>
        <a:spcAft>
          <a:spcPct val="0"/>
        </a:spcAft>
        <a:defRPr sz="2400" b="1">
          <a:solidFill>
            <a:srgbClr val="4D4D4D"/>
          </a:solidFill>
          <a:latin typeface="Calibri" pitchFamily="34" charset="0"/>
        </a:defRPr>
      </a:lvl2pPr>
      <a:lvl3pPr algn="l" rtl="0" eaLnBrk="1" fontAlgn="base" hangingPunct="1">
        <a:spcBef>
          <a:spcPct val="0"/>
        </a:spcBef>
        <a:spcAft>
          <a:spcPct val="0"/>
        </a:spcAft>
        <a:defRPr sz="2400" b="1">
          <a:solidFill>
            <a:srgbClr val="4D4D4D"/>
          </a:solidFill>
          <a:latin typeface="Calibri" pitchFamily="34" charset="0"/>
        </a:defRPr>
      </a:lvl3pPr>
      <a:lvl4pPr algn="l" rtl="0" eaLnBrk="1" fontAlgn="base" hangingPunct="1">
        <a:spcBef>
          <a:spcPct val="0"/>
        </a:spcBef>
        <a:spcAft>
          <a:spcPct val="0"/>
        </a:spcAft>
        <a:defRPr sz="2400" b="1">
          <a:solidFill>
            <a:srgbClr val="4D4D4D"/>
          </a:solidFill>
          <a:latin typeface="Calibri" pitchFamily="34" charset="0"/>
        </a:defRPr>
      </a:lvl4pPr>
      <a:lvl5pPr algn="l" rtl="0" eaLnBrk="1" fontAlgn="base" hangingPunct="1">
        <a:spcBef>
          <a:spcPct val="0"/>
        </a:spcBef>
        <a:spcAft>
          <a:spcPct val="0"/>
        </a:spcAft>
        <a:defRPr sz="2400" b="1">
          <a:solidFill>
            <a:srgbClr val="4D4D4D"/>
          </a:solidFill>
          <a:latin typeface="Calibri" pitchFamily="34" charset="0"/>
        </a:defRPr>
      </a:lvl5pPr>
      <a:lvl6pPr marL="457200" algn="l" rtl="0" eaLnBrk="1" fontAlgn="base" hangingPunct="1">
        <a:spcBef>
          <a:spcPct val="0"/>
        </a:spcBef>
        <a:spcAft>
          <a:spcPct val="0"/>
        </a:spcAft>
        <a:defRPr sz="2400" b="1">
          <a:solidFill>
            <a:srgbClr val="4D4D4D"/>
          </a:solidFill>
          <a:latin typeface="Calibri" pitchFamily="34" charset="0"/>
        </a:defRPr>
      </a:lvl6pPr>
      <a:lvl7pPr marL="914400" algn="l" rtl="0" eaLnBrk="1" fontAlgn="base" hangingPunct="1">
        <a:spcBef>
          <a:spcPct val="0"/>
        </a:spcBef>
        <a:spcAft>
          <a:spcPct val="0"/>
        </a:spcAft>
        <a:defRPr sz="2400" b="1">
          <a:solidFill>
            <a:srgbClr val="4D4D4D"/>
          </a:solidFill>
          <a:latin typeface="Calibri" pitchFamily="34" charset="0"/>
        </a:defRPr>
      </a:lvl7pPr>
      <a:lvl8pPr marL="1371600" algn="l" rtl="0" eaLnBrk="1" fontAlgn="base" hangingPunct="1">
        <a:spcBef>
          <a:spcPct val="0"/>
        </a:spcBef>
        <a:spcAft>
          <a:spcPct val="0"/>
        </a:spcAft>
        <a:defRPr sz="2400" b="1">
          <a:solidFill>
            <a:srgbClr val="4D4D4D"/>
          </a:solidFill>
          <a:latin typeface="Calibri" pitchFamily="34" charset="0"/>
        </a:defRPr>
      </a:lvl8pPr>
      <a:lvl9pPr marL="1828800" algn="l" rtl="0" eaLnBrk="1" fontAlgn="base" hangingPunct="1">
        <a:spcBef>
          <a:spcPct val="0"/>
        </a:spcBef>
        <a:spcAft>
          <a:spcPct val="0"/>
        </a:spcAft>
        <a:defRPr sz="2400" b="1">
          <a:solidFill>
            <a:srgbClr val="4D4D4D"/>
          </a:solidFill>
          <a:latin typeface="Calibri" pitchFamily="34" charset="0"/>
        </a:defRPr>
      </a:lvl9pPr>
    </p:titleStyle>
    <p:bodyStyle>
      <a:lvl1pPr marL="342900" indent="-342900" algn="l" rtl="0" eaLnBrk="1" fontAlgn="base" hangingPunct="1">
        <a:spcBef>
          <a:spcPct val="20000"/>
        </a:spcBef>
        <a:spcAft>
          <a:spcPct val="0"/>
        </a:spcAft>
        <a:buClr>
          <a:srgbClr val="418E9F"/>
        </a:buClr>
        <a:buFont typeface="Wingdings" pitchFamily="2" charset="2"/>
        <a:buChar char="§"/>
        <a:defRPr>
          <a:solidFill>
            <a:schemeClr val="tx1"/>
          </a:solidFill>
          <a:latin typeface="+mn-lt"/>
          <a:ea typeface="+mn-ea"/>
          <a:cs typeface="+mn-cs"/>
        </a:defRPr>
      </a:lvl1pPr>
      <a:lvl2pPr marL="742950" indent="-285750" algn="l" rtl="0" eaLnBrk="1" fontAlgn="base" hangingPunct="1">
        <a:spcBef>
          <a:spcPct val="20000"/>
        </a:spcBef>
        <a:spcAft>
          <a:spcPct val="0"/>
        </a:spcAft>
        <a:buClr>
          <a:srgbClr val="64AEC0"/>
        </a:buClr>
        <a:buFont typeface="Wingdings" pitchFamily="2" charset="2"/>
        <a:buChar char="§"/>
        <a:defRPr sz="1600">
          <a:solidFill>
            <a:schemeClr val="tx1"/>
          </a:solidFill>
          <a:latin typeface="+mn-lt"/>
        </a:defRPr>
      </a:lvl2pPr>
      <a:lvl3pPr marL="1143000" indent="-228600" algn="l" rtl="0" eaLnBrk="1" fontAlgn="base" hangingPunct="1">
        <a:spcBef>
          <a:spcPct val="20000"/>
        </a:spcBef>
        <a:spcAft>
          <a:spcPct val="0"/>
        </a:spcAft>
        <a:buClr>
          <a:srgbClr val="8CC3D0"/>
        </a:buClr>
        <a:buFont typeface="Wingdings" pitchFamily="2"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bwMode="auto">
          <a:xfrm>
            <a:off x="211138" y="141288"/>
            <a:ext cx="863758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de-DE" smtClean="0"/>
              <a:t>Der – typischerweise nicht ganz kurze – Titel</a:t>
            </a:r>
          </a:p>
        </p:txBody>
      </p:sp>
      <p:sp>
        <p:nvSpPr>
          <p:cNvPr id="28" name="Straight Connector 27"/>
          <p:cNvSpPr>
            <a:spLocks noChangeShapeType="1"/>
          </p:cNvSpPr>
          <p:nvPr/>
        </p:nvSpPr>
        <p:spPr bwMode="auto">
          <a:xfrm>
            <a:off x="250825" y="6165850"/>
            <a:ext cx="8642350" cy="0"/>
          </a:xfrm>
          <a:prstGeom prst="line">
            <a:avLst/>
          </a:prstGeom>
          <a:noFill/>
          <a:ln w="19050" cap="flat" cmpd="sng" algn="ctr">
            <a:solidFill>
              <a:schemeClr val="bg1">
                <a:lumMod val="65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Straight Connector 14"/>
          <p:cNvSpPr>
            <a:spLocks noChangeShapeType="1"/>
          </p:cNvSpPr>
          <p:nvPr/>
        </p:nvSpPr>
        <p:spPr bwMode="auto">
          <a:xfrm>
            <a:off x="250825" y="692150"/>
            <a:ext cx="8642350" cy="0"/>
          </a:xfrm>
          <a:prstGeom prst="line">
            <a:avLst/>
          </a:prstGeom>
          <a:noFill/>
          <a:ln w="19050" cap="flat" cmpd="sng" algn="ctr">
            <a:solidFill>
              <a:schemeClr val="bg1">
                <a:lumMod val="65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pic>
        <p:nvPicPr>
          <p:cNvPr id="59410" name="Picture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825" y="6296025"/>
            <a:ext cx="14732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59411" name="Picture 2" descr="C:\Users\Sabina Jeschke\MuLF_SVN\Sabina.Jeschke\Konzeption_RWTH-Struktur\CI-ZLW-IMA-IfU\Logo_Stable\logo_final_M_100_330.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596188" y="6308725"/>
            <a:ext cx="129698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3" name="Rectangle 21"/>
          <p:cNvSpPr>
            <a:spLocks noGrp="1" noChangeArrowheads="1"/>
          </p:cNvSpPr>
          <p:nvPr>
            <p:ph type="body" idx="1"/>
          </p:nvPr>
        </p:nvSpPr>
        <p:spPr bwMode="auto">
          <a:xfrm>
            <a:off x="212725" y="1025525"/>
            <a:ext cx="8637588"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pPr lvl="0"/>
            <a:r>
              <a:rPr lang="en-US" smtClean="0"/>
              <a:t>Textmasterformate durch Klicken bearbeiten</a:t>
            </a:r>
          </a:p>
          <a:p>
            <a:pPr lvl="1"/>
            <a:r>
              <a:rPr lang="en-US" smtClean="0"/>
              <a:t>Zweite Ebene</a:t>
            </a:r>
          </a:p>
          <a:p>
            <a:pPr lvl="2"/>
            <a:r>
              <a:rPr lang="en-US" smtClean="0"/>
              <a:t>Dritte Ebene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2400" b="1">
          <a:solidFill>
            <a:srgbClr val="4D4D4D"/>
          </a:solidFill>
          <a:latin typeface="+mj-lt"/>
          <a:ea typeface="+mj-ea"/>
          <a:cs typeface="+mj-cs"/>
        </a:defRPr>
      </a:lvl1pPr>
      <a:lvl2pPr algn="l" rtl="0" fontAlgn="base">
        <a:spcBef>
          <a:spcPct val="0"/>
        </a:spcBef>
        <a:spcAft>
          <a:spcPct val="0"/>
        </a:spcAft>
        <a:defRPr sz="2400" b="1">
          <a:solidFill>
            <a:srgbClr val="4D4D4D"/>
          </a:solidFill>
          <a:latin typeface="Calibri" pitchFamily="34" charset="0"/>
        </a:defRPr>
      </a:lvl2pPr>
      <a:lvl3pPr algn="l" rtl="0" fontAlgn="base">
        <a:spcBef>
          <a:spcPct val="0"/>
        </a:spcBef>
        <a:spcAft>
          <a:spcPct val="0"/>
        </a:spcAft>
        <a:defRPr sz="2400" b="1">
          <a:solidFill>
            <a:srgbClr val="4D4D4D"/>
          </a:solidFill>
          <a:latin typeface="Calibri" pitchFamily="34" charset="0"/>
        </a:defRPr>
      </a:lvl3pPr>
      <a:lvl4pPr algn="l" rtl="0" fontAlgn="base">
        <a:spcBef>
          <a:spcPct val="0"/>
        </a:spcBef>
        <a:spcAft>
          <a:spcPct val="0"/>
        </a:spcAft>
        <a:defRPr sz="2400" b="1">
          <a:solidFill>
            <a:srgbClr val="4D4D4D"/>
          </a:solidFill>
          <a:latin typeface="Calibri" pitchFamily="34" charset="0"/>
        </a:defRPr>
      </a:lvl4pPr>
      <a:lvl5pPr algn="l" rtl="0" fontAlgn="base">
        <a:spcBef>
          <a:spcPct val="0"/>
        </a:spcBef>
        <a:spcAft>
          <a:spcPct val="0"/>
        </a:spcAft>
        <a:defRPr sz="2400" b="1">
          <a:solidFill>
            <a:srgbClr val="4D4D4D"/>
          </a:solidFill>
          <a:latin typeface="Calibri" pitchFamily="34" charset="0"/>
        </a:defRPr>
      </a:lvl5pPr>
      <a:lvl6pPr marL="457200" algn="l" rtl="0" fontAlgn="base">
        <a:spcBef>
          <a:spcPct val="0"/>
        </a:spcBef>
        <a:spcAft>
          <a:spcPct val="0"/>
        </a:spcAft>
        <a:defRPr sz="2400" b="1">
          <a:solidFill>
            <a:srgbClr val="4D4D4D"/>
          </a:solidFill>
          <a:latin typeface="Calibri" pitchFamily="34" charset="0"/>
        </a:defRPr>
      </a:lvl6pPr>
      <a:lvl7pPr marL="914400" algn="l" rtl="0" fontAlgn="base">
        <a:spcBef>
          <a:spcPct val="0"/>
        </a:spcBef>
        <a:spcAft>
          <a:spcPct val="0"/>
        </a:spcAft>
        <a:defRPr sz="2400" b="1">
          <a:solidFill>
            <a:srgbClr val="4D4D4D"/>
          </a:solidFill>
          <a:latin typeface="Calibri" pitchFamily="34" charset="0"/>
        </a:defRPr>
      </a:lvl7pPr>
      <a:lvl8pPr marL="1371600" algn="l" rtl="0" fontAlgn="base">
        <a:spcBef>
          <a:spcPct val="0"/>
        </a:spcBef>
        <a:spcAft>
          <a:spcPct val="0"/>
        </a:spcAft>
        <a:defRPr sz="2400" b="1">
          <a:solidFill>
            <a:srgbClr val="4D4D4D"/>
          </a:solidFill>
          <a:latin typeface="Calibri" pitchFamily="34" charset="0"/>
        </a:defRPr>
      </a:lvl8pPr>
      <a:lvl9pPr marL="1828800" algn="l" rtl="0" fontAlgn="base">
        <a:spcBef>
          <a:spcPct val="0"/>
        </a:spcBef>
        <a:spcAft>
          <a:spcPct val="0"/>
        </a:spcAft>
        <a:defRPr sz="2400" b="1">
          <a:solidFill>
            <a:srgbClr val="4D4D4D"/>
          </a:solidFill>
          <a:latin typeface="Calibri" pitchFamily="34" charset="0"/>
        </a:defRPr>
      </a:lvl9pPr>
    </p:titleStyle>
    <p:bodyStyle>
      <a:lvl1pPr marL="342900" indent="-342900" algn="l" rtl="0" fontAlgn="base">
        <a:spcBef>
          <a:spcPct val="20000"/>
        </a:spcBef>
        <a:spcAft>
          <a:spcPct val="0"/>
        </a:spcAft>
        <a:buClr>
          <a:srgbClr val="418E9F"/>
        </a:buClr>
        <a:buFont typeface="Wingdings" pitchFamily="2" charset="2"/>
        <a:buChar char="§"/>
        <a:defRPr>
          <a:solidFill>
            <a:schemeClr val="tx1"/>
          </a:solidFill>
          <a:latin typeface="+mn-lt"/>
          <a:ea typeface="+mn-ea"/>
          <a:cs typeface="+mn-cs"/>
        </a:defRPr>
      </a:lvl1pPr>
      <a:lvl2pPr marL="742950" indent="-285750" algn="l" rtl="0" fontAlgn="base">
        <a:spcBef>
          <a:spcPct val="20000"/>
        </a:spcBef>
        <a:spcAft>
          <a:spcPct val="0"/>
        </a:spcAft>
        <a:buClr>
          <a:srgbClr val="64AEC0"/>
        </a:buClr>
        <a:buFont typeface="Wingdings" pitchFamily="2" charset="2"/>
        <a:buChar char="§"/>
        <a:defRPr sz="1600">
          <a:solidFill>
            <a:schemeClr val="tx1"/>
          </a:solidFill>
          <a:latin typeface="+mn-lt"/>
        </a:defRPr>
      </a:lvl2pPr>
      <a:lvl3pPr marL="1143000" indent="-228600" algn="l" rtl="0" fontAlgn="base">
        <a:spcBef>
          <a:spcPct val="20000"/>
        </a:spcBef>
        <a:spcAft>
          <a:spcPct val="0"/>
        </a:spcAft>
        <a:buClr>
          <a:srgbClr val="8CC3D0"/>
        </a:buClr>
        <a:buFont typeface="Wingdings" pitchFamily="2" charset="2"/>
        <a:buChar char="§"/>
        <a:defRPr sz="1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hsan.badakhshan@rwth-aachen.d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82475" y="1166019"/>
            <a:ext cx="7828745"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fontScale="90000" lnSpcReduction="10000"/>
          </a:bodyPr>
          <a:lstStyle>
            <a:lvl1pPr algn="l" rtl="0" eaLnBrk="1" fontAlgn="base" hangingPunct="1">
              <a:spcBef>
                <a:spcPct val="0"/>
              </a:spcBef>
              <a:spcAft>
                <a:spcPct val="0"/>
              </a:spcAft>
              <a:defRPr sz="2400" b="1">
                <a:solidFill>
                  <a:srgbClr val="4D4D4D"/>
                </a:solidFill>
                <a:latin typeface="+mj-lt"/>
                <a:ea typeface="+mj-ea"/>
                <a:cs typeface="+mj-cs"/>
              </a:defRPr>
            </a:lvl1pPr>
            <a:lvl2pPr algn="l" rtl="0" eaLnBrk="1" fontAlgn="base" hangingPunct="1">
              <a:spcBef>
                <a:spcPct val="0"/>
              </a:spcBef>
              <a:spcAft>
                <a:spcPct val="0"/>
              </a:spcAft>
              <a:defRPr sz="2400" b="1">
                <a:solidFill>
                  <a:srgbClr val="4D4D4D"/>
                </a:solidFill>
                <a:latin typeface="Calibri" pitchFamily="34" charset="0"/>
              </a:defRPr>
            </a:lvl2pPr>
            <a:lvl3pPr algn="l" rtl="0" eaLnBrk="1" fontAlgn="base" hangingPunct="1">
              <a:spcBef>
                <a:spcPct val="0"/>
              </a:spcBef>
              <a:spcAft>
                <a:spcPct val="0"/>
              </a:spcAft>
              <a:defRPr sz="2400" b="1">
                <a:solidFill>
                  <a:srgbClr val="4D4D4D"/>
                </a:solidFill>
                <a:latin typeface="Calibri" pitchFamily="34" charset="0"/>
              </a:defRPr>
            </a:lvl3pPr>
            <a:lvl4pPr algn="l" rtl="0" eaLnBrk="1" fontAlgn="base" hangingPunct="1">
              <a:spcBef>
                <a:spcPct val="0"/>
              </a:spcBef>
              <a:spcAft>
                <a:spcPct val="0"/>
              </a:spcAft>
              <a:defRPr sz="2400" b="1">
                <a:solidFill>
                  <a:srgbClr val="4D4D4D"/>
                </a:solidFill>
                <a:latin typeface="Calibri" pitchFamily="34" charset="0"/>
              </a:defRPr>
            </a:lvl4pPr>
            <a:lvl5pPr algn="l" rtl="0" eaLnBrk="1" fontAlgn="base" hangingPunct="1">
              <a:spcBef>
                <a:spcPct val="0"/>
              </a:spcBef>
              <a:spcAft>
                <a:spcPct val="0"/>
              </a:spcAft>
              <a:defRPr sz="2400" b="1">
                <a:solidFill>
                  <a:srgbClr val="4D4D4D"/>
                </a:solidFill>
                <a:latin typeface="Calibri" pitchFamily="34" charset="0"/>
              </a:defRPr>
            </a:lvl5pPr>
            <a:lvl6pPr marL="457200" algn="l" rtl="0" eaLnBrk="1" fontAlgn="base" hangingPunct="1">
              <a:spcBef>
                <a:spcPct val="0"/>
              </a:spcBef>
              <a:spcAft>
                <a:spcPct val="0"/>
              </a:spcAft>
              <a:defRPr sz="2400" b="1">
                <a:solidFill>
                  <a:srgbClr val="4D4D4D"/>
                </a:solidFill>
                <a:latin typeface="Calibri" pitchFamily="34" charset="0"/>
              </a:defRPr>
            </a:lvl6pPr>
            <a:lvl7pPr marL="914400" algn="l" rtl="0" eaLnBrk="1" fontAlgn="base" hangingPunct="1">
              <a:spcBef>
                <a:spcPct val="0"/>
              </a:spcBef>
              <a:spcAft>
                <a:spcPct val="0"/>
              </a:spcAft>
              <a:defRPr sz="2400" b="1">
                <a:solidFill>
                  <a:srgbClr val="4D4D4D"/>
                </a:solidFill>
                <a:latin typeface="Calibri" pitchFamily="34" charset="0"/>
              </a:defRPr>
            </a:lvl7pPr>
            <a:lvl8pPr marL="1371600" algn="l" rtl="0" eaLnBrk="1" fontAlgn="base" hangingPunct="1">
              <a:spcBef>
                <a:spcPct val="0"/>
              </a:spcBef>
              <a:spcAft>
                <a:spcPct val="0"/>
              </a:spcAft>
              <a:defRPr sz="2400" b="1">
                <a:solidFill>
                  <a:srgbClr val="4D4D4D"/>
                </a:solidFill>
                <a:latin typeface="Calibri" pitchFamily="34" charset="0"/>
              </a:defRPr>
            </a:lvl8pPr>
            <a:lvl9pPr marL="1828800" algn="l" rtl="0" eaLnBrk="1" fontAlgn="base" hangingPunct="1">
              <a:spcBef>
                <a:spcPct val="0"/>
              </a:spcBef>
              <a:spcAft>
                <a:spcPct val="0"/>
              </a:spcAft>
              <a:defRPr sz="2400" b="1">
                <a:solidFill>
                  <a:srgbClr val="4D4D4D"/>
                </a:solidFill>
                <a:latin typeface="Calibri" pitchFamily="34" charset="0"/>
              </a:defRPr>
            </a:lvl9pPr>
          </a:lstStyle>
          <a:p>
            <a:pPr algn="ctr"/>
            <a:r>
              <a:rPr lang="en-US" sz="3300" kern="0" dirty="0" smtClean="0"/>
              <a:t>Master Thesis Proposal Presentation </a:t>
            </a:r>
            <a:r>
              <a:rPr lang="en-US" sz="4900" kern="0" dirty="0" smtClean="0"/>
              <a:t/>
            </a:r>
            <a:br>
              <a:rPr lang="en-US" sz="4900" kern="0" dirty="0" smtClean="0"/>
            </a:br>
            <a:r>
              <a:rPr lang="en-US" kern="0" dirty="0" smtClean="0"/>
              <a:t/>
            </a:r>
            <a:br>
              <a:rPr lang="en-US" kern="0" dirty="0" smtClean="0"/>
            </a:br>
            <a:r>
              <a:rPr lang="en-US" sz="4100" kern="0" dirty="0" smtClean="0"/>
              <a:t>Sentiment Analysis of Social Media Content in the Context of Learning Environments</a:t>
            </a:r>
            <a:endParaRPr lang="en-US" sz="4100" kern="0" dirty="0"/>
          </a:p>
        </p:txBody>
      </p:sp>
      <p:sp>
        <p:nvSpPr>
          <p:cNvPr id="5" name="Subtitle 2"/>
          <p:cNvSpPr txBox="1">
            <a:spLocks/>
          </p:cNvSpPr>
          <p:nvPr/>
        </p:nvSpPr>
        <p:spPr bwMode="auto">
          <a:xfrm>
            <a:off x="249795" y="3725839"/>
            <a:ext cx="8094104" cy="2292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normAutofit fontScale="70000" lnSpcReduction="20000"/>
          </a:bodyPr>
          <a:lstStyle>
            <a:lvl1pPr marL="342900" indent="-342900" algn="l" rtl="0" eaLnBrk="1" fontAlgn="base" hangingPunct="1">
              <a:spcBef>
                <a:spcPct val="20000"/>
              </a:spcBef>
              <a:spcAft>
                <a:spcPct val="0"/>
              </a:spcAft>
              <a:buClr>
                <a:srgbClr val="418E9F"/>
              </a:buClr>
              <a:buFont typeface="Wingdings" pitchFamily="2" charset="2"/>
              <a:buChar char="§"/>
              <a:defRPr>
                <a:solidFill>
                  <a:schemeClr val="tx1"/>
                </a:solidFill>
                <a:latin typeface="+mn-lt"/>
                <a:ea typeface="+mn-ea"/>
                <a:cs typeface="+mn-cs"/>
              </a:defRPr>
            </a:lvl1pPr>
            <a:lvl2pPr marL="742950" indent="-285750" algn="l" rtl="0" eaLnBrk="1" fontAlgn="base" hangingPunct="1">
              <a:spcBef>
                <a:spcPct val="20000"/>
              </a:spcBef>
              <a:spcAft>
                <a:spcPct val="0"/>
              </a:spcAft>
              <a:buClr>
                <a:srgbClr val="64AEC0"/>
              </a:buClr>
              <a:buFont typeface="Wingdings" pitchFamily="2" charset="2"/>
              <a:buChar char="§"/>
              <a:defRPr sz="1600">
                <a:solidFill>
                  <a:schemeClr val="tx1"/>
                </a:solidFill>
                <a:latin typeface="+mn-lt"/>
              </a:defRPr>
            </a:lvl2pPr>
            <a:lvl3pPr marL="1143000" indent="-228600" algn="l" rtl="0" eaLnBrk="1" fontAlgn="base" hangingPunct="1">
              <a:spcBef>
                <a:spcPct val="20000"/>
              </a:spcBef>
              <a:spcAft>
                <a:spcPct val="0"/>
              </a:spcAft>
              <a:buClr>
                <a:srgbClr val="8CC3D0"/>
              </a:buClr>
              <a:buFont typeface="Wingdings" pitchFamily="2"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None/>
            </a:pPr>
            <a:endParaRPr lang="en-US" sz="2000" kern="0" dirty="0" smtClean="0"/>
          </a:p>
          <a:p>
            <a:pPr marL="0" indent="0" algn="ctr">
              <a:buNone/>
            </a:pPr>
            <a:r>
              <a:rPr lang="en-US" sz="2000" kern="0" dirty="0" err="1" smtClean="0"/>
              <a:t>Seyed</a:t>
            </a:r>
            <a:r>
              <a:rPr lang="en-US" sz="2000" kern="0" dirty="0" smtClean="0"/>
              <a:t> Ehsan Badakhshan</a:t>
            </a:r>
          </a:p>
          <a:p>
            <a:pPr marL="0" indent="0" algn="ctr">
              <a:buNone/>
            </a:pPr>
            <a:r>
              <a:rPr lang="en-US" sz="2000" kern="0" dirty="0" smtClean="0"/>
              <a:t>Student of M.Sc. Media Informatics RWTH Aachen University</a:t>
            </a:r>
          </a:p>
          <a:p>
            <a:pPr marL="0" indent="0" algn="ctr">
              <a:buNone/>
            </a:pPr>
            <a:r>
              <a:rPr lang="en-US" sz="2000" kern="0" dirty="0" smtClean="0">
                <a:hlinkClick r:id="rId2"/>
              </a:rPr>
              <a:t>Ehsan.badakhshan@rwth-aachen.de</a:t>
            </a:r>
            <a:endParaRPr lang="en-US" sz="2000" kern="0" dirty="0" smtClean="0"/>
          </a:p>
          <a:p>
            <a:pPr marL="0" indent="0" algn="ctr">
              <a:buNone/>
            </a:pPr>
            <a:endParaRPr lang="en-US" sz="2000" kern="0" dirty="0"/>
          </a:p>
          <a:p>
            <a:pPr marL="0" indent="0" algn="ctr">
              <a:buNone/>
            </a:pPr>
            <a:r>
              <a:rPr lang="en-US" sz="2000" kern="0" dirty="0" smtClean="0"/>
              <a:t>Supervisor</a:t>
            </a:r>
          </a:p>
          <a:p>
            <a:pPr marL="0" indent="0" algn="ctr">
              <a:buNone/>
            </a:pPr>
            <a:r>
              <a:rPr lang="en-US" sz="2000" kern="0" dirty="0" err="1" smtClean="0"/>
              <a:t>Anas</a:t>
            </a:r>
            <a:r>
              <a:rPr lang="en-US" sz="2000" kern="0" dirty="0" smtClean="0"/>
              <a:t> </a:t>
            </a:r>
            <a:r>
              <a:rPr lang="en-US" sz="2000" kern="0" dirty="0" err="1" smtClean="0"/>
              <a:t>Abdelrazeq</a:t>
            </a:r>
            <a:endParaRPr lang="en-US" sz="2000" kern="0" dirty="0" smtClean="0"/>
          </a:p>
          <a:p>
            <a:pPr marL="0" indent="0" algn="ctr">
              <a:buNone/>
            </a:pPr>
            <a:endParaRPr lang="en-US" sz="2000" kern="0" dirty="0"/>
          </a:p>
          <a:p>
            <a:pPr marL="0" indent="0" algn="ctr">
              <a:buNone/>
            </a:pPr>
            <a:endParaRPr lang="en-US" sz="2000" kern="0" dirty="0"/>
          </a:p>
          <a:p>
            <a:pPr marL="0" indent="0" algn="ctr">
              <a:buNone/>
            </a:pPr>
            <a:r>
              <a:rPr lang="en-US" sz="2000" kern="0" dirty="0" smtClean="0"/>
              <a:t>06.10.2015</a:t>
            </a:r>
          </a:p>
        </p:txBody>
      </p:sp>
      <p:sp>
        <p:nvSpPr>
          <p:cNvPr id="6" name="Rectangle 5"/>
          <p:cNvSpPr/>
          <p:nvPr/>
        </p:nvSpPr>
        <p:spPr bwMode="auto">
          <a:xfrm>
            <a:off x="3657600" y="6225381"/>
            <a:ext cx="1962820" cy="575469"/>
          </a:xfrm>
          <a:prstGeom prst="rect">
            <a:avLst/>
          </a:prstGeom>
          <a:solidFill>
            <a:schemeClr val="accent3"/>
          </a:solidFill>
          <a:ln w="1270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2960024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p:txBody>
          <a:bodyPr/>
          <a:lstStyle/>
          <a:p>
            <a:r>
              <a:rPr lang="en-US" sz="2400" b="1" dirty="0" smtClean="0"/>
              <a:t>Sentiment analysis classification techniques </a:t>
            </a:r>
          </a:p>
          <a:p>
            <a:endParaRPr lang="en-US" sz="2400" b="1" dirty="0"/>
          </a:p>
        </p:txBody>
      </p:sp>
      <p:sp>
        <p:nvSpPr>
          <p:cNvPr id="4" name="Content Placeholder 2"/>
          <p:cNvSpPr txBox="1">
            <a:spLocks/>
          </p:cNvSpPr>
          <p:nvPr/>
        </p:nvSpPr>
        <p:spPr bwMode="auto">
          <a:xfrm>
            <a:off x="73277" y="1630817"/>
            <a:ext cx="9070722" cy="380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418E9F"/>
              </a:buClr>
              <a:buFont typeface="Wingdings" pitchFamily="2" charset="2"/>
              <a:buChar char="§"/>
              <a:defRPr>
                <a:solidFill>
                  <a:schemeClr val="tx1"/>
                </a:solidFill>
                <a:latin typeface="+mn-lt"/>
                <a:ea typeface="+mn-ea"/>
                <a:cs typeface="+mn-cs"/>
              </a:defRPr>
            </a:lvl1pPr>
            <a:lvl2pPr marL="742950" indent="-285750" algn="l" rtl="0" eaLnBrk="1" fontAlgn="base" hangingPunct="1">
              <a:spcBef>
                <a:spcPct val="20000"/>
              </a:spcBef>
              <a:spcAft>
                <a:spcPct val="0"/>
              </a:spcAft>
              <a:buClr>
                <a:srgbClr val="64AEC0"/>
              </a:buClr>
              <a:buFont typeface="Wingdings" pitchFamily="2" charset="2"/>
              <a:buChar char="§"/>
              <a:defRPr sz="1600">
                <a:solidFill>
                  <a:schemeClr val="tx1"/>
                </a:solidFill>
                <a:latin typeface="+mn-lt"/>
              </a:defRPr>
            </a:lvl2pPr>
            <a:lvl3pPr marL="1143000" indent="-228600" algn="l" rtl="0" eaLnBrk="1" fontAlgn="base" hangingPunct="1">
              <a:spcBef>
                <a:spcPct val="20000"/>
              </a:spcBef>
              <a:spcAft>
                <a:spcPct val="0"/>
              </a:spcAft>
              <a:buClr>
                <a:srgbClr val="8CC3D0"/>
              </a:buClr>
              <a:buFont typeface="Wingdings" pitchFamily="2"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Font typeface="Wingdings" pitchFamily="2" charset="2"/>
              <a:buNone/>
            </a:pPr>
            <a:r>
              <a:rPr lang="en-US" b="1" kern="0" dirty="0">
                <a:solidFill>
                  <a:schemeClr val="accent5">
                    <a:lumMod val="25000"/>
                  </a:schemeClr>
                </a:solidFill>
              </a:rPr>
              <a:t>m</a:t>
            </a:r>
            <a:r>
              <a:rPr lang="en-US" b="1" kern="0" dirty="0" smtClean="0">
                <a:solidFill>
                  <a:schemeClr val="accent5">
                    <a:lumMod val="25000"/>
                  </a:schemeClr>
                </a:solidFill>
              </a:rPr>
              <a:t>ain </a:t>
            </a:r>
          </a:p>
          <a:p>
            <a:pPr marL="0" indent="0" algn="ctr">
              <a:buFont typeface="Wingdings" pitchFamily="2" charset="2"/>
              <a:buNone/>
            </a:pPr>
            <a:r>
              <a:rPr lang="en-US" b="1" kern="0" dirty="0" smtClean="0">
                <a:solidFill>
                  <a:schemeClr val="accent5">
                    <a:lumMod val="25000"/>
                  </a:schemeClr>
                </a:solidFill>
              </a:rPr>
              <a:t>approaches </a:t>
            </a:r>
          </a:p>
          <a:p>
            <a:pPr marL="0" indent="0" algn="ctr">
              <a:buFont typeface="Wingdings" pitchFamily="2" charset="2"/>
              <a:buNone/>
            </a:pPr>
            <a:endParaRPr lang="en-US" kern="0" dirty="0" smtClean="0"/>
          </a:p>
          <a:p>
            <a:pPr marL="0" indent="0" algn="ctr">
              <a:buFont typeface="Wingdings" pitchFamily="2" charset="2"/>
              <a:buNone/>
            </a:pPr>
            <a:endParaRPr lang="en-US" kern="0" dirty="0" smtClean="0"/>
          </a:p>
          <a:p>
            <a:pPr marL="0" indent="0" algn="ctr">
              <a:buFont typeface="Wingdings" pitchFamily="2" charset="2"/>
              <a:buNone/>
            </a:pPr>
            <a:endParaRPr lang="en-US" kern="0" dirty="0" smtClean="0"/>
          </a:p>
          <a:p>
            <a:pPr marL="0" indent="0" algn="ctr">
              <a:buFont typeface="Wingdings" pitchFamily="2" charset="2"/>
              <a:buNone/>
            </a:pPr>
            <a:endParaRPr lang="en-US" kern="0" dirty="0" smtClean="0"/>
          </a:p>
          <a:p>
            <a:pPr marL="0" indent="0" algn="ctr">
              <a:buFont typeface="Wingdings" pitchFamily="2" charset="2"/>
              <a:buNone/>
            </a:pPr>
            <a:r>
              <a:rPr lang="en-US" sz="2000" b="1" kern="0" dirty="0" smtClean="0">
                <a:solidFill>
                  <a:schemeClr val="accent5">
                    <a:lumMod val="25000"/>
                  </a:schemeClr>
                </a:solidFill>
              </a:rPr>
              <a:t>Machine-learning methods           lexicon-based approach</a:t>
            </a:r>
          </a:p>
          <a:p>
            <a:pPr marL="0" indent="0" algn="ctr">
              <a:buFont typeface="Wingdings" pitchFamily="2" charset="2"/>
              <a:buNone/>
            </a:pPr>
            <a:endParaRPr lang="en-US" kern="0" dirty="0" smtClean="0"/>
          </a:p>
        </p:txBody>
      </p:sp>
      <p:sp>
        <p:nvSpPr>
          <p:cNvPr id="5" name="Left-Up Arrow 4"/>
          <p:cNvSpPr/>
          <p:nvPr/>
        </p:nvSpPr>
        <p:spPr>
          <a:xfrm rot="13499757">
            <a:off x="3769768" y="2524780"/>
            <a:ext cx="1512325" cy="1563119"/>
          </a:xfrm>
          <a:prstGeom prst="leftUpArrow">
            <a:avLst>
              <a:gd name="adj1" fmla="val 5057"/>
              <a:gd name="adj2" fmla="val 9544"/>
              <a:gd name="adj3" fmla="val 113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27771" y="4042439"/>
            <a:ext cx="2421140" cy="1815882"/>
          </a:xfrm>
          <a:prstGeom prst="rect">
            <a:avLst/>
          </a:prstGeom>
          <a:noFill/>
        </p:spPr>
        <p:txBody>
          <a:bodyPr wrap="square" rtlCol="0">
            <a:spAutoFit/>
          </a:bodyPr>
          <a:lstStyle/>
          <a:p>
            <a:r>
              <a:rPr lang="en-US" sz="1600" dirty="0" smtClean="0"/>
              <a:t>Supervised classifiers:</a:t>
            </a:r>
          </a:p>
          <a:p>
            <a:pPr marL="285750" indent="-285750">
              <a:buFont typeface="Arial" panose="020B0604020202020204" pitchFamily="34" charset="0"/>
              <a:buChar char="•"/>
            </a:pPr>
            <a:r>
              <a:rPr lang="en-US" sz="1600" dirty="0" smtClean="0"/>
              <a:t>Support Vector </a:t>
            </a:r>
            <a:r>
              <a:rPr lang="en-US" sz="1600" dirty="0" smtClean="0"/>
              <a:t>Machine (SVM) </a:t>
            </a:r>
          </a:p>
          <a:p>
            <a:pPr marL="285750" indent="-285750">
              <a:buFont typeface="Arial" panose="020B0604020202020204" pitchFamily="34" charset="0"/>
              <a:buChar char="•"/>
            </a:pPr>
            <a:r>
              <a:rPr lang="en-US" sz="1600" dirty="0" smtClean="0"/>
              <a:t>Maximum </a:t>
            </a:r>
            <a:r>
              <a:rPr lang="en-US" sz="1600" dirty="0"/>
              <a:t>Entropy </a:t>
            </a:r>
            <a:endParaRPr lang="en-US" sz="1600" dirty="0" smtClean="0"/>
          </a:p>
          <a:p>
            <a:pPr marL="285750" indent="-285750">
              <a:buFont typeface="Arial" panose="020B0604020202020204" pitchFamily="34" charset="0"/>
              <a:buChar char="•"/>
            </a:pPr>
            <a:r>
              <a:rPr lang="en-US" sz="1600" dirty="0" smtClean="0"/>
              <a:t>Naïve Bayes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
        <p:nvSpPr>
          <p:cNvPr id="7" name="TextBox 6"/>
          <p:cNvSpPr txBox="1"/>
          <p:nvPr/>
        </p:nvSpPr>
        <p:spPr>
          <a:xfrm>
            <a:off x="5299616" y="4042439"/>
            <a:ext cx="2409517"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Analyzing </a:t>
            </a:r>
            <a:r>
              <a:rPr lang="en-US" sz="1600" dirty="0"/>
              <a:t>the text grammar </a:t>
            </a:r>
          </a:p>
        </p:txBody>
      </p:sp>
      <p:sp>
        <p:nvSpPr>
          <p:cNvPr id="8" name="Rectangle 7"/>
          <p:cNvSpPr/>
          <p:nvPr/>
        </p:nvSpPr>
        <p:spPr bwMode="auto">
          <a:xfrm>
            <a:off x="3650443" y="6222768"/>
            <a:ext cx="1962820" cy="575469"/>
          </a:xfrm>
          <a:prstGeom prst="rect">
            <a:avLst/>
          </a:prstGeom>
          <a:solidFill>
            <a:schemeClr val="accent3"/>
          </a:solidFill>
          <a:ln w="1270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701834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Sentiment Analysis</a:t>
            </a:r>
            <a:endParaRPr lang="en-US" dirty="0"/>
          </a:p>
        </p:txBody>
      </p:sp>
      <p:sp>
        <p:nvSpPr>
          <p:cNvPr id="3" name="Content Placeholder 2"/>
          <p:cNvSpPr>
            <a:spLocks noGrp="1"/>
          </p:cNvSpPr>
          <p:nvPr>
            <p:ph idx="1"/>
          </p:nvPr>
        </p:nvSpPr>
        <p:spPr/>
        <p:txBody>
          <a:bodyPr/>
          <a:lstStyle/>
          <a:p>
            <a:r>
              <a:rPr lang="en-US" sz="2000" dirty="0"/>
              <a:t>The focus of this master thesis is in the context of education, just the tweets related to university learning environment is </a:t>
            </a:r>
            <a:r>
              <a:rPr lang="en-US" sz="2000" dirty="0" smtClean="0"/>
              <a:t>important.</a:t>
            </a:r>
            <a:endParaRPr lang="en-US" sz="2000" dirty="0"/>
          </a:p>
          <a:p>
            <a:r>
              <a:rPr lang="en-US" sz="2000" dirty="0"/>
              <a:t>According to the pilot research </a:t>
            </a:r>
            <a:r>
              <a:rPr lang="en-US" sz="2000" b="1" dirty="0" smtClean="0"/>
              <a:t>Sentiment Analysis of Social Media for Evaluating Universities</a:t>
            </a:r>
            <a:r>
              <a:rPr lang="en-US" sz="2000" dirty="0" smtClean="0"/>
              <a:t>, </a:t>
            </a:r>
            <a:r>
              <a:rPr lang="en-US" sz="2000" dirty="0"/>
              <a:t>the process of sentiment analysis consists of three general </a:t>
            </a:r>
            <a:r>
              <a:rPr lang="en-US" sz="2000" dirty="0" smtClean="0"/>
              <a:t>phases:	</a:t>
            </a:r>
          </a:p>
          <a:p>
            <a:pPr marL="857250" lvl="1" indent="-457200">
              <a:buFont typeface="+mj-lt"/>
              <a:buAutoNum type="arabicPeriod"/>
            </a:pPr>
            <a:r>
              <a:rPr lang="en-US" dirty="0"/>
              <a:t>Data collection, </a:t>
            </a:r>
          </a:p>
          <a:p>
            <a:pPr marL="857250" lvl="1" indent="-457200">
              <a:buFont typeface="+mj-lt"/>
              <a:buAutoNum type="arabicPeriod"/>
            </a:pPr>
            <a:r>
              <a:rPr lang="en-US" dirty="0"/>
              <a:t>Data Processing,</a:t>
            </a:r>
          </a:p>
          <a:p>
            <a:pPr marL="857250" lvl="1" indent="-457200">
              <a:buFont typeface="+mj-lt"/>
              <a:buAutoNum type="arabicPeriod"/>
            </a:pPr>
            <a:r>
              <a:rPr lang="en-US" dirty="0"/>
              <a:t>Test and evaluation. </a:t>
            </a:r>
            <a:endParaRPr lang="en-US" dirty="0" smtClean="0"/>
          </a:p>
          <a:p>
            <a:pPr marL="857250" lvl="1" indent="-457200">
              <a:buFont typeface="+mj-lt"/>
              <a:buAutoNum type="arabicPeriod"/>
            </a:pPr>
            <a:endParaRPr lang="en-US" dirty="0"/>
          </a:p>
          <a:p>
            <a:pPr>
              <a:buAutoNum type="arabicPeriod"/>
            </a:pPr>
            <a:r>
              <a:rPr lang="en-US" b="1" dirty="0"/>
              <a:t>Data collection </a:t>
            </a:r>
            <a:r>
              <a:rPr lang="en-US" dirty="0" smtClean="0"/>
              <a:t>:</a:t>
            </a:r>
          </a:p>
          <a:p>
            <a:pPr marL="0" indent="0">
              <a:buNone/>
            </a:pPr>
            <a:r>
              <a:rPr lang="en-US" dirty="0" smtClean="0"/>
              <a:t>From </a:t>
            </a:r>
            <a:r>
              <a:rPr lang="en-US" dirty="0"/>
              <a:t>October 1st, 2014 till March 31st, </a:t>
            </a:r>
            <a:r>
              <a:rPr lang="en-US" dirty="0" smtClean="0"/>
              <a:t>2015 </a:t>
            </a:r>
          </a:p>
          <a:p>
            <a:pPr lvl="1"/>
            <a:r>
              <a:rPr lang="en-US" dirty="0"/>
              <a:t>16488 tweets related to selected universities in Germany (</a:t>
            </a:r>
            <a:r>
              <a:rPr lang="en-US" dirty="0" smtClean="0"/>
              <a:t>TU9) posted on Twitter. </a:t>
            </a:r>
          </a:p>
          <a:p>
            <a:pPr lvl="2"/>
            <a:r>
              <a:rPr lang="en-US" sz="1600" dirty="0" smtClean="0"/>
              <a:t>Languages: English – </a:t>
            </a:r>
            <a:r>
              <a:rPr lang="en-US" sz="1600" dirty="0"/>
              <a:t>G</a:t>
            </a:r>
            <a:r>
              <a:rPr lang="en-US" sz="1600" dirty="0" smtClean="0"/>
              <a:t>erman </a:t>
            </a:r>
          </a:p>
          <a:p>
            <a:pPr lvl="2"/>
            <a:r>
              <a:rPr lang="en-US" sz="1600" dirty="0" smtClean="0"/>
              <a:t>Just </a:t>
            </a:r>
            <a:r>
              <a:rPr lang="en-US" sz="1600" dirty="0"/>
              <a:t>10189 original tweets </a:t>
            </a:r>
          </a:p>
          <a:p>
            <a:pPr marL="914400" lvl="2" indent="0">
              <a:buNone/>
            </a:pPr>
            <a:r>
              <a:rPr lang="en-US" sz="3200" dirty="0" smtClean="0">
                <a:solidFill>
                  <a:srgbClr val="FF0000"/>
                </a:solidFill>
              </a:rPr>
              <a:t>-</a:t>
            </a:r>
            <a:r>
              <a:rPr lang="en-US" sz="1600" dirty="0" smtClean="0"/>
              <a:t>  insufficient</a:t>
            </a:r>
          </a:p>
          <a:p>
            <a:pPr marL="914400" lvl="2" indent="0">
              <a:buNone/>
            </a:pPr>
            <a:r>
              <a:rPr lang="en-US" dirty="0" smtClean="0"/>
              <a:t> </a:t>
            </a:r>
          </a:p>
          <a:p>
            <a:pPr marL="914400" lvl="2" indent="0">
              <a:buNone/>
            </a:pPr>
            <a:endParaRPr lang="en-US" dirty="0" smtClean="0"/>
          </a:p>
          <a:p>
            <a:pPr marL="400050" lvl="1" indent="0">
              <a:buNone/>
            </a:pPr>
            <a:endParaRPr lang="en-US" dirty="0"/>
          </a:p>
          <a:p>
            <a:pPr marL="457200" indent="-457200">
              <a:buFont typeface="+mj-lt"/>
              <a:buAutoNum type="arabicPeriod"/>
            </a:pPr>
            <a:endParaRPr lang="en-US" sz="2000" dirty="0"/>
          </a:p>
        </p:txBody>
      </p:sp>
      <p:sp>
        <p:nvSpPr>
          <p:cNvPr id="6" name="Rectangle 5"/>
          <p:cNvSpPr/>
          <p:nvPr/>
        </p:nvSpPr>
        <p:spPr bwMode="auto">
          <a:xfrm>
            <a:off x="3429000" y="6251177"/>
            <a:ext cx="1962820" cy="575469"/>
          </a:xfrm>
          <a:prstGeom prst="rect">
            <a:avLst/>
          </a:prstGeom>
          <a:solidFill>
            <a:schemeClr val="accent3"/>
          </a:solidFill>
          <a:ln w="1270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3086502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b="1" dirty="0" smtClean="0"/>
              <a:t>Proposed solution for solving </a:t>
            </a:r>
            <a:r>
              <a:rPr lang="en-US" sz="2000" b="1" dirty="0"/>
              <a:t>this problem </a:t>
            </a:r>
            <a:endParaRPr lang="en-US" sz="2000" b="1" dirty="0" smtClean="0"/>
          </a:p>
          <a:p>
            <a:endParaRPr lang="en-US" sz="2000" b="1" dirty="0" smtClean="0"/>
          </a:p>
          <a:p>
            <a:pPr lvl="1">
              <a:buFont typeface="+mj-lt"/>
              <a:buAutoNum type="arabicPeriod"/>
            </a:pPr>
            <a:r>
              <a:rPr lang="en-US" dirty="0" smtClean="0"/>
              <a:t>Collecting </a:t>
            </a:r>
            <a:r>
              <a:rPr lang="en-US" dirty="0"/>
              <a:t>tweets from </a:t>
            </a:r>
            <a:r>
              <a:rPr lang="en-US" b="1" dirty="0"/>
              <a:t>more </a:t>
            </a:r>
            <a:r>
              <a:rPr lang="en-US" b="1" dirty="0" smtClean="0"/>
              <a:t>universities (top 200 universities)</a:t>
            </a:r>
            <a:r>
              <a:rPr lang="en-US" dirty="0" smtClean="0"/>
              <a:t>. </a:t>
            </a:r>
          </a:p>
          <a:p>
            <a:pPr lvl="2"/>
            <a:r>
              <a:rPr lang="en-US" dirty="0" smtClean="0"/>
              <a:t>36,000 tweets a day (with retweets)</a:t>
            </a:r>
          </a:p>
          <a:p>
            <a:pPr lvl="2"/>
            <a:r>
              <a:rPr lang="en-US" dirty="0" smtClean="0"/>
              <a:t>Around 15,000 tweets a day ( without retweets)</a:t>
            </a:r>
          </a:p>
          <a:p>
            <a:pPr lvl="2"/>
            <a:r>
              <a:rPr lang="en-US" dirty="0" smtClean="0"/>
              <a:t>Language: English</a:t>
            </a:r>
          </a:p>
          <a:p>
            <a:pPr lvl="2"/>
            <a:endParaRPr lang="en-US" dirty="0" smtClean="0"/>
          </a:p>
          <a:p>
            <a:pPr lvl="1">
              <a:buFont typeface="+mj-lt"/>
              <a:buAutoNum type="arabicPeriod"/>
            </a:pPr>
            <a:r>
              <a:rPr lang="en-US" dirty="0" smtClean="0"/>
              <a:t>Considering </a:t>
            </a:r>
            <a:r>
              <a:rPr lang="en-US" dirty="0"/>
              <a:t>another resources such as Facebook</a:t>
            </a:r>
            <a:r>
              <a:rPr lang="en-US" dirty="0" smtClean="0"/>
              <a:t>.</a:t>
            </a:r>
          </a:p>
          <a:p>
            <a:pPr lvl="2" algn="just"/>
            <a:r>
              <a:rPr lang="en-US" dirty="0"/>
              <a:t>Access to the Public Feed API is restricted </a:t>
            </a:r>
            <a:r>
              <a:rPr lang="en-US" dirty="0" smtClean="0"/>
              <a:t>to</a:t>
            </a:r>
          </a:p>
          <a:p>
            <a:pPr marL="914400" lvl="2" indent="0" algn="just">
              <a:buNone/>
            </a:pPr>
            <a:r>
              <a:rPr lang="en-US" dirty="0" smtClean="0"/>
              <a:t> </a:t>
            </a:r>
            <a:r>
              <a:rPr lang="en-US" dirty="0"/>
              <a:t>a limited set </a:t>
            </a:r>
            <a:r>
              <a:rPr lang="en-US" dirty="0" smtClean="0"/>
              <a:t>of </a:t>
            </a:r>
            <a:r>
              <a:rPr lang="en-US" dirty="0"/>
              <a:t>media publishers and usage </a:t>
            </a:r>
            <a:endParaRPr lang="en-US" dirty="0" smtClean="0"/>
          </a:p>
          <a:p>
            <a:pPr marL="914400" lvl="2" indent="0" algn="just">
              <a:buNone/>
            </a:pPr>
            <a:r>
              <a:rPr lang="en-US" dirty="0" smtClean="0"/>
              <a:t> requires prior </a:t>
            </a:r>
            <a:r>
              <a:rPr lang="en-US" dirty="0"/>
              <a:t>approval by </a:t>
            </a:r>
            <a:r>
              <a:rPr lang="en-US" dirty="0" smtClean="0"/>
              <a:t>Facebook.</a:t>
            </a:r>
          </a:p>
          <a:p>
            <a:pPr marL="914400" lvl="2" indent="0">
              <a:buNone/>
            </a:pPr>
            <a:endParaRPr lang="en-US" sz="1600" dirty="0"/>
          </a:p>
        </p:txBody>
      </p:sp>
      <p:sp>
        <p:nvSpPr>
          <p:cNvPr id="4" name="Rectangle 3"/>
          <p:cNvSpPr/>
          <p:nvPr/>
        </p:nvSpPr>
        <p:spPr bwMode="auto">
          <a:xfrm>
            <a:off x="3548521" y="6244431"/>
            <a:ext cx="1962820" cy="575469"/>
          </a:xfrm>
          <a:prstGeom prst="rect">
            <a:avLst/>
          </a:prstGeom>
          <a:solidFill>
            <a:schemeClr val="accent3"/>
          </a:solidFill>
          <a:ln w="1270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5155" r="3283"/>
          <a:stretch/>
        </p:blipFill>
        <p:spPr>
          <a:xfrm>
            <a:off x="5077326" y="2917818"/>
            <a:ext cx="3666625" cy="3108332"/>
          </a:xfrm>
          <a:prstGeom prst="rect">
            <a:avLst/>
          </a:prstGeom>
        </p:spPr>
      </p:pic>
    </p:spTree>
    <p:extLst>
      <p:ext uri="{BB962C8B-B14F-4D97-AF65-F5344CB8AC3E}">
        <p14:creationId xmlns:p14="http://schemas.microsoft.com/office/powerpoint/2010/main" val="2280638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2. </a:t>
            </a:r>
            <a:r>
              <a:rPr lang="en-US" b="1" dirty="0" smtClean="0"/>
              <a:t>Data processing :</a:t>
            </a:r>
          </a:p>
          <a:p>
            <a:pPr lvl="1"/>
            <a:r>
              <a:rPr lang="en-US" sz="1800" dirty="0" smtClean="0"/>
              <a:t>Preprocessing</a:t>
            </a:r>
          </a:p>
          <a:p>
            <a:pPr lvl="1"/>
            <a:r>
              <a:rPr lang="en-US" sz="1800" dirty="0" smtClean="0"/>
              <a:t>Feature </a:t>
            </a:r>
            <a:r>
              <a:rPr lang="en-US" sz="1800" dirty="0"/>
              <a:t>selection </a:t>
            </a:r>
            <a:endParaRPr lang="en-US" sz="1800" dirty="0" smtClean="0"/>
          </a:p>
          <a:p>
            <a:pPr lvl="2"/>
            <a:r>
              <a:rPr lang="en-US" sz="1600" dirty="0"/>
              <a:t>They adopted a combination of </a:t>
            </a:r>
            <a:r>
              <a:rPr lang="en-US" sz="1600" dirty="0" err="1"/>
              <a:t>uni</a:t>
            </a:r>
            <a:r>
              <a:rPr lang="en-US" sz="1600" dirty="0"/>
              <a:t>- and bigrams and they considered emoticons a part of n-gram features</a:t>
            </a:r>
            <a:r>
              <a:rPr lang="en-US" sz="1600" dirty="0" smtClean="0"/>
              <a:t>.</a:t>
            </a:r>
          </a:p>
          <a:p>
            <a:pPr lvl="2">
              <a:buFont typeface="Wingdings" panose="05000000000000000000" pitchFamily="2" charset="2"/>
              <a:buChar char="q"/>
            </a:pPr>
            <a:r>
              <a:rPr lang="en-US" sz="1600" dirty="0"/>
              <a:t>I</a:t>
            </a:r>
            <a:r>
              <a:rPr lang="en-US" sz="1600" dirty="0" smtClean="0"/>
              <a:t>dea</a:t>
            </a:r>
            <a:r>
              <a:rPr lang="en-US" sz="1600" dirty="0" smtClean="0"/>
              <a:t>: Considering </a:t>
            </a:r>
            <a:r>
              <a:rPr lang="en-US" sz="1600" dirty="0"/>
              <a:t>individual or mixture of different sentence features such as emoticons, parts of speech (POS) </a:t>
            </a:r>
            <a:r>
              <a:rPr lang="en-US" sz="1600" dirty="0" smtClean="0"/>
              <a:t>tags.</a:t>
            </a:r>
          </a:p>
          <a:p>
            <a:pPr lvl="2"/>
            <a:endParaRPr lang="en-US" sz="1600" dirty="0" smtClean="0"/>
          </a:p>
          <a:p>
            <a:pPr lvl="1"/>
            <a:r>
              <a:rPr lang="en-US" sz="1800" dirty="0"/>
              <a:t>C</a:t>
            </a:r>
            <a:r>
              <a:rPr lang="en-US" sz="1800" dirty="0" smtClean="0"/>
              <a:t>lassification step</a:t>
            </a:r>
          </a:p>
          <a:p>
            <a:pPr marL="1085850" lvl="2"/>
            <a:r>
              <a:rPr lang="en-US" sz="1600" dirty="0" smtClean="0"/>
              <a:t>They </a:t>
            </a:r>
            <a:r>
              <a:rPr lang="en-US" sz="1600" dirty="0"/>
              <a:t>used naïve Bayes technique.  Their classifier accuracy performance is 73.6%, while Go et al. [</a:t>
            </a:r>
            <a:r>
              <a:rPr lang="en-US" sz="1600" dirty="0" smtClean="0"/>
              <a:t>17] </a:t>
            </a:r>
            <a:r>
              <a:rPr lang="en-US" sz="1600" dirty="0"/>
              <a:t>achieved around 80% accuracy rate</a:t>
            </a:r>
            <a:r>
              <a:rPr lang="en-US" sz="1600" dirty="0" smtClean="0"/>
              <a:t>.</a:t>
            </a:r>
          </a:p>
          <a:p>
            <a:pPr lvl="2" indent="-285750">
              <a:buFont typeface="Wingdings" panose="05000000000000000000" pitchFamily="2" charset="2"/>
              <a:buChar char="q"/>
            </a:pPr>
            <a:r>
              <a:rPr lang="en-US" sz="1600" dirty="0"/>
              <a:t>An idea to increase sentiment analysis accuracy </a:t>
            </a:r>
            <a:r>
              <a:rPr lang="en-US" sz="1600" dirty="0" smtClean="0"/>
              <a:t>rate: Testing other </a:t>
            </a:r>
            <a:r>
              <a:rPr lang="en-US" sz="1600" dirty="0"/>
              <a:t>supervised machine learning classification techniques such as Support Vector Machine (SVM) and Maximum Entropy for classifying </a:t>
            </a:r>
            <a:r>
              <a:rPr lang="en-US" sz="1600" dirty="0" smtClean="0"/>
              <a:t>tweets.</a:t>
            </a:r>
          </a:p>
          <a:p>
            <a:pPr lvl="2" indent="-285750">
              <a:buFont typeface="Wingdings" panose="05000000000000000000" pitchFamily="2" charset="2"/>
              <a:buChar char="q"/>
            </a:pPr>
            <a:endParaRPr lang="en-US" b="1" dirty="0"/>
          </a:p>
          <a:p>
            <a:pPr lvl="2" indent="-285750">
              <a:buFont typeface="Wingdings" panose="05000000000000000000" pitchFamily="2" charset="2"/>
              <a:buChar char="q"/>
            </a:pPr>
            <a:endParaRPr lang="en-US" dirty="0" smtClean="0"/>
          </a:p>
          <a:p>
            <a:pPr marL="0" indent="0">
              <a:buNone/>
            </a:pPr>
            <a:endParaRPr lang="en-US" b="1" dirty="0"/>
          </a:p>
        </p:txBody>
      </p:sp>
      <p:sp>
        <p:nvSpPr>
          <p:cNvPr id="4" name="Rectangle 3"/>
          <p:cNvSpPr/>
          <p:nvPr/>
        </p:nvSpPr>
        <p:spPr bwMode="auto">
          <a:xfrm>
            <a:off x="3548521" y="6194027"/>
            <a:ext cx="1962820" cy="575469"/>
          </a:xfrm>
          <a:prstGeom prst="rect">
            <a:avLst/>
          </a:prstGeom>
          <a:solidFill>
            <a:schemeClr val="accent3"/>
          </a:solidFill>
          <a:ln w="1270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4132355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3. </a:t>
            </a:r>
            <a:r>
              <a:rPr lang="en-US" b="1" dirty="0"/>
              <a:t>Test and evaluation</a:t>
            </a:r>
            <a:r>
              <a:rPr lang="en-US" b="1" dirty="0" smtClean="0"/>
              <a:t> </a:t>
            </a:r>
          </a:p>
          <a:p>
            <a:pPr lvl="1"/>
            <a:r>
              <a:rPr lang="en-US" dirty="0"/>
              <a:t>C</a:t>
            </a:r>
            <a:r>
              <a:rPr lang="en-US" dirty="0" smtClean="0"/>
              <a:t>omparison </a:t>
            </a:r>
            <a:r>
              <a:rPr lang="en-US" dirty="0"/>
              <a:t>between the TU9 based on the tweets related to each </a:t>
            </a:r>
            <a:r>
              <a:rPr lang="en-US" dirty="0" smtClean="0"/>
              <a:t>university</a:t>
            </a:r>
          </a:p>
          <a:p>
            <a:pPr lvl="1"/>
            <a:r>
              <a:rPr lang="en-US" dirty="0"/>
              <a:t>T</a:t>
            </a:r>
            <a:r>
              <a:rPr lang="en-US" dirty="0" smtClean="0"/>
              <a:t>weets </a:t>
            </a:r>
            <a:r>
              <a:rPr lang="en-US" dirty="0"/>
              <a:t>sentiment on </a:t>
            </a:r>
            <a:r>
              <a:rPr lang="en-US" b="1" dirty="0"/>
              <a:t>daily basis </a:t>
            </a:r>
            <a:r>
              <a:rPr lang="en-US" dirty="0"/>
              <a:t>for each university </a:t>
            </a:r>
            <a:r>
              <a:rPr lang="en-US" dirty="0" smtClean="0"/>
              <a:t>.</a:t>
            </a:r>
          </a:p>
          <a:p>
            <a:pPr lvl="2"/>
            <a:r>
              <a:rPr lang="en-US" dirty="0" smtClean="0"/>
              <a:t>Comparison </a:t>
            </a:r>
            <a:r>
              <a:rPr lang="en-US" dirty="0"/>
              <a:t>based on daily events is giving us a general result of sentiment analysis for each university. </a:t>
            </a:r>
            <a:endParaRPr lang="en-US" dirty="0" smtClean="0"/>
          </a:p>
          <a:p>
            <a:pPr lvl="1"/>
            <a:endParaRPr lang="en-US" dirty="0"/>
          </a:p>
          <a:p>
            <a:pPr lvl="1">
              <a:buFont typeface="Wingdings" panose="05000000000000000000" pitchFamily="2" charset="2"/>
              <a:buChar char="q"/>
            </a:pPr>
            <a:r>
              <a:rPr lang="en-US" dirty="0" smtClean="0"/>
              <a:t>Idea: Classifying </a:t>
            </a:r>
            <a:r>
              <a:rPr lang="en-US" dirty="0"/>
              <a:t>tweets based on topics such as </a:t>
            </a:r>
            <a:endParaRPr lang="en-US" dirty="0" smtClean="0"/>
          </a:p>
          <a:p>
            <a:pPr lvl="2">
              <a:buFont typeface="Wingdings" panose="05000000000000000000" pitchFamily="2" charset="2"/>
              <a:buChar char="q"/>
            </a:pPr>
            <a:r>
              <a:rPr lang="en-US" b="1" dirty="0" smtClean="0"/>
              <a:t>Advertisement/Announcement</a:t>
            </a:r>
            <a:r>
              <a:rPr lang="en-US" dirty="0"/>
              <a:t>, </a:t>
            </a:r>
            <a:endParaRPr lang="en-US" dirty="0" smtClean="0"/>
          </a:p>
          <a:p>
            <a:pPr lvl="2">
              <a:buFont typeface="Wingdings" panose="05000000000000000000" pitchFamily="2" charset="2"/>
              <a:buChar char="q"/>
            </a:pPr>
            <a:r>
              <a:rPr lang="en-US" b="1" dirty="0" smtClean="0"/>
              <a:t>City </a:t>
            </a:r>
            <a:r>
              <a:rPr lang="en-US" b="1" dirty="0"/>
              <a:t>News</a:t>
            </a:r>
            <a:r>
              <a:rPr lang="en-US" dirty="0"/>
              <a:t>, </a:t>
            </a:r>
            <a:endParaRPr lang="en-US" dirty="0" smtClean="0"/>
          </a:p>
          <a:p>
            <a:pPr lvl="2">
              <a:buFont typeface="Wingdings" panose="05000000000000000000" pitchFamily="2" charset="2"/>
              <a:buChar char="q"/>
            </a:pPr>
            <a:r>
              <a:rPr lang="en-US" b="1" dirty="0" smtClean="0"/>
              <a:t>Course/Class/Teaching/Professor</a:t>
            </a:r>
            <a:r>
              <a:rPr lang="en-US" dirty="0"/>
              <a:t>, </a:t>
            </a:r>
            <a:endParaRPr lang="en-US" dirty="0" smtClean="0"/>
          </a:p>
          <a:p>
            <a:pPr lvl="2">
              <a:buFont typeface="Wingdings" panose="05000000000000000000" pitchFamily="2" charset="2"/>
              <a:buChar char="q"/>
            </a:pPr>
            <a:r>
              <a:rPr lang="en-US" b="1" dirty="0" smtClean="0"/>
              <a:t>Exam/Homework</a:t>
            </a:r>
            <a:r>
              <a:rPr lang="en-US" dirty="0"/>
              <a:t>, </a:t>
            </a:r>
            <a:endParaRPr lang="en-US" dirty="0" smtClean="0"/>
          </a:p>
          <a:p>
            <a:pPr lvl="2">
              <a:buFont typeface="Wingdings" panose="05000000000000000000" pitchFamily="2" charset="2"/>
              <a:buChar char="q"/>
            </a:pPr>
            <a:r>
              <a:rPr lang="en-US" b="1" dirty="0" smtClean="0"/>
              <a:t>University </a:t>
            </a:r>
            <a:r>
              <a:rPr lang="en-US" b="1" dirty="0"/>
              <a:t>Event/Sport Day</a:t>
            </a:r>
            <a:r>
              <a:rPr lang="en-US" dirty="0"/>
              <a:t>, </a:t>
            </a:r>
            <a:endParaRPr lang="en-US" dirty="0" smtClean="0"/>
          </a:p>
          <a:p>
            <a:pPr lvl="2">
              <a:buFont typeface="Wingdings" panose="05000000000000000000" pitchFamily="2" charset="2"/>
              <a:buChar char="q"/>
            </a:pPr>
            <a:r>
              <a:rPr lang="en-US" b="1" dirty="0" smtClean="0"/>
              <a:t>Party/Fun/Drinking,</a:t>
            </a:r>
            <a:endParaRPr lang="en-US" dirty="0" smtClean="0"/>
          </a:p>
          <a:p>
            <a:pPr lvl="2">
              <a:buFont typeface="Wingdings" panose="05000000000000000000" pitchFamily="2" charset="2"/>
              <a:buChar char="q"/>
            </a:pPr>
            <a:r>
              <a:rPr lang="en-US" b="1" dirty="0" smtClean="0"/>
              <a:t>Conference.</a:t>
            </a:r>
          </a:p>
          <a:p>
            <a:pPr lvl="1">
              <a:buFont typeface="Wingdings" panose="05000000000000000000" pitchFamily="2" charset="2"/>
              <a:buChar char="q"/>
            </a:pPr>
            <a:r>
              <a:rPr lang="en-US" dirty="0" smtClean="0"/>
              <a:t>Benefits: </a:t>
            </a:r>
          </a:p>
          <a:p>
            <a:pPr lvl="2">
              <a:buFont typeface="Wingdings" panose="05000000000000000000" pitchFamily="2" charset="2"/>
              <a:buChar char="q"/>
            </a:pPr>
            <a:r>
              <a:rPr lang="en-US" dirty="0"/>
              <a:t>educational environments can make use of this information to come up with </a:t>
            </a:r>
            <a:r>
              <a:rPr lang="en-US" b="1" dirty="0"/>
              <a:t>specific indicator</a:t>
            </a:r>
            <a:r>
              <a:rPr lang="en-US" dirty="0" smtClean="0"/>
              <a:t>.</a:t>
            </a:r>
          </a:p>
          <a:p>
            <a:pPr lvl="2">
              <a:buFont typeface="Wingdings" panose="05000000000000000000" pitchFamily="2" charset="2"/>
              <a:buChar char="q"/>
            </a:pPr>
            <a:r>
              <a:rPr lang="en-US" dirty="0"/>
              <a:t>T</a:t>
            </a:r>
            <a:r>
              <a:rPr lang="en-US" dirty="0" smtClean="0"/>
              <a:t>opic </a:t>
            </a:r>
            <a:r>
              <a:rPr lang="en-US" dirty="0"/>
              <a:t>based sentiment analysis information can act as </a:t>
            </a:r>
            <a:r>
              <a:rPr lang="en-US" b="1" dirty="0"/>
              <a:t>feedback for the university</a:t>
            </a:r>
            <a:r>
              <a:rPr lang="en-US" dirty="0"/>
              <a:t>.</a:t>
            </a:r>
          </a:p>
          <a:p>
            <a:pPr lvl="1">
              <a:buFont typeface="Wingdings" panose="05000000000000000000" pitchFamily="2" charset="2"/>
              <a:buChar char="q"/>
            </a:pPr>
            <a:endParaRPr lang="en-US" dirty="0" smtClean="0"/>
          </a:p>
          <a:p>
            <a:pPr lvl="1"/>
            <a:endParaRPr lang="en-US" dirty="0" smtClean="0"/>
          </a:p>
          <a:p>
            <a:pPr marL="457200" lvl="1" indent="0">
              <a:buNone/>
            </a:pPr>
            <a:endParaRPr lang="en-US" dirty="0"/>
          </a:p>
          <a:p>
            <a:endParaRPr lang="en-US" b="1" dirty="0" smtClean="0"/>
          </a:p>
          <a:p>
            <a:endParaRPr lang="en-US" b="1" dirty="0"/>
          </a:p>
        </p:txBody>
      </p:sp>
      <p:sp>
        <p:nvSpPr>
          <p:cNvPr id="4" name="Rectangle 3"/>
          <p:cNvSpPr/>
          <p:nvPr/>
        </p:nvSpPr>
        <p:spPr bwMode="auto">
          <a:xfrm>
            <a:off x="3733800" y="6225381"/>
            <a:ext cx="1962820" cy="575469"/>
          </a:xfrm>
          <a:prstGeom prst="rect">
            <a:avLst/>
          </a:prstGeom>
          <a:solidFill>
            <a:schemeClr val="accent3"/>
          </a:solidFill>
          <a:ln w="1270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2195354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0601" y="1998127"/>
            <a:ext cx="3526934" cy="3545424"/>
          </a:xfrm>
        </p:spPr>
      </p:pic>
      <p:sp>
        <p:nvSpPr>
          <p:cNvPr id="5" name="TextBox 4"/>
          <p:cNvSpPr txBox="1"/>
          <p:nvPr/>
        </p:nvSpPr>
        <p:spPr>
          <a:xfrm>
            <a:off x="4062160" y="5694363"/>
            <a:ext cx="5081840" cy="261610"/>
          </a:xfrm>
          <a:prstGeom prst="rect">
            <a:avLst/>
          </a:prstGeom>
          <a:noFill/>
        </p:spPr>
        <p:txBody>
          <a:bodyPr wrap="none" rtlCol="0">
            <a:spAutoFit/>
          </a:bodyPr>
          <a:lstStyle/>
          <a:p>
            <a:r>
              <a:rPr lang="en-US" sz="1100" dirty="0"/>
              <a:t>https://irevolution.files.wordpress.com/2012/12/qcri_cop18_sentiment_analysis.png</a:t>
            </a:r>
          </a:p>
        </p:txBody>
      </p:sp>
      <p:sp>
        <p:nvSpPr>
          <p:cNvPr id="6" name="Rectangle 5"/>
          <p:cNvSpPr/>
          <p:nvPr/>
        </p:nvSpPr>
        <p:spPr>
          <a:xfrm>
            <a:off x="211138" y="1141233"/>
            <a:ext cx="8380412" cy="1200329"/>
          </a:xfrm>
          <a:prstGeom prst="rect">
            <a:avLst/>
          </a:prstGeom>
        </p:spPr>
        <p:txBody>
          <a:bodyPr wrap="square">
            <a:spAutoFit/>
          </a:bodyPr>
          <a:lstStyle/>
          <a:p>
            <a:pPr marL="285750" indent="-285750">
              <a:buFont typeface="Wingdings" panose="05000000000000000000" pitchFamily="2" charset="2"/>
              <a:buChar char="§"/>
            </a:pPr>
            <a:r>
              <a:rPr lang="en-US" dirty="0" smtClean="0"/>
              <a:t>Idea: Based </a:t>
            </a:r>
            <a:r>
              <a:rPr lang="en-US" dirty="0"/>
              <a:t>on the results which are coming from testing and implementation of above mentioned ideas, an easy-to-use web-based platform for online sentiment analysis on education related data and report the result in different formats will be implemented. </a:t>
            </a:r>
          </a:p>
        </p:txBody>
      </p:sp>
      <p:sp>
        <p:nvSpPr>
          <p:cNvPr id="7" name="Rectangle 6"/>
          <p:cNvSpPr/>
          <p:nvPr/>
        </p:nvSpPr>
        <p:spPr bwMode="auto">
          <a:xfrm>
            <a:off x="3496134" y="6221085"/>
            <a:ext cx="1962820" cy="575469"/>
          </a:xfrm>
          <a:prstGeom prst="rect">
            <a:avLst/>
          </a:prstGeom>
          <a:solidFill>
            <a:schemeClr val="accent3"/>
          </a:solidFill>
          <a:ln w="1270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974383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a:t>The purpose of presented master thesis proposal is comparing sentiment analysis methods and using them in the context of education and learning environment of universities by tracking data over social networks such as Twitter and Facebook. </a:t>
            </a:r>
          </a:p>
          <a:p>
            <a:endParaRPr lang="en-US" dirty="0"/>
          </a:p>
          <a:p>
            <a:r>
              <a:rPr lang="en-US" dirty="0"/>
              <a:t>It will explore and compare the natural language processing and data mining techniques and applies them to existing sentiment analysis methods to extract useful information from social </a:t>
            </a:r>
            <a:r>
              <a:rPr lang="en-US" dirty="0" smtClean="0"/>
              <a:t>networks</a:t>
            </a:r>
          </a:p>
          <a:p>
            <a:endParaRPr lang="en-US" dirty="0" smtClean="0"/>
          </a:p>
          <a:p>
            <a:endParaRPr lang="en-US" dirty="0"/>
          </a:p>
        </p:txBody>
      </p:sp>
      <p:sp>
        <p:nvSpPr>
          <p:cNvPr id="4" name="Rectangle 3"/>
          <p:cNvSpPr/>
          <p:nvPr/>
        </p:nvSpPr>
        <p:spPr bwMode="auto">
          <a:xfrm>
            <a:off x="3733800" y="6251177"/>
            <a:ext cx="1962820" cy="575469"/>
          </a:xfrm>
          <a:prstGeom prst="rect">
            <a:avLst/>
          </a:prstGeom>
          <a:solidFill>
            <a:schemeClr val="accent3"/>
          </a:solidFill>
          <a:ln w="1270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4225726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Timetable </a:t>
            </a:r>
            <a:endParaRPr lang="en-US" dirty="0"/>
          </a:p>
        </p:txBody>
      </p:sp>
      <p:sp>
        <p:nvSpPr>
          <p:cNvPr id="3" name="Content Placeholder 2"/>
          <p:cNvSpPr>
            <a:spLocks noGrp="1"/>
          </p:cNvSpPr>
          <p:nvPr>
            <p:ph idx="1"/>
          </p:nvPr>
        </p:nvSpPr>
        <p:spPr/>
        <p:txBody>
          <a:bodyPr/>
          <a:lstStyle/>
          <a:p>
            <a:r>
              <a:rPr lang="en-US" dirty="0"/>
              <a:t>The estimated needed time to accomplish this project would be 6 months. </a:t>
            </a:r>
          </a:p>
          <a:p>
            <a:pPr marL="0" indent="0">
              <a:buNone/>
            </a:pPr>
            <a:endParaRPr lang="en-US" dirty="0"/>
          </a:p>
          <a:p>
            <a:r>
              <a:rPr lang="en-US" b="1" dirty="0" smtClean="0"/>
              <a:t>1</a:t>
            </a:r>
            <a:r>
              <a:rPr lang="en-US" b="1" dirty="0"/>
              <a:t>. Literature Review: 3 weeks</a:t>
            </a:r>
            <a:endParaRPr lang="en-US" dirty="0"/>
          </a:p>
          <a:p>
            <a:pPr lvl="1"/>
            <a:r>
              <a:rPr lang="en-US" dirty="0"/>
              <a:t>We have a review to the current works and knowledge in the area of sentiment analysis on twitter. Sentiment analysis on Facebook would also be considered. We will compare our planed work with existing solutions.</a:t>
            </a:r>
          </a:p>
          <a:p>
            <a:pPr marL="0" indent="0">
              <a:buNone/>
            </a:pPr>
            <a:endParaRPr lang="en-US" dirty="0"/>
          </a:p>
          <a:p>
            <a:r>
              <a:rPr lang="en-US" b="1" dirty="0" smtClean="0"/>
              <a:t>2</a:t>
            </a:r>
            <a:r>
              <a:rPr lang="en-US" b="1" dirty="0"/>
              <a:t>. Preparation/Initialization Phase: 2 weeks</a:t>
            </a:r>
            <a:endParaRPr lang="en-US" dirty="0"/>
          </a:p>
          <a:p>
            <a:pPr lvl="1"/>
            <a:r>
              <a:rPr lang="en-US" dirty="0"/>
              <a:t>In this step, we prepare some prerequisite of our work, including required tools and environment, etc. In addition, review some Python programming materials.</a:t>
            </a:r>
          </a:p>
          <a:p>
            <a:pPr marL="0" indent="0">
              <a:buNone/>
            </a:pPr>
            <a:endParaRPr lang="en-US" dirty="0"/>
          </a:p>
          <a:p>
            <a:r>
              <a:rPr lang="en-US" b="1" dirty="0" smtClean="0"/>
              <a:t>3</a:t>
            </a:r>
            <a:r>
              <a:rPr lang="en-US" b="1" dirty="0"/>
              <a:t>. Data collection: 1 week</a:t>
            </a:r>
            <a:endParaRPr lang="en-US" dirty="0"/>
          </a:p>
          <a:p>
            <a:pPr lvl="1"/>
            <a:r>
              <a:rPr lang="en-US" dirty="0"/>
              <a:t>Sentiments collection from Twitter and Facebook APIs </a:t>
            </a:r>
          </a:p>
          <a:p>
            <a:endParaRPr lang="en-US" dirty="0"/>
          </a:p>
        </p:txBody>
      </p:sp>
      <p:sp>
        <p:nvSpPr>
          <p:cNvPr id="4" name="Rectangle 3"/>
          <p:cNvSpPr/>
          <p:nvPr/>
        </p:nvSpPr>
        <p:spPr bwMode="auto">
          <a:xfrm>
            <a:off x="3548521" y="6225381"/>
            <a:ext cx="1962820" cy="575469"/>
          </a:xfrm>
          <a:prstGeom prst="rect">
            <a:avLst/>
          </a:prstGeom>
          <a:solidFill>
            <a:schemeClr val="accent3"/>
          </a:solidFill>
          <a:ln w="1270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11411901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Timetable </a:t>
            </a:r>
          </a:p>
        </p:txBody>
      </p:sp>
      <p:sp>
        <p:nvSpPr>
          <p:cNvPr id="3" name="Content Placeholder 2"/>
          <p:cNvSpPr>
            <a:spLocks noGrp="1"/>
          </p:cNvSpPr>
          <p:nvPr>
            <p:ph idx="1"/>
          </p:nvPr>
        </p:nvSpPr>
        <p:spPr/>
        <p:txBody>
          <a:bodyPr/>
          <a:lstStyle/>
          <a:p>
            <a:pPr marL="0" indent="0">
              <a:buNone/>
            </a:pPr>
            <a:endParaRPr lang="en-US" dirty="0"/>
          </a:p>
          <a:p>
            <a:r>
              <a:rPr lang="en-US" b="1" dirty="0" smtClean="0"/>
              <a:t>4</a:t>
            </a:r>
            <a:r>
              <a:rPr lang="en-US" b="1" dirty="0"/>
              <a:t>. Text filtering: 2 week</a:t>
            </a:r>
            <a:endParaRPr lang="en-US" dirty="0"/>
          </a:p>
          <a:p>
            <a:pPr lvl="1"/>
            <a:r>
              <a:rPr lang="en-US" dirty="0"/>
              <a:t>The process of cleaning tweets texts removing all irrelevant text for the sentiment classifier learning step.</a:t>
            </a:r>
          </a:p>
          <a:p>
            <a:pPr marL="0" indent="0">
              <a:buNone/>
            </a:pPr>
            <a:endParaRPr lang="en-US" dirty="0"/>
          </a:p>
          <a:p>
            <a:r>
              <a:rPr lang="en-US" b="1" dirty="0" smtClean="0"/>
              <a:t>5</a:t>
            </a:r>
            <a:r>
              <a:rPr lang="en-US" b="1" dirty="0"/>
              <a:t>. Features selection: 4 weeks</a:t>
            </a:r>
            <a:endParaRPr lang="en-US" dirty="0"/>
          </a:p>
          <a:p>
            <a:pPr lvl="1"/>
            <a:r>
              <a:rPr lang="en-US" dirty="0"/>
              <a:t>One of the main parts of the project. Features are the sentence properties that we analyze in an attempt to correlate it to the tweet sentiment.</a:t>
            </a:r>
          </a:p>
          <a:p>
            <a:pPr marL="0" indent="0">
              <a:buNone/>
            </a:pPr>
            <a:endParaRPr lang="en-US" dirty="0"/>
          </a:p>
          <a:p>
            <a:r>
              <a:rPr lang="en-US" b="1" dirty="0" smtClean="0"/>
              <a:t>6</a:t>
            </a:r>
            <a:r>
              <a:rPr lang="en-US" b="1" dirty="0"/>
              <a:t>. Classification: 4 weeks</a:t>
            </a:r>
            <a:endParaRPr lang="en-US" dirty="0"/>
          </a:p>
          <a:p>
            <a:pPr lvl="1"/>
            <a:r>
              <a:rPr lang="en-US" dirty="0"/>
              <a:t>Another important part of the sentiment analysis is sentiment classification. We are considering supervised classifiers which requires training and testing sets</a:t>
            </a:r>
            <a:r>
              <a:rPr lang="en-US" dirty="0" smtClean="0"/>
              <a:t>.</a:t>
            </a:r>
            <a:endParaRPr lang="en-US" dirty="0"/>
          </a:p>
        </p:txBody>
      </p:sp>
      <p:sp>
        <p:nvSpPr>
          <p:cNvPr id="4" name="Rectangle 3"/>
          <p:cNvSpPr/>
          <p:nvPr/>
        </p:nvSpPr>
        <p:spPr bwMode="auto">
          <a:xfrm>
            <a:off x="3548521" y="6225381"/>
            <a:ext cx="1962820" cy="575469"/>
          </a:xfrm>
          <a:prstGeom prst="rect">
            <a:avLst/>
          </a:prstGeom>
          <a:solidFill>
            <a:schemeClr val="accent3"/>
          </a:solidFill>
          <a:ln w="1270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40089076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Timetable </a:t>
            </a:r>
          </a:p>
        </p:txBody>
      </p:sp>
      <p:sp>
        <p:nvSpPr>
          <p:cNvPr id="3" name="Content Placeholder 2"/>
          <p:cNvSpPr>
            <a:spLocks noGrp="1"/>
          </p:cNvSpPr>
          <p:nvPr>
            <p:ph idx="1"/>
          </p:nvPr>
        </p:nvSpPr>
        <p:spPr/>
        <p:txBody>
          <a:bodyPr/>
          <a:lstStyle/>
          <a:p>
            <a:pPr marL="0" indent="0">
              <a:buNone/>
            </a:pPr>
            <a:endParaRPr lang="en-US" dirty="0"/>
          </a:p>
          <a:p>
            <a:r>
              <a:rPr lang="en-US" b="1" dirty="0" smtClean="0"/>
              <a:t>7 </a:t>
            </a:r>
            <a:r>
              <a:rPr lang="en-US" b="1" dirty="0"/>
              <a:t>Evaluation and discussion: 4 weeks</a:t>
            </a:r>
            <a:endParaRPr lang="en-US" dirty="0"/>
          </a:p>
          <a:p>
            <a:pPr lvl="1"/>
            <a:r>
              <a:rPr lang="en-US" dirty="0"/>
              <a:t>The results section evaluates three main aspects. Measuring the classifier efficiency. Establishing a comparison between universities. Investigation the tweets on new aspects for each university to obtain feedback on different topics.</a:t>
            </a:r>
          </a:p>
          <a:p>
            <a:pPr marL="0" indent="0">
              <a:buNone/>
            </a:pPr>
            <a:endParaRPr lang="en-US" dirty="0"/>
          </a:p>
          <a:p>
            <a:r>
              <a:rPr lang="en-US" b="1" dirty="0" smtClean="0"/>
              <a:t>8 </a:t>
            </a:r>
            <a:r>
              <a:rPr lang="en-US" b="1" dirty="0"/>
              <a:t>Documentation 4 weeks</a:t>
            </a:r>
            <a:endParaRPr lang="en-US" dirty="0"/>
          </a:p>
          <a:p>
            <a:pPr lvl="1"/>
            <a:r>
              <a:rPr lang="en-US" dirty="0"/>
              <a:t>We finally document our findings in the thesis. Nevertheless, there would be a continuous process of writing notes during the whole project.</a:t>
            </a:r>
          </a:p>
          <a:p>
            <a:endParaRPr lang="en-US" dirty="0"/>
          </a:p>
          <a:p>
            <a:endParaRPr lang="en-US" dirty="0"/>
          </a:p>
        </p:txBody>
      </p:sp>
      <p:sp>
        <p:nvSpPr>
          <p:cNvPr id="4" name="Rectangle 3"/>
          <p:cNvSpPr/>
          <p:nvPr/>
        </p:nvSpPr>
        <p:spPr bwMode="auto">
          <a:xfrm>
            <a:off x="3548521" y="6244431"/>
            <a:ext cx="1962820" cy="575469"/>
          </a:xfrm>
          <a:prstGeom prst="rect">
            <a:avLst/>
          </a:prstGeom>
          <a:solidFill>
            <a:schemeClr val="accent3"/>
          </a:solidFill>
          <a:ln w="1270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477402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4923" y="2675007"/>
            <a:ext cx="3646007" cy="3123965"/>
          </a:xfrm>
        </p:spPr>
      </p:pic>
      <p:sp>
        <p:nvSpPr>
          <p:cNvPr id="4" name="Rectangle 3"/>
          <p:cNvSpPr/>
          <p:nvPr/>
        </p:nvSpPr>
        <p:spPr>
          <a:xfrm>
            <a:off x="211138" y="1217513"/>
            <a:ext cx="4572000" cy="2954655"/>
          </a:xfrm>
          <a:prstGeom prst="rect">
            <a:avLst/>
          </a:prstGeom>
        </p:spPr>
        <p:txBody>
          <a:bodyPr>
            <a:spAutoFit/>
          </a:bodyPr>
          <a:lstStyle/>
          <a:p>
            <a:pPr marL="285750" indent="-285750">
              <a:buFont typeface="Arial" panose="020B0604020202020204" pitchFamily="34" charset="0"/>
              <a:buChar char="•"/>
            </a:pPr>
            <a:r>
              <a:rPr lang="en-US" sz="2400" dirty="0"/>
              <a:t>Introduction </a:t>
            </a:r>
          </a:p>
          <a:p>
            <a:pPr marL="285750" indent="-285750">
              <a:buFont typeface="Arial" panose="020B0604020202020204" pitchFamily="34" charset="0"/>
              <a:buChar char="•"/>
            </a:pPr>
            <a:r>
              <a:rPr lang="en-US" sz="2400" dirty="0"/>
              <a:t>Sentiment Analysis</a:t>
            </a:r>
          </a:p>
          <a:p>
            <a:pPr marL="285750" indent="-285750">
              <a:buFont typeface="Arial" panose="020B0604020202020204" pitchFamily="34" charset="0"/>
              <a:buChar char="•"/>
            </a:pPr>
            <a:r>
              <a:rPr lang="en-US" sz="2400" dirty="0"/>
              <a:t>Related works	</a:t>
            </a:r>
          </a:p>
          <a:p>
            <a:pPr marL="285750" indent="-285750">
              <a:buFont typeface="Arial" panose="020B0604020202020204" pitchFamily="34" charset="0"/>
              <a:buChar char="•"/>
            </a:pPr>
            <a:r>
              <a:rPr lang="en-US" sz="2400" dirty="0"/>
              <a:t>Social Media Sentiment Analysis</a:t>
            </a:r>
          </a:p>
          <a:p>
            <a:pPr marL="285750" indent="-285750">
              <a:buFont typeface="Arial" panose="020B0604020202020204" pitchFamily="34" charset="0"/>
              <a:buChar char="•"/>
            </a:pPr>
            <a:r>
              <a:rPr lang="en-US" sz="2400" dirty="0"/>
              <a:t>Conclusion	</a:t>
            </a:r>
          </a:p>
          <a:p>
            <a:pPr marL="285750" indent="-285750">
              <a:buFont typeface="Arial" panose="020B0604020202020204" pitchFamily="34" charset="0"/>
              <a:buChar char="•"/>
            </a:pPr>
            <a:r>
              <a:rPr lang="en-US" sz="2400" dirty="0"/>
              <a:t>Proposed Timetable</a:t>
            </a:r>
          </a:p>
          <a:p>
            <a:pPr marL="285750" indent="-285750">
              <a:buFont typeface="Arial" panose="020B0604020202020204" pitchFamily="34" charset="0"/>
              <a:buChar char="•"/>
            </a:pPr>
            <a:r>
              <a:rPr lang="en-US" sz="2400" dirty="0"/>
              <a:t>Literature</a:t>
            </a:r>
          </a:p>
          <a:p>
            <a:endParaRPr lang="en-US" dirty="0"/>
          </a:p>
        </p:txBody>
      </p:sp>
      <p:sp>
        <p:nvSpPr>
          <p:cNvPr id="5" name="Rectangle 4"/>
          <p:cNvSpPr/>
          <p:nvPr/>
        </p:nvSpPr>
        <p:spPr bwMode="auto">
          <a:xfrm>
            <a:off x="3548521" y="6220112"/>
            <a:ext cx="1962820" cy="575469"/>
          </a:xfrm>
          <a:prstGeom prst="rect">
            <a:avLst/>
          </a:prstGeom>
          <a:solidFill>
            <a:schemeClr val="accent3"/>
          </a:solidFill>
          <a:ln w="1270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
        <p:nvSpPr>
          <p:cNvPr id="8" name="TextBox 7"/>
          <p:cNvSpPr txBox="1"/>
          <p:nvPr/>
        </p:nvSpPr>
        <p:spPr>
          <a:xfrm>
            <a:off x="5078141" y="5798972"/>
            <a:ext cx="3770584" cy="261610"/>
          </a:xfrm>
          <a:prstGeom prst="rect">
            <a:avLst/>
          </a:prstGeom>
          <a:noFill/>
        </p:spPr>
        <p:txBody>
          <a:bodyPr wrap="none" rtlCol="0">
            <a:spAutoFit/>
          </a:bodyPr>
          <a:lstStyle/>
          <a:p>
            <a:r>
              <a:rPr lang="en-US" sz="1100" dirty="0"/>
              <a:t>metavana.com/exchange/sites/default/files/technology_0.png</a:t>
            </a:r>
          </a:p>
        </p:txBody>
      </p:sp>
    </p:spTree>
    <p:extLst>
      <p:ext uri="{BB962C8B-B14F-4D97-AF65-F5344CB8AC3E}">
        <p14:creationId xmlns:p14="http://schemas.microsoft.com/office/powerpoint/2010/main" val="26538196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endParaRPr lang="en-US" sz="1200" dirty="0"/>
          </a:p>
          <a:p>
            <a:pPr marL="0" indent="0">
              <a:buNone/>
            </a:pPr>
            <a:r>
              <a:rPr lang="en-US" sz="1200" dirty="0"/>
              <a:t>[1] </a:t>
            </a:r>
            <a:r>
              <a:rPr lang="en-US" sz="1200" dirty="0" err="1"/>
              <a:t>Spertus</a:t>
            </a:r>
            <a:r>
              <a:rPr lang="en-US" sz="1200" dirty="0"/>
              <a:t>, E. (1997). Smokey: Automatic recognition of hostile messages. In Proceedings of Innovative Applications of Artificial Intelligence (IAAI). </a:t>
            </a:r>
          </a:p>
          <a:p>
            <a:pPr marL="0" indent="0">
              <a:buNone/>
            </a:pPr>
            <a:r>
              <a:rPr lang="en-US" sz="1200" dirty="0"/>
              <a:t>[2] </a:t>
            </a:r>
            <a:r>
              <a:rPr lang="en-US" sz="1200" dirty="0" err="1"/>
              <a:t>Tatemura</a:t>
            </a:r>
            <a:r>
              <a:rPr lang="en-US" sz="1200" dirty="0"/>
              <a:t>, J. (2000). Virtual reviewers for collaborative exploration of movie reviews. </a:t>
            </a:r>
          </a:p>
          <a:p>
            <a:pPr marL="0" indent="0">
              <a:buNone/>
            </a:pPr>
            <a:r>
              <a:rPr lang="en-US" sz="1200" dirty="0"/>
              <a:t>Proceedings of Intelligent User Interfaces (IUI), 272–275. </a:t>
            </a:r>
          </a:p>
          <a:p>
            <a:pPr marL="0" indent="0">
              <a:buNone/>
            </a:pPr>
            <a:r>
              <a:rPr lang="en-US" sz="1200" dirty="0"/>
              <a:t>[3] </a:t>
            </a:r>
            <a:r>
              <a:rPr lang="en-US" sz="1200" dirty="0" err="1"/>
              <a:t>Jin</a:t>
            </a:r>
            <a:r>
              <a:rPr lang="en-US" sz="1200" dirty="0"/>
              <a:t>, X., Li, Y., </a:t>
            </a:r>
            <a:r>
              <a:rPr lang="en-US" sz="1200" dirty="0" err="1"/>
              <a:t>Mah</a:t>
            </a:r>
            <a:r>
              <a:rPr lang="en-US" sz="1200" dirty="0"/>
              <a:t>, T., &amp; Tong, J. (2007). Sensitive webpage classification for content advertising. In Proceedings of the 1st international workshop on data mining and audience intelligence for advertising (ACM) (pp. 28–33), San Jose, CA, USA. </a:t>
            </a:r>
          </a:p>
          <a:p>
            <a:pPr marL="0" indent="0">
              <a:buNone/>
            </a:pPr>
            <a:r>
              <a:rPr lang="en-US" sz="1200" dirty="0"/>
              <a:t>[4] Liu, H., Lieberman, H., &amp; </a:t>
            </a:r>
            <a:r>
              <a:rPr lang="en-US" sz="1200" dirty="0" err="1"/>
              <a:t>Selker</a:t>
            </a:r>
            <a:r>
              <a:rPr lang="en-US" sz="1200" dirty="0"/>
              <a:t>, T. (2003). A model of textual affect sensing using </a:t>
            </a:r>
            <a:r>
              <a:rPr lang="en-US" sz="1200" dirty="0" err="1"/>
              <a:t>realworld</a:t>
            </a:r>
            <a:r>
              <a:rPr lang="en-US" sz="1200" dirty="0"/>
              <a:t> knowledge (pp. 125–132). Proceedings of Intelligent User Interfaces (IUI). </a:t>
            </a:r>
          </a:p>
          <a:p>
            <a:pPr marL="0" indent="0">
              <a:buNone/>
            </a:pPr>
            <a:r>
              <a:rPr lang="en-US" sz="1200" dirty="0"/>
              <a:t>[5] </a:t>
            </a:r>
            <a:r>
              <a:rPr lang="en-US" sz="1200" dirty="0" err="1"/>
              <a:t>Mishne</a:t>
            </a:r>
            <a:r>
              <a:rPr lang="en-US" sz="1200" dirty="0"/>
              <a:t>, G., &amp; Glance, N. (2006). Predicting movie sales from blogger sentiment. In AAAI symposium on computational approaches to </a:t>
            </a:r>
            <a:r>
              <a:rPr lang="en-US" sz="1200" dirty="0" err="1"/>
              <a:t>analysing</a:t>
            </a:r>
            <a:r>
              <a:rPr lang="en-US" sz="1200" dirty="0"/>
              <a:t> weblogs (AAAI-CAAW) (pp. 155–158). </a:t>
            </a:r>
          </a:p>
          <a:p>
            <a:pPr marL="0" indent="0">
              <a:buNone/>
            </a:pPr>
            <a:r>
              <a:rPr lang="en-US" sz="1200" dirty="0"/>
              <a:t>[6] </a:t>
            </a:r>
            <a:r>
              <a:rPr lang="en-US" sz="1200" dirty="0" err="1"/>
              <a:t>Abbasi</a:t>
            </a:r>
            <a:r>
              <a:rPr lang="en-US" sz="1200" dirty="0"/>
              <a:t>, A. (2007). Affect intensity analysis of dark web forums. In Proceedings of intelligence and security informatics (ISI) (pp. 282–288). </a:t>
            </a:r>
          </a:p>
          <a:p>
            <a:pPr marL="0" indent="0">
              <a:buNone/>
            </a:pPr>
            <a:r>
              <a:rPr lang="en-US" sz="1200" dirty="0"/>
              <a:t>[7] </a:t>
            </a:r>
            <a:r>
              <a:rPr lang="en-US" sz="1200" dirty="0" err="1"/>
              <a:t>Cardie</a:t>
            </a:r>
            <a:r>
              <a:rPr lang="en-US" sz="1200" dirty="0"/>
              <a:t>, C., Farina, C., Bruce, T., &amp; Wagner, E. (2006). Using natural language processing to improve </a:t>
            </a:r>
            <a:r>
              <a:rPr lang="en-US" sz="1200" dirty="0" err="1"/>
              <a:t>eRulemaking</a:t>
            </a:r>
            <a:r>
              <a:rPr lang="en-US" sz="1200" dirty="0"/>
              <a:t>. In Proceedings of the 7th annual international conference on digital government research (pp. 177–178), San Diego. </a:t>
            </a:r>
          </a:p>
          <a:p>
            <a:pPr marL="0" indent="0">
              <a:buNone/>
            </a:pPr>
            <a:r>
              <a:rPr lang="en-US" sz="1200" dirty="0"/>
              <a:t>[8] Rogers, E. (2003). Diffusion of innovations. New York: Free Press. </a:t>
            </a:r>
          </a:p>
          <a:p>
            <a:pPr marL="0" indent="0">
              <a:buNone/>
            </a:pPr>
            <a:r>
              <a:rPr lang="en-US" sz="1200" dirty="0"/>
              <a:t>[9] </a:t>
            </a:r>
            <a:r>
              <a:rPr lang="en-US" sz="1200" dirty="0" err="1"/>
              <a:t>Carro</a:t>
            </a:r>
            <a:r>
              <a:rPr lang="en-US" sz="1200" dirty="0"/>
              <a:t>, R., Ballesteros, F. J., </a:t>
            </a:r>
            <a:r>
              <a:rPr lang="en-US" sz="1200" dirty="0" err="1"/>
              <a:t>Ortigosa</a:t>
            </a:r>
            <a:r>
              <a:rPr lang="en-US" sz="1200" dirty="0"/>
              <a:t>, A., Guardiola, G., &amp; Soriano, E. (2012) HYPERLINK. &lt;http://www.bibsonomy.org/bibtex/6c910cf2aa9b3c48690deb3cabbdde09&gt; </a:t>
            </a:r>
            <a:r>
              <a:rPr lang="en-US" sz="1200" dirty="0" err="1"/>
              <a:t>AngryEmail</a:t>
            </a:r>
            <a:r>
              <a:rPr lang="en-US" sz="1200" dirty="0"/>
              <a:t>? Emotion-based E-mail tool adaptation. Lecture notes in computer science, 7657 (pp. 399–406). Springer. </a:t>
            </a:r>
          </a:p>
          <a:p>
            <a:pPr marL="0" indent="0">
              <a:buNone/>
            </a:pPr>
            <a:r>
              <a:rPr lang="en-US" sz="1200" dirty="0"/>
              <a:t>[10] Feldman, R. (2013). Techniques and applications for sentiment analysis. </a:t>
            </a:r>
          </a:p>
          <a:p>
            <a:pPr marL="0" indent="0">
              <a:buNone/>
            </a:pPr>
            <a:r>
              <a:rPr lang="en-US" sz="1200" dirty="0"/>
              <a:t>[11] Das, S., &amp; Chen, M. (2001). Yahoo! for Amazon: Extracting market sentiment from stock message boards. In Proceedings of the Asia Pacific Finance Association annual conference (APFA). Communications of the ACM, 56(4), 82–89. </a:t>
            </a:r>
          </a:p>
          <a:p>
            <a:pPr marL="0" indent="0">
              <a:buNone/>
            </a:pPr>
            <a:endParaRPr lang="en-US" sz="1200" dirty="0"/>
          </a:p>
        </p:txBody>
      </p:sp>
      <p:sp>
        <p:nvSpPr>
          <p:cNvPr id="4" name="Rectangle 3"/>
          <p:cNvSpPr/>
          <p:nvPr/>
        </p:nvSpPr>
        <p:spPr bwMode="auto">
          <a:xfrm>
            <a:off x="3733800" y="6232525"/>
            <a:ext cx="1962820" cy="575469"/>
          </a:xfrm>
          <a:prstGeom prst="rect">
            <a:avLst/>
          </a:prstGeom>
          <a:solidFill>
            <a:schemeClr val="accent3"/>
          </a:solidFill>
          <a:ln w="1270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34387418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0" indent="0">
              <a:buNone/>
            </a:pPr>
            <a:endParaRPr lang="en-US" sz="1200" dirty="0"/>
          </a:p>
          <a:p>
            <a:pPr marL="0" indent="0">
              <a:buNone/>
            </a:pPr>
            <a:r>
              <a:rPr lang="en-US" sz="1200" dirty="0"/>
              <a:t>[12] Alexander Pak, Patrick </a:t>
            </a:r>
            <a:r>
              <a:rPr lang="en-US" sz="1200" dirty="0" err="1"/>
              <a:t>Paroubek</a:t>
            </a:r>
            <a:r>
              <a:rPr lang="en-US" sz="1200" dirty="0"/>
              <a:t>. </a:t>
            </a:r>
            <a:r>
              <a:rPr lang="en-US" sz="1200" i="1" dirty="0"/>
              <a:t>, </a:t>
            </a:r>
            <a:r>
              <a:rPr lang="en-US" sz="1200" dirty="0"/>
              <a:t>(2010). Twitter as a Corpus for Sentiment Analysis and Opinion Mining. In </a:t>
            </a:r>
            <a:r>
              <a:rPr lang="en-US" sz="1200" i="1" dirty="0"/>
              <a:t>In Proceedings of the Seventh Conference on International Language Resources and Evaluation</a:t>
            </a:r>
            <a:r>
              <a:rPr lang="en-US" sz="1200" dirty="0"/>
              <a:t>. 3.1, 3.2, 6, 4.2, 4.3, 5.1 </a:t>
            </a:r>
          </a:p>
          <a:p>
            <a:pPr marL="0" indent="0">
              <a:buNone/>
            </a:pPr>
            <a:endParaRPr lang="en-US" sz="1200" dirty="0"/>
          </a:p>
          <a:p>
            <a:pPr marL="0" indent="0">
              <a:buNone/>
            </a:pPr>
            <a:r>
              <a:rPr lang="en-US" sz="1200" dirty="0"/>
              <a:t>[13] Pang, B., Lee, L., &amp; </a:t>
            </a:r>
            <a:r>
              <a:rPr lang="en-US" sz="1200" dirty="0" err="1"/>
              <a:t>Vaithyanathan</a:t>
            </a:r>
            <a:r>
              <a:rPr lang="en-US" sz="1200" dirty="0"/>
              <a:t>, S. (2002). Thumbs up? Sentiment classification using machine learning techniques. In Proceedings of Empirical Methods in Natural Language Processing (EMNLP) (pp. 79–86). </a:t>
            </a:r>
          </a:p>
          <a:p>
            <a:pPr marL="0" indent="0">
              <a:buNone/>
            </a:pPr>
            <a:endParaRPr lang="en-US" sz="1200" dirty="0"/>
          </a:p>
          <a:p>
            <a:pPr marL="0" indent="0">
              <a:buNone/>
            </a:pPr>
            <a:r>
              <a:rPr lang="en-US" sz="1200" dirty="0"/>
              <a:t>[14] Shah, K., </a:t>
            </a:r>
            <a:r>
              <a:rPr lang="en-US" sz="1200" dirty="0" err="1"/>
              <a:t>Munshi</a:t>
            </a:r>
            <a:r>
              <a:rPr lang="en-US" sz="1200" dirty="0"/>
              <a:t>, N., Reddy, P. (2013). Sentiment analysis and opinion mining of microblogs. </a:t>
            </a:r>
            <a:r>
              <a:rPr lang="en-US" sz="1200" i="1" dirty="0"/>
              <a:t>University of </a:t>
            </a:r>
            <a:r>
              <a:rPr lang="en-US" sz="1200" i="1" dirty="0" err="1"/>
              <a:t>Illinoise</a:t>
            </a:r>
            <a:r>
              <a:rPr lang="en-US" sz="1200" i="1" dirty="0"/>
              <a:t> at Chicago, Course CS. </a:t>
            </a:r>
            <a:r>
              <a:rPr lang="en-US" sz="1200" dirty="0"/>
              <a:t>2.3, 4.2 </a:t>
            </a:r>
          </a:p>
          <a:p>
            <a:pPr marL="0" indent="0">
              <a:buNone/>
            </a:pPr>
            <a:endParaRPr lang="en-US" sz="1200" dirty="0"/>
          </a:p>
          <a:p>
            <a:pPr marL="0" indent="0">
              <a:buNone/>
            </a:pPr>
            <a:r>
              <a:rPr lang="en-US" sz="1200" dirty="0"/>
              <a:t>[15] Agarwal, A., </a:t>
            </a:r>
            <a:r>
              <a:rPr lang="en-US" sz="1200" dirty="0" err="1"/>
              <a:t>Xie</a:t>
            </a:r>
            <a:r>
              <a:rPr lang="en-US" sz="1200" dirty="0"/>
              <a:t>, B., </a:t>
            </a:r>
            <a:r>
              <a:rPr lang="en-US" sz="1200" dirty="0" err="1"/>
              <a:t>Vovsha</a:t>
            </a:r>
            <a:r>
              <a:rPr lang="en-US" sz="1200" dirty="0"/>
              <a:t>, I., </a:t>
            </a:r>
            <a:r>
              <a:rPr lang="en-US" sz="1200" dirty="0" err="1"/>
              <a:t>Rambow</a:t>
            </a:r>
            <a:r>
              <a:rPr lang="en-US" sz="1200" dirty="0"/>
              <a:t>, O., </a:t>
            </a:r>
            <a:r>
              <a:rPr lang="en-US" sz="1200" dirty="0" err="1"/>
              <a:t>Passonneau</a:t>
            </a:r>
            <a:r>
              <a:rPr lang="en-US" sz="1200" dirty="0"/>
              <a:t>, R. (2011). Sentiment Analysis of twitter data. In </a:t>
            </a:r>
            <a:r>
              <a:rPr lang="en-US" sz="1200" i="1" dirty="0"/>
              <a:t>Proceedings of the workshop on Languages in Social Media, </a:t>
            </a:r>
            <a:r>
              <a:rPr lang="en-US" sz="1200" dirty="0"/>
              <a:t>(pp.30-38). </a:t>
            </a:r>
          </a:p>
          <a:p>
            <a:pPr marL="0" indent="0">
              <a:buNone/>
            </a:pPr>
            <a:endParaRPr lang="en-US" sz="1200" dirty="0"/>
          </a:p>
          <a:p>
            <a:pPr marL="0" indent="0">
              <a:buNone/>
            </a:pPr>
            <a:r>
              <a:rPr lang="en-US" sz="1200" dirty="0"/>
              <a:t>[16] </a:t>
            </a:r>
            <a:r>
              <a:rPr lang="en-US" sz="1200" dirty="0" err="1"/>
              <a:t>Kouloumpis</a:t>
            </a:r>
            <a:r>
              <a:rPr lang="en-US" sz="1200" dirty="0"/>
              <a:t>, E., Wilson, T., Moore, J. (2011). Twitter Sentiment Analysis: The good the bad and the OMG! In </a:t>
            </a:r>
            <a:r>
              <a:rPr lang="en-US" sz="1200" i="1" dirty="0"/>
              <a:t>International Conference on Weblogs and Social Media (ICWSM), 2.3, 3.3, 4.2</a:t>
            </a:r>
            <a:r>
              <a:rPr lang="en-US" sz="1200" dirty="0"/>
              <a:t>. </a:t>
            </a:r>
          </a:p>
          <a:p>
            <a:pPr marL="0" indent="0">
              <a:buNone/>
            </a:pPr>
            <a:endParaRPr lang="en-US" sz="1200" dirty="0"/>
          </a:p>
          <a:p>
            <a:pPr marL="0" indent="0">
              <a:buNone/>
            </a:pPr>
            <a:r>
              <a:rPr lang="en-US" sz="1200" dirty="0"/>
              <a:t>[17] Go, A., Huang, L., </a:t>
            </a:r>
            <a:r>
              <a:rPr lang="en-US" sz="1200" dirty="0" err="1"/>
              <a:t>Bhayani</a:t>
            </a:r>
            <a:r>
              <a:rPr lang="en-US" sz="1200" dirty="0"/>
              <a:t>, R. (2009). Twitter sentiment analysis. </a:t>
            </a:r>
          </a:p>
          <a:p>
            <a:pPr marL="0" indent="0">
              <a:buNone/>
            </a:pPr>
            <a:endParaRPr lang="en-US" sz="1200" dirty="0"/>
          </a:p>
          <a:p>
            <a:pPr marL="0" indent="0">
              <a:buNone/>
            </a:pPr>
            <a:r>
              <a:rPr lang="en-US" sz="1200" dirty="0"/>
              <a:t>[18] Go, A., Huang, L., </a:t>
            </a:r>
            <a:r>
              <a:rPr lang="en-US" sz="1200" dirty="0" err="1"/>
              <a:t>Bhayani</a:t>
            </a:r>
            <a:r>
              <a:rPr lang="en-US" sz="1200" dirty="0"/>
              <a:t>, R. (2005). Twitter sentiment classification using distant supervision. </a:t>
            </a:r>
          </a:p>
          <a:p>
            <a:pPr marL="0" indent="0">
              <a:buNone/>
            </a:pPr>
            <a:endParaRPr lang="en-US" sz="1200" dirty="0"/>
          </a:p>
          <a:p>
            <a:pPr marL="0" indent="0">
              <a:buNone/>
            </a:pPr>
            <a:r>
              <a:rPr lang="en-US" sz="1200" dirty="0"/>
              <a:t>[19] </a:t>
            </a:r>
            <a:r>
              <a:rPr lang="en-US" sz="1200" dirty="0" err="1"/>
              <a:t>Ortigosa</a:t>
            </a:r>
            <a:r>
              <a:rPr lang="en-US" sz="1200" dirty="0"/>
              <a:t>, A., M. Martín, J., M. </a:t>
            </a:r>
            <a:r>
              <a:rPr lang="en-US" sz="1200" dirty="0" err="1"/>
              <a:t>Carro</a:t>
            </a:r>
            <a:r>
              <a:rPr lang="en-US" sz="1200" dirty="0"/>
              <a:t>, R. (2014). Sentiment analysis in Facebook and its application to e-learning. In </a:t>
            </a:r>
            <a:r>
              <a:rPr lang="en-US" sz="1200" i="1" dirty="0"/>
              <a:t>Journal of Computers in Human Behavior, </a:t>
            </a:r>
            <a:r>
              <a:rPr lang="en-US" sz="1200" dirty="0"/>
              <a:t>(pp. 527-541). </a:t>
            </a:r>
          </a:p>
          <a:p>
            <a:pPr marL="0" indent="0">
              <a:buNone/>
            </a:pPr>
            <a:r>
              <a:rPr lang="en-US" sz="1200" dirty="0"/>
              <a:t>[20] </a:t>
            </a:r>
            <a:r>
              <a:rPr lang="en-US" sz="1200" dirty="0" err="1"/>
              <a:t>Abdelrazeq</a:t>
            </a:r>
            <a:r>
              <a:rPr lang="en-US" sz="1200" dirty="0"/>
              <a:t>, A., Janssen, D., Tummel, C., </a:t>
            </a:r>
            <a:r>
              <a:rPr lang="en-US" sz="1200" dirty="0" err="1"/>
              <a:t>Richert</a:t>
            </a:r>
            <a:r>
              <a:rPr lang="en-US" sz="1200" dirty="0"/>
              <a:t>, A., </a:t>
            </a:r>
            <a:r>
              <a:rPr lang="en-US" sz="1200" dirty="0" err="1"/>
              <a:t>Jeschke</a:t>
            </a:r>
            <a:r>
              <a:rPr lang="en-US" sz="1200" dirty="0"/>
              <a:t>, S. (2015). Sentiment Analysis of Social Media for Evaluating Universities </a:t>
            </a:r>
          </a:p>
          <a:p>
            <a:pPr marL="0" indent="0">
              <a:buNone/>
            </a:pPr>
            <a:endParaRPr lang="en-US" sz="1200" dirty="0"/>
          </a:p>
        </p:txBody>
      </p:sp>
      <p:sp>
        <p:nvSpPr>
          <p:cNvPr id="4" name="Rectangle 3"/>
          <p:cNvSpPr/>
          <p:nvPr/>
        </p:nvSpPr>
        <p:spPr bwMode="auto">
          <a:xfrm>
            <a:off x="3605671" y="6213475"/>
            <a:ext cx="1962820" cy="575469"/>
          </a:xfrm>
          <a:prstGeom prst="rect">
            <a:avLst/>
          </a:prstGeom>
          <a:solidFill>
            <a:schemeClr val="accent3"/>
          </a:solidFill>
          <a:ln w="1270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15535590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endParaRPr lang="en-US" sz="3200" b="1" dirty="0" smtClean="0"/>
          </a:p>
          <a:p>
            <a:pPr marL="0" indent="0" algn="ctr">
              <a:buNone/>
            </a:pPr>
            <a:r>
              <a:rPr lang="en-US" sz="3600" b="1" dirty="0" smtClean="0">
                <a:solidFill>
                  <a:srgbClr val="68BBCF"/>
                </a:solidFill>
              </a:rPr>
              <a:t>Thank you so much for your attention!</a:t>
            </a:r>
          </a:p>
          <a:p>
            <a:pPr marL="0" indent="0" algn="ctr">
              <a:buNone/>
            </a:pPr>
            <a:endParaRPr lang="en-US" sz="3200" b="1" dirty="0" smtClean="0"/>
          </a:p>
          <a:p>
            <a:pPr marL="285750" indent="-285750">
              <a:buFont typeface="Arial" panose="020B0604020202020204" pitchFamily="34" charset="0"/>
              <a:buChar char="•"/>
            </a:pPr>
            <a:r>
              <a:rPr lang="en-US" sz="2400" b="1" dirty="0" smtClean="0"/>
              <a:t> </a:t>
            </a:r>
            <a:r>
              <a:rPr lang="en-US" sz="2400" dirty="0"/>
              <a:t>Introduction </a:t>
            </a:r>
          </a:p>
          <a:p>
            <a:pPr marL="285750" indent="-285750">
              <a:buFont typeface="Arial" panose="020B0604020202020204" pitchFamily="34" charset="0"/>
              <a:buChar char="•"/>
            </a:pPr>
            <a:r>
              <a:rPr lang="en-US" sz="2400" dirty="0"/>
              <a:t>Sentiment Analysis</a:t>
            </a:r>
          </a:p>
          <a:p>
            <a:pPr marL="285750" indent="-285750">
              <a:buFont typeface="Arial" panose="020B0604020202020204" pitchFamily="34" charset="0"/>
              <a:buChar char="•"/>
            </a:pPr>
            <a:r>
              <a:rPr lang="en-US" sz="2400" dirty="0"/>
              <a:t>Related works	</a:t>
            </a:r>
          </a:p>
          <a:p>
            <a:pPr marL="285750" indent="-285750">
              <a:buFont typeface="Arial" panose="020B0604020202020204" pitchFamily="34" charset="0"/>
              <a:buChar char="•"/>
            </a:pPr>
            <a:r>
              <a:rPr lang="en-US" sz="2400" dirty="0"/>
              <a:t>Social Media Sentiment Analysis</a:t>
            </a:r>
          </a:p>
          <a:p>
            <a:pPr marL="285750" indent="-285750">
              <a:buFont typeface="Arial" panose="020B0604020202020204" pitchFamily="34" charset="0"/>
              <a:buChar char="•"/>
            </a:pPr>
            <a:r>
              <a:rPr lang="en-US" sz="2400" dirty="0"/>
              <a:t>Conclusion	</a:t>
            </a:r>
          </a:p>
          <a:p>
            <a:pPr marL="285750" indent="-285750">
              <a:buFont typeface="Arial" panose="020B0604020202020204" pitchFamily="34" charset="0"/>
              <a:buChar char="•"/>
            </a:pPr>
            <a:r>
              <a:rPr lang="en-US" sz="2400" dirty="0"/>
              <a:t>Proposed Timetable</a:t>
            </a:r>
          </a:p>
          <a:p>
            <a:pPr marL="285750" indent="-285750">
              <a:buFont typeface="Arial" panose="020B0604020202020204" pitchFamily="34" charset="0"/>
              <a:buChar char="•"/>
            </a:pPr>
            <a:r>
              <a:rPr lang="en-US" sz="2400" dirty="0"/>
              <a:t>Literature</a:t>
            </a:r>
          </a:p>
          <a:p>
            <a:pPr marL="0" indent="0">
              <a:buNone/>
            </a:pPr>
            <a:endParaRPr lang="en-US" sz="3200" b="1" dirty="0"/>
          </a:p>
        </p:txBody>
      </p:sp>
      <p:sp>
        <p:nvSpPr>
          <p:cNvPr id="4" name="Rectangle 3"/>
          <p:cNvSpPr/>
          <p:nvPr/>
        </p:nvSpPr>
        <p:spPr bwMode="auto">
          <a:xfrm>
            <a:off x="3790950" y="6225381"/>
            <a:ext cx="1962820" cy="575469"/>
          </a:xfrm>
          <a:prstGeom prst="rect">
            <a:avLst/>
          </a:prstGeom>
          <a:solidFill>
            <a:schemeClr val="accent3"/>
          </a:solidFill>
          <a:ln w="1270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2768693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sz="2000" dirty="0"/>
              <a:t>Nowadays, social media platforms such as Twitter and Facebook are popular microblogging services.</a:t>
            </a:r>
          </a:p>
          <a:p>
            <a:endParaRPr lang="en-US" sz="2000" dirty="0"/>
          </a:p>
          <a:p>
            <a:r>
              <a:rPr lang="en-US" sz="2000" dirty="0"/>
              <a:t>They allow countless number of users to create and exchange unlimited number of content (called tweets in Twitter and status update in Facebook).</a:t>
            </a:r>
          </a:p>
          <a:p>
            <a:endParaRPr lang="en-US" sz="2000" dirty="0"/>
          </a:p>
          <a:p>
            <a:r>
              <a:rPr lang="en-US" sz="2000" dirty="0"/>
              <a:t>New sources of people’s opinions on different topics</a:t>
            </a:r>
          </a:p>
          <a:p>
            <a:pPr marL="0" indent="0">
              <a:buNone/>
            </a:pPr>
            <a:r>
              <a:rPr lang="en-US" sz="2000" dirty="0"/>
              <a:t> </a:t>
            </a:r>
          </a:p>
          <a:p>
            <a:r>
              <a:rPr lang="en-US" sz="2000" dirty="0"/>
              <a:t>Extracting and analyzing these opinions </a:t>
            </a:r>
            <a:r>
              <a:rPr lang="en-US" sz="2000" dirty="0" smtClean="0"/>
              <a:t>with </a:t>
            </a:r>
          </a:p>
          <a:p>
            <a:pPr marL="0" indent="0">
              <a:buNone/>
            </a:pPr>
            <a:r>
              <a:rPr lang="en-US" sz="2000" dirty="0" smtClean="0"/>
              <a:t>       the </a:t>
            </a:r>
            <a:r>
              <a:rPr lang="en-US" sz="2000" dirty="0"/>
              <a:t>help of Sentiment Analysis </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8058" y="3723690"/>
            <a:ext cx="3120667" cy="1941274"/>
          </a:xfrm>
          <a:prstGeom prst="rect">
            <a:avLst/>
          </a:prstGeom>
        </p:spPr>
      </p:pic>
      <p:sp>
        <p:nvSpPr>
          <p:cNvPr id="5" name="TextBox 4"/>
          <p:cNvSpPr txBox="1"/>
          <p:nvPr/>
        </p:nvSpPr>
        <p:spPr>
          <a:xfrm>
            <a:off x="5714105" y="5768945"/>
            <a:ext cx="2736737" cy="400110"/>
          </a:xfrm>
          <a:prstGeom prst="rect">
            <a:avLst/>
          </a:prstGeom>
          <a:noFill/>
        </p:spPr>
        <p:txBody>
          <a:bodyPr wrap="square" rtlCol="0">
            <a:spAutoFit/>
          </a:bodyPr>
          <a:lstStyle/>
          <a:p>
            <a:r>
              <a:rPr lang="en-US" sz="1000" dirty="0" smtClean="0"/>
              <a:t>https://www.enca.com/technology/twitter-listening-data-mining-gnip-and-fabled-firehose</a:t>
            </a:r>
            <a:endParaRPr lang="en-US" sz="1000" dirty="0"/>
          </a:p>
        </p:txBody>
      </p:sp>
      <p:sp>
        <p:nvSpPr>
          <p:cNvPr id="6" name="Rectangle 5"/>
          <p:cNvSpPr/>
          <p:nvPr/>
        </p:nvSpPr>
        <p:spPr bwMode="auto">
          <a:xfrm>
            <a:off x="3380389" y="6244431"/>
            <a:ext cx="1962820" cy="575469"/>
          </a:xfrm>
          <a:prstGeom prst="rect">
            <a:avLst/>
          </a:prstGeom>
          <a:solidFill>
            <a:schemeClr val="accent3"/>
          </a:solidFill>
          <a:ln w="1270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1733025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Sentiment </a:t>
            </a:r>
            <a:r>
              <a:rPr lang="en-US" dirty="0"/>
              <a:t>Analysis</a:t>
            </a:r>
            <a:br>
              <a:rPr lang="en-US" dirty="0"/>
            </a:br>
            <a:endParaRPr lang="en-US" dirty="0"/>
          </a:p>
        </p:txBody>
      </p:sp>
      <p:sp>
        <p:nvSpPr>
          <p:cNvPr id="3" name="Content Placeholder 2"/>
          <p:cNvSpPr>
            <a:spLocks noGrp="1"/>
          </p:cNvSpPr>
          <p:nvPr>
            <p:ph idx="1"/>
          </p:nvPr>
        </p:nvSpPr>
        <p:spPr/>
        <p:txBody>
          <a:bodyPr/>
          <a:lstStyle/>
          <a:p>
            <a:endParaRPr lang="en-US" dirty="0"/>
          </a:p>
        </p:txBody>
      </p:sp>
      <p:sp>
        <p:nvSpPr>
          <p:cNvPr id="5" name="Content Placeholder 2"/>
          <p:cNvSpPr txBox="1">
            <a:spLocks/>
          </p:cNvSpPr>
          <p:nvPr/>
        </p:nvSpPr>
        <p:spPr bwMode="auto">
          <a:xfrm>
            <a:off x="211138" y="1025525"/>
            <a:ext cx="8399462"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418E9F"/>
              </a:buClr>
              <a:buFont typeface="Wingdings" pitchFamily="2" charset="2"/>
              <a:buChar char="§"/>
              <a:defRPr>
                <a:solidFill>
                  <a:schemeClr val="tx1"/>
                </a:solidFill>
                <a:latin typeface="+mn-lt"/>
                <a:ea typeface="+mn-ea"/>
                <a:cs typeface="+mn-cs"/>
              </a:defRPr>
            </a:lvl1pPr>
            <a:lvl2pPr marL="742950" indent="-285750" algn="l" rtl="0" eaLnBrk="1" fontAlgn="base" hangingPunct="1">
              <a:spcBef>
                <a:spcPct val="20000"/>
              </a:spcBef>
              <a:spcAft>
                <a:spcPct val="0"/>
              </a:spcAft>
              <a:buClr>
                <a:srgbClr val="64AEC0"/>
              </a:buClr>
              <a:buFont typeface="Wingdings" pitchFamily="2" charset="2"/>
              <a:buChar char="§"/>
              <a:defRPr sz="1600">
                <a:solidFill>
                  <a:schemeClr val="tx1"/>
                </a:solidFill>
                <a:latin typeface="+mn-lt"/>
              </a:defRPr>
            </a:lvl2pPr>
            <a:lvl3pPr marL="1143000" indent="-228600" algn="l" rtl="0" eaLnBrk="1" fontAlgn="base" hangingPunct="1">
              <a:spcBef>
                <a:spcPct val="20000"/>
              </a:spcBef>
              <a:spcAft>
                <a:spcPct val="0"/>
              </a:spcAft>
              <a:buClr>
                <a:srgbClr val="8CC3D0"/>
              </a:buClr>
              <a:buFont typeface="Wingdings" pitchFamily="2"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2000" kern="0" dirty="0" smtClean="0"/>
              <a:t>Definition: </a:t>
            </a:r>
          </a:p>
          <a:p>
            <a:pPr lvl="1" algn="just"/>
            <a:r>
              <a:rPr lang="en-US" sz="1800" kern="0" dirty="0" smtClean="0"/>
              <a:t>“Sentiment analysis, also called opinion mining, is the field of study that analyzes people’s opinions, sentiments, evaluations, appraisals, attitudes, and emotions towards entities such as products, services, organizations, individuals, issues, events, topics, and their attributes” [13].</a:t>
            </a:r>
          </a:p>
          <a:p>
            <a:pPr lvl="1" algn="just"/>
            <a:endParaRPr lang="en-US" sz="1800" kern="0" dirty="0" smtClean="0"/>
          </a:p>
          <a:p>
            <a:pPr lvl="1" algn="just"/>
            <a:r>
              <a:rPr lang="en-US" sz="1800" kern="0" dirty="0" smtClean="0"/>
              <a:t>Computational </a:t>
            </a:r>
            <a:r>
              <a:rPr lang="en-US" sz="1800" kern="0" dirty="0"/>
              <a:t>study of opinions, sentiments and emotions expressed in </a:t>
            </a:r>
            <a:r>
              <a:rPr lang="en-US" sz="1800" kern="0" dirty="0" smtClean="0"/>
              <a:t>texts.</a:t>
            </a:r>
            <a:endParaRPr lang="en-US" kern="0" dirty="0" smtClean="0"/>
          </a:p>
          <a:p>
            <a:pPr lvl="1" algn="just"/>
            <a:endParaRPr lang="en-US" kern="0" dirty="0" smtClean="0"/>
          </a:p>
          <a:p>
            <a:pPr lvl="1" algn="just"/>
            <a:endParaRPr lang="en-US" kern="0" dirty="0" smtClean="0"/>
          </a:p>
          <a:p>
            <a:endParaRPr lang="en-US" kern="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897" y="3525837"/>
            <a:ext cx="4868322" cy="1898646"/>
          </a:xfrm>
          <a:prstGeom prst="rect">
            <a:avLst/>
          </a:prstGeom>
        </p:spPr>
      </p:pic>
      <p:sp>
        <p:nvSpPr>
          <p:cNvPr id="8" name="TextBox 7"/>
          <p:cNvSpPr txBox="1"/>
          <p:nvPr/>
        </p:nvSpPr>
        <p:spPr>
          <a:xfrm>
            <a:off x="5132964" y="5486063"/>
            <a:ext cx="3020436" cy="430887"/>
          </a:xfrm>
          <a:prstGeom prst="rect">
            <a:avLst/>
          </a:prstGeom>
          <a:noFill/>
        </p:spPr>
        <p:txBody>
          <a:bodyPr wrap="square" rtlCol="0">
            <a:spAutoFit/>
          </a:bodyPr>
          <a:lstStyle/>
          <a:p>
            <a:r>
              <a:rPr lang="en-US" sz="1100" dirty="0" smtClean="0"/>
              <a:t>https://datafloq.com/read/sentiment-analytics-no-brainer-organisations/145</a:t>
            </a:r>
            <a:endParaRPr lang="en-US" sz="1100" dirty="0"/>
          </a:p>
        </p:txBody>
      </p:sp>
      <p:sp>
        <p:nvSpPr>
          <p:cNvPr id="9" name="Rectangle 8"/>
          <p:cNvSpPr/>
          <p:nvPr/>
        </p:nvSpPr>
        <p:spPr bwMode="auto">
          <a:xfrm>
            <a:off x="3548521" y="6244431"/>
            <a:ext cx="1962820" cy="575469"/>
          </a:xfrm>
          <a:prstGeom prst="rect">
            <a:avLst/>
          </a:prstGeom>
          <a:solidFill>
            <a:schemeClr val="accent3"/>
          </a:solidFill>
          <a:ln w="1270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1432366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a:t>Sentence example: </a:t>
            </a:r>
            <a:endParaRPr lang="en-US" sz="2000" dirty="0" smtClean="0"/>
          </a:p>
          <a:p>
            <a:endParaRPr lang="en-US" dirty="0"/>
          </a:p>
          <a:p>
            <a:pPr lvl="1"/>
            <a:r>
              <a:rPr lang="en-US" sz="2000" dirty="0"/>
              <a:t>I love </a:t>
            </a:r>
            <a:r>
              <a:rPr lang="en-US" sz="2000" dirty="0" smtClean="0"/>
              <a:t>this book</a:t>
            </a:r>
            <a:endParaRPr lang="en-US" sz="2000" dirty="0"/>
          </a:p>
          <a:p>
            <a:pPr lvl="1"/>
            <a:endParaRPr lang="en-US" sz="2000" dirty="0"/>
          </a:p>
          <a:p>
            <a:pPr lvl="1"/>
            <a:r>
              <a:rPr lang="en-US" sz="2000" dirty="0"/>
              <a:t>It is a terrible movie</a:t>
            </a:r>
          </a:p>
          <a:p>
            <a:pPr lvl="1"/>
            <a:endParaRPr lang="en-US" sz="2000" dirty="0"/>
          </a:p>
          <a:p>
            <a:pPr lvl="1"/>
            <a:r>
              <a:rPr lang="en-US" sz="2000" dirty="0"/>
              <a:t>I am commuting to </a:t>
            </a:r>
            <a:r>
              <a:rPr lang="en-US" sz="2000" dirty="0" smtClean="0"/>
              <a:t>work</a:t>
            </a:r>
          </a:p>
          <a:p>
            <a:pPr lvl="1"/>
            <a:endParaRPr lang="en-US" sz="2000" dirty="0"/>
          </a:p>
          <a:p>
            <a:pPr lvl="1"/>
            <a:endParaRPr lang="en-US" sz="2000" dirty="0" smtClean="0"/>
          </a:p>
          <a:p>
            <a:r>
              <a:rPr lang="en-US" sz="2000" dirty="0"/>
              <a:t>Most of works in </a:t>
            </a:r>
            <a:r>
              <a:rPr lang="en-US" sz="2000" dirty="0" smtClean="0"/>
              <a:t>sentiment analysis </a:t>
            </a:r>
            <a:r>
              <a:rPr lang="en-US" sz="2000" dirty="0"/>
              <a:t>research area focus on classifying texts according to their sentiment </a:t>
            </a:r>
            <a:r>
              <a:rPr lang="en-US" sz="2000" dirty="0" smtClean="0"/>
              <a:t>polarity.</a:t>
            </a:r>
            <a:endParaRPr lang="en-US" sz="2000" dirty="0"/>
          </a:p>
          <a:p>
            <a:endParaRPr lang="en-US"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452" r="66883"/>
          <a:stretch/>
        </p:blipFill>
        <p:spPr>
          <a:xfrm>
            <a:off x="4662523" y="1496881"/>
            <a:ext cx="633249" cy="628915"/>
          </a:xfrm>
          <a:prstGeom prst="rect">
            <a:avLst/>
          </a:prstGeom>
        </p:spPr>
      </p:pic>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32665" r="33419"/>
          <a:stretch/>
        </p:blipFill>
        <p:spPr>
          <a:xfrm>
            <a:off x="4649643" y="3146755"/>
            <a:ext cx="633641" cy="606096"/>
          </a:xfrm>
          <a:prstGeom prst="rect">
            <a:avLst/>
          </a:prstGeom>
        </p:spPr>
      </p:pic>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67033"/>
          <a:stretch/>
        </p:blipFill>
        <p:spPr>
          <a:xfrm>
            <a:off x="4636763" y="2315396"/>
            <a:ext cx="639957" cy="629758"/>
          </a:xfrm>
          <a:prstGeom prst="rect">
            <a:avLst/>
          </a:prstGeom>
        </p:spPr>
      </p:pic>
      <p:sp>
        <p:nvSpPr>
          <p:cNvPr id="11" name="Rectangle 10"/>
          <p:cNvSpPr/>
          <p:nvPr/>
        </p:nvSpPr>
        <p:spPr bwMode="auto">
          <a:xfrm>
            <a:off x="3586621" y="6228821"/>
            <a:ext cx="1962820" cy="575469"/>
          </a:xfrm>
          <a:prstGeom prst="rect">
            <a:avLst/>
          </a:prstGeom>
          <a:solidFill>
            <a:schemeClr val="accent3"/>
          </a:solidFill>
          <a:ln w="1270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2574491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p:txBody>
          <a:bodyPr/>
          <a:lstStyle/>
          <a:p>
            <a:r>
              <a:rPr lang="en-US" dirty="0" smtClean="0"/>
              <a:t>One </a:t>
            </a:r>
            <a:r>
              <a:rPr lang="en-US" dirty="0"/>
              <a:t>of the first works that used the term ‘‘sentiment analysis</a:t>
            </a:r>
            <a:r>
              <a:rPr lang="en-US" dirty="0" smtClean="0"/>
              <a:t>’’</a:t>
            </a:r>
          </a:p>
          <a:p>
            <a:pPr lvl="1"/>
            <a:r>
              <a:rPr lang="en-US" sz="1400" dirty="0"/>
              <a:t>analyzing messages written in stock boards in order to extract the market sentiment (Das &amp; </a:t>
            </a:r>
            <a:r>
              <a:rPr lang="en-US" sz="1400" dirty="0" smtClean="0"/>
              <a:t>Chen,2001).</a:t>
            </a:r>
          </a:p>
          <a:p>
            <a:pPr lvl="1"/>
            <a:endParaRPr lang="en-US" sz="1400" dirty="0"/>
          </a:p>
          <a:p>
            <a:r>
              <a:rPr lang="en-US" dirty="0" smtClean="0"/>
              <a:t>Other </a:t>
            </a:r>
            <a:r>
              <a:rPr lang="en-US" dirty="0"/>
              <a:t>application </a:t>
            </a:r>
            <a:r>
              <a:rPr lang="en-US" dirty="0" smtClean="0"/>
              <a:t>areas:</a:t>
            </a:r>
          </a:p>
          <a:p>
            <a:pPr lvl="1"/>
            <a:r>
              <a:rPr lang="en-US" sz="1400" dirty="0" smtClean="0"/>
              <a:t>Recommendation </a:t>
            </a:r>
            <a:r>
              <a:rPr lang="en-US" sz="1400" dirty="0"/>
              <a:t>systems (</a:t>
            </a:r>
            <a:r>
              <a:rPr lang="en-US" sz="1400" dirty="0" err="1"/>
              <a:t>Tatemura</a:t>
            </a:r>
            <a:r>
              <a:rPr lang="en-US" sz="1400" dirty="0"/>
              <a:t>, 2000).</a:t>
            </a:r>
          </a:p>
          <a:p>
            <a:pPr lvl="1"/>
            <a:r>
              <a:rPr lang="en-US" sz="1400" dirty="0" smtClean="0"/>
              <a:t>Flame </a:t>
            </a:r>
            <a:r>
              <a:rPr lang="en-US" sz="1400" dirty="0"/>
              <a:t>detection (</a:t>
            </a:r>
            <a:r>
              <a:rPr lang="en-US" sz="1400" dirty="0" err="1"/>
              <a:t>Spertus</a:t>
            </a:r>
            <a:r>
              <a:rPr lang="en-US" sz="1400" dirty="0"/>
              <a:t>, 1997).</a:t>
            </a:r>
          </a:p>
          <a:p>
            <a:pPr lvl="1"/>
            <a:r>
              <a:rPr lang="en-US" sz="1400" dirty="0" smtClean="0"/>
              <a:t>Sensitive </a:t>
            </a:r>
            <a:r>
              <a:rPr lang="en-US" sz="1400" dirty="0"/>
              <a:t>content detection for advertising (</a:t>
            </a:r>
            <a:r>
              <a:rPr lang="en-US" sz="1400" dirty="0" err="1"/>
              <a:t>Jin</a:t>
            </a:r>
            <a:r>
              <a:rPr lang="en-US" sz="1400" dirty="0"/>
              <a:t>, Li, </a:t>
            </a:r>
            <a:r>
              <a:rPr lang="en-US" sz="1400" dirty="0" err="1"/>
              <a:t>Mah</a:t>
            </a:r>
            <a:r>
              <a:rPr lang="en-US" sz="1400" dirty="0"/>
              <a:t>, &amp; </a:t>
            </a:r>
            <a:r>
              <a:rPr lang="en-US" sz="1400" dirty="0" smtClean="0"/>
              <a:t>Tong, 2007</a:t>
            </a:r>
            <a:r>
              <a:rPr lang="en-US" sz="1400" dirty="0"/>
              <a:t>).</a:t>
            </a:r>
          </a:p>
          <a:p>
            <a:pPr lvl="1"/>
            <a:r>
              <a:rPr lang="en-US" sz="1400" dirty="0" smtClean="0"/>
              <a:t>Human–computer </a:t>
            </a:r>
            <a:r>
              <a:rPr lang="en-US" sz="1400" dirty="0"/>
              <a:t>interaction (Liu, Lieberman, &amp; </a:t>
            </a:r>
            <a:r>
              <a:rPr lang="en-US" sz="1400" dirty="0" err="1"/>
              <a:t>Selker</a:t>
            </a:r>
            <a:r>
              <a:rPr lang="en-US" sz="1400" dirty="0"/>
              <a:t>, 2003).</a:t>
            </a:r>
          </a:p>
          <a:p>
            <a:pPr lvl="1"/>
            <a:r>
              <a:rPr lang="en-US" sz="1400" dirty="0" smtClean="0"/>
              <a:t>Business </a:t>
            </a:r>
            <a:r>
              <a:rPr lang="en-US" sz="1400" dirty="0"/>
              <a:t>Intelligence (</a:t>
            </a:r>
            <a:r>
              <a:rPr lang="en-US" sz="1400" dirty="0" err="1"/>
              <a:t>Mishne</a:t>
            </a:r>
            <a:r>
              <a:rPr lang="en-US" sz="1400" dirty="0"/>
              <a:t> &amp; Glance, 2006)</a:t>
            </a:r>
          </a:p>
          <a:p>
            <a:pPr lvl="1"/>
            <a:r>
              <a:rPr lang="en-US" sz="1400" dirty="0" smtClean="0"/>
              <a:t>Prediction </a:t>
            </a:r>
            <a:r>
              <a:rPr lang="en-US" sz="1400" dirty="0"/>
              <a:t>of hostile or negative sources (</a:t>
            </a:r>
            <a:r>
              <a:rPr lang="en-US" sz="1400" dirty="0" err="1"/>
              <a:t>Abbasi</a:t>
            </a:r>
            <a:r>
              <a:rPr lang="en-US" sz="1400" dirty="0"/>
              <a:t>, 2007).</a:t>
            </a:r>
          </a:p>
          <a:p>
            <a:pPr lvl="1"/>
            <a:r>
              <a:rPr lang="en-US" sz="1400" dirty="0" smtClean="0"/>
              <a:t>Classification </a:t>
            </a:r>
            <a:r>
              <a:rPr lang="en-US" sz="1400" dirty="0"/>
              <a:t>of citizens’ opinions on a law before its approval</a:t>
            </a:r>
            <a:r>
              <a:rPr lang="en-US" sz="1400" dirty="0" smtClean="0"/>
              <a:t>: ‘‘</a:t>
            </a:r>
            <a:r>
              <a:rPr lang="en-US" sz="1400" dirty="0" err="1"/>
              <a:t>eRuleMaking</a:t>
            </a:r>
            <a:r>
              <a:rPr lang="en-US" sz="1400" dirty="0"/>
              <a:t>’’ (</a:t>
            </a:r>
            <a:r>
              <a:rPr lang="en-US" sz="1400" dirty="0" err="1"/>
              <a:t>Cardie</a:t>
            </a:r>
            <a:r>
              <a:rPr lang="en-US" sz="1400" dirty="0"/>
              <a:t>, Farina, Bruce, &amp; Wagner, 2006).</a:t>
            </a:r>
          </a:p>
          <a:p>
            <a:pPr lvl="1"/>
            <a:r>
              <a:rPr lang="en-US" sz="1400" dirty="0" smtClean="0"/>
              <a:t>Broadcasting </a:t>
            </a:r>
            <a:r>
              <a:rPr lang="en-US" sz="1400" dirty="0"/>
              <a:t>based on the receiver sentiment (Rogers, 2003).</a:t>
            </a:r>
          </a:p>
          <a:p>
            <a:pPr lvl="1"/>
            <a:r>
              <a:rPr lang="en-US" sz="1400" dirty="0" smtClean="0"/>
              <a:t>Dynamic </a:t>
            </a:r>
            <a:r>
              <a:rPr lang="en-US" sz="1400" dirty="0"/>
              <a:t>adaptation of daily tools, such as e-mail </a:t>
            </a:r>
            <a:endParaRPr lang="en-US" sz="1400" dirty="0" smtClean="0"/>
          </a:p>
          <a:p>
            <a:pPr marL="457200" lvl="1" indent="0">
              <a:buNone/>
            </a:pPr>
            <a:r>
              <a:rPr lang="en-US" sz="1400" dirty="0" smtClean="0"/>
              <a:t>        (</a:t>
            </a:r>
            <a:r>
              <a:rPr lang="en-US" sz="1400" dirty="0" err="1"/>
              <a:t>Carro</a:t>
            </a:r>
            <a:r>
              <a:rPr lang="en-US" sz="1400" dirty="0"/>
              <a:t>, </a:t>
            </a:r>
            <a:r>
              <a:rPr lang="en-US" sz="1400" dirty="0" smtClean="0"/>
              <a:t>Ballesteros, </a:t>
            </a:r>
            <a:r>
              <a:rPr lang="en-US" sz="1400" dirty="0" err="1" smtClean="0"/>
              <a:t>Ortigosa</a:t>
            </a:r>
            <a:r>
              <a:rPr lang="en-US" sz="1400" dirty="0"/>
              <a:t>, Guardiola, &amp; Soriano, 2012).</a:t>
            </a:r>
          </a:p>
          <a:p>
            <a:pPr lvl="1"/>
            <a:r>
              <a:rPr lang="en-US" sz="1400" dirty="0" smtClean="0"/>
              <a:t>Marketing </a:t>
            </a:r>
            <a:r>
              <a:rPr lang="en-US" sz="1400" dirty="0"/>
              <a:t>or politics (Feldman, 2013).</a:t>
            </a:r>
            <a:endParaRPr lang="en-US" sz="1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1843" y="4197843"/>
            <a:ext cx="3477995" cy="1696212"/>
          </a:xfrm>
          <a:prstGeom prst="rect">
            <a:avLst/>
          </a:prstGeom>
        </p:spPr>
      </p:pic>
      <p:sp>
        <p:nvSpPr>
          <p:cNvPr id="5" name="Rectangle 4"/>
          <p:cNvSpPr/>
          <p:nvPr/>
        </p:nvSpPr>
        <p:spPr bwMode="auto">
          <a:xfrm>
            <a:off x="3578684" y="6251177"/>
            <a:ext cx="1962820" cy="575469"/>
          </a:xfrm>
          <a:prstGeom prst="rect">
            <a:avLst/>
          </a:prstGeom>
          <a:solidFill>
            <a:schemeClr val="accent3"/>
          </a:solidFill>
          <a:ln w="1270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2671594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a:t>
            </a:r>
            <a:r>
              <a:rPr lang="en-US" dirty="0" smtClean="0"/>
              <a:t>works</a:t>
            </a:r>
            <a:endParaRPr lang="en-US" dirty="0"/>
          </a:p>
        </p:txBody>
      </p:sp>
      <p:sp>
        <p:nvSpPr>
          <p:cNvPr id="3" name="Content Placeholder 2"/>
          <p:cNvSpPr>
            <a:spLocks noGrp="1"/>
          </p:cNvSpPr>
          <p:nvPr>
            <p:ph idx="1"/>
          </p:nvPr>
        </p:nvSpPr>
        <p:spPr/>
        <p:txBody>
          <a:bodyPr/>
          <a:lstStyle/>
          <a:p>
            <a:r>
              <a:rPr lang="en-US" sz="2000" dirty="0" smtClean="0"/>
              <a:t>Sentiment analysis on social networks</a:t>
            </a:r>
          </a:p>
          <a:p>
            <a:pPr marL="1085850" lvl="2" indent="-285750"/>
            <a:r>
              <a:rPr lang="en-US" sz="1600" dirty="0"/>
              <a:t>Movie reviews </a:t>
            </a:r>
            <a:r>
              <a:rPr lang="en-US" sz="1600" dirty="0"/>
              <a:t>(Pang et al., 2002</a:t>
            </a:r>
            <a:r>
              <a:rPr lang="en-US" sz="1600" dirty="0" smtClean="0"/>
              <a:t>).</a:t>
            </a:r>
          </a:p>
          <a:p>
            <a:pPr marL="685800" lvl="1"/>
            <a:r>
              <a:rPr lang="en-US" sz="2000" dirty="0" smtClean="0"/>
              <a:t>Twitter Sentiment Analysis</a:t>
            </a:r>
          </a:p>
          <a:p>
            <a:pPr marL="1085850" lvl="2"/>
            <a:r>
              <a:rPr lang="en-US" sz="1600" b="1" dirty="0" smtClean="0"/>
              <a:t>Twitter </a:t>
            </a:r>
            <a:r>
              <a:rPr lang="en-US" sz="1600" b="1" dirty="0"/>
              <a:t>as a Corpus for Sentiment Analysis and Opinion </a:t>
            </a:r>
            <a:r>
              <a:rPr lang="en-US" sz="1600" b="1" dirty="0" smtClean="0"/>
              <a:t>Mining</a:t>
            </a:r>
            <a:r>
              <a:rPr lang="en-US" sz="1600" dirty="0"/>
              <a:t> </a:t>
            </a:r>
            <a:r>
              <a:rPr lang="en-US" sz="1600" dirty="0"/>
              <a:t>(Pak</a:t>
            </a:r>
            <a:r>
              <a:rPr lang="en-US" sz="1600" dirty="0" smtClean="0"/>
              <a:t>, et al., 2012).</a:t>
            </a:r>
            <a:endParaRPr lang="en-US" sz="1600" dirty="0" smtClean="0"/>
          </a:p>
          <a:p>
            <a:pPr marL="1085850" lvl="2"/>
            <a:r>
              <a:rPr lang="en-US" sz="1600" b="1" dirty="0"/>
              <a:t>Sentiment Analysis and Opinion Mining of </a:t>
            </a:r>
            <a:r>
              <a:rPr lang="en-US" sz="1600" b="1" dirty="0" smtClean="0"/>
              <a:t>Microblogs</a:t>
            </a:r>
            <a:r>
              <a:rPr lang="en-US" sz="1600" dirty="0"/>
              <a:t> </a:t>
            </a:r>
            <a:r>
              <a:rPr lang="en-US" sz="1600" dirty="0"/>
              <a:t>(Shah</a:t>
            </a:r>
            <a:r>
              <a:rPr lang="en-US" sz="1600" dirty="0" smtClean="0"/>
              <a:t>, et al., 2013)</a:t>
            </a:r>
            <a:endParaRPr lang="en-US" dirty="0" smtClean="0"/>
          </a:p>
          <a:p>
            <a:pPr marL="1085850" lvl="2"/>
            <a:r>
              <a:rPr lang="en-US" sz="1600" b="1" dirty="0"/>
              <a:t>Sentiment Analysis of twitter </a:t>
            </a:r>
            <a:r>
              <a:rPr lang="en-US" sz="1600" b="1" dirty="0" smtClean="0"/>
              <a:t>data </a:t>
            </a:r>
            <a:r>
              <a:rPr lang="en-US" sz="1600" dirty="0"/>
              <a:t>(Agarwal, et al</a:t>
            </a:r>
            <a:r>
              <a:rPr lang="en-US" sz="1600" dirty="0" smtClean="0"/>
              <a:t>., 2011)</a:t>
            </a:r>
            <a:endParaRPr lang="en-US" sz="1600" dirty="0" smtClean="0"/>
          </a:p>
          <a:p>
            <a:pPr marL="1085850" lvl="2"/>
            <a:r>
              <a:rPr lang="en-US" sz="1600" b="1" dirty="0"/>
              <a:t>Twitter Sentiment Analysis: The good the bad and the OMG</a:t>
            </a:r>
            <a:r>
              <a:rPr lang="en-US" sz="1600" dirty="0" smtClean="0"/>
              <a:t>!(</a:t>
            </a:r>
            <a:r>
              <a:rPr lang="en-US" sz="1600" dirty="0" err="1" smtClean="0"/>
              <a:t>Kouloumpis</a:t>
            </a:r>
            <a:r>
              <a:rPr lang="en-US" sz="1600" dirty="0"/>
              <a:t>, et al</a:t>
            </a:r>
            <a:r>
              <a:rPr lang="en-US" sz="1600" dirty="0" smtClean="0"/>
              <a:t>., 2011).</a:t>
            </a:r>
            <a:endParaRPr lang="en-US" sz="1600" dirty="0" smtClean="0"/>
          </a:p>
          <a:p>
            <a:pPr marL="1085850" lvl="2"/>
            <a:r>
              <a:rPr lang="en-US" sz="1600" b="1" dirty="0" smtClean="0"/>
              <a:t>Twitter </a:t>
            </a:r>
            <a:r>
              <a:rPr lang="en-US" sz="1600" b="1" dirty="0"/>
              <a:t>sentiment classification using distant </a:t>
            </a:r>
            <a:r>
              <a:rPr lang="en-US" sz="1600" b="1" dirty="0" smtClean="0"/>
              <a:t>supervision</a:t>
            </a:r>
            <a:r>
              <a:rPr lang="en-US" sz="1600" dirty="0" smtClean="0"/>
              <a:t> </a:t>
            </a:r>
            <a:r>
              <a:rPr lang="en-US" sz="1600" dirty="0" smtClean="0"/>
              <a:t>(Go</a:t>
            </a:r>
            <a:r>
              <a:rPr lang="en-US" sz="1600" dirty="0"/>
              <a:t>, et al</a:t>
            </a:r>
            <a:r>
              <a:rPr lang="en-US" sz="1600" dirty="0" smtClean="0"/>
              <a:t>. 2009)</a:t>
            </a:r>
            <a:r>
              <a:rPr lang="en-US" sz="1600" dirty="0" smtClean="0"/>
              <a:t>.</a:t>
            </a:r>
            <a:endParaRPr lang="en-US" sz="1600" dirty="0" smtClean="0"/>
          </a:p>
          <a:p>
            <a:pPr marL="857250" lvl="2" indent="0">
              <a:buNone/>
            </a:pPr>
            <a:endParaRPr lang="en-US" sz="1600" dirty="0" smtClean="0"/>
          </a:p>
          <a:p>
            <a:pPr marL="685800" lvl="1"/>
            <a:r>
              <a:rPr lang="en-US" sz="1800" dirty="0" smtClean="0"/>
              <a:t>Facebook Sentiment Analysis</a:t>
            </a:r>
          </a:p>
          <a:p>
            <a:pPr marL="1085850" lvl="2"/>
            <a:r>
              <a:rPr lang="en-US" sz="1600" b="1" dirty="0"/>
              <a:t>Sentiment analysis in Facebook and its application to </a:t>
            </a:r>
            <a:r>
              <a:rPr lang="en-US" sz="1600" b="1" dirty="0" smtClean="0"/>
              <a:t>e-learning </a:t>
            </a:r>
            <a:r>
              <a:rPr lang="en-US" sz="1600" dirty="0"/>
              <a:t>(</a:t>
            </a:r>
            <a:r>
              <a:rPr lang="en-US" sz="1600" dirty="0" err="1"/>
              <a:t>Ortigosa</a:t>
            </a:r>
            <a:r>
              <a:rPr lang="en-US" sz="1600" dirty="0" smtClean="0"/>
              <a:t>, et al., 2014)</a:t>
            </a:r>
            <a:endParaRPr lang="en-US" sz="1600" dirty="0" smtClean="0"/>
          </a:p>
          <a:p>
            <a:pPr marL="1085850" lvl="2"/>
            <a:endParaRPr lang="en-US" dirty="0" smtClean="0"/>
          </a:p>
          <a:p>
            <a:pPr marL="1085850" lvl="2"/>
            <a:endParaRPr lang="en-US" dirty="0" smtClean="0"/>
          </a:p>
          <a:p>
            <a:endParaRPr lang="en-US" dirty="0"/>
          </a:p>
        </p:txBody>
      </p:sp>
      <p:sp>
        <p:nvSpPr>
          <p:cNvPr id="4" name="Rectangle 3"/>
          <p:cNvSpPr/>
          <p:nvPr/>
        </p:nvSpPr>
        <p:spPr bwMode="auto">
          <a:xfrm>
            <a:off x="3597734" y="6232127"/>
            <a:ext cx="1962820" cy="575469"/>
          </a:xfrm>
          <a:prstGeom prst="rect">
            <a:avLst/>
          </a:prstGeom>
          <a:solidFill>
            <a:schemeClr val="accent3"/>
          </a:solidFill>
          <a:ln w="1270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3615744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 </a:t>
            </a:r>
            <a:endParaRPr lang="en-US" dirty="0"/>
          </a:p>
        </p:txBody>
      </p:sp>
      <p:sp>
        <p:nvSpPr>
          <p:cNvPr id="3" name="Content Placeholder 2"/>
          <p:cNvSpPr>
            <a:spLocks noGrp="1"/>
          </p:cNvSpPr>
          <p:nvPr>
            <p:ph idx="1"/>
          </p:nvPr>
        </p:nvSpPr>
        <p:spPr/>
        <p:txBody>
          <a:bodyPr/>
          <a:lstStyle/>
          <a:p>
            <a:r>
              <a:rPr lang="en-US" sz="2400" b="1" dirty="0" smtClean="0"/>
              <a:t>Preprocessing</a:t>
            </a:r>
          </a:p>
          <a:p>
            <a:pPr marL="0" indent="0">
              <a:buNone/>
            </a:pPr>
            <a:r>
              <a:rPr lang="en-US" dirty="0" smtClean="0"/>
              <a:t>Tweets are informal sentences that have to pass through a filtering stage before it can be processed for up coming steps. </a:t>
            </a:r>
          </a:p>
          <a:p>
            <a:pPr marL="0" indent="0">
              <a:buNone/>
            </a:pPr>
            <a:endParaRPr lang="en-US" dirty="0"/>
          </a:p>
          <a:p>
            <a:pPr lvl="1"/>
            <a:r>
              <a:rPr lang="en-US" dirty="0" smtClean="0"/>
              <a:t>Switch all text to lowercase ( HELLO </a:t>
            </a:r>
            <a:r>
              <a:rPr lang="en-US" dirty="0" smtClean="0">
                <a:sym typeface="Wingdings" panose="05000000000000000000" pitchFamily="2" charset="2"/>
              </a:rPr>
              <a:t> hello)</a:t>
            </a:r>
            <a:endParaRPr lang="en-US" dirty="0" smtClean="0"/>
          </a:p>
          <a:p>
            <a:pPr lvl="1"/>
            <a:r>
              <a:rPr lang="en-US" dirty="0" smtClean="0"/>
              <a:t>Remove hyperlinks</a:t>
            </a:r>
          </a:p>
          <a:p>
            <a:pPr lvl="1"/>
            <a:r>
              <a:rPr lang="en-US" dirty="0" smtClean="0"/>
              <a:t>Remove special characters (#,RT, @, … )</a:t>
            </a:r>
          </a:p>
          <a:p>
            <a:pPr lvl="1"/>
            <a:r>
              <a:rPr lang="en-US" dirty="0" smtClean="0"/>
              <a:t>Dictation correction ( luv </a:t>
            </a:r>
            <a:r>
              <a:rPr lang="en-US" dirty="0" smtClean="0">
                <a:sym typeface="Wingdings" panose="05000000000000000000" pitchFamily="2" charset="2"/>
              </a:rPr>
              <a:t> love, </a:t>
            </a:r>
            <a:r>
              <a:rPr lang="en-US" dirty="0" err="1" smtClean="0">
                <a:sym typeface="Wingdings" panose="05000000000000000000" pitchFamily="2" charset="2"/>
              </a:rPr>
              <a:t>hapyyyy</a:t>
            </a:r>
            <a:r>
              <a:rPr lang="en-US" dirty="0" smtClean="0">
                <a:sym typeface="Wingdings" panose="05000000000000000000" pitchFamily="2" charset="2"/>
              </a:rPr>
              <a:t>  happy)</a:t>
            </a:r>
          </a:p>
          <a:p>
            <a:pPr lvl="1"/>
            <a:r>
              <a:rPr lang="en-US" dirty="0" smtClean="0">
                <a:sym typeface="Wingdings" panose="05000000000000000000" pitchFamily="2" charset="2"/>
              </a:rPr>
              <a:t>Remove extra spaces and punctuation marks </a:t>
            </a:r>
          </a:p>
          <a:p>
            <a:pPr lvl="1"/>
            <a:r>
              <a:rPr lang="en-US" dirty="0" smtClean="0">
                <a:sym typeface="Wingdings" panose="05000000000000000000" pitchFamily="2" charset="2"/>
              </a:rPr>
              <a:t>Remove stop words (</a:t>
            </a:r>
            <a:r>
              <a:rPr lang="en-US" dirty="0" smtClean="0"/>
              <a:t>a - about - too - so - ... )</a:t>
            </a:r>
          </a:p>
          <a:p>
            <a:pPr lvl="1"/>
            <a:r>
              <a:rPr lang="en-US" dirty="0" smtClean="0">
                <a:sym typeface="Wingdings" panose="05000000000000000000" pitchFamily="2" charset="2"/>
              </a:rPr>
              <a:t>…</a:t>
            </a:r>
          </a:p>
          <a:p>
            <a:pPr lvl="1"/>
            <a:endParaRPr lang="en-US" dirty="0" smtClean="0">
              <a:sym typeface="Wingdings" panose="05000000000000000000" pitchFamily="2" charset="2"/>
            </a:endParaRPr>
          </a:p>
          <a:p>
            <a:pPr lvl="1"/>
            <a:endParaRPr lang="en-US" dirty="0" smtClean="0"/>
          </a:p>
          <a:p>
            <a:pPr lvl="1"/>
            <a:endParaRPr lang="en-US" dirty="0"/>
          </a:p>
        </p:txBody>
      </p:sp>
      <p:sp>
        <p:nvSpPr>
          <p:cNvPr id="4" name="Rectangle 3"/>
          <p:cNvSpPr/>
          <p:nvPr/>
        </p:nvSpPr>
        <p:spPr bwMode="auto">
          <a:xfrm>
            <a:off x="3695700" y="6225381"/>
            <a:ext cx="1962820" cy="575469"/>
          </a:xfrm>
          <a:prstGeom prst="rect">
            <a:avLst/>
          </a:prstGeom>
          <a:solidFill>
            <a:schemeClr val="accent3"/>
          </a:solidFill>
          <a:ln w="1270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5922" y="3946358"/>
            <a:ext cx="3523915" cy="1982202"/>
          </a:xfrm>
          <a:prstGeom prst="rect">
            <a:avLst/>
          </a:prstGeom>
        </p:spPr>
      </p:pic>
    </p:spTree>
    <p:extLst>
      <p:ext uri="{BB962C8B-B14F-4D97-AF65-F5344CB8AC3E}">
        <p14:creationId xmlns:p14="http://schemas.microsoft.com/office/powerpoint/2010/main" val="530115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	</a:t>
            </a:r>
            <a:endParaRPr lang="en-US" dirty="0"/>
          </a:p>
        </p:txBody>
      </p:sp>
      <p:sp>
        <p:nvSpPr>
          <p:cNvPr id="3" name="Content Placeholder 2"/>
          <p:cNvSpPr>
            <a:spLocks noGrp="1"/>
          </p:cNvSpPr>
          <p:nvPr>
            <p:ph idx="1"/>
          </p:nvPr>
        </p:nvSpPr>
        <p:spPr/>
        <p:txBody>
          <a:bodyPr/>
          <a:lstStyle/>
          <a:p>
            <a:r>
              <a:rPr lang="en-US" sz="2400" b="1" dirty="0" smtClean="0"/>
              <a:t>Feature selection</a:t>
            </a:r>
          </a:p>
          <a:p>
            <a:pPr marL="0" indent="0">
              <a:buNone/>
            </a:pPr>
            <a:r>
              <a:rPr lang="en-US" dirty="0" smtClean="0"/>
              <a:t>Features </a:t>
            </a:r>
            <a:r>
              <a:rPr lang="en-US" dirty="0"/>
              <a:t>are the sentence properties that are getting analyzed in an attempt to correlate it to the tweet sentiment</a:t>
            </a:r>
            <a:r>
              <a:rPr lang="en-US" dirty="0" smtClean="0"/>
              <a:t>.</a:t>
            </a:r>
          </a:p>
          <a:p>
            <a:pPr marL="800100" lvl="2" indent="0">
              <a:buNone/>
            </a:pPr>
            <a:endParaRPr lang="en-US" dirty="0"/>
          </a:p>
          <a:p>
            <a:pPr marL="685800" lvl="1"/>
            <a:r>
              <a:rPr lang="en-US" sz="1800" dirty="0" smtClean="0"/>
              <a:t>Emoticons</a:t>
            </a:r>
          </a:p>
          <a:p>
            <a:pPr marL="685800" lvl="1"/>
            <a:r>
              <a:rPr lang="en-US" sz="1800" dirty="0" smtClean="0"/>
              <a:t>Hashtags</a:t>
            </a:r>
          </a:p>
          <a:p>
            <a:pPr marL="685800" lvl="1"/>
            <a:r>
              <a:rPr lang="en-US" sz="1800" dirty="0" smtClean="0"/>
              <a:t>N-grams</a:t>
            </a:r>
          </a:p>
          <a:p>
            <a:pPr marL="685800" lvl="1"/>
            <a:r>
              <a:rPr lang="en-US" sz="1800" dirty="0" smtClean="0"/>
              <a:t>Retweets</a:t>
            </a:r>
          </a:p>
          <a:p>
            <a:pPr marL="685800" lvl="1"/>
            <a:r>
              <a:rPr lang="en-US" sz="1800" dirty="0" smtClean="0"/>
              <a:t>Part of speech (POS) tags</a:t>
            </a:r>
          </a:p>
          <a:p>
            <a:pPr marL="685800" lvl="1"/>
            <a:r>
              <a:rPr lang="en-US" sz="1800" dirty="0" smtClean="0"/>
              <a:t>…</a:t>
            </a:r>
          </a:p>
          <a:p>
            <a:pPr marL="685800" lvl="1"/>
            <a:endParaRPr lang="en-US" dirty="0" smtClean="0"/>
          </a:p>
          <a:p>
            <a:pPr marL="800100" lvl="2" indent="0">
              <a:buNone/>
            </a:pPr>
            <a:endParaRPr lang="en-US" dirty="0" smtClean="0"/>
          </a:p>
          <a:p>
            <a:pPr marL="800100" lvl="2" indent="0">
              <a:buNone/>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6521" y="3049587"/>
            <a:ext cx="5082204" cy="2670175"/>
          </a:xfrm>
          <a:prstGeom prst="rect">
            <a:avLst/>
          </a:prstGeom>
        </p:spPr>
      </p:pic>
      <p:sp>
        <p:nvSpPr>
          <p:cNvPr id="5" name="TextBox 4"/>
          <p:cNvSpPr txBox="1"/>
          <p:nvPr/>
        </p:nvSpPr>
        <p:spPr>
          <a:xfrm>
            <a:off x="3755408" y="5754351"/>
            <a:ext cx="4876800" cy="430887"/>
          </a:xfrm>
          <a:prstGeom prst="rect">
            <a:avLst/>
          </a:prstGeom>
          <a:noFill/>
        </p:spPr>
        <p:txBody>
          <a:bodyPr wrap="square" rtlCol="0">
            <a:spAutoFit/>
          </a:bodyPr>
          <a:lstStyle/>
          <a:p>
            <a:r>
              <a:rPr lang="en-US" sz="1100" dirty="0"/>
              <a:t>http://o.aolcdn.com/hss/storage/adam/6ec5370df98908cbcc6a7be0c6dd72ed/twitter-emoji-web.jpg</a:t>
            </a:r>
          </a:p>
        </p:txBody>
      </p:sp>
      <p:sp>
        <p:nvSpPr>
          <p:cNvPr id="6" name="Rectangle 5"/>
          <p:cNvSpPr/>
          <p:nvPr/>
        </p:nvSpPr>
        <p:spPr bwMode="auto">
          <a:xfrm>
            <a:off x="3755408" y="6220163"/>
            <a:ext cx="1962820" cy="575469"/>
          </a:xfrm>
          <a:prstGeom prst="rect">
            <a:avLst/>
          </a:prstGeom>
          <a:solidFill>
            <a:schemeClr val="accent3"/>
          </a:solidFill>
          <a:ln w="1270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3246700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on-@ix">
  <a:themeElements>
    <a:clrScheme name="Med-on-@ix 14">
      <a:dk1>
        <a:srgbClr val="000000"/>
      </a:dk1>
      <a:lt1>
        <a:srgbClr val="FFFFFF"/>
      </a:lt1>
      <a:dk2>
        <a:srgbClr val="000000"/>
      </a:dk2>
      <a:lt2>
        <a:srgbClr val="808080"/>
      </a:lt2>
      <a:accent1>
        <a:srgbClr val="94A8D7"/>
      </a:accent1>
      <a:accent2>
        <a:srgbClr val="FF6529"/>
      </a:accent2>
      <a:accent3>
        <a:srgbClr val="FFFFFF"/>
      </a:accent3>
      <a:accent4>
        <a:srgbClr val="000000"/>
      </a:accent4>
      <a:accent5>
        <a:srgbClr val="C8D1E8"/>
      </a:accent5>
      <a:accent6>
        <a:srgbClr val="E75B24"/>
      </a:accent6>
      <a:hlink>
        <a:srgbClr val="94A8D7"/>
      </a:hlink>
      <a:folHlink>
        <a:srgbClr val="94A8D7"/>
      </a:folHlink>
    </a:clrScheme>
    <a:fontScheme name="Med-on-@ix">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Med-on-@i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ed-on-@ix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ed-on-@ix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ed-on-@ix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ed-on-@ix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ed-on-@ix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ed-on-@ix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ed-on-@ix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ed-on-@ix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ed-on-@ix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ed-on-@ix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ed-on-@ix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Med-on-@ix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94A8D7"/>
        </a:hlink>
        <a:folHlink>
          <a:srgbClr val="99CC00"/>
        </a:folHlink>
      </a:clrScheme>
      <a:clrMap bg1="lt1" tx1="dk1" bg2="lt2" tx2="dk2" accent1="accent1" accent2="accent2" accent3="accent3" accent4="accent4" accent5="accent5" accent6="accent6" hlink="hlink" folHlink="folHlink"/>
    </a:extraClrScheme>
    <a:extraClrScheme>
      <a:clrScheme name="Med-on-@ix 14">
        <a:dk1>
          <a:srgbClr val="000000"/>
        </a:dk1>
        <a:lt1>
          <a:srgbClr val="FFFFFF"/>
        </a:lt1>
        <a:dk2>
          <a:srgbClr val="000000"/>
        </a:dk2>
        <a:lt2>
          <a:srgbClr val="808080"/>
        </a:lt2>
        <a:accent1>
          <a:srgbClr val="94A8D7"/>
        </a:accent1>
        <a:accent2>
          <a:srgbClr val="FF6529"/>
        </a:accent2>
        <a:accent3>
          <a:srgbClr val="FFFFFF"/>
        </a:accent3>
        <a:accent4>
          <a:srgbClr val="000000"/>
        </a:accent4>
        <a:accent5>
          <a:srgbClr val="C8D1E8"/>
        </a:accent5>
        <a:accent6>
          <a:srgbClr val="E75B24"/>
        </a:accent6>
        <a:hlink>
          <a:srgbClr val="94A8D7"/>
        </a:hlink>
        <a:folHlink>
          <a:srgbClr val="94A8D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enutzerdefiniertes Design">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3erCluster</Template>
  <TotalTime>589</TotalTime>
  <Words>2141</Words>
  <Application>Microsoft Office PowerPoint</Application>
  <PresentationFormat>On-screen Show (4:3)</PresentationFormat>
  <Paragraphs>246</Paragraphs>
  <Slides>22</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22</vt:i4>
      </vt:variant>
    </vt:vector>
  </HeadingPairs>
  <TitlesOfParts>
    <vt:vector size="27" baseType="lpstr">
      <vt:lpstr>Arial</vt:lpstr>
      <vt:lpstr>Calibri</vt:lpstr>
      <vt:lpstr>Wingdings</vt:lpstr>
      <vt:lpstr>Med-on-@ix</vt:lpstr>
      <vt:lpstr>Benutzerdefiniertes Design</vt:lpstr>
      <vt:lpstr>PowerPoint Presentation</vt:lpstr>
      <vt:lpstr>Overview</vt:lpstr>
      <vt:lpstr>Introduction </vt:lpstr>
      <vt:lpstr> Sentiment Analysis </vt:lpstr>
      <vt:lpstr>PowerPoint Presentation</vt:lpstr>
      <vt:lpstr>Related works</vt:lpstr>
      <vt:lpstr>Related works</vt:lpstr>
      <vt:lpstr>Related works </vt:lpstr>
      <vt:lpstr>Related works </vt:lpstr>
      <vt:lpstr>Related works</vt:lpstr>
      <vt:lpstr>Social Media Sentiment Analysis</vt:lpstr>
      <vt:lpstr>PowerPoint Presentation</vt:lpstr>
      <vt:lpstr>PowerPoint Presentation</vt:lpstr>
      <vt:lpstr>PowerPoint Presentation</vt:lpstr>
      <vt:lpstr>PowerPoint Presentation</vt:lpstr>
      <vt:lpstr>Conclusion </vt:lpstr>
      <vt:lpstr>Proposed Timetable </vt:lpstr>
      <vt:lpstr>Proposed Timetable </vt:lpstr>
      <vt:lpstr>Proposed Timetable </vt:lpstr>
      <vt:lpstr>References</vt:lpstr>
      <vt:lpstr>References</vt:lpstr>
      <vt:lpstr>PowerPoint Presentation</vt:lpstr>
    </vt:vector>
  </TitlesOfParts>
  <Company>ZLW-IMA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ehsan badakhshan</dc:creator>
  <cp:lastModifiedBy>ehsan badakhshan</cp:lastModifiedBy>
  <cp:revision>51</cp:revision>
  <dcterms:created xsi:type="dcterms:W3CDTF">2015-10-05T16:34:49Z</dcterms:created>
  <dcterms:modified xsi:type="dcterms:W3CDTF">2015-10-06T09:03:36Z</dcterms:modified>
</cp:coreProperties>
</file>