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50"/>
  </p:notesMasterIdLst>
  <p:sldIdLst>
    <p:sldId id="257" r:id="rId2"/>
    <p:sldId id="273" r:id="rId3"/>
    <p:sldId id="292" r:id="rId4"/>
    <p:sldId id="294" r:id="rId5"/>
    <p:sldId id="276" r:id="rId6"/>
    <p:sldId id="268" r:id="rId7"/>
    <p:sldId id="269" r:id="rId8"/>
    <p:sldId id="270" r:id="rId9"/>
    <p:sldId id="275" r:id="rId10"/>
    <p:sldId id="291" r:id="rId11"/>
    <p:sldId id="287" r:id="rId12"/>
    <p:sldId id="288" r:id="rId13"/>
    <p:sldId id="289" r:id="rId14"/>
    <p:sldId id="290" r:id="rId15"/>
    <p:sldId id="272" r:id="rId16"/>
    <p:sldId id="277" r:id="rId17"/>
    <p:sldId id="271" r:id="rId18"/>
    <p:sldId id="278" r:id="rId19"/>
    <p:sldId id="279" r:id="rId20"/>
    <p:sldId id="280" r:id="rId21"/>
    <p:sldId id="281" r:id="rId22"/>
    <p:sldId id="284" r:id="rId23"/>
    <p:sldId id="282" r:id="rId24"/>
    <p:sldId id="283" r:id="rId25"/>
    <p:sldId id="274" r:id="rId26"/>
    <p:sldId id="285" r:id="rId27"/>
    <p:sldId id="286" r:id="rId28"/>
    <p:sldId id="31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14" r:id="rId37"/>
    <p:sldId id="302" r:id="rId38"/>
    <p:sldId id="303" r:id="rId39"/>
    <p:sldId id="304" r:id="rId40"/>
    <p:sldId id="305" r:id="rId41"/>
    <p:sldId id="306" r:id="rId42"/>
    <p:sldId id="307" r:id="rId43"/>
    <p:sldId id="315" r:id="rId44"/>
    <p:sldId id="308" r:id="rId45"/>
    <p:sldId id="309" r:id="rId46"/>
    <p:sldId id="310" r:id="rId47"/>
    <p:sldId id="311" r:id="rId48"/>
    <p:sldId id="31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8A173-7F81-46FE-956E-2BB2837BCC8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C2D5-7A2C-4651-B77F-B6A4BF6F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1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9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6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52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2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9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7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8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2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8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8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55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0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7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292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1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6DA5BE-708C-40D5-9DFE-7CA948DFCC3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44157" y="2799888"/>
            <a:ext cx="4585647" cy="28250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08180" y="3182025"/>
            <a:ext cx="2163173" cy="53226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08180" y="3837118"/>
            <a:ext cx="2163173" cy="532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84165" y="3124990"/>
            <a:ext cx="13773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نام کاربری:</a:t>
            </a:r>
            <a:endParaRPr 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5" y="3689211"/>
            <a:ext cx="11785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رمز عبور:</a:t>
            </a:r>
            <a:endParaRPr 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Rounded Rectangle 6">
            <a:hlinkClick r:id="rId2" action="ppaction://hlinksldjump"/>
          </p:cNvPr>
          <p:cNvSpPr/>
          <p:nvPr/>
        </p:nvSpPr>
        <p:spPr>
          <a:xfrm>
            <a:off x="3708179" y="4683277"/>
            <a:ext cx="2163173" cy="62779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smtClean="0">
                <a:cs typeface="B Nazanin" panose="00000400000000000000" pitchFamily="2" charset="-78"/>
              </a:rPr>
              <a:t>ورود به نرم افزار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0160" y="1921686"/>
            <a:ext cx="6143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200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Titr" panose="00000700000000000000" pitchFamily="2" charset="-78"/>
              </a:rPr>
              <a:t>نرم افزار جامع پست و رلیاژ نسخه ادمین</a:t>
            </a:r>
            <a:endParaRPr lang="en-US" sz="3200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Titr" panose="000007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74" y="318302"/>
            <a:ext cx="977014" cy="977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89862" y="1308065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smtClean="0">
                <a:cs typeface="B Nazanin" panose="00000400000000000000" pitchFamily="2" charset="-78"/>
              </a:rPr>
              <a:t>شرکت برق منطقه ای غرب</a:t>
            </a:r>
            <a:endParaRPr lang="en-US" sz="240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85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4274" y="2824505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رله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58362"/>
              </p:ext>
            </p:extLst>
          </p:nvPr>
        </p:nvGraphicFramePr>
        <p:xfrm>
          <a:off x="872535" y="2912447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رله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Diff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Ref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U/C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O/V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92249" y="1854286"/>
            <a:ext cx="7986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رله: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6688" y="1790708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41599"/>
              </p:ext>
            </p:extLst>
          </p:nvPr>
        </p:nvGraphicFramePr>
        <p:xfrm>
          <a:off x="3737331" y="2912447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4773867" y="3615767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824774" y="3615766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777100" y="4042497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828007" y="4042496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4778014" y="447011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3801625" y="447011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4785651" y="4900921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3809262" y="4900920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46248" y="2583086"/>
            <a:ext cx="1221617" cy="322650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Diff</a:t>
            </a:r>
          </a:p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Ref</a:t>
            </a:r>
          </a:p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NEF</a:t>
            </a:r>
          </a:p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NOC</a:t>
            </a:r>
          </a:p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U/V</a:t>
            </a:r>
          </a:p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O/V</a:t>
            </a:r>
          </a:p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O/C</a:t>
            </a:r>
          </a:p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V/F</a:t>
            </a:r>
          </a:p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E/F</a:t>
            </a:r>
          </a:p>
          <a:p>
            <a:pPr algn="ct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AVR</a:t>
            </a:r>
            <a:endParaRPr lang="fa-IR">
              <a:cs typeface="B Titr" panose="00000700000000000000" pitchFamily="2" charset="-78"/>
            </a:endParaRPr>
          </a:p>
        </p:txBody>
      </p:sp>
      <p:sp>
        <p:nvSpPr>
          <p:cNvPr id="22" name="Left Arrow Callout 21"/>
          <p:cNvSpPr/>
          <p:nvPr/>
        </p:nvSpPr>
        <p:spPr>
          <a:xfrm>
            <a:off x="8852518" y="3615766"/>
            <a:ext cx="2815772" cy="1161143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Titr" panose="00000700000000000000" pitchFamily="2" charset="-78"/>
              </a:rPr>
              <a:t>انواع </a:t>
            </a:r>
            <a:r>
              <a:rPr lang="fa-IR" smtClean="0">
                <a:cs typeface="B Titr" panose="00000700000000000000" pitchFamily="2" charset="-78"/>
              </a:rPr>
              <a:t>رله ها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3454" y="1770871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08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07223" y="2688027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تابلوها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03873"/>
              </p:ext>
            </p:extLst>
          </p:nvPr>
        </p:nvGraphicFramePr>
        <p:xfrm>
          <a:off x="3315484" y="2775969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نام</a:t>
                      </a:r>
                      <a:r>
                        <a:rPr lang="fa-IR" sz="14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تابلو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Do2+W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Do2+R1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+SV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-SV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06822" y="1788389"/>
            <a:ext cx="8066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تابلو: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1261" y="1724811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67944"/>
              </p:ext>
            </p:extLst>
          </p:nvPr>
        </p:nvGraphicFramePr>
        <p:xfrm>
          <a:off x="6180280" y="2775969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7216816" y="347928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267723" y="347928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220049" y="390601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270956" y="390601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220963" y="4333638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244574" y="4333637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7228600" y="4764443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6252211" y="4764442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7223" y="1724208"/>
            <a:ext cx="1432980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11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07223" y="2688027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اینترلاک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83819"/>
              </p:ext>
            </p:extLst>
          </p:nvPr>
        </p:nvGraphicFramePr>
        <p:xfrm>
          <a:off x="3315484" y="2775969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نام</a:t>
                      </a:r>
                      <a:r>
                        <a:rPr lang="fa-IR" sz="14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اینترلاک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6412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6413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8402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8822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00565" y="1850656"/>
            <a:ext cx="11208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اینترلاک: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5004" y="1787078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67944"/>
              </p:ext>
            </p:extLst>
          </p:nvPr>
        </p:nvGraphicFramePr>
        <p:xfrm>
          <a:off x="6180280" y="2775969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7216816" y="347928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267723" y="347928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220049" y="390601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270956" y="390601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220963" y="4333638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244574" y="4333637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7228600" y="4764443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6252211" y="4764442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7222" y="1786475"/>
            <a:ext cx="1426723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56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07223" y="2688027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آلارم ها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45828"/>
              </p:ext>
            </p:extLst>
          </p:nvPr>
        </p:nvGraphicFramePr>
        <p:xfrm>
          <a:off x="3315484" y="2775969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نام آلارم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DO2+W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FO2+W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GO2+W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HO2+W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37978" y="1850656"/>
            <a:ext cx="90762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آلارم: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2417" y="1787078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67944"/>
              </p:ext>
            </p:extLst>
          </p:nvPr>
        </p:nvGraphicFramePr>
        <p:xfrm>
          <a:off x="6180280" y="2775969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7216816" y="347928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267723" y="347928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220049" y="390601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270956" y="390601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220963" y="4333638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244574" y="4333637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7228600" y="4764443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6252211" y="4764442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69183" y="1786398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6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07223" y="2688027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پیوستگی: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1127"/>
              </p:ext>
            </p:extLst>
          </p:nvPr>
        </p:nvGraphicFramePr>
        <p:xfrm>
          <a:off x="3315484" y="2775969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نام پیوستگی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مدار</a:t>
                      </a:r>
                      <a:r>
                        <a:rPr lang="fa-IR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AC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مدار</a:t>
                      </a:r>
                      <a:r>
                        <a:rPr lang="fa-IR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DC 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پیوستگی</a:t>
                      </a:r>
                      <a:r>
                        <a:rPr lang="fa-IR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 3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پیوستگی 4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06822" y="1714647"/>
            <a:ext cx="11192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پیوستگی: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1261" y="1651069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67944"/>
              </p:ext>
            </p:extLst>
          </p:nvPr>
        </p:nvGraphicFramePr>
        <p:xfrm>
          <a:off x="6180280" y="2775969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7216816" y="347928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267723" y="347928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220049" y="390601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270956" y="390601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220963" y="4333638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244574" y="4333637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7228600" y="4764443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6252211" y="4764442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7223" y="1670242"/>
            <a:ext cx="1432980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35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تکمیل اطلاعات سرویس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35590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40431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87784" y="1250915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327629" y="1376033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36589" y="1361622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239473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474216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86270" y="2044603"/>
            <a:ext cx="9637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تجهیز: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8306894" y="1970088"/>
            <a:ext cx="2689487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ترانسفورماتور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567087" y="2095206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29629" y="2795719"/>
            <a:ext cx="15430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خصوصی: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54960" y="2718272"/>
            <a:ext cx="140196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28469" y="3620190"/>
            <a:ext cx="8884272" cy="25622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27286" y="1993665"/>
            <a:ext cx="9044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تجهیز: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4041159" y="1973212"/>
            <a:ext cx="268182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T1 </a:t>
            </a:r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ترانس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6293694" y="214143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60818" y="2022419"/>
            <a:ext cx="11160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سرویس: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1" name="Round Diagonal Corner Rectangle 50"/>
          <p:cNvSpPr/>
          <p:nvPr/>
        </p:nvSpPr>
        <p:spPr>
          <a:xfrm>
            <a:off x="191679" y="1961017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رله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2426422" y="2084055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963041" y="2758926"/>
            <a:ext cx="10567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سرویس: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8293902" y="2697524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Diff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39" name="Isosceles Triangle 38"/>
          <p:cNvSpPr/>
          <p:nvPr/>
        </p:nvSpPr>
        <p:spPr>
          <a:xfrm rot="10800000">
            <a:off x="10528645" y="282056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00070"/>
              </p:ext>
            </p:extLst>
          </p:nvPr>
        </p:nvGraphicFramePr>
        <p:xfrm>
          <a:off x="990926" y="3688382"/>
          <a:ext cx="8729852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772"/>
                <a:gridCol w="615772"/>
                <a:gridCol w="615772"/>
                <a:gridCol w="615772"/>
                <a:gridCol w="1000614"/>
                <a:gridCol w="817503"/>
                <a:gridCol w="741185"/>
                <a:gridCol w="1141745"/>
                <a:gridCol w="769715"/>
                <a:gridCol w="1008209"/>
                <a:gridCol w="787793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نوع تجهیز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تجهیز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نوع</a:t>
                      </a:r>
                      <a:r>
                        <a:rPr lang="fa-IR" sz="12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سرویس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سرویس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خصوصی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ترانسفورماتور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</a:t>
                      </a:r>
                      <a:r>
                        <a:rPr lang="fa-I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رله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Diff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BG256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 2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ترانسفورماتور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ترناس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 smtClean="0">
                          <a:effectLst/>
                          <a:cs typeface="B Nazanin" panose="00000400000000000000" pitchFamily="2" charset="-78"/>
                        </a:rPr>
                        <a:t>رله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Ref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H568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هرسین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ترانسفورماتور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</a:t>
                      </a:r>
                      <a:r>
                        <a:rPr lang="fa-I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 smtClean="0">
                          <a:effectLst/>
                          <a:cs typeface="B Nazanin" panose="00000400000000000000" pitchFamily="2" charset="-78"/>
                        </a:rPr>
                        <a:t>رله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U/V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Nba47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سنقر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ترانسفورماتور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r>
                        <a:rPr lang="fa-IR" sz="1200" u="none" strike="noStrike" smtClean="0">
                          <a:effectLst/>
                          <a:cs typeface="B Nazanin" panose="00000400000000000000" pitchFamily="2" charset="-78"/>
                        </a:rPr>
                        <a:t>ترانس1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 smtClean="0">
                          <a:effectLst/>
                          <a:cs typeface="B Nazanin" panose="00000400000000000000" pitchFamily="2" charset="-78"/>
                        </a:rPr>
                        <a:t>رله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U/C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BB125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8967304" y="4398902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8004143" y="4398901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8970537" y="4825632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7993308" y="4825631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8971451" y="5253251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7980994" y="5253250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8979088" y="56840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7988631" y="56840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1679" y="2715402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7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شناسنامه رله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35590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40431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279200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293694" y="140431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582" y="136089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23672" y="1300585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58415" y="141953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86270" y="2044603"/>
            <a:ext cx="9637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تجهیز: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8306894" y="1970088"/>
            <a:ext cx="2689487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ترانسفورماتور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567087" y="2095206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03467" y="2682800"/>
            <a:ext cx="7585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سازنده: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65609" y="2637940"/>
            <a:ext cx="95538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9538" y="2687770"/>
            <a:ext cx="6928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سریال: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35596" y="2726727"/>
            <a:ext cx="5180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تیپ: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65519" y="2654391"/>
            <a:ext cx="880670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048739" y="2732290"/>
            <a:ext cx="83849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رله: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07949" y="2618131"/>
            <a:ext cx="1284772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49456" y="2680856"/>
            <a:ext cx="15071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فانکشن های فعال: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4927" y="2619408"/>
            <a:ext cx="103188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87553" y="3342928"/>
            <a:ext cx="12715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کاتالوگ: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31044" y="3297504"/>
            <a:ext cx="10374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سال ساخت: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86255" y="3225168"/>
            <a:ext cx="95538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Diagonal Corner Rectangle 64"/>
          <p:cNvSpPr/>
          <p:nvPr/>
        </p:nvSpPr>
        <p:spPr>
          <a:xfrm>
            <a:off x="3999258" y="3240271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90693" y="3342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smtClean="0">
                <a:cs typeface="B Nazanin" panose="00000400000000000000" pitchFamily="2" charset="-78"/>
              </a:rPr>
              <a:t>کاتالوگ شماره 1</a:t>
            </a:r>
            <a:endParaRPr lang="en-US" b="1">
              <a:cs typeface="B Nazanin" panose="000004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91693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741753"/>
                <a:gridCol w="941696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نوع تجهیز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تجهیز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نوع</a:t>
                      </a:r>
                      <a:r>
                        <a:rPr lang="fa-IR" sz="12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رله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رله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تیپ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سریال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فانکشن</a:t>
                      </a:r>
                      <a:r>
                        <a:rPr lang="fa-IR" sz="1200" b="1" u="none" strike="noStrike" baseline="0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 های فعال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سال ساخت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تاریخ آخرین سرویس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کاتالوگ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Diff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BG256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1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251525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1356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1397/01/01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 2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ترناس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Ref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H568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2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352554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1396/12/25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 ترانس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هرسین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</a:t>
                      </a:r>
                      <a:r>
                        <a:rPr lang="fa-I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U/V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Nba47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1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456464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1350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1396/11/20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سنقر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r>
                        <a:rPr lang="fa-IR" sz="1200" u="none" strike="noStrike" smtClean="0">
                          <a:effectLst/>
                          <a:cs typeface="B Nazanin" panose="00000400000000000000" pitchFamily="2" charset="-78"/>
                        </a:rPr>
                        <a:t>ترانس1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U/C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BB125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3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242757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1370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1396/05/12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27286" y="1993665"/>
            <a:ext cx="9044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تجهیز: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4041159" y="1973212"/>
            <a:ext cx="268182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T1 </a:t>
            </a:r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ترانس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6293694" y="214143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57517" y="3295929"/>
            <a:ext cx="17844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آخرین سرویس: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87440" y="3223593"/>
            <a:ext cx="880670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92811" y="2021695"/>
            <a:ext cx="7986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رله: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1" name="Round Diagonal Corner Rectangle 50"/>
          <p:cNvSpPr/>
          <p:nvPr/>
        </p:nvSpPr>
        <p:spPr>
          <a:xfrm>
            <a:off x="423672" y="1960293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Diff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2658415" y="2083331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 Diagonal Corner Rectangle 57"/>
          <p:cNvSpPr/>
          <p:nvPr/>
        </p:nvSpPr>
        <p:spPr>
          <a:xfrm>
            <a:off x="9053687" y="2602255"/>
            <a:ext cx="19556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BG256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10580032" y="2727373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4927" y="3202244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شناسنامه ترانسفورماتور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35590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40431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279200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293694" y="140431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582" y="136089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23672" y="1300585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58415" y="141953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10834" y="2087456"/>
            <a:ext cx="14863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ترانسفورماتور: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7651806" y="2012941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T1 </a:t>
            </a:r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ترانس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9891651" y="2138059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40559" y="2073586"/>
            <a:ext cx="5180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تیپ: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4998" y="2010008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55870" y="2071456"/>
            <a:ext cx="6928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سریال: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904" y="2010008"/>
            <a:ext cx="116232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24114" y="2696995"/>
            <a:ext cx="13340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امپدانس درصد: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86256" y="2652135"/>
            <a:ext cx="95538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37930" y="2743075"/>
            <a:ext cx="9749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سال ساخت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90020" y="2725098"/>
            <a:ext cx="14814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نسبت تبدیل ولتاژ: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19943" y="2652762"/>
            <a:ext cx="880670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45646" y="2052981"/>
            <a:ext cx="15679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ظرفیت: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977" y="1975534"/>
            <a:ext cx="140196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11319" y="2673436"/>
            <a:ext cx="93979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91844" y="2723122"/>
            <a:ext cx="9268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سال نصب: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58414" y="2661674"/>
            <a:ext cx="920787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39002" y="2699910"/>
            <a:ext cx="11785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گروه برداری: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4036" y="2638462"/>
            <a:ext cx="116232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075384" y="3258233"/>
            <a:ext cx="896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تعداد تپ: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37526" y="3213373"/>
            <a:ext cx="95538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93289" y="3303067"/>
            <a:ext cx="12715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کاتالوگ: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655301" y="3258973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خنک کننده: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85224" y="3186637"/>
            <a:ext cx="880670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Diagonal Corner Rectangle 64"/>
          <p:cNvSpPr/>
          <p:nvPr/>
        </p:nvSpPr>
        <p:spPr>
          <a:xfrm>
            <a:off x="4904994" y="3200410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68307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نام</a:t>
                      </a:r>
                      <a:r>
                        <a:rPr lang="fa-IR" sz="12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ترانسفورماتور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تیپ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سریال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ظرفیت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امپدانس درصد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نسبت تبدیل ولتاژ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سال ساخت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سال نصب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گروه برداری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کاتالوگ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252325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160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0.2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400/230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1350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1356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YnD11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 2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ترناس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253587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80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0.1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230/63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YnD1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 ترانس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هرسین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</a:t>
                      </a:r>
                      <a:r>
                        <a:rPr lang="fa-I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424242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30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0.3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63/20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1345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1350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DD3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سنقر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r>
                        <a:rPr lang="fa-IR" sz="1200" u="none" strike="noStrike" smtClean="0">
                          <a:effectLst/>
                          <a:cs typeface="B Nazanin" panose="00000400000000000000" pitchFamily="2" charset="-78"/>
                        </a:rPr>
                        <a:t>ترانس1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424244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15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0.2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63/20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1367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1370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YnYn1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32884" y="3292710"/>
            <a:ext cx="21820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نقشه کنترل و حفاظت: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4" name="Round Diagonal Corner Rectangle 53"/>
          <p:cNvSpPr/>
          <p:nvPr/>
        </p:nvSpPr>
        <p:spPr>
          <a:xfrm>
            <a:off x="1344589" y="3190053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4645" y="3204936"/>
            <a:ext cx="1059511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22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شناسنامه خط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35590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40431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279200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293694" y="140431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582" y="136089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23672" y="1300585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58415" y="141953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0818" y="1961132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7257" y="1916272"/>
            <a:ext cx="97108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21842" y="2673277"/>
            <a:ext cx="10823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تعداد باندل: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071379" y="2651783"/>
            <a:ext cx="9637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هادی: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95736" y="2579447"/>
            <a:ext cx="58623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81844" y="1981965"/>
            <a:ext cx="1035258" cy="3424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طول خط: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39283" y="1904519"/>
            <a:ext cx="76985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518659" y="2603638"/>
            <a:ext cx="61636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23577" y="2621328"/>
            <a:ext cx="10230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تعداد مدار: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12964" y="2588242"/>
            <a:ext cx="69771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70797" y="2655325"/>
            <a:ext cx="11951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:</a:t>
            </a:r>
            <a:r>
              <a:rPr lang="en-US" sz="16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TOFF</a:t>
            </a:r>
            <a:r>
              <a:rPr lang="en-US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تعداد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05945" y="2550712"/>
            <a:ext cx="565307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40199" y="2020810"/>
            <a:ext cx="13692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ظرفیت حرارتی: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5951" y="1975950"/>
            <a:ext cx="1601772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1989" y="3302672"/>
            <a:ext cx="12715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کاتالوگ: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58047" y="2614432"/>
            <a:ext cx="15648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امپدانس فاز به فاز: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15205" y="2542096"/>
            <a:ext cx="1353435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Diagonal Corner Rectangle 64"/>
          <p:cNvSpPr/>
          <p:nvPr/>
        </p:nvSpPr>
        <p:spPr>
          <a:xfrm>
            <a:off x="6293694" y="3200015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4663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خط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طول خط</a:t>
                      </a:r>
                      <a:r>
                        <a:rPr lang="en-US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(کیلومتر)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نامی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هادی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تعداد باندل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تعداد مدار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ظرفیت حرارتی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امپدانس فاز به فاز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امپدانس فاز به زمین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کاتالوگ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MN901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50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400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ACSR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KN903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120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400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ACSR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 ترانس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LN812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230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ACSR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HN813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230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ACSR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032746" y="1979359"/>
            <a:ext cx="7857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خط: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8273718" y="1904844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BP611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10513563" y="202996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237824" y="3243974"/>
            <a:ext cx="17123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امپدانس فاز به زمین: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519813" y="3171638"/>
            <a:ext cx="62860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39087" y="3266403"/>
            <a:ext cx="21820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نقشه کنترل و حفاظت: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5" name="Round Diagonal Corner Rectangle 54"/>
          <p:cNvSpPr/>
          <p:nvPr/>
        </p:nvSpPr>
        <p:spPr>
          <a:xfrm>
            <a:off x="2450792" y="3163746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825" y="3138042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58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شناسنامه باسبار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35590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40431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279200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293694" y="140431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582" y="136089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23672" y="1300585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58415" y="141953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0818" y="1961132"/>
            <a:ext cx="5180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تیپ: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7257" y="1916272"/>
            <a:ext cx="97108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20285" y="2672793"/>
            <a:ext cx="9637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هادی: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071379" y="2651783"/>
            <a:ext cx="1148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ظرفیت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98846" y="2579447"/>
            <a:ext cx="108312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81844" y="1981965"/>
            <a:ext cx="1035258" cy="3424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کد باسبار: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39283" y="1904519"/>
            <a:ext cx="76985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33910" y="2603154"/>
            <a:ext cx="1399558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00452" y="2648114"/>
            <a:ext cx="15007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اتصال کوتاه: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6278" y="2615028"/>
            <a:ext cx="1751275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5314" y="2681997"/>
            <a:ext cx="20505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سیستم های حفاظتی فعال: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40199" y="2020810"/>
            <a:ext cx="10118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5951" y="1975950"/>
            <a:ext cx="1601772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22205" y="3270777"/>
            <a:ext cx="12715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کاتالوگ: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5" name="Round Diagonal Corner Rectangle 64"/>
          <p:cNvSpPr/>
          <p:nvPr/>
        </p:nvSpPr>
        <p:spPr>
          <a:xfrm>
            <a:off x="7033910" y="3168120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5772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باسبار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 باسبار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ولتاژ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تیپ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ظرفیت نامی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هادی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اتثال کوتاه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سیستم های</a:t>
                      </a:r>
                      <a:r>
                        <a:rPr lang="fa-IR" sz="1200" b="1" u="none" strike="noStrike" baseline="0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 حفاظتی فعال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کاتالوگ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باسبار 91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400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باسبار 92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400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 ترانس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باسبار 81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230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 smtClean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باسبار 82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230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032746" y="1979359"/>
            <a:ext cx="92525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باسبار: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8273718" y="1904844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باسبار 91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10513563" y="202996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5588" y="2577384"/>
            <a:ext cx="108018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481106" y="3263601"/>
            <a:ext cx="21820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نقشه کنترل و حفاظت: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0" name="Round Diagonal Corner Rectangle 49"/>
          <p:cNvSpPr/>
          <p:nvPr/>
        </p:nvSpPr>
        <p:spPr>
          <a:xfrm>
            <a:off x="3092811" y="3160944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0125" y="3161792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73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07223" y="2688027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مدیریت سطوح دسترسی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01830"/>
              </p:ext>
            </p:extLst>
          </p:nvPr>
        </p:nvGraphicFramePr>
        <p:xfrm>
          <a:off x="3315484" y="2775969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دسترسی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بازدیدکننده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سرپرست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ناظر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ادمین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42662" y="1714647"/>
            <a:ext cx="1284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دسترسی: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7101" y="1651069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67944"/>
              </p:ext>
            </p:extLst>
          </p:nvPr>
        </p:nvGraphicFramePr>
        <p:xfrm>
          <a:off x="6180280" y="2775969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7216816" y="347928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267723" y="347928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220049" y="390601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270956" y="390601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220963" y="4333638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244574" y="4333637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7228600" y="4764443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6252211" y="4764442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745357" y="5983071"/>
            <a:ext cx="4230545" cy="6784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این جدول باید توسط طراح برنامه تکمیل گردد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7223" y="1672737"/>
            <a:ext cx="1468820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20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شناسنامه شارژر 110 ولت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35590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40431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279200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293694" y="140431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582" y="136089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23672" y="1300585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58415" y="141953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0818" y="1961132"/>
            <a:ext cx="5180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تیپ: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7257" y="1916272"/>
            <a:ext cx="97108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07668" y="2642490"/>
            <a:ext cx="15712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دامنه ولتاژ ورودی: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071379" y="2651783"/>
            <a:ext cx="10374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سال ساخت: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98846" y="2579447"/>
            <a:ext cx="108312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81844" y="1981965"/>
            <a:ext cx="1035258" cy="3424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سازنده: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39283" y="1904519"/>
            <a:ext cx="76985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9207" y="2572851"/>
            <a:ext cx="123164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88431" y="2677685"/>
            <a:ext cx="16514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دامنه ولتاژ </a:t>
            </a:r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خروجی: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05236" y="2644599"/>
            <a:ext cx="157029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5314" y="2681997"/>
            <a:ext cx="170431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حداکثر توان ورودی: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40199" y="2020810"/>
            <a:ext cx="6928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سریال: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5951" y="1975950"/>
            <a:ext cx="1601772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289056" y="3299322"/>
            <a:ext cx="12715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کاتالوگ: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5" name="Round Diagonal Corner Rectangle 64"/>
          <p:cNvSpPr/>
          <p:nvPr/>
        </p:nvSpPr>
        <p:spPr>
          <a:xfrm>
            <a:off x="3900761" y="3196665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92196" y="329932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smtClean="0">
                <a:cs typeface="B Nazanin" panose="00000400000000000000" pitchFamily="2" charset="-78"/>
              </a:rPr>
              <a:t>کاتالوگ شماره 1</a:t>
            </a:r>
            <a:endParaRPr lang="en-US" b="1">
              <a:cs typeface="B Nazanin" panose="000004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58565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شارژر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سازنده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سریال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تیپ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سال ساخت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دامنه ولتاژ ورودی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دامنه ولتاژ خروجی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تاریخ آخرین سرویس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حداکثر توان ورودی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کاتالوگ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شارژر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25253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120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110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1397/01/01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شارژر 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5345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1375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120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110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1397/03/08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 ترانس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شارژر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45466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1368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120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110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1397/02/15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 smtClean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شارژر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45545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1357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120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110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1397/02/06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032746" y="1979359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شارژر: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8273718" y="1904844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شارژر 1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10513563" y="202996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5588" y="2577384"/>
            <a:ext cx="108018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978477" y="3284049"/>
            <a:ext cx="19271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حداکثر جریان خروجی: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63607" y="3178651"/>
            <a:ext cx="839738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08749" y="3262229"/>
            <a:ext cx="13548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آخرین سرویس: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90288" y="3192590"/>
            <a:ext cx="123164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0125" y="3178650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50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شناسنامه دیزل ژنراتور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35590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40431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279200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293694" y="140431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582" y="136089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23672" y="1300585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58415" y="141953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0818" y="1961132"/>
            <a:ext cx="5180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تیپ: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7257" y="1916272"/>
            <a:ext cx="97108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07668" y="2642490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071379" y="2651783"/>
            <a:ext cx="10374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سال ساخت: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98846" y="2579447"/>
            <a:ext cx="108312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81844" y="1981965"/>
            <a:ext cx="1035258" cy="3424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سازنده: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39283" y="1904519"/>
            <a:ext cx="76985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9207" y="2572851"/>
            <a:ext cx="123164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88431" y="2677685"/>
            <a:ext cx="13035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:</a:t>
            </a:r>
            <a:r>
              <a:rPr lang="en-US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DC</a:t>
            </a:r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05236" y="2644599"/>
            <a:ext cx="157029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5314" y="2681997"/>
            <a:ext cx="9637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توان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40199" y="2020810"/>
            <a:ext cx="6928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سریال: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5951" y="1975950"/>
            <a:ext cx="1601772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289056" y="3299322"/>
            <a:ext cx="12715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کاتالوگ: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5" name="Round Diagonal Corner Rectangle 64"/>
          <p:cNvSpPr/>
          <p:nvPr/>
        </p:nvSpPr>
        <p:spPr>
          <a:xfrm>
            <a:off x="3900761" y="3196665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92196" y="329932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smtClean="0">
                <a:cs typeface="B Nazanin" panose="00000400000000000000" pitchFamily="2" charset="-78"/>
              </a:rPr>
              <a:t>کاتالوگ شماره 1</a:t>
            </a:r>
            <a:endParaRPr lang="en-US" b="1">
              <a:cs typeface="B Nazanin" panose="000004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0565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دیزل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سازنده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سریال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تیپ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سال ساخت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نامی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ولتاژ </a:t>
                      </a:r>
                      <a:r>
                        <a:rPr lang="en-US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DC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توان نامی: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وضعیت استارت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کاتالوگ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شارژر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25253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110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شارژر 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5345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1375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110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 ترانس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شارژر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45466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1368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110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 smtClean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شارژر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45545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1357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110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032746" y="1979359"/>
            <a:ext cx="8739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دیزل: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8273718" y="1904844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دیزل 1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10513563" y="202996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5588" y="2577384"/>
            <a:ext cx="108018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978477" y="3284049"/>
            <a:ext cx="13276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وضعیت استارت: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63607" y="3178651"/>
            <a:ext cx="839738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08749" y="3262229"/>
            <a:ext cx="10486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سوخت: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90288" y="3192590"/>
            <a:ext cx="123164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28017" y="3178650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36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534769" y="2797210"/>
            <a:ext cx="4858603" cy="21432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نوع دستگاه اندازه گیری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55369" y="1882565"/>
            <a:ext cx="19832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دستگاه اندازه گیری: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9808" y="1818987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76124"/>
              </p:ext>
            </p:extLst>
          </p:nvPr>
        </p:nvGraphicFramePr>
        <p:xfrm>
          <a:off x="3672776" y="2893214"/>
          <a:ext cx="2854539" cy="1947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تجهیز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کنتور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ولتمتر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آمپرمتر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92352"/>
              </p:ext>
            </p:extLst>
          </p:nvPr>
        </p:nvGraphicFramePr>
        <p:xfrm>
          <a:off x="6521572" y="2889652"/>
          <a:ext cx="1760557" cy="1947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7544362" y="3588472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595269" y="3588471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547595" y="4015202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598502" y="4015201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548509" y="4442821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572120" y="4442820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6574" y="1796115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86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شناسنامه دستگاه اندازه گیری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35590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40431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279200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293694" y="140431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582" y="136089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23672" y="1300585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58415" y="141953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1034" y="1989786"/>
            <a:ext cx="5180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تیپ: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6118" y="1940212"/>
            <a:ext cx="97108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15706" y="2700477"/>
            <a:ext cx="9733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محل نصب: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61582" y="2736450"/>
            <a:ext cx="10374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سال ساخت: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9049" y="2664114"/>
            <a:ext cx="108312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65518" y="2009532"/>
            <a:ext cx="1035258" cy="3424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سازنده: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22957" y="1932086"/>
            <a:ext cx="76985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92659" y="2630838"/>
            <a:ext cx="836229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60998" y="2696354"/>
            <a:ext cx="19704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قابلیت های اندازه گیری: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44536" y="2714031"/>
            <a:ext cx="6928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سریال: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60295" y="2668707"/>
            <a:ext cx="971287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02473" y="3312599"/>
            <a:ext cx="12715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کاتالوگ: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5" name="Round Diagonal Corner Rectangle 64"/>
          <p:cNvSpPr/>
          <p:nvPr/>
        </p:nvSpPr>
        <p:spPr>
          <a:xfrm>
            <a:off x="5414178" y="3209942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05613" y="331259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smtClean="0">
                <a:cs typeface="B Nazanin" panose="00000400000000000000" pitchFamily="2" charset="-78"/>
              </a:rPr>
              <a:t>کاتالوگ شماره 1</a:t>
            </a:r>
            <a:endParaRPr lang="en-US" b="1">
              <a:cs typeface="B Nazanin" panose="000004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30966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764275"/>
                <a:gridCol w="764274"/>
                <a:gridCol w="545911"/>
                <a:gridCol w="69962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دستگاه اندازه گیری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دستگاه اندازه گیری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سازنده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سریال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تیپ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سال ساخت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محل نصب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قابلیت های اندازه گیری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نسبت تبدیل جریان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کاتالوگ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ولتمتر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PH362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25253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ولتمتر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PH352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5345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1375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 ترانس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آمپرمتر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PH462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45466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1368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 smtClean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کنتور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PH365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45545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1357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098776" y="1953993"/>
            <a:ext cx="19832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دستگاه اندازه گیری: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7860079" y="1879478"/>
            <a:ext cx="2148808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ولتمتر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9579593" y="2004596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81272" y="2591741"/>
            <a:ext cx="108018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38542" y="2656120"/>
            <a:ext cx="1598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نسبت تبدیل جریان: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3672" y="2550722"/>
            <a:ext cx="839738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460295" y="3277298"/>
            <a:ext cx="14814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نسبت تبدیل ولتاژ: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41834" y="3207659"/>
            <a:ext cx="123164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61284" y="1980299"/>
            <a:ext cx="19239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دستگاه اندازه گیری: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6" name="Round Diagonal Corner Rectangle 55"/>
          <p:cNvSpPr/>
          <p:nvPr/>
        </p:nvSpPr>
        <p:spPr>
          <a:xfrm>
            <a:off x="3961453" y="1905784"/>
            <a:ext cx="1809942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PH362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5342101" y="203090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10373478" y="181370"/>
            <a:ext cx="1459131" cy="2017263"/>
          </a:xfrm>
          <a:prstGeom prst="wedgeEllipseCallout">
            <a:avLst>
              <a:gd name="adj1" fmla="val -122784"/>
              <a:gd name="adj2" fmla="val 4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مشکل کمبو</a:t>
            </a:r>
            <a:r>
              <a:rPr lang="en-US" smtClean="0">
                <a:cs typeface="B Nazanin" panose="00000400000000000000" pitchFamily="2" charset="-78"/>
              </a:rPr>
              <a:t> </a:t>
            </a:r>
            <a:r>
              <a:rPr lang="fa-IR" smtClean="0">
                <a:cs typeface="B Nazanin" panose="00000400000000000000" pitchFamily="2" charset="-78"/>
              </a:rPr>
              <a:t>باکس نوع دستگاه اندازه گیری حل شود</a:t>
            </a:r>
            <a:endParaRPr lang="en-US">
              <a:cs typeface="B Nazanin" panose="00000400000000000000" pitchFamily="2" charset="-7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0125" y="3164151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32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شناسنامه رکوردر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35590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24717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36611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40431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279200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293694" y="140431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582" y="136089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23672" y="1300585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58415" y="141953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64532" y="1949017"/>
            <a:ext cx="5180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تیپ: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0971" y="1904157"/>
            <a:ext cx="97108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33151" y="1969751"/>
            <a:ext cx="10374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سال ساخت: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0618" y="1897415"/>
            <a:ext cx="108312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99910" y="1969007"/>
            <a:ext cx="1035258" cy="3424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سازنده: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57349" y="1891561"/>
            <a:ext cx="76985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867900" y="2654871"/>
            <a:ext cx="21996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حداکثر تعداد کانال ورودی: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69749" y="1938625"/>
            <a:ext cx="6928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سریال: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85501" y="1893765"/>
            <a:ext cx="1601772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02473" y="3312599"/>
            <a:ext cx="12715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کاتالوگ: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5" name="Round Diagonal Corner Rectangle 64"/>
          <p:cNvSpPr/>
          <p:nvPr/>
        </p:nvSpPr>
        <p:spPr>
          <a:xfrm>
            <a:off x="5414178" y="3209942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27542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رکوردر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سازنده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سریال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تیپ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سال ساخت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حداکثر تعداد  کانال ورودی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ورودی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تغذیه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سیستم</a:t>
                      </a:r>
                      <a:r>
                        <a:rPr lang="fa-IR" sz="12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 عامل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کاتالوگ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PH362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25253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PH352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5345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1375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 ترانس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PH462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45466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1368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چشمه</a:t>
                      </a:r>
                      <a:r>
                        <a:rPr lang="fa-IR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سفید</a:t>
                      </a:r>
                      <a:endParaRPr lang="fa-IR" sz="1200" b="0" i="0" u="none" strike="noStrike" smtClean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PH365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45545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1357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کاتالوگ</a:t>
                      </a:r>
                      <a:r>
                        <a:rPr lang="fa-IR" sz="12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3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065922" y="1925861"/>
            <a:ext cx="10502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رکوردر: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8827225" y="1851346"/>
            <a:ext cx="2148808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رکوردر 1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10546739" y="1976464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88174" y="2550258"/>
            <a:ext cx="108018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04247" y="2569590"/>
            <a:ext cx="10967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سیستم عامل: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85786" y="2499951"/>
            <a:ext cx="123164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415599" y="2613594"/>
            <a:ext cx="10711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ورودی: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43066" y="2541258"/>
            <a:ext cx="108312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876083" y="2612839"/>
            <a:ext cx="9557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تغذیه: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03550" y="2540503"/>
            <a:ext cx="108312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26663" y="3266049"/>
            <a:ext cx="9829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چاپگر: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654130" y="3193713"/>
            <a:ext cx="108312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475676" y="3265903"/>
            <a:ext cx="15888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نقشه مدارات: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3" name="Round Diagonal Corner Rectangle 62"/>
          <p:cNvSpPr/>
          <p:nvPr/>
        </p:nvSpPr>
        <p:spPr>
          <a:xfrm>
            <a:off x="2087381" y="3163246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0125" y="316505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37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57100" y="3594126"/>
            <a:ext cx="4449169" cy="261560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ثبت قرارداد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91214" y="1879038"/>
            <a:ext cx="12779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شماره قرارداد: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5653" y="1815460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04862" y="2554835"/>
            <a:ext cx="1159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مبلغ قرارداد: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69301" y="2491257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460123"/>
              </p:ext>
            </p:extLst>
          </p:nvPr>
        </p:nvGraphicFramePr>
        <p:xfrm>
          <a:off x="3157848" y="3690370"/>
          <a:ext cx="4225592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426"/>
                <a:gridCol w="937102"/>
                <a:gridCol w="968911"/>
                <a:gridCol w="982638"/>
                <a:gridCol w="83251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شماره قرارداد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مبلغ قرارداد</a:t>
                      </a:r>
                      <a:r>
                        <a:rPr lang="fa-IR" sz="1200" b="1" u="none" strike="noStrike" baseline="0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 (ریال)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2535385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29631251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8778678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23525141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5464532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25548562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3535353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23555846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6629963" y="440733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5680870" y="440733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633196" y="483406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684103" y="483406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6634110" y="526168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5657721" y="526168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6641747" y="569249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5665358" y="569248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94006" y="2491257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47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صورت وضعیت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0572" y="2236868"/>
            <a:ext cx="17123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پرداخت جدید: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3913" y="2192008"/>
            <a:ext cx="1634182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920621" y="3834438"/>
            <a:ext cx="5800299" cy="259365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663877" y="1587898"/>
            <a:ext cx="12779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شماره قرارداد: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6" name="Round Diagonal Corner Rectangle 85"/>
          <p:cNvSpPr/>
          <p:nvPr/>
        </p:nvSpPr>
        <p:spPr>
          <a:xfrm>
            <a:off x="7918967" y="1479168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cs typeface="B Nazanin" panose="00000400000000000000" pitchFamily="2" charset="-78"/>
              </a:rPr>
              <a:t>635254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7" name="Isosceles Triangle 86"/>
          <p:cNvSpPr/>
          <p:nvPr/>
        </p:nvSpPr>
        <p:spPr>
          <a:xfrm rot="10800000">
            <a:off x="10153710" y="1598115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23700" y="2280292"/>
            <a:ext cx="12410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مبلغ پرداختی: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07041" y="2235432"/>
            <a:ext cx="1634182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529146" y="1587898"/>
            <a:ext cx="1159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مبلغ قرارداد: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1" name="Round Diagonal Corner Rectangle 90"/>
          <p:cNvSpPr/>
          <p:nvPr/>
        </p:nvSpPr>
        <p:spPr>
          <a:xfrm>
            <a:off x="4283636" y="1479168"/>
            <a:ext cx="21697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23,235,236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25499" y="1587898"/>
            <a:ext cx="1446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پرداختی تا کنون: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4" name="Round Diagonal Corner Rectangle 93"/>
          <p:cNvSpPr/>
          <p:nvPr/>
        </p:nvSpPr>
        <p:spPr>
          <a:xfrm>
            <a:off x="479989" y="1479168"/>
            <a:ext cx="21697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11,415,266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518410" y="2260944"/>
            <a:ext cx="11352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مانده حساب: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6" name="Round Diagonal Corner Rectangle 95"/>
          <p:cNvSpPr/>
          <p:nvPr/>
        </p:nvSpPr>
        <p:spPr>
          <a:xfrm>
            <a:off x="8272900" y="2152214"/>
            <a:ext cx="21697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mbria" panose="02040503050406030204" pitchFamily="18" charset="0"/>
                <a:cs typeface="B Nazanin" panose="00000400000000000000" pitchFamily="2" charset="-78"/>
              </a:rPr>
              <a:t>12,145,275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04112"/>
              </p:ext>
            </p:extLst>
          </p:nvPr>
        </p:nvGraphicFramePr>
        <p:xfrm>
          <a:off x="3033979" y="3940417"/>
          <a:ext cx="557775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666"/>
                <a:gridCol w="906201"/>
                <a:gridCol w="1174033"/>
                <a:gridCol w="1068354"/>
                <a:gridCol w="1037230"/>
                <a:gridCol w="76427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شماره</a:t>
                      </a:r>
                      <a:r>
                        <a:rPr lang="fa-IR" sz="12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قرارداد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تاریخ پرداخت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مبلغ پرداختی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رکوردر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سازنده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smtClean="0">
                          <a:cs typeface="B Nazanin" panose="00000400000000000000" pitchFamily="2" charset="-78"/>
                        </a:rPr>
                        <a:t>635254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96/12/25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u="none" strike="noStrike" smtClean="0">
                          <a:effectLst/>
                          <a:cs typeface="B Nazanin" panose="00000400000000000000" pitchFamily="2" charset="-78"/>
                        </a:rPr>
                        <a:t>2041253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smtClean="0">
                          <a:cs typeface="B Nazanin" panose="00000400000000000000" pitchFamily="2" charset="-78"/>
                        </a:rPr>
                        <a:t>635254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97/01/26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2154875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smtClean="0">
                          <a:cs typeface="B Nazanin" panose="00000400000000000000" pitchFamily="2" charset="-78"/>
                        </a:rPr>
                        <a:t>635254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97/02/20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2365985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smtClean="0">
                          <a:cs typeface="B Nazanin" panose="00000400000000000000" pitchFamily="2" charset="-78"/>
                        </a:rPr>
                        <a:t>635254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97/03/24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2589654</a:t>
                      </a:r>
                      <a:endParaRPr lang="fa-IR" sz="1200" b="0" i="0" u="none" strike="noStrike" smtClean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7881889" y="463515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6932796" y="463514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7885122" y="506188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6936029" y="506187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7886036" y="548949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6909647" y="548949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7893673" y="5920304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6917284" y="5920303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07041" y="305854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24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91569" y="2558668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لیست حفاظت ویژه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71676"/>
              </p:ext>
            </p:extLst>
          </p:nvPr>
        </p:nvGraphicFramePr>
        <p:xfrm>
          <a:off x="899830" y="2646610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تجهیز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CBF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PD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کنترل بار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حفاظت فرکانسی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27433" y="1659030"/>
            <a:ext cx="14702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حفاظت ویژه: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72" y="1595452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98506"/>
              </p:ext>
            </p:extLst>
          </p:nvPr>
        </p:nvGraphicFramePr>
        <p:xfrm>
          <a:off x="3764626" y="2646610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4801162" y="334993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852069" y="334992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804395" y="377666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855302" y="377665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4805309" y="420427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3828920" y="420427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4812946" y="4635084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3836557" y="4635083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745357" y="5983071"/>
            <a:ext cx="4230545" cy="6784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این جدول باید توسط طراح برنامه تکمیل گردد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74652" y="2631390"/>
            <a:ext cx="2003093" cy="181547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CBF</a:t>
            </a:r>
            <a:endParaRPr lang="en-US" b="1" smtClean="0">
              <a:latin typeface="Cambria" panose="02040503050406030204" pitchFamily="18" charset="0"/>
              <a:cs typeface="B Titr" panose="00000700000000000000" pitchFamily="2" charset="-78"/>
            </a:endParaRPr>
          </a:p>
          <a:p>
            <a:pPr algn="r"/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PD</a:t>
            </a:r>
            <a:endParaRPr lang="en-US" b="1" smtClean="0">
              <a:latin typeface="Cambria" panose="02040503050406030204" pitchFamily="18" charset="0"/>
              <a:cs typeface="B Titr" panose="00000700000000000000" pitchFamily="2" charset="-78"/>
            </a:endParaRPr>
          </a:p>
          <a:p>
            <a:pPr algn="r"/>
            <a:r>
              <a:rPr lang="fa-IR" smtClean="0">
                <a:cs typeface="B Titr" panose="00000700000000000000" pitchFamily="2" charset="-78"/>
              </a:rPr>
              <a:t>کنترل بار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حفاظت فرکانسی</a:t>
            </a:r>
          </a:p>
        </p:txBody>
      </p:sp>
      <p:sp>
        <p:nvSpPr>
          <p:cNvPr id="21" name="Left Arrow Callout 20"/>
          <p:cNvSpPr/>
          <p:nvPr/>
        </p:nvSpPr>
        <p:spPr>
          <a:xfrm>
            <a:off x="8799706" y="2958557"/>
            <a:ext cx="2815772" cy="1161143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Titr" panose="00000700000000000000" pitchFamily="2" charset="-78"/>
              </a:rPr>
              <a:t>انواع </a:t>
            </a:r>
            <a:r>
              <a:rPr lang="fa-IR" smtClean="0">
                <a:cs typeface="B Titr" panose="00000700000000000000" pitchFamily="2" charset="-78"/>
              </a:rPr>
              <a:t>حفاظت ویژه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8638" y="1610145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76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6059608" y="1856092"/>
            <a:ext cx="4326340" cy="3480182"/>
          </a:xfrm>
          <a:prstGeom prst="roundRect">
            <a:avLst/>
          </a:prstGeom>
          <a:solidFill>
            <a:srgbClr val="002060"/>
          </a:solidFill>
          <a:ln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152400" h="50800" prst="softRound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Titr" panose="000007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تنظیمات ترانسفورماتور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1470" y="2385681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42528" y="1723000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DIFF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42528" y="2290986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REFF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42528" y="2853352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OF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42528" y="3415718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OV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42528" y="3978084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UV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42528" y="4540450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OC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42528" y="5102816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EF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64238" y="2321501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کرمانشاه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8338575" y="243409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021470" y="3079241"/>
            <a:ext cx="10118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64238" y="3015061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400 کیلوولت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87" name="Isosceles Triangle 86"/>
          <p:cNvSpPr/>
          <p:nvPr/>
        </p:nvSpPr>
        <p:spPr>
          <a:xfrm rot="10800000">
            <a:off x="8338575" y="312765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021470" y="3775622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64238" y="3702590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مرصاد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0" name="Isosceles Triangle 89"/>
          <p:cNvSpPr/>
          <p:nvPr/>
        </p:nvSpPr>
        <p:spPr>
          <a:xfrm rot="10800000">
            <a:off x="8338575" y="383664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021470" y="4464676"/>
            <a:ext cx="954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ترانس: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64238" y="4400496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latin typeface="Cambria" panose="02040503050406030204" pitchFamily="18" charset="0"/>
                <a:cs typeface="B Nazanin" panose="00000400000000000000" pitchFamily="2" charset="-78"/>
              </a:rPr>
              <a:t>T1</a:t>
            </a:r>
            <a:r>
              <a:rPr lang="fa-IR" sz="2000" b="1" smtClean="0">
                <a:latin typeface="Cambria" panose="02040503050406030204" pitchFamily="18" charset="0"/>
                <a:cs typeface="B Nazanin" panose="00000400000000000000" pitchFamily="2" charset="-78"/>
              </a:rPr>
              <a:t> </a:t>
            </a:r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ترانس 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3" name="Isosceles Triangle 92"/>
          <p:cNvSpPr/>
          <p:nvPr/>
        </p:nvSpPr>
        <p:spPr>
          <a:xfrm rot="10800000">
            <a:off x="8338575" y="4513093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ترانس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Diff</a:t>
            </a:r>
            <a:r>
              <a:rPr lang="en-US" sz="2000" smtClean="0">
                <a:cs typeface="B Titr" panose="00000700000000000000" pitchFamily="2" charset="-78"/>
              </a:rPr>
              <a:t> </a:t>
            </a:r>
            <a:r>
              <a:rPr lang="fa-IR" smtClean="0">
                <a:cs typeface="B Titr" panose="00000700000000000000" pitchFamily="2" charset="-78"/>
              </a:rPr>
              <a:t>صفحه تنظیمات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92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مدیریت کاربران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84812" y="1427487"/>
            <a:ext cx="5004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7329" y="3614330"/>
            <a:ext cx="9480696" cy="3045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891497" y="1427487"/>
            <a:ext cx="12218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خانوادگی: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50561" y="1427487"/>
            <a:ext cx="8947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سال تولد: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57246" y="1427487"/>
            <a:ext cx="10214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شماره ملی: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784812" y="2049070"/>
            <a:ext cx="1337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مدرک تحصیلی: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91497" y="2049070"/>
            <a:ext cx="11512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شماره همراه: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150561" y="2044051"/>
            <a:ext cx="1035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کاربری: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57246" y="2044051"/>
            <a:ext cx="9156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رمز ورود: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784812" y="2670653"/>
            <a:ext cx="1284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دسترسی: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840590" y="2607075"/>
            <a:ext cx="1813164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sz="2400" smtClean="0">
                <a:cs typeface="B Nazanin" panose="00000400000000000000" pitchFamily="2" charset="-78"/>
              </a:rPr>
              <a:t>بازدیدکننده</a:t>
            </a:r>
            <a:endParaRPr lang="en-US" sz="2400">
              <a:cs typeface="B Nazanin" panose="00000400000000000000" pitchFamily="2" charset="-78"/>
            </a:endParaRP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0215171" y="274511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59741"/>
              </p:ext>
            </p:extLst>
          </p:nvPr>
        </p:nvGraphicFramePr>
        <p:xfrm>
          <a:off x="245445" y="3735398"/>
          <a:ext cx="9254104" cy="2411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/>
                <a:gridCol w="409433"/>
                <a:gridCol w="723331"/>
                <a:gridCol w="992605"/>
                <a:gridCol w="863483"/>
                <a:gridCol w="723552"/>
                <a:gridCol w="988046"/>
                <a:gridCol w="942975"/>
                <a:gridCol w="679157"/>
                <a:gridCol w="815197"/>
                <a:gridCol w="1009934"/>
                <a:gridCol w="710391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خانوادگی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سال تولد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شماره ملی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مدرک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شماره همراه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نام کاربری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رمز ورود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سطح دسترسی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ویرایش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 smtClean="0">
                          <a:effectLst/>
                          <a:cs typeface="B Nazanin" panose="00000400000000000000" pitchFamily="2" charset="-78"/>
                        </a:rPr>
                        <a:t>احمد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جباری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1356/02/15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3360025154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لیسانس برق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09180001252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ahmad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123456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کاربر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7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جواد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قاسمی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1370/12/25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3322514585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لیسانس برق</a:t>
                      </a:r>
                      <a:endParaRPr lang="en-US" sz="1200" u="none" strike="noStrike" kern="1200" smtClean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09120001458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Javad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123456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کاربر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رضا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میرزایی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1368/05/14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321458565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لیسانس برق</a:t>
                      </a:r>
                      <a:endParaRPr lang="en-US" sz="1200" u="none" strike="noStrike" kern="1200" smtClean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09170002521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Reza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123456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سرپرست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محمد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محمدی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1360/09/27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325145874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لیسانس برق</a:t>
                      </a:r>
                      <a:endParaRPr lang="en-US" sz="1200" u="none" strike="noStrike" kern="1200" smtClean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09140001457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Mohamad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123456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a-IR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ادمین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0" name="Round Diagonal Corner Rectangle 29"/>
          <p:cNvSpPr/>
          <p:nvPr/>
        </p:nvSpPr>
        <p:spPr>
          <a:xfrm>
            <a:off x="8828806" y="444155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1" name="Round Diagonal Corner Rectangle 30"/>
          <p:cNvSpPr/>
          <p:nvPr/>
        </p:nvSpPr>
        <p:spPr>
          <a:xfrm>
            <a:off x="7879713" y="444154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8832039" y="486828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7882946" y="486827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4" name="Round Diagonal Corner Rectangle 33"/>
          <p:cNvSpPr/>
          <p:nvPr/>
        </p:nvSpPr>
        <p:spPr>
          <a:xfrm>
            <a:off x="8832953" y="529589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5" name="Round Diagonal Corner Rectangle 34"/>
          <p:cNvSpPr/>
          <p:nvPr/>
        </p:nvSpPr>
        <p:spPr>
          <a:xfrm>
            <a:off x="7856564" y="529589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6" name="Round Diagonal Corner Rectangle 35"/>
          <p:cNvSpPr/>
          <p:nvPr/>
        </p:nvSpPr>
        <p:spPr>
          <a:xfrm>
            <a:off x="8840590" y="5726704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7864201" y="5726703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2663"/>
              </p:ext>
            </p:extLst>
          </p:nvPr>
        </p:nvGraphicFramePr>
        <p:xfrm>
          <a:off x="258517" y="6228853"/>
          <a:ext cx="9237909" cy="38123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35303"/>
                <a:gridCol w="534510"/>
                <a:gridCol w="726385"/>
                <a:gridCol w="698975"/>
                <a:gridCol w="878510"/>
                <a:gridCol w="717550"/>
                <a:gridCol w="996950"/>
                <a:gridCol w="933450"/>
                <a:gridCol w="694797"/>
                <a:gridCol w="803803"/>
                <a:gridCol w="1046424"/>
                <a:gridCol w="671252"/>
              </a:tblGrid>
              <a:tr h="38123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39" name="Round Diagonal Corner Rectangle 38"/>
          <p:cNvSpPr/>
          <p:nvPr/>
        </p:nvSpPr>
        <p:spPr>
          <a:xfrm>
            <a:off x="7912817" y="6253103"/>
            <a:ext cx="1538422" cy="321343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92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ترانس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REF </a:t>
            </a:r>
            <a:r>
              <a:rPr lang="fa-IR" smtClean="0">
                <a:cs typeface="B Titr" panose="00000700000000000000" pitchFamily="2" charset="-78"/>
              </a:rPr>
              <a:t>صفحه تنظیمات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68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ترانس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OF</a:t>
            </a:r>
            <a:r>
              <a:rPr lang="fa-IR" smtClean="0">
                <a:cs typeface="B Titr" panose="00000700000000000000" pitchFamily="2" charset="-78"/>
              </a:rPr>
              <a:t>صفحه تنظیمات 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54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ترانس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OV</a:t>
            </a:r>
            <a:r>
              <a:rPr lang="fa-IR" smtClean="0">
                <a:cs typeface="B Titr" panose="00000700000000000000" pitchFamily="2" charset="-78"/>
              </a:rPr>
              <a:t>صفحه تنظیمات 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58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ترانس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UV</a:t>
            </a:r>
            <a:r>
              <a:rPr lang="fa-IR" smtClean="0">
                <a:cs typeface="B Titr" panose="00000700000000000000" pitchFamily="2" charset="-78"/>
              </a:rPr>
              <a:t>صفحه تنظیمات 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54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ترانس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OC</a:t>
            </a:r>
            <a:r>
              <a:rPr lang="fa-IR" smtClean="0">
                <a:cs typeface="B Titr" panose="00000700000000000000" pitchFamily="2" charset="-78"/>
              </a:rPr>
              <a:t>صفحه تنظیمات 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52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ترانس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EF </a:t>
            </a:r>
            <a:r>
              <a:rPr lang="fa-IR" smtClean="0">
                <a:cs typeface="B Titr" panose="00000700000000000000" pitchFamily="2" charset="-78"/>
              </a:rPr>
              <a:t>صفحه تنظیمات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79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6059608" y="1856092"/>
            <a:ext cx="4326340" cy="3480182"/>
          </a:xfrm>
          <a:prstGeom prst="roundRect">
            <a:avLst/>
          </a:prstGeom>
          <a:solidFill>
            <a:srgbClr val="002060"/>
          </a:solidFill>
          <a:ln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152400" h="50800" prst="softRound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Titr" panose="000007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تنظیمات خط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1470" y="2385681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42528" y="1723000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EF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42528" y="2290986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SEF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42528" y="2853352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DISTANCE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42528" y="3415718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DIFF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42528" y="3978084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OV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42528" y="4540450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UV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42528" y="5102816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OC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64238" y="2321501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کرمانشاه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8338575" y="243409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021470" y="3079241"/>
            <a:ext cx="10118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64238" y="3015061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400 کیلوولت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87" name="Isosceles Triangle 86"/>
          <p:cNvSpPr/>
          <p:nvPr/>
        </p:nvSpPr>
        <p:spPr>
          <a:xfrm rot="10800000">
            <a:off x="8338575" y="312765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021470" y="3775622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64238" y="3702590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مرصاد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0" name="Isosceles Triangle 89"/>
          <p:cNvSpPr/>
          <p:nvPr/>
        </p:nvSpPr>
        <p:spPr>
          <a:xfrm rot="10800000">
            <a:off x="8338575" y="383664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021470" y="4464676"/>
            <a:ext cx="7857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خط: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64238" y="4400496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latin typeface="Cambria" panose="02040503050406030204" pitchFamily="18" charset="0"/>
                <a:cs typeface="B Nazanin" panose="00000400000000000000" pitchFamily="2" charset="-78"/>
              </a:rPr>
              <a:t>BP611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3" name="Isosceles Triangle 92"/>
          <p:cNvSpPr/>
          <p:nvPr/>
        </p:nvSpPr>
        <p:spPr>
          <a:xfrm rot="10800000">
            <a:off x="8338575" y="4513093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خط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EF </a:t>
            </a:r>
            <a:r>
              <a:rPr lang="fa-IR" smtClean="0">
                <a:cs typeface="B Titr" panose="00000700000000000000" pitchFamily="2" charset="-78"/>
              </a:rPr>
              <a:t>صفحه تنظیمات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87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خط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SEF </a:t>
            </a:r>
            <a:r>
              <a:rPr lang="fa-IR" smtClean="0">
                <a:cs typeface="B Titr" panose="00000700000000000000" pitchFamily="2" charset="-78"/>
              </a:rPr>
              <a:t>صفحه تنظیمات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82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خط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DISTANCE </a:t>
            </a:r>
            <a:r>
              <a:rPr lang="fa-IR" smtClean="0">
                <a:cs typeface="B Titr" panose="00000700000000000000" pitchFamily="2" charset="-78"/>
              </a:rPr>
              <a:t>صفحه تنظیمات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49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07223" y="2688027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سطح ولتاژ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07160"/>
              </p:ext>
            </p:extLst>
          </p:nvPr>
        </p:nvGraphicFramePr>
        <p:xfrm>
          <a:off x="3315484" y="2775969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ولتاژ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cs typeface="B Nazanin" panose="00000400000000000000" pitchFamily="2" charset="-78"/>
                        </a:rPr>
                        <a:t>63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cs typeface="B Nazanin" panose="00000400000000000000" pitchFamily="2" charset="-78"/>
                        </a:rPr>
                        <a:t>132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cs typeface="B Nazanin" panose="00000400000000000000" pitchFamily="2" charset="-78"/>
                        </a:rPr>
                        <a:t>230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0" u="none" strike="noStrike" smtClean="0">
                          <a:effectLst/>
                          <a:cs typeface="B Nazanin" panose="00000400000000000000" pitchFamily="2" charset="-78"/>
                        </a:rPr>
                        <a:t>400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76018" y="1714711"/>
            <a:ext cx="10118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0457" y="1651133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67944"/>
              </p:ext>
            </p:extLst>
          </p:nvPr>
        </p:nvGraphicFramePr>
        <p:xfrm>
          <a:off x="6180280" y="2775969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7216816" y="347928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267723" y="347928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220049" y="390601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270956" y="3906018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220963" y="4333638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244574" y="4333637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7228600" y="4764443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6252211" y="4764442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7223" y="1672801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45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خط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FIFF </a:t>
            </a:r>
            <a:r>
              <a:rPr lang="fa-IR" smtClean="0">
                <a:cs typeface="B Titr" panose="00000700000000000000" pitchFamily="2" charset="-78"/>
              </a:rPr>
              <a:t>صفحه تنظیمات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26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خط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OV </a:t>
            </a:r>
            <a:r>
              <a:rPr lang="fa-IR" smtClean="0">
                <a:cs typeface="B Titr" panose="00000700000000000000" pitchFamily="2" charset="-78"/>
              </a:rPr>
              <a:t>صفحه تنظیمات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98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خط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OC </a:t>
            </a:r>
            <a:r>
              <a:rPr lang="fa-IR" smtClean="0">
                <a:cs typeface="B Titr" panose="00000700000000000000" pitchFamily="2" charset="-78"/>
              </a:rPr>
              <a:t>صفحه تنظیمات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95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6059608" y="1856092"/>
            <a:ext cx="4326340" cy="3480182"/>
          </a:xfrm>
          <a:prstGeom prst="roundRect">
            <a:avLst/>
          </a:prstGeom>
          <a:solidFill>
            <a:srgbClr val="002060"/>
          </a:solidFill>
          <a:ln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152400" h="50800" prst="softRound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Titr" panose="000007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تنظیمات باسبار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1470" y="2385681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60584" y="2232905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DIFF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60584" y="2800891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OV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60584" y="3363257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UV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60584" y="3925623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OC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760584" y="4487989"/>
            <a:ext cx="2334226" cy="4669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mbria" panose="02040503050406030204" pitchFamily="18" charset="0"/>
                <a:cs typeface="B Titr" panose="00000700000000000000" pitchFamily="2" charset="-78"/>
              </a:rPr>
              <a:t>EF</a:t>
            </a:r>
            <a:endParaRPr lang="en-US" sz="2400" b="1"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64238" y="2321501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کرمانشاه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8338575" y="243409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021470" y="3079241"/>
            <a:ext cx="10118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64238" y="3015061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400 کیلوولت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87" name="Isosceles Triangle 86"/>
          <p:cNvSpPr/>
          <p:nvPr/>
        </p:nvSpPr>
        <p:spPr>
          <a:xfrm rot="10800000">
            <a:off x="8338575" y="312765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021470" y="3775622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64238" y="3702590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Cambria" panose="02040503050406030204" pitchFamily="18" charset="0"/>
                <a:cs typeface="B Nazanin" panose="00000400000000000000" pitchFamily="2" charset="-78"/>
              </a:rPr>
              <a:t>مرصاد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0" name="Isosceles Triangle 89"/>
          <p:cNvSpPr/>
          <p:nvPr/>
        </p:nvSpPr>
        <p:spPr>
          <a:xfrm rot="10800000">
            <a:off x="8338575" y="383664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021470" y="4464676"/>
            <a:ext cx="92525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باسبار: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64238" y="4400496"/>
            <a:ext cx="2334226" cy="466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latin typeface="Cambria" panose="02040503050406030204" pitchFamily="18" charset="0"/>
                <a:cs typeface="B Nazanin" panose="00000400000000000000" pitchFamily="2" charset="-78"/>
              </a:rPr>
              <a:t>BB1</a:t>
            </a:r>
            <a:endParaRPr lang="en-US" sz="2400" b="1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3" name="Isosceles Triangle 92"/>
          <p:cNvSpPr/>
          <p:nvPr/>
        </p:nvSpPr>
        <p:spPr>
          <a:xfrm rot="10800000">
            <a:off x="8338575" y="4513093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باسبار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DIFF </a:t>
            </a:r>
            <a:r>
              <a:rPr lang="fa-IR" smtClean="0">
                <a:cs typeface="B Titr" panose="00000700000000000000" pitchFamily="2" charset="-78"/>
              </a:rPr>
              <a:t>صفحه تنظیمات رله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67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باسبار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OV </a:t>
            </a:r>
            <a:r>
              <a:rPr lang="fa-IR" smtClean="0">
                <a:cs typeface="B Titr" panose="00000700000000000000" pitchFamily="2" charset="-78"/>
              </a:rPr>
              <a:t>صفحه تنظیمات رله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3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باسبار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UV </a:t>
            </a:r>
            <a:r>
              <a:rPr lang="fa-IR" smtClean="0">
                <a:cs typeface="B Titr" panose="00000700000000000000" pitchFamily="2" charset="-78"/>
              </a:rPr>
              <a:t>صفحه تنظیمات رله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20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باسبار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OC </a:t>
            </a:r>
            <a:r>
              <a:rPr lang="fa-IR" smtClean="0">
                <a:cs typeface="B Titr" panose="00000700000000000000" pitchFamily="2" charset="-78"/>
              </a:rPr>
              <a:t>صفحه تنظیمات رله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2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latin typeface="Cambria" panose="02040503050406030204" pitchFamily="18" charset="0"/>
                <a:cs typeface="B Titr" panose="00000700000000000000" pitchFamily="2" charset="-78"/>
              </a:rPr>
              <a:t> </a:t>
            </a:r>
            <a:r>
              <a:rPr lang="fa-IR" b="1" smtClean="0">
                <a:latin typeface="Cambria" panose="02040503050406030204" pitchFamily="18" charset="0"/>
                <a:cs typeface="B Titr" panose="00000700000000000000" pitchFamily="2" charset="-78"/>
              </a:rPr>
              <a:t>باسبار</a:t>
            </a:r>
            <a:r>
              <a:rPr lang="en-US" sz="2000" b="1" smtClean="0">
                <a:latin typeface="Cambria" panose="02040503050406030204" pitchFamily="18" charset="0"/>
                <a:cs typeface="B Titr" panose="00000700000000000000" pitchFamily="2" charset="-78"/>
              </a:rPr>
              <a:t>EF </a:t>
            </a:r>
            <a:r>
              <a:rPr lang="fa-IR" smtClean="0">
                <a:cs typeface="B Titr" panose="00000700000000000000" pitchFamily="2" charset="-78"/>
              </a:rPr>
              <a:t>صفحه تنظیمات رله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80540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908788"/>
                <a:gridCol w="595086"/>
                <a:gridCol w="508000"/>
                <a:gridCol w="696924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en-US" sz="1200" u="none" strike="noStrike" smtClean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Round Diagonal Corner Rectangle 68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4" name="Round Diagonal Corner Rectangle 73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79228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78" name="Round Diagonal Corner Rectangle 77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84812" y="1427487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تاریخ تنظیم: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51578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1497" y="1427487"/>
            <a:ext cx="950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مجری: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58263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50561" y="1427487"/>
            <a:ext cx="9893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ولتاژ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17327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7246" y="1427487"/>
            <a:ext cx="1106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جریان نامی: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012" y="1363909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784812" y="2049070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51578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58263" y="1985492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17327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4012" y="1980473"/>
            <a:ext cx="150217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4012" y="2632513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32280" y="2025118"/>
            <a:ext cx="888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 CTR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99505" y="2025118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6190" y="2002582"/>
            <a:ext cx="9428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 PTR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48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77304" y="3304965"/>
            <a:ext cx="7726003" cy="298665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پست جدید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11676"/>
              </p:ext>
            </p:extLst>
          </p:nvPr>
        </p:nvGraphicFramePr>
        <p:xfrm>
          <a:off x="3941527" y="3392907"/>
          <a:ext cx="3543336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332"/>
                <a:gridCol w="1877004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ولتاژ پست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چشمه سفید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اسلام آباد 230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سنقر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50139" y="161783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578" y="1554260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89647"/>
              </p:ext>
            </p:extLst>
          </p:nvPr>
        </p:nvGraphicFramePr>
        <p:xfrm>
          <a:off x="7495119" y="3392907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8531655" y="4096227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7582562" y="4096226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8534888" y="4522957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7585795" y="4522956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8535802" y="495057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59413" y="495057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8543439" y="5381381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7567050" y="5381380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11222" y="1536451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8235516" y="1497189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20" name="Isosceles Triangle 19"/>
          <p:cNvSpPr/>
          <p:nvPr/>
        </p:nvSpPr>
        <p:spPr>
          <a:xfrm rot="10800000">
            <a:off x="10470259" y="1616136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93585" y="157629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3982471" y="1529219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222316" y="165433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47765"/>
              </p:ext>
            </p:extLst>
          </p:nvPr>
        </p:nvGraphicFramePr>
        <p:xfrm>
          <a:off x="1789433" y="3388741"/>
          <a:ext cx="2165742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556"/>
                <a:gridCol w="155318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b="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b="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b="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b="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6812"/>
              </p:ext>
            </p:extLst>
          </p:nvPr>
        </p:nvGraphicFramePr>
        <p:xfrm>
          <a:off x="1801505" y="5874011"/>
          <a:ext cx="578520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92042"/>
                <a:gridCol w="1566630"/>
                <a:gridCol w="1662827"/>
                <a:gridCol w="1963705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26" name="Round Diagonal Corner Rectangle 25"/>
          <p:cNvSpPr/>
          <p:nvPr/>
        </p:nvSpPr>
        <p:spPr>
          <a:xfrm>
            <a:off x="7653587" y="5853932"/>
            <a:ext cx="1654186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578" y="2429612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66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شناسنامه پست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82600" y="1136304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097042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215989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4963" y="1176150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129072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10" name="Isosceles Triangle 9"/>
          <p:cNvSpPr/>
          <p:nvPr/>
        </p:nvSpPr>
        <p:spPr>
          <a:xfrm rot="10800000">
            <a:off x="6293694" y="1254190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3126" y="1213392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72695" y="1825701"/>
            <a:ext cx="13773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کد دیسپاچینگی: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22590" y="1762123"/>
            <a:ext cx="1019047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54069" y="1836388"/>
            <a:ext cx="10374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سال ساخت: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047" y="1774940"/>
            <a:ext cx="850380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58046" y="1781788"/>
            <a:ext cx="14157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:</a:t>
            </a:r>
            <a:r>
              <a:rPr lang="en-US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</a:t>
            </a:r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آرایش 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37844" y="2427116"/>
            <a:ext cx="13542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:</a:t>
            </a:r>
            <a:r>
              <a:rPr lang="en-US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</a:t>
            </a:r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آرایش 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5817" y="1833003"/>
            <a:ext cx="15007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اتصال کوتاه: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43371" y="1817614"/>
            <a:ext cx="15679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:</a:t>
            </a:r>
            <a:r>
              <a:rPr lang="en-US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HV</a:t>
            </a:r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تعداد خطوط 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61638" y="2426715"/>
            <a:ext cx="1476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:</a:t>
            </a:r>
            <a:r>
              <a:rPr lang="en-US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B Titr" panose="00000700000000000000" pitchFamily="2" charset="-78"/>
              </a:rPr>
              <a:t>LV</a:t>
            </a:r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تعداد خطوط 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42245" y="2351435"/>
            <a:ext cx="836916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11714" y="2442579"/>
            <a:ext cx="19527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تعداد ترانس های قدرت: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53848" y="2314218"/>
            <a:ext cx="85744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41759" y="2398593"/>
            <a:ext cx="201208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مجموع ظرفیت ترانس ها: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0125" y="3779847"/>
            <a:ext cx="11899870" cy="294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49917"/>
              </p:ext>
            </p:extLst>
          </p:nvPr>
        </p:nvGraphicFramePr>
        <p:xfrm>
          <a:off x="258386" y="3883559"/>
          <a:ext cx="11683401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</a:t>
                      </a:r>
                      <a:r>
                        <a:rPr lang="fa-IR" sz="12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ولتاژ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 دیسپاچیگی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سال ساخت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مساحت (متر مربع)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آرایش </a:t>
                      </a: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HV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آرایش </a:t>
                      </a: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LV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تعداد خطوط </a:t>
                      </a:r>
                      <a:r>
                        <a:rPr lang="en-US" sz="1200" b="1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HV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تعداد خطوط </a:t>
                      </a:r>
                      <a:r>
                        <a:rPr lang="en-US" sz="1200" b="1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LV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تعداد ترانسهای قدرت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مجموع ظرفیت ترانسها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اتصال کوتاه (کیلو آمپر)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2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1500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یک و نیم کلیدی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دوبل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500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230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 2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1340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800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اصلی و فرعی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اصلی و  فرعی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1.5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هرسین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1370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500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ساده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ساده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8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1.5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سنقر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1364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650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ساده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u="none" strike="noStrike">
                          <a:effectLst/>
                          <a:cs typeface="B Nazanin" panose="00000400000000000000" pitchFamily="2" charset="-78"/>
                        </a:rPr>
                        <a:t>ساده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Round Diagonal Corner Rectangle 34"/>
          <p:cNvSpPr/>
          <p:nvPr/>
        </p:nvSpPr>
        <p:spPr>
          <a:xfrm>
            <a:off x="11215610" y="458475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10266517" y="458475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9" name="Round Diagonal Corner Rectangle 38"/>
          <p:cNvSpPr/>
          <p:nvPr/>
        </p:nvSpPr>
        <p:spPr>
          <a:xfrm>
            <a:off x="11218843" y="501148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40" name="Round Diagonal Corner Rectangle 39"/>
          <p:cNvSpPr/>
          <p:nvPr/>
        </p:nvSpPr>
        <p:spPr>
          <a:xfrm>
            <a:off x="10269750" y="501148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>
            <a:off x="11219757" y="5439105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10243368" y="5439104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43" name="Round Diagonal Corner Rectangle 42"/>
          <p:cNvSpPr/>
          <p:nvPr/>
        </p:nvSpPr>
        <p:spPr>
          <a:xfrm>
            <a:off x="11227394" y="5869910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44" name="Round Diagonal Corner Rectangle 43"/>
          <p:cNvSpPr/>
          <p:nvPr/>
        </p:nvSpPr>
        <p:spPr>
          <a:xfrm>
            <a:off x="10251005" y="5869909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2590" y="2357477"/>
            <a:ext cx="1019047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9011" y="2314445"/>
            <a:ext cx="1162324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57799"/>
              </p:ext>
            </p:extLst>
          </p:nvPr>
        </p:nvGraphicFramePr>
        <p:xfrm>
          <a:off x="258386" y="6340141"/>
          <a:ext cx="9922844" cy="31995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342"/>
                <a:gridCol w="525342"/>
                <a:gridCol w="525342"/>
                <a:gridCol w="525342"/>
                <a:gridCol w="588162"/>
                <a:gridCol w="618485"/>
                <a:gridCol w="976809"/>
                <a:gridCol w="974073"/>
                <a:gridCol w="656678"/>
                <a:gridCol w="777070"/>
                <a:gridCol w="755180"/>
                <a:gridCol w="919350"/>
                <a:gridCol w="764099"/>
                <a:gridCol w="791570"/>
              </a:tblGrid>
              <a:tr h="319951"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/>
                </a:tc>
              </a:tr>
            </a:tbl>
          </a:graphicData>
        </a:graphic>
      </p:graphicFrame>
      <p:sp>
        <p:nvSpPr>
          <p:cNvPr id="46" name="Round Diagonal Corner Rectangle 45"/>
          <p:cNvSpPr/>
          <p:nvPr/>
        </p:nvSpPr>
        <p:spPr>
          <a:xfrm>
            <a:off x="10294839" y="6332933"/>
            <a:ext cx="1646952" cy="295855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فیلترکردن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47" name="Round Diagonal Corner Rectangle 46"/>
          <p:cNvSpPr/>
          <p:nvPr/>
        </p:nvSpPr>
        <p:spPr>
          <a:xfrm>
            <a:off x="235728" y="1133248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مرصاد</a:t>
            </a:r>
            <a:endParaRPr lang="en-US" sz="24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2475573" y="1258366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63228" y="1774940"/>
            <a:ext cx="850380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66887" y="1776080"/>
            <a:ext cx="850380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1562" y="1747513"/>
            <a:ext cx="850380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60913" y="3176754"/>
            <a:ext cx="23310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دیاگرام تک خطی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3" name="Round Diagonal Corner Rectangle 52"/>
          <p:cNvSpPr/>
          <p:nvPr/>
        </p:nvSpPr>
        <p:spPr>
          <a:xfrm>
            <a:off x="8472618" y="3074097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29814" y="3191467"/>
            <a:ext cx="25426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دیاگرام تک خطی حفاظت: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5" name="Round Diagonal Corner Rectangle 54"/>
          <p:cNvSpPr/>
          <p:nvPr/>
        </p:nvSpPr>
        <p:spPr>
          <a:xfrm>
            <a:off x="4541519" y="3088810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6821" y="3178005"/>
            <a:ext cx="18501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آپلود دفترچه تنظیمات: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7" name="Round Diagonal Corner Rectangle 56"/>
          <p:cNvSpPr/>
          <p:nvPr/>
        </p:nvSpPr>
        <p:spPr>
          <a:xfrm>
            <a:off x="1358526" y="3075348"/>
            <a:ext cx="1366465" cy="487907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cs typeface="B Nazanin" panose="00000400000000000000" pitchFamily="2" charset="-78"/>
              </a:rPr>
              <a:t>انتخاب فایل ...</a:t>
            </a:r>
            <a:endParaRPr lang="en-US" sz="2000">
              <a:cs typeface="B Nazanin" panose="00000400000000000000" pitchFamily="2" charset="-7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5530" y="3084592"/>
            <a:ext cx="1021825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86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96895" y="1998681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نوع تجهیزات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69442"/>
              </p:ext>
            </p:extLst>
          </p:nvPr>
        </p:nvGraphicFramePr>
        <p:xfrm>
          <a:off x="405156" y="2086623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تجهیز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ترانسفورماتور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باسیار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خط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cs typeface="B Nazanin" panose="00000400000000000000" pitchFamily="2" charset="-78"/>
                        </a:rPr>
                        <a:t>دیزل ژنراتور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28599" y="1271547"/>
            <a:ext cx="12170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نوع تجهیز: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3038" y="1207969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0295"/>
              </p:ext>
            </p:extLst>
          </p:nvPr>
        </p:nvGraphicFramePr>
        <p:xfrm>
          <a:off x="3269952" y="2086623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4306488" y="2789943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357395" y="2789942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309721" y="3216673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360628" y="3216672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4310635" y="3644292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3334246" y="3644291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4318272" y="4075097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3341883" y="4075096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82398" y="2563228"/>
            <a:ext cx="2560506" cy="405822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mtClean="0">
                <a:cs typeface="B Titr" panose="00000700000000000000" pitchFamily="2" charset="-78"/>
              </a:rPr>
              <a:t>ترانسفورماتور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خط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باسبار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دیزل ژنراتور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شارژر 110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فالت رکوردر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ایونت رکوردر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دستگاه اندازه گیری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حفاظت ویژه</a:t>
            </a:r>
          </a:p>
          <a:p>
            <a:pPr algn="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AC</a:t>
            </a:r>
            <a:r>
              <a:rPr lang="fa-IR" smtClean="0">
                <a:cs typeface="B Titr" panose="00000700000000000000" pitchFamily="2" charset="-78"/>
              </a:rPr>
              <a:t> توزیع </a:t>
            </a:r>
          </a:p>
          <a:p>
            <a:pPr algn="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DC</a:t>
            </a:r>
            <a:r>
              <a:rPr lang="fa-IR" smtClean="0">
                <a:cs typeface="B Titr" panose="00000700000000000000" pitchFamily="2" charset="-78"/>
              </a:rPr>
              <a:t> توزیع </a:t>
            </a:r>
            <a:endParaRPr lang="en-US" smtClean="0">
              <a:cs typeface="B Titr" panose="00000700000000000000" pitchFamily="2" charset="-78"/>
            </a:endParaRPr>
          </a:p>
          <a:p>
            <a:pPr algn="r"/>
            <a:r>
              <a:rPr lang="fa-IR" smtClean="0">
                <a:cs typeface="B Titr" panose="00000700000000000000" pitchFamily="2" charset="-78"/>
              </a:rPr>
              <a:t>سنکرون چک</a:t>
            </a:r>
          </a:p>
          <a:p>
            <a:pPr algn="r"/>
            <a:r>
              <a:rPr lang="en-US" smtClean="0">
                <a:latin typeface="Cambria" panose="02040503050406030204" pitchFamily="18" charset="0"/>
                <a:cs typeface="B Titr" panose="00000700000000000000" pitchFamily="2" charset="-78"/>
              </a:rPr>
              <a:t>DCS</a:t>
            </a:r>
            <a:r>
              <a:rPr lang="fa-IR" smtClean="0">
                <a:cs typeface="B Titr" panose="00000700000000000000" pitchFamily="2" charset="-78"/>
              </a:rPr>
              <a:t>سیستم های </a:t>
            </a:r>
            <a:endParaRPr lang="fa-IR">
              <a:cs typeface="B Titr" panose="00000700000000000000" pitchFamily="2" charset="-78"/>
            </a:endParaRPr>
          </a:p>
        </p:txBody>
      </p:sp>
      <p:sp>
        <p:nvSpPr>
          <p:cNvPr id="20" name="Left Arrow Callout 19"/>
          <p:cNvSpPr/>
          <p:nvPr/>
        </p:nvSpPr>
        <p:spPr>
          <a:xfrm>
            <a:off x="8752114" y="3987332"/>
            <a:ext cx="2815772" cy="1161143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Titr" panose="00000700000000000000" pitchFamily="2" charset="-78"/>
              </a:rPr>
              <a:t>انواع تجهیزات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59804" y="1195787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36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نام تجهیزات پست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1804" y="1492380"/>
            <a:ext cx="659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306894" y="1383650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کرمانشاه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10541637" y="150259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2877" y="1540797"/>
            <a:ext cx="13821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053849" y="1415680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293694" y="1540798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582" y="1497378"/>
            <a:ext cx="8306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23672" y="1437065"/>
            <a:ext cx="2669139" cy="48790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cs typeface="B Nazanin" panose="00000400000000000000" pitchFamily="2" charset="-78"/>
              </a:rPr>
              <a:t>مرصاد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58415" y="155601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65922" y="2223936"/>
            <a:ext cx="9637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تجهیز: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8306894" y="2149421"/>
            <a:ext cx="2669139" cy="4919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smtClean="0">
                <a:latin typeface="Cambria" panose="02040503050406030204" pitchFamily="18" charset="0"/>
                <a:cs typeface="B Nazanin" panose="00000400000000000000" pitchFamily="2" charset="-78"/>
              </a:rPr>
              <a:t>ترانسفورماتور</a:t>
            </a:r>
            <a:endParaRPr lang="en-US" sz="280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546739" y="2274539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2877" y="2221786"/>
            <a:ext cx="9044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تجهیز: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3849" y="2158208"/>
            <a:ext cx="2627971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002060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T1</a:t>
            </a:r>
            <a:r>
              <a:rPr lang="en-US" sz="2000" b="1" smtClean="0">
                <a:solidFill>
                  <a:srgbClr val="002060"/>
                </a:solidFill>
                <a:cs typeface="B Nazanin" panose="00000400000000000000" pitchFamily="2" charset="-78"/>
              </a:rPr>
              <a:t> </a:t>
            </a:r>
            <a:r>
              <a:rPr lang="fa-IR" sz="2000" b="1" smtClean="0">
                <a:solidFill>
                  <a:srgbClr val="002060"/>
                </a:solidFill>
                <a:cs typeface="B Nazanin" panose="00000400000000000000" pitchFamily="2" charset="-78"/>
              </a:rPr>
              <a:t>ترانس</a:t>
            </a:r>
            <a:endParaRPr lang="en-US" sz="2000" b="1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7982" y="3285062"/>
            <a:ext cx="8543499" cy="30576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1662"/>
              </p:ext>
            </p:extLst>
          </p:nvPr>
        </p:nvGraphicFramePr>
        <p:xfrm>
          <a:off x="1536243" y="3386080"/>
          <a:ext cx="6554490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420"/>
                <a:gridCol w="1322363"/>
                <a:gridCol w="1059950"/>
                <a:gridCol w="1040911"/>
                <a:gridCol w="1165382"/>
                <a:gridCol w="1225464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استان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سطح ولتاژ</a:t>
                      </a:r>
                      <a:r>
                        <a:rPr lang="fa-IR" sz="1400" b="1" u="none" strike="noStrike" baseline="0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 پست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پست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تجهیز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نام تجهیز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600"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smtClean="0">
                          <a:solidFill>
                            <a:srgbClr val="00B050"/>
                          </a:solidFill>
                          <a:cs typeface="B Nazanin" panose="00000400000000000000" pitchFamily="2" charset="-78"/>
                        </a:rPr>
                        <a:t>فیلتر استان</a:t>
                      </a:r>
                      <a:endParaRPr lang="fa-IR" sz="1600" b="1">
                        <a:solidFill>
                          <a:srgbClr val="00B050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600" b="1" smtClean="0">
                          <a:solidFill>
                            <a:srgbClr val="00B050"/>
                          </a:solidFill>
                          <a:cs typeface="B Nazanin" panose="00000400000000000000" pitchFamily="2" charset="-78"/>
                        </a:rPr>
                        <a:t>فیلتر ولتاژ</a:t>
                      </a:r>
                      <a:endParaRPr lang="en-US" sz="1600" b="1">
                        <a:solidFill>
                          <a:srgbClr val="00B050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smtClean="0">
                          <a:solidFill>
                            <a:srgbClr val="00B050"/>
                          </a:solidFill>
                          <a:cs typeface="B Nazanin" panose="00000400000000000000" pitchFamily="2" charset="-78"/>
                        </a:rPr>
                        <a:t>فیلتر پست</a:t>
                      </a:r>
                      <a:endParaRPr lang="fa-IR" sz="1600" b="1">
                        <a:solidFill>
                          <a:srgbClr val="00B050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600" b="1" smtClean="0">
                          <a:solidFill>
                            <a:srgbClr val="00B050"/>
                          </a:solidFill>
                          <a:cs typeface="B Nazanin" panose="00000400000000000000" pitchFamily="2" charset="-78"/>
                        </a:rPr>
                        <a:t>فیلتر</a:t>
                      </a:r>
                      <a:r>
                        <a:rPr lang="fa-IR" sz="1600" b="1" baseline="0" smtClean="0">
                          <a:solidFill>
                            <a:srgbClr val="00B050"/>
                          </a:solidFill>
                          <a:cs typeface="B Nazanin" panose="00000400000000000000" pitchFamily="2" charset="-78"/>
                        </a:rPr>
                        <a:t> نوع تجهیز</a:t>
                      </a:r>
                      <a:endParaRPr lang="en-US" sz="1600" b="1">
                        <a:solidFill>
                          <a:srgbClr val="00B050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600" b="1" smtClean="0">
                          <a:solidFill>
                            <a:srgbClr val="00B050"/>
                          </a:solidFill>
                          <a:cs typeface="B Nazanin" panose="00000400000000000000" pitchFamily="2" charset="-78"/>
                        </a:rPr>
                        <a:t>فیلتر نام تجهیز</a:t>
                      </a:r>
                      <a:endParaRPr lang="en-US" sz="1600" b="1">
                        <a:solidFill>
                          <a:srgbClr val="00B050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u="none" strike="noStrike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ترانسفورماتور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T1 </a:t>
                      </a:r>
                      <a:r>
                        <a:rPr lang="fa-IR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ترانس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400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u="none" strike="noStrike" smtClean="0">
                          <a:effectLst/>
                          <a:cs typeface="B Nazanin" panose="00000400000000000000" pitchFamily="2" charset="-78"/>
                        </a:rPr>
                        <a:t>مرصاد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بی خط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خط 230 اسلام آباد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u="none" strike="noStrike" smtClean="0">
                          <a:effectLst/>
                          <a:cs typeface="B Nazanin" panose="00000400000000000000" pitchFamily="2" charset="-78"/>
                        </a:rPr>
                        <a:t>سنقر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ترانسفورماتور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ترانس 2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53027"/>
              </p:ext>
            </p:extLst>
          </p:nvPr>
        </p:nvGraphicFramePr>
        <p:xfrm>
          <a:off x="8086734" y="3386080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Round Diagonal Corner Rectangle 32"/>
          <p:cNvSpPr/>
          <p:nvPr/>
        </p:nvSpPr>
        <p:spPr>
          <a:xfrm>
            <a:off x="9126503" y="4530198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4" name="Round Diagonal Corner Rectangle 33"/>
          <p:cNvSpPr/>
          <p:nvPr/>
        </p:nvSpPr>
        <p:spPr>
          <a:xfrm>
            <a:off x="8177410" y="4530197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5" name="Round Diagonal Corner Rectangle 34"/>
          <p:cNvSpPr/>
          <p:nvPr/>
        </p:nvSpPr>
        <p:spPr>
          <a:xfrm>
            <a:off x="9127417" y="4957817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6" name="Round Diagonal Corner Rectangle 35"/>
          <p:cNvSpPr/>
          <p:nvPr/>
        </p:nvSpPr>
        <p:spPr>
          <a:xfrm>
            <a:off x="8151028" y="4957816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9135054" y="5388622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8158665" y="5388621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3909"/>
              </p:ext>
            </p:extLst>
          </p:nvPr>
        </p:nvGraphicFramePr>
        <p:xfrm>
          <a:off x="1537166" y="5772971"/>
          <a:ext cx="6554490" cy="441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420"/>
                <a:gridCol w="1322363"/>
                <a:gridCol w="1059950"/>
                <a:gridCol w="1040911"/>
                <a:gridCol w="1165382"/>
                <a:gridCol w="1225464"/>
              </a:tblGrid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u="none" strike="noStrike">
                          <a:effectLst/>
                          <a:cs typeface="B Nazanin" panose="00000400000000000000" pitchFamily="2" charset="-78"/>
                        </a:rPr>
                        <a:t>کرمانشاه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63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u="none" strike="noStrike" smtClean="0">
                          <a:effectLst/>
                          <a:cs typeface="B Nazanin" panose="00000400000000000000" pitchFamily="2" charset="-78"/>
                        </a:rPr>
                        <a:t>هرسین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r>
                        <a:rPr lang="fa-IR" sz="1400" u="none" strike="noStrike" smtClean="0">
                          <a:effectLst/>
                          <a:cs typeface="B Nazanin" panose="00000400000000000000" pitchFamily="2" charset="-78"/>
                        </a:rPr>
                        <a:t>باسبار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a-IR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باسبار</a:t>
                      </a:r>
                      <a:r>
                        <a:rPr lang="fa-IR" sz="14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 61</a:t>
                      </a:r>
                      <a:endParaRPr lang="en-US" sz="1400" u="none" strike="noStrike" kern="120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45437"/>
              </p:ext>
            </p:extLst>
          </p:nvPr>
        </p:nvGraphicFramePr>
        <p:xfrm>
          <a:off x="8082685" y="5772606"/>
          <a:ext cx="1760557" cy="441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Round Diagonal Corner Rectangle 30"/>
          <p:cNvSpPr/>
          <p:nvPr/>
        </p:nvSpPr>
        <p:spPr>
          <a:xfrm>
            <a:off x="9126503" y="5802629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8163342" y="5816696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90635" y="2182779"/>
            <a:ext cx="1502176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26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59558" y="2456015"/>
            <a:ext cx="4858603" cy="25936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افزودن نوع سرویس ها</a:t>
            </a:r>
            <a:endParaRPr lang="en-US"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07766"/>
              </p:ext>
            </p:extLst>
          </p:nvPr>
        </p:nvGraphicFramePr>
        <p:xfrm>
          <a:off x="667819" y="2543957"/>
          <a:ext cx="2854539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74"/>
                <a:gridCol w="2047165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کد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smtClean="0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نوع سرویس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رله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اینترلاک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آلارم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0" u="none" strike="noStrike" smtClean="0">
                          <a:effectLst/>
                          <a:latin typeface="Cambria" panose="02040503050406030204" pitchFamily="18" charset="0"/>
                          <a:cs typeface="B Nazanin" panose="00000400000000000000" pitchFamily="2" charset="-78"/>
                        </a:rPr>
                        <a:t>تابلو</a:t>
                      </a:r>
                      <a:endParaRPr lang="fa-I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41671" y="1515378"/>
            <a:ext cx="11160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سرویس: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6110" y="1451800"/>
            <a:ext cx="1904503" cy="4669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8535"/>
              </p:ext>
            </p:extLst>
          </p:nvPr>
        </p:nvGraphicFramePr>
        <p:xfrm>
          <a:off x="3532615" y="2543957"/>
          <a:ext cx="1760557" cy="2388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991"/>
                <a:gridCol w="791566"/>
              </a:tblGrid>
              <a:tr h="67478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ویرایش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>
                          <a:solidFill>
                            <a:schemeClr val="tx1"/>
                          </a:solidFill>
                          <a:effectLst/>
                          <a:cs typeface="B Nazanin" panose="00000400000000000000" pitchFamily="2" charset="-78"/>
                        </a:rPr>
                        <a:t>حذف</a:t>
                      </a:r>
                      <a:endParaRPr lang="fa-IR" sz="1400" b="1" i="0" u="none" strike="noStrike">
                        <a:solidFill>
                          <a:schemeClr val="tx1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289" marR="6289" marT="6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4569151" y="3247277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620058" y="3247276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572384" y="3674007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623291" y="3674006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4573298" y="4101626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3596909" y="4101625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4580935" y="4532431"/>
            <a:ext cx="616999" cy="34304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حذف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3604546" y="4532430"/>
            <a:ext cx="816083" cy="34304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ویرایش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745357" y="5983071"/>
            <a:ext cx="4230545" cy="6784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این جدول باید توسط طراح برنامه تکمیل گردد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80323" y="2730909"/>
            <a:ext cx="1398338" cy="21938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mtClean="0">
                <a:cs typeface="B Titr" panose="00000700000000000000" pitchFamily="2" charset="-78"/>
              </a:rPr>
              <a:t>رله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اینترلاک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آلارم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تابلو</a:t>
            </a:r>
          </a:p>
          <a:p>
            <a:pPr algn="r"/>
            <a:r>
              <a:rPr lang="fa-IR" smtClean="0">
                <a:cs typeface="B Titr" panose="00000700000000000000" pitchFamily="2" charset="-78"/>
              </a:rPr>
              <a:t>پیوستگی</a:t>
            </a:r>
            <a:endParaRPr lang="fa-IR">
              <a:cs typeface="B Titr" panose="00000700000000000000" pitchFamily="2" charset="-78"/>
            </a:endParaRPr>
          </a:p>
        </p:txBody>
      </p:sp>
      <p:sp>
        <p:nvSpPr>
          <p:cNvPr id="21" name="Left Arrow Callout 20"/>
          <p:cNvSpPr/>
          <p:nvPr/>
        </p:nvSpPr>
        <p:spPr>
          <a:xfrm>
            <a:off x="8634385" y="3247276"/>
            <a:ext cx="2815772" cy="1161143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Titr" panose="00000700000000000000" pitchFamily="2" charset="-78"/>
              </a:rPr>
              <a:t>انواع </a:t>
            </a:r>
            <a:r>
              <a:rPr lang="fa-IR" smtClean="0">
                <a:cs typeface="B Titr" panose="00000700000000000000" pitchFamily="2" charset="-78"/>
              </a:rPr>
              <a:t>سرویس ها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9558" y="1461891"/>
            <a:ext cx="1315494" cy="4669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cs typeface="B Titr" panose="00000700000000000000" pitchFamily="2" charset="-78"/>
              </a:rPr>
              <a:t>ثبت</a:t>
            </a:r>
            <a:endParaRPr lang="en-US" sz="2400" b="1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36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2043</TotalTime>
  <Words>3144</Words>
  <Application>Microsoft Office PowerPoint</Application>
  <PresentationFormat>Widescreen</PresentationFormat>
  <Paragraphs>2157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 Nazanin</vt:lpstr>
      <vt:lpstr>B Titr</vt:lpstr>
      <vt:lpstr>Calibri</vt:lpstr>
      <vt:lpstr>Cambria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Emmpower</dc:creator>
  <cp:lastModifiedBy>Emmpower</cp:lastModifiedBy>
  <cp:revision>133</cp:revision>
  <dcterms:created xsi:type="dcterms:W3CDTF">2018-05-24T10:40:38Z</dcterms:created>
  <dcterms:modified xsi:type="dcterms:W3CDTF">2018-07-26T15:41:29Z</dcterms:modified>
</cp:coreProperties>
</file>