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75" r:id="rId7"/>
    <p:sldId id="260" r:id="rId8"/>
    <p:sldId id="276" r:id="rId9"/>
    <p:sldId id="261" r:id="rId10"/>
    <p:sldId id="277" r:id="rId11"/>
    <p:sldId id="262" r:id="rId12"/>
    <p:sldId id="263" r:id="rId13"/>
    <p:sldId id="278" r:id="rId14"/>
    <p:sldId id="264" r:id="rId15"/>
    <p:sldId id="265" r:id="rId16"/>
    <p:sldId id="279" r:id="rId17"/>
    <p:sldId id="266" r:id="rId18"/>
    <p:sldId id="280" r:id="rId19"/>
    <p:sldId id="267" r:id="rId20"/>
    <p:sldId id="268" r:id="rId21"/>
    <p:sldId id="281" r:id="rId22"/>
    <p:sldId id="269" r:id="rId23"/>
    <p:sldId id="282" r:id="rId24"/>
    <p:sldId id="270" r:id="rId25"/>
    <p:sldId id="283" r:id="rId26"/>
    <p:sldId id="271" r:id="rId27"/>
    <p:sldId id="272" r:id="rId28"/>
    <p:sldId id="285" r:id="rId29"/>
    <p:sldId id="284"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0DF965-EB7C-4EE4-AD9F-F57BE4B76A2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634690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DF965-EB7C-4EE4-AD9F-F57BE4B76A2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221475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DF965-EB7C-4EE4-AD9F-F57BE4B76A2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132772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DF965-EB7C-4EE4-AD9F-F57BE4B76A2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201884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F965-EB7C-4EE4-AD9F-F57BE4B76A2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171396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0DF965-EB7C-4EE4-AD9F-F57BE4B76A2D}"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405016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0DF965-EB7C-4EE4-AD9F-F57BE4B76A2D}"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413851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0DF965-EB7C-4EE4-AD9F-F57BE4B76A2D}"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79707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DF965-EB7C-4EE4-AD9F-F57BE4B76A2D}"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61438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DF965-EB7C-4EE4-AD9F-F57BE4B76A2D}"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292981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DF965-EB7C-4EE4-AD9F-F57BE4B76A2D}"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88CDB-A20D-4122-8BAA-F7642C527BEC}" type="slidenum">
              <a:rPr lang="en-US" smtClean="0"/>
              <a:t>‹#›</a:t>
            </a:fld>
            <a:endParaRPr lang="en-US"/>
          </a:p>
        </p:txBody>
      </p:sp>
    </p:spTree>
    <p:extLst>
      <p:ext uri="{BB962C8B-B14F-4D97-AF65-F5344CB8AC3E}">
        <p14:creationId xmlns:p14="http://schemas.microsoft.com/office/powerpoint/2010/main" val="224995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DF965-EB7C-4EE4-AD9F-F57BE4B76A2D}" type="datetimeFigureOut">
              <a:rPr lang="en-US" smtClean="0"/>
              <a:t>7/1/2021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88CDB-A20D-4122-8BAA-F7642C527BEC}" type="slidenum">
              <a:rPr lang="en-US" smtClean="0"/>
              <a:t>‹#›</a:t>
            </a:fld>
            <a:endParaRPr lang="en-US"/>
          </a:p>
        </p:txBody>
      </p:sp>
    </p:spTree>
    <p:extLst>
      <p:ext uri="{BB962C8B-B14F-4D97-AF65-F5344CB8AC3E}">
        <p14:creationId xmlns:p14="http://schemas.microsoft.com/office/powerpoint/2010/main" val="2030744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Global trend </a:t>
            </a:r>
            <a:endParaRPr lang="en-US" dirty="0"/>
          </a:p>
        </p:txBody>
      </p:sp>
      <p:sp>
        <p:nvSpPr>
          <p:cNvPr id="3" name="Subtitle 2"/>
          <p:cNvSpPr>
            <a:spLocks noGrp="1"/>
          </p:cNvSpPr>
          <p:nvPr>
            <p:ph type="subTitle" idx="1"/>
          </p:nvPr>
        </p:nvSpPr>
        <p:spPr/>
        <p:txBody>
          <a:bodyPr/>
          <a:lstStyle/>
          <a:p>
            <a:r>
              <a:rPr lang="en-US" dirty="0" smtClean="0"/>
              <a:t>Chapter One </a:t>
            </a:r>
            <a:endParaRPr lang="en-US" dirty="0"/>
          </a:p>
        </p:txBody>
      </p:sp>
    </p:spTree>
    <p:extLst>
      <p:ext uri="{BB962C8B-B14F-4D97-AF65-F5344CB8AC3E}">
        <p14:creationId xmlns:p14="http://schemas.microsoft.com/office/powerpoint/2010/main" val="20304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9641"/>
          </a:xfrm>
        </p:spPr>
        <p:txBody>
          <a:bodyPr>
            <a:normAutofit fontScale="90000"/>
          </a:bodyPr>
          <a:lstStyle/>
          <a:p>
            <a:endParaRPr lang="en-US" dirty="0"/>
          </a:p>
        </p:txBody>
      </p:sp>
      <p:sp>
        <p:nvSpPr>
          <p:cNvPr id="3" name="Content Placeholder 2"/>
          <p:cNvSpPr>
            <a:spLocks noGrp="1"/>
          </p:cNvSpPr>
          <p:nvPr>
            <p:ph idx="1"/>
          </p:nvPr>
        </p:nvSpPr>
        <p:spPr>
          <a:xfrm>
            <a:off x="838200" y="744583"/>
            <a:ext cx="10515600" cy="5432380"/>
          </a:xfrm>
        </p:spPr>
        <p:txBody>
          <a:bodyPr/>
          <a:lstStyle/>
          <a:p>
            <a:r>
              <a:rPr lang="en-US" dirty="0"/>
              <a:t>You would investigate factors at the system level (such as economic indicators, refugee flows, the attitude of key partners) and at the individual level (such as Merkel’s ideological background, her interests and perceptions of the problem as it emerges from statements and key decisions throughout her career).</a:t>
            </a:r>
          </a:p>
          <a:p>
            <a:r>
              <a:rPr lang="en-US" dirty="0"/>
              <a:t>A Theoretical Analysis (1959) which introduced an analytical framework for the study of IR that distinguished between what he referred to as different ‘images’ of an issue: the individual, the state and the international system. </a:t>
            </a:r>
          </a:p>
          <a:p>
            <a:r>
              <a:rPr lang="en-US" dirty="0"/>
              <a:t>Waltz’s contributions to the discipline generated interest in analyzing the international system as a place of interactions between states.</a:t>
            </a:r>
          </a:p>
          <a:p>
            <a:endParaRPr lang="en-US" dirty="0"/>
          </a:p>
        </p:txBody>
      </p:sp>
    </p:spTree>
    <p:extLst>
      <p:ext uri="{BB962C8B-B14F-4D97-AF65-F5344CB8AC3E}">
        <p14:creationId xmlns:p14="http://schemas.microsoft.com/office/powerpoint/2010/main" val="167265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5584"/>
          </a:xfrm>
        </p:spPr>
        <p:txBody>
          <a:bodyPr>
            <a:normAutofit fontScale="90000"/>
          </a:bodyPr>
          <a:lstStyle/>
          <a:p>
            <a:r>
              <a:rPr lang="en-US" b="1" dirty="0"/>
              <a:t>1.5.1. The individual level</a:t>
            </a:r>
            <a:r>
              <a:rPr lang="en-US" dirty="0"/>
              <a:t/>
            </a:r>
            <a:br>
              <a:rPr lang="en-US" dirty="0"/>
            </a:br>
            <a:endParaRPr lang="en-US" dirty="0"/>
          </a:p>
        </p:txBody>
      </p:sp>
      <p:sp>
        <p:nvSpPr>
          <p:cNvPr id="3" name="Content Placeholder 2"/>
          <p:cNvSpPr>
            <a:spLocks noGrp="1"/>
          </p:cNvSpPr>
          <p:nvPr>
            <p:ph idx="1"/>
          </p:nvPr>
        </p:nvSpPr>
        <p:spPr>
          <a:xfrm>
            <a:off x="838200" y="1071154"/>
            <a:ext cx="10515600" cy="5105809"/>
          </a:xfrm>
        </p:spPr>
        <p:txBody>
          <a:bodyPr>
            <a:normAutofit fontScale="85000" lnSpcReduction="20000"/>
          </a:bodyPr>
          <a:lstStyle/>
          <a:p>
            <a:r>
              <a:rPr lang="en-US" dirty="0" smtClean="0"/>
              <a:t>International </a:t>
            </a:r>
            <a:r>
              <a:rPr lang="en-US" dirty="0"/>
              <a:t>relations can be analyzed from the perspective of individuals</a:t>
            </a:r>
            <a:r>
              <a:rPr lang="en-US" dirty="0" smtClean="0"/>
              <a:t>.</a:t>
            </a:r>
          </a:p>
          <a:p>
            <a:r>
              <a:rPr lang="en-US" dirty="0" smtClean="0"/>
              <a:t> </a:t>
            </a:r>
            <a:r>
              <a:rPr lang="en-US" dirty="0"/>
              <a:t>Here we would look at the behaviors, motivations, beliefs and orientation of the individual in affecting a particular international phenomenon. </a:t>
            </a:r>
            <a:endParaRPr lang="en-US" dirty="0" smtClean="0"/>
          </a:p>
          <a:p>
            <a:r>
              <a:rPr lang="en-US" dirty="0" smtClean="0"/>
              <a:t>Focusing </a:t>
            </a:r>
            <a:r>
              <a:rPr lang="en-US" dirty="0"/>
              <a:t>on the individual level and, say, particular actions of specific personalities in the public realm–be they politicians, diplomats or bankers – would lead us to drawing different conclusions again about the causes and consequences that phenomenon. as a reader, it is important to stay critical and to look closely and enquire whenever an argument presented to us appears to straddle potentially conflicting analytical lenses.</a:t>
            </a:r>
          </a:p>
          <a:p>
            <a:r>
              <a:rPr lang="en-US" b="1" dirty="0"/>
              <a:t>1.5.2. The group level</a:t>
            </a:r>
            <a:endParaRPr lang="en-US" dirty="0"/>
          </a:p>
          <a:p>
            <a:r>
              <a:rPr lang="en-US" dirty="0"/>
              <a:t>A group level analysis would try and break the analysis down into certain kinds of groups, how they relate to the state level and where they position themselves with respect to the global dimension of the issues they are dealing with. </a:t>
            </a:r>
            <a:endParaRPr lang="en-US" dirty="0" smtClean="0"/>
          </a:p>
          <a:p>
            <a:r>
              <a:rPr lang="en-US" dirty="0" smtClean="0"/>
              <a:t>A </a:t>
            </a:r>
            <a:r>
              <a:rPr lang="en-US" dirty="0"/>
              <a:t>group-level analysis focusing on foreign policy would look, for example, at the role of lobbying groups and the way they influence national decision-making on an issue</a:t>
            </a:r>
          </a:p>
        </p:txBody>
      </p:sp>
    </p:spTree>
    <p:extLst>
      <p:ext uri="{BB962C8B-B14F-4D97-AF65-F5344CB8AC3E}">
        <p14:creationId xmlns:p14="http://schemas.microsoft.com/office/powerpoint/2010/main" val="127614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8018"/>
          </a:xfrm>
        </p:spPr>
        <p:txBody>
          <a:bodyPr>
            <a:normAutofit fontScale="90000"/>
          </a:bodyPr>
          <a:lstStyle/>
          <a:p>
            <a:endParaRPr lang="en-US" dirty="0"/>
          </a:p>
        </p:txBody>
      </p:sp>
      <p:sp>
        <p:nvSpPr>
          <p:cNvPr id="3" name="Content Placeholder 2"/>
          <p:cNvSpPr>
            <a:spLocks noGrp="1"/>
          </p:cNvSpPr>
          <p:nvPr>
            <p:ph idx="1"/>
          </p:nvPr>
        </p:nvSpPr>
        <p:spPr>
          <a:xfrm>
            <a:off x="838200" y="796834"/>
            <a:ext cx="10515600" cy="5380129"/>
          </a:xfrm>
        </p:spPr>
        <p:txBody>
          <a:bodyPr>
            <a:normAutofit fontScale="77500" lnSpcReduction="20000"/>
          </a:bodyPr>
          <a:lstStyle/>
          <a:p>
            <a:r>
              <a:rPr lang="en-US" dirty="0" smtClean="0"/>
              <a:t>A </a:t>
            </a:r>
            <a:r>
              <a:rPr lang="en-US" dirty="0"/>
              <a:t>group-level analysis could be interested in activist/pressure groups like ‘Anonymous’ that seek to influence the global debate about the winners and losers of globalization and capitalism, and so forth.</a:t>
            </a:r>
          </a:p>
          <a:p>
            <a:r>
              <a:rPr lang="en-US" b="1" dirty="0"/>
              <a:t>1.5.3. The state level</a:t>
            </a:r>
            <a:endParaRPr lang="en-US" dirty="0"/>
          </a:p>
          <a:p>
            <a:r>
              <a:rPr lang="en-US" dirty="0"/>
              <a:t>the state level of analysis, is referred to as the relative ‘state-centrism’ of the discipline. </a:t>
            </a:r>
            <a:endParaRPr lang="en-US" dirty="0" smtClean="0"/>
          </a:p>
          <a:p>
            <a:r>
              <a:rPr lang="en-US" dirty="0" smtClean="0"/>
              <a:t>This </a:t>
            </a:r>
            <a:r>
              <a:rPr lang="en-US" dirty="0"/>
              <a:t>means that IR scholars would generally not only regard states as the central unit of analysis as such, States form the primary kind of actor in major international organizations such as the United Nations, , and states still hold what famous German sociologist Max Weber called the monopoly on violence – the exclusive right to the legitimate use of physical force. </a:t>
            </a:r>
            <a:endParaRPr lang="en-US" dirty="0" smtClean="0"/>
          </a:p>
          <a:p>
            <a:r>
              <a:rPr lang="en-US" dirty="0" smtClean="0"/>
              <a:t>The </a:t>
            </a:r>
            <a:r>
              <a:rPr lang="en-US" dirty="0"/>
              <a:t>state as a unit of analysis and frame of reference will A state-level study would also require careful consideration of what kinds of states we are looking at (how they are ordered politically), certainly not go away any time soon, nor will the interactions of states as a key level of analysis in IR.</a:t>
            </a:r>
          </a:p>
          <a:p>
            <a:r>
              <a:rPr lang="en-US" b="1" dirty="0"/>
              <a:t>1.5.4. The system level</a:t>
            </a:r>
            <a:endParaRPr lang="en-US" dirty="0"/>
          </a:p>
          <a:p>
            <a:r>
              <a:rPr lang="en-US" dirty="0"/>
              <a:t>The system level perspective would like to conceive the global system as the structure or context within which states cooperate, compete and confront each other over issues of national interest. You might visualize it as a level above the state. </a:t>
            </a:r>
            <a:endParaRPr lang="en-US" dirty="0" smtClean="0"/>
          </a:p>
          <a:p>
            <a:endParaRPr lang="en-US" dirty="0"/>
          </a:p>
        </p:txBody>
      </p:sp>
    </p:spTree>
    <p:extLst>
      <p:ext uri="{BB962C8B-B14F-4D97-AF65-F5344CB8AC3E}">
        <p14:creationId xmlns:p14="http://schemas.microsoft.com/office/powerpoint/2010/main" val="197310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7389"/>
          </a:xfrm>
        </p:spPr>
        <p:txBody>
          <a:bodyPr>
            <a:normAutofit fontScale="90000"/>
          </a:bodyPr>
          <a:lstStyle/>
          <a:p>
            <a:endParaRPr lang="en-US" dirty="0"/>
          </a:p>
        </p:txBody>
      </p:sp>
      <p:sp>
        <p:nvSpPr>
          <p:cNvPr id="3" name="Content Placeholder 2"/>
          <p:cNvSpPr>
            <a:spLocks noGrp="1"/>
          </p:cNvSpPr>
          <p:nvPr>
            <p:ph idx="1"/>
          </p:nvPr>
        </p:nvSpPr>
        <p:spPr>
          <a:xfrm>
            <a:off x="838200" y="836023"/>
            <a:ext cx="10515600" cy="5340940"/>
          </a:xfrm>
        </p:spPr>
        <p:txBody>
          <a:bodyPr>
            <a:normAutofit fontScale="92500" lnSpcReduction="10000"/>
          </a:bodyPr>
          <a:lstStyle/>
          <a:p>
            <a:r>
              <a:rPr lang="en-US" dirty="0"/>
              <a:t>Particularly important in that context is the distribution of power amongst states, meaning, whether there is one main concentration of power (</a:t>
            </a:r>
            <a:r>
              <a:rPr lang="en-US" dirty="0" err="1"/>
              <a:t>unipolarity</a:t>
            </a:r>
            <a:r>
              <a:rPr lang="en-US" dirty="0"/>
              <a:t>), two (bipolarity) or several (</a:t>
            </a:r>
            <a:r>
              <a:rPr lang="en-US" dirty="0" err="1"/>
              <a:t>multipolarity</a:t>
            </a:r>
            <a:r>
              <a:rPr lang="en-US" dirty="0"/>
              <a:t>). </a:t>
            </a:r>
          </a:p>
          <a:p>
            <a:r>
              <a:rPr lang="en-US" dirty="0"/>
              <a:t>An anarchic system is one that lacks a central government (or international sovereign) that regulates and controls what happens to states in their dealings with each other. </a:t>
            </a:r>
          </a:p>
          <a:p>
            <a:r>
              <a:rPr lang="en-US" dirty="0"/>
              <a:t>The international system can be conceived of as made up of states, groups of states, organizations, societies or individuals within and across those societies.</a:t>
            </a:r>
          </a:p>
          <a:p>
            <a:r>
              <a:rPr lang="en-US" dirty="0"/>
              <a:t> IR generally distinguishes between three levels of analysis: the system, the state, and the individual – but the group level is also important to consider as a fourth. </a:t>
            </a:r>
          </a:p>
          <a:p>
            <a:r>
              <a:rPr lang="en-US" dirty="0"/>
              <a:t>A system-level study would need to consider global linkages that go beyond single interactions between states.</a:t>
            </a:r>
          </a:p>
          <a:p>
            <a:endParaRPr lang="en-US" dirty="0"/>
          </a:p>
        </p:txBody>
      </p:sp>
    </p:spTree>
    <p:extLst>
      <p:ext uri="{BB962C8B-B14F-4D97-AF65-F5344CB8AC3E}">
        <p14:creationId xmlns:p14="http://schemas.microsoft.com/office/powerpoint/2010/main" val="260425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0269"/>
          </a:xfrm>
        </p:spPr>
        <p:txBody>
          <a:bodyPr>
            <a:normAutofit fontScale="90000"/>
          </a:bodyPr>
          <a:lstStyle/>
          <a:p>
            <a:endParaRPr lang="en-US" dirty="0"/>
          </a:p>
        </p:txBody>
      </p:sp>
      <p:sp>
        <p:nvSpPr>
          <p:cNvPr id="3" name="Content Placeholder 2"/>
          <p:cNvSpPr>
            <a:spLocks noGrp="1"/>
          </p:cNvSpPr>
          <p:nvPr>
            <p:ph idx="1"/>
          </p:nvPr>
        </p:nvSpPr>
        <p:spPr>
          <a:xfrm>
            <a:off x="838200" y="888274"/>
            <a:ext cx="10515600" cy="5288689"/>
          </a:xfrm>
        </p:spPr>
        <p:txBody>
          <a:bodyPr>
            <a:normAutofit fontScale="92500" lnSpcReduction="20000"/>
          </a:bodyPr>
          <a:lstStyle/>
          <a:p>
            <a:r>
              <a:rPr lang="en-US" dirty="0" smtClean="0"/>
              <a:t>It </a:t>
            </a:r>
            <a:r>
              <a:rPr lang="en-US" dirty="0"/>
              <a:t>would need to look at such things as the balance of power between states and how that determines what happens in global politics.</a:t>
            </a:r>
          </a:p>
          <a:p>
            <a:r>
              <a:rPr lang="en-GB" b="1" dirty="0"/>
              <a:t>1.6. The Structure of International System</a:t>
            </a:r>
            <a:endParaRPr lang="en-US" dirty="0"/>
          </a:p>
          <a:p>
            <a:r>
              <a:rPr lang="en-GB" dirty="0"/>
              <a:t>International Relations scholars maintain that political power is usually distributed into three main types of systems namely: (</a:t>
            </a:r>
            <a:r>
              <a:rPr lang="en-GB" dirty="0" err="1"/>
              <a:t>i</a:t>
            </a:r>
            <a:r>
              <a:rPr lang="en-GB" dirty="0"/>
              <a:t>) </a:t>
            </a:r>
            <a:r>
              <a:rPr lang="en-GB" dirty="0" err="1"/>
              <a:t>uni</a:t>
            </a:r>
            <a:r>
              <a:rPr lang="en-GB" dirty="0"/>
              <a:t>-polar system, (ii) bipolar system and, (iii) multipolar system. </a:t>
            </a:r>
            <a:endParaRPr lang="en-GB" dirty="0" smtClean="0"/>
          </a:p>
          <a:p>
            <a:r>
              <a:rPr lang="en-GB" dirty="0" smtClean="0"/>
              <a:t>In </a:t>
            </a:r>
            <a:r>
              <a:rPr lang="en-GB" dirty="0"/>
              <a:t>a </a:t>
            </a:r>
            <a:r>
              <a:rPr lang="en-GB" dirty="0" err="1"/>
              <a:t>uni</a:t>
            </a:r>
            <a:r>
              <a:rPr lang="en-GB" dirty="0"/>
              <a:t>-polar international system,</a:t>
            </a:r>
            <a:r>
              <a:rPr lang="en-US" dirty="0"/>
              <a:t> there is </a:t>
            </a:r>
            <a:r>
              <a:rPr lang="en-GB" dirty="0"/>
              <a:t>one state with the greatest political, economic, cultural and military power and hence the ability to totally control other states. </a:t>
            </a:r>
            <a:endParaRPr lang="en-GB" dirty="0" smtClean="0"/>
          </a:p>
          <a:p>
            <a:r>
              <a:rPr lang="en-GB" dirty="0" smtClean="0"/>
              <a:t>On </a:t>
            </a:r>
            <a:r>
              <a:rPr lang="en-GB" dirty="0"/>
              <a:t>the other hand, in both bipolar and multipolar systems there is no one single state with a preponderant power and hence ability to control other states.  </a:t>
            </a:r>
            <a:endParaRPr lang="en-GB" dirty="0" smtClean="0"/>
          </a:p>
          <a:p>
            <a:r>
              <a:rPr lang="en-GB" dirty="0" smtClean="0"/>
              <a:t>The </a:t>
            </a:r>
            <a:r>
              <a:rPr lang="en-GB" dirty="0"/>
              <a:t>problem with bipolar system is that it is vulnerable for zero-sum game politics because when one superpower gains the other would inevitably lose. </a:t>
            </a:r>
            <a:endParaRPr lang="en-US" dirty="0"/>
          </a:p>
        </p:txBody>
      </p:sp>
    </p:spTree>
    <p:extLst>
      <p:ext uri="{BB962C8B-B14F-4D97-AF65-F5344CB8AC3E}">
        <p14:creationId xmlns:p14="http://schemas.microsoft.com/office/powerpoint/2010/main" val="424886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8018"/>
          </a:xfrm>
        </p:spPr>
        <p:txBody>
          <a:bodyPr>
            <a:normAutofit fontScale="90000"/>
          </a:bodyPr>
          <a:lstStyle/>
          <a:p>
            <a:endParaRPr lang="en-US" dirty="0"/>
          </a:p>
        </p:txBody>
      </p:sp>
      <p:sp>
        <p:nvSpPr>
          <p:cNvPr id="3" name="Content Placeholder 2"/>
          <p:cNvSpPr>
            <a:spLocks noGrp="1"/>
          </p:cNvSpPr>
          <p:nvPr>
            <p:ph idx="1"/>
          </p:nvPr>
        </p:nvSpPr>
        <p:spPr>
          <a:xfrm>
            <a:off x="838200" y="888274"/>
            <a:ext cx="10515600" cy="5288689"/>
          </a:xfrm>
        </p:spPr>
        <p:txBody>
          <a:bodyPr>
            <a:normAutofit fontScale="92500" lnSpcReduction="10000"/>
          </a:bodyPr>
          <a:lstStyle/>
          <a:p>
            <a:r>
              <a:rPr lang="en-GB" dirty="0" smtClean="0"/>
              <a:t>Multipolar </a:t>
            </a:r>
            <a:r>
              <a:rPr lang="en-GB" dirty="0"/>
              <a:t>system is the most common throughout history. </a:t>
            </a:r>
            <a:endParaRPr lang="en-GB" dirty="0" smtClean="0"/>
          </a:p>
          <a:p>
            <a:r>
              <a:rPr lang="en-GB" dirty="0" smtClean="0"/>
              <a:t>During </a:t>
            </a:r>
            <a:r>
              <a:rPr lang="en-GB" dirty="0"/>
              <a:t>the period around World War I it was a typical world system.</a:t>
            </a:r>
            <a:endParaRPr lang="en-US" dirty="0"/>
          </a:p>
          <a:p>
            <a:r>
              <a:rPr lang="en-GB" b="1" dirty="0"/>
              <a:t>Power</a:t>
            </a:r>
            <a:endParaRPr lang="en-US" dirty="0"/>
          </a:p>
          <a:p>
            <a:r>
              <a:rPr lang="en-GB" dirty="0"/>
              <a:t>Power is the currency of international politics. </a:t>
            </a:r>
            <a:endParaRPr lang="en-GB" dirty="0" smtClean="0"/>
          </a:p>
          <a:p>
            <a:r>
              <a:rPr lang="en-GB" dirty="0" smtClean="0"/>
              <a:t>In </a:t>
            </a:r>
            <a:r>
              <a:rPr lang="en-GB" dirty="0"/>
              <a:t>the international system, power determines the relative influence of actors and it shapes the structure of the international system. </a:t>
            </a:r>
            <a:endParaRPr lang="en-GB" dirty="0" smtClean="0"/>
          </a:p>
          <a:p>
            <a:r>
              <a:rPr lang="en-GB" dirty="0" smtClean="0"/>
              <a:t>Hans </a:t>
            </a:r>
            <a:r>
              <a:rPr lang="en-GB" dirty="0"/>
              <a:t>Morgenthau, a famous thinker of realism theory in IR, argues that International politics, like all other politics, is a struggle for power. </a:t>
            </a:r>
            <a:endParaRPr lang="en-GB" dirty="0" smtClean="0"/>
          </a:p>
          <a:p>
            <a:r>
              <a:rPr lang="en-GB" dirty="0" smtClean="0"/>
              <a:t>Dahl’s </a:t>
            </a:r>
            <a:r>
              <a:rPr lang="en-GB" dirty="0"/>
              <a:t>definition understands power as ‘A’s’ ability to get ‘B’ to do something it would not otherwise do.</a:t>
            </a:r>
            <a:endParaRPr lang="en-US" dirty="0"/>
          </a:p>
          <a:p>
            <a:r>
              <a:rPr lang="en-GB" dirty="0"/>
              <a:t>A</a:t>
            </a:r>
            <a:r>
              <a:rPr lang="en-GB" b="1" dirty="0"/>
              <a:t>narchy</a:t>
            </a:r>
            <a:endParaRPr lang="en-US" dirty="0"/>
          </a:p>
          <a:p>
            <a:r>
              <a:rPr lang="en-GB" dirty="0"/>
              <a:t>Anarchy</a:t>
            </a:r>
            <a:r>
              <a:rPr lang="en-GB" b="1" dirty="0"/>
              <a:t> </a:t>
            </a:r>
            <a:r>
              <a:rPr lang="en-GB" dirty="0"/>
              <a:t>is a situation where there is absence of</a:t>
            </a:r>
            <a:r>
              <a:rPr lang="en-GB" b="1" dirty="0"/>
              <a:t> </a:t>
            </a:r>
            <a:r>
              <a:rPr lang="en-GB" dirty="0"/>
              <a:t>authority (government)</a:t>
            </a:r>
            <a:r>
              <a:rPr lang="en-GB" b="1" dirty="0"/>
              <a:t> </a:t>
            </a:r>
            <a:r>
              <a:rPr lang="en-GB" dirty="0"/>
              <a:t>be it in national or international/global level systems. </a:t>
            </a:r>
            <a:endParaRPr lang="en-GB" dirty="0" smtClean="0"/>
          </a:p>
          <a:p>
            <a:endParaRPr lang="en-US" dirty="0"/>
          </a:p>
        </p:txBody>
      </p:sp>
    </p:spTree>
    <p:extLst>
      <p:ext uri="{BB962C8B-B14F-4D97-AF65-F5344CB8AC3E}">
        <p14:creationId xmlns:p14="http://schemas.microsoft.com/office/powerpoint/2010/main" val="84268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96578"/>
          </a:xfrm>
        </p:spPr>
        <p:txBody>
          <a:bodyPr>
            <a:normAutofit fontScale="90000"/>
          </a:bodyPr>
          <a:lstStyle/>
          <a:p>
            <a:endParaRPr lang="en-US" dirty="0"/>
          </a:p>
        </p:txBody>
      </p:sp>
      <p:sp>
        <p:nvSpPr>
          <p:cNvPr id="3" name="Content Placeholder 2"/>
          <p:cNvSpPr>
            <a:spLocks noGrp="1"/>
          </p:cNvSpPr>
          <p:nvPr>
            <p:ph idx="1"/>
          </p:nvPr>
        </p:nvSpPr>
        <p:spPr>
          <a:xfrm>
            <a:off x="838200" y="744583"/>
            <a:ext cx="10515600" cy="5432380"/>
          </a:xfrm>
        </p:spPr>
        <p:txBody>
          <a:bodyPr>
            <a:normAutofit lnSpcReduction="10000"/>
          </a:bodyPr>
          <a:lstStyle/>
          <a:p>
            <a:r>
              <a:rPr lang="en-US" dirty="0"/>
              <a:t>Within a country ‘anarchy’ refers to a breakdown of law and order, but in relations between states it refers to a system where power is decentralized and there are no shared institutions with the right to enforce common rules. </a:t>
            </a:r>
          </a:p>
          <a:p>
            <a:r>
              <a:rPr lang="en-US" dirty="0"/>
              <a:t>An anarchical world is a world where everyone looks after themselves and no one looks after the system as a whole.</a:t>
            </a:r>
          </a:p>
          <a:p>
            <a:r>
              <a:rPr lang="en-GB" b="1" dirty="0"/>
              <a:t>Sovereignty</a:t>
            </a:r>
            <a:r>
              <a:rPr lang="en-GB" dirty="0"/>
              <a:t> </a:t>
            </a:r>
            <a:endParaRPr lang="en-US" dirty="0"/>
          </a:p>
          <a:p>
            <a:r>
              <a:rPr lang="en-GB" dirty="0"/>
              <a:t>Sovereignty is another basic concept in international relations and it can be defined as an expression of: (</a:t>
            </a:r>
            <a:r>
              <a:rPr lang="en-GB" dirty="0" err="1"/>
              <a:t>i</a:t>
            </a:r>
            <a:r>
              <a:rPr lang="en-GB" dirty="0"/>
              <a:t>) a state’s</a:t>
            </a:r>
            <a:r>
              <a:rPr lang="en-US" dirty="0"/>
              <a:t> ultimate authority within its territorial entity (internal sovereignty) and, (ii) the state’s involvement in the international community (external sovereignty). </a:t>
            </a:r>
          </a:p>
          <a:p>
            <a:r>
              <a:rPr lang="en-US" dirty="0"/>
              <a:t>In short, sovereignty denotes double claim of states from the international system, i.e., autonomy in foreign policy and independence/freedom in its domestic affairs. </a:t>
            </a:r>
          </a:p>
          <a:p>
            <a:endParaRPr lang="en-US" dirty="0"/>
          </a:p>
        </p:txBody>
      </p:sp>
    </p:spTree>
    <p:extLst>
      <p:ext uri="{BB962C8B-B14F-4D97-AF65-F5344CB8AC3E}">
        <p14:creationId xmlns:p14="http://schemas.microsoft.com/office/powerpoint/2010/main" val="241651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2"/>
          </a:xfrm>
        </p:spPr>
        <p:txBody>
          <a:bodyPr>
            <a:normAutofit fontScale="90000"/>
          </a:bodyPr>
          <a:lstStyle/>
          <a:p>
            <a:r>
              <a:rPr lang="en-US" b="1" dirty="0"/>
              <a:t>1.7. Theories of International Relations</a:t>
            </a:r>
            <a:r>
              <a:rPr lang="en-US" dirty="0"/>
              <a:t/>
            </a:r>
            <a:br>
              <a:rPr lang="en-US" dirty="0"/>
            </a:br>
            <a:endParaRPr lang="en-US" dirty="0"/>
          </a:p>
        </p:txBody>
      </p:sp>
      <p:sp>
        <p:nvSpPr>
          <p:cNvPr id="3" name="Content Placeholder 2"/>
          <p:cNvSpPr>
            <a:spLocks noGrp="1"/>
          </p:cNvSpPr>
          <p:nvPr>
            <p:ph idx="1"/>
          </p:nvPr>
        </p:nvSpPr>
        <p:spPr>
          <a:xfrm>
            <a:off x="838200" y="1005840"/>
            <a:ext cx="10515600" cy="5171123"/>
          </a:xfrm>
        </p:spPr>
        <p:txBody>
          <a:bodyPr>
            <a:normAutofit/>
          </a:bodyPr>
          <a:lstStyle/>
          <a:p>
            <a:r>
              <a:rPr lang="en-US" dirty="0" smtClean="0"/>
              <a:t>Theories </a:t>
            </a:r>
            <a:r>
              <a:rPr lang="en-US" dirty="0"/>
              <a:t>of international relations allow us to understand and try to make sense of the world around us through various lenses, each of which represents a different theoretical perspective.</a:t>
            </a:r>
          </a:p>
          <a:p>
            <a:r>
              <a:rPr lang="en-US" b="1" dirty="0"/>
              <a:t>1.7.1. Idealism/Liberalism</a:t>
            </a:r>
            <a:endParaRPr lang="en-US" dirty="0"/>
          </a:p>
          <a:p>
            <a:r>
              <a:rPr lang="en-US" dirty="0"/>
              <a:t>Its proponents view human beings as innately good and believe peace and harmony between nations is not only achievable, but desirable. </a:t>
            </a:r>
            <a:endParaRPr lang="en-US" dirty="0" smtClean="0"/>
          </a:p>
          <a:p>
            <a:r>
              <a:rPr lang="en-US" dirty="0" smtClean="0"/>
              <a:t>Immanuel </a:t>
            </a:r>
            <a:r>
              <a:rPr lang="en-US" dirty="0"/>
              <a:t>Kant developed the idea in the late eighteenth century that states that shared liberal values should have no reason for going to war against one another. </a:t>
            </a:r>
            <a:endParaRPr lang="en-US" dirty="0" smtClean="0"/>
          </a:p>
          <a:p>
            <a:r>
              <a:rPr lang="en-US" dirty="0" smtClean="0"/>
              <a:t>since </a:t>
            </a:r>
            <a:r>
              <a:rPr lang="en-US" dirty="0"/>
              <a:t>liberal states are ruled by their citizens and citizens are rarely disposed to desire war. </a:t>
            </a:r>
            <a:endParaRPr lang="en-US" dirty="0" smtClean="0"/>
          </a:p>
        </p:txBody>
      </p:sp>
    </p:spTree>
    <p:extLst>
      <p:ext uri="{BB962C8B-B14F-4D97-AF65-F5344CB8AC3E}">
        <p14:creationId xmlns:p14="http://schemas.microsoft.com/office/powerpoint/2010/main" val="420780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9641"/>
          </a:xfrm>
        </p:spPr>
        <p:txBody>
          <a:bodyPr>
            <a:normAutofit fontScale="90000"/>
          </a:bodyPr>
          <a:lstStyle/>
          <a:p>
            <a:endParaRPr lang="en-US" dirty="0"/>
          </a:p>
        </p:txBody>
      </p:sp>
      <p:sp>
        <p:nvSpPr>
          <p:cNvPr id="3" name="Content Placeholder 2"/>
          <p:cNvSpPr>
            <a:spLocks noGrp="1"/>
          </p:cNvSpPr>
          <p:nvPr>
            <p:ph idx="1"/>
          </p:nvPr>
        </p:nvSpPr>
        <p:spPr>
          <a:xfrm>
            <a:off x="838200" y="783771"/>
            <a:ext cx="10515600" cy="5393192"/>
          </a:xfrm>
        </p:spPr>
        <p:txBody>
          <a:bodyPr>
            <a:normAutofit fontScale="92500" lnSpcReduction="20000"/>
          </a:bodyPr>
          <a:lstStyle/>
          <a:p>
            <a:r>
              <a:rPr lang="en-US" dirty="0"/>
              <a:t>most notably in the democratic peace theory, which posits that democracies do not go to war with each other, what is conventionally referred to as liberal internationalism. </a:t>
            </a:r>
          </a:p>
          <a:p>
            <a:r>
              <a:rPr lang="en-US" dirty="0"/>
              <a:t>The primary concern of this approach was that conditions which had led to the outbreak of the First World War and the devastation which followed should not be allowed to occur in the future. </a:t>
            </a:r>
          </a:p>
          <a:p>
            <a:r>
              <a:rPr lang="en-US" dirty="0"/>
              <a:t>liberal internationalism, as Scott Burchill points out, suggested that ‘the prospects for the </a:t>
            </a:r>
          </a:p>
          <a:p>
            <a:r>
              <a:rPr lang="en-US" dirty="0"/>
              <a:t>elimination of war lay with a preference for democracy over aristocracy, free trade over autarky, and collective security over the balance of power system’ (Burchill, 1996: 31).</a:t>
            </a:r>
          </a:p>
          <a:p>
            <a:r>
              <a:rPr lang="en-US" dirty="0"/>
              <a:t>liberal internationalism that dominated the discipline of international relations in its early days centered on democratic governance and institutionalized law-governed relations of cooperation between states. </a:t>
            </a:r>
          </a:p>
          <a:p>
            <a:r>
              <a:rPr lang="en-US" dirty="0"/>
              <a:t>The two formative pillars of liberal internationalism, democracy and free trade, . </a:t>
            </a:r>
          </a:p>
          <a:p>
            <a:endParaRPr lang="en-US" dirty="0"/>
          </a:p>
        </p:txBody>
      </p:sp>
    </p:spTree>
    <p:extLst>
      <p:ext uri="{BB962C8B-B14F-4D97-AF65-F5344CB8AC3E}">
        <p14:creationId xmlns:p14="http://schemas.microsoft.com/office/powerpoint/2010/main" val="1639894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1892"/>
          </a:xfrm>
        </p:spPr>
        <p:txBody>
          <a:bodyPr>
            <a:normAutofit fontScale="90000"/>
          </a:bodyPr>
          <a:lstStyle/>
          <a:p>
            <a:endParaRPr lang="en-US" dirty="0"/>
          </a:p>
        </p:txBody>
      </p:sp>
      <p:sp>
        <p:nvSpPr>
          <p:cNvPr id="3" name="Content Placeholder 2"/>
          <p:cNvSpPr>
            <a:spLocks noGrp="1"/>
          </p:cNvSpPr>
          <p:nvPr>
            <p:ph idx="1"/>
          </p:nvPr>
        </p:nvSpPr>
        <p:spPr>
          <a:xfrm>
            <a:off x="838200" y="796834"/>
            <a:ext cx="10515600" cy="5380129"/>
          </a:xfrm>
        </p:spPr>
        <p:txBody>
          <a:bodyPr>
            <a:normAutofit fontScale="92500" lnSpcReduction="20000"/>
          </a:bodyPr>
          <a:lstStyle/>
          <a:p>
            <a:r>
              <a:rPr lang="en-US" dirty="0"/>
              <a:t>A system of ‘collective security’ was advocated to replace antagonistic alliance systems with an international order based on the rule of law and collective responsibility. </a:t>
            </a:r>
            <a:endParaRPr lang="en-US" dirty="0" smtClean="0"/>
          </a:p>
          <a:p>
            <a:r>
              <a:rPr lang="en-US" dirty="0" smtClean="0"/>
              <a:t>Liberals </a:t>
            </a:r>
            <a:r>
              <a:rPr lang="en-US" dirty="0"/>
              <a:t>also argue that international law offers a mechanism by which cooperation among states is made possible. , international law performs two different functions. </a:t>
            </a:r>
            <a:endParaRPr lang="en-US" dirty="0" smtClean="0"/>
          </a:p>
          <a:p>
            <a:r>
              <a:rPr lang="en-US" dirty="0" smtClean="0"/>
              <a:t>One </a:t>
            </a:r>
            <a:r>
              <a:rPr lang="en-US" dirty="0"/>
              <a:t>is to provide mechanisms for cross-border interactions, and the other is to shape the values and goals these interactions are pursuing. </a:t>
            </a:r>
            <a:endParaRPr lang="en-US" dirty="0" smtClean="0"/>
          </a:p>
          <a:p>
            <a:r>
              <a:rPr lang="en-US" dirty="0" smtClean="0"/>
              <a:t>the </a:t>
            </a:r>
            <a:r>
              <a:rPr lang="en-US" dirty="0"/>
              <a:t>legal standing of international law is a contentious issue among scholars. </a:t>
            </a:r>
            <a:endParaRPr lang="en-US" dirty="0" smtClean="0"/>
          </a:p>
          <a:p>
            <a:r>
              <a:rPr lang="en-US" dirty="0" smtClean="0"/>
              <a:t>There </a:t>
            </a:r>
            <a:r>
              <a:rPr lang="en-US" dirty="0"/>
              <a:t>are three competing views on this matter. </a:t>
            </a:r>
            <a:endParaRPr lang="en-US" dirty="0" smtClean="0"/>
          </a:p>
          <a:p>
            <a:r>
              <a:rPr lang="en-US" dirty="0" smtClean="0"/>
              <a:t>Some </a:t>
            </a:r>
            <a:r>
              <a:rPr lang="en-US" dirty="0"/>
              <a:t>scholars say international law is not a law at all but a branch of international morality. </a:t>
            </a:r>
            <a:endParaRPr lang="en-US" dirty="0" smtClean="0"/>
          </a:p>
          <a:p>
            <a:r>
              <a:rPr lang="en-US" dirty="0" smtClean="0"/>
              <a:t>Others </a:t>
            </a:r>
            <a:r>
              <a:rPr lang="en-US" dirty="0"/>
              <a:t>say it is a law in all senses of the term. </a:t>
            </a:r>
            <a:endParaRPr lang="en-US" dirty="0" smtClean="0"/>
          </a:p>
          <a:p>
            <a:r>
              <a:rPr lang="en-US" dirty="0" smtClean="0"/>
              <a:t>Yet</a:t>
            </a:r>
            <a:r>
              <a:rPr lang="en-US" dirty="0"/>
              <a:t>, others say it is a matter of definition.</a:t>
            </a:r>
          </a:p>
          <a:p>
            <a:endParaRPr lang="en-US" dirty="0"/>
          </a:p>
        </p:txBody>
      </p:sp>
    </p:spTree>
    <p:extLst>
      <p:ext uri="{BB962C8B-B14F-4D97-AF65-F5344CB8AC3E}">
        <p14:creationId xmlns:p14="http://schemas.microsoft.com/office/powerpoint/2010/main" val="1276157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fontScale="90000"/>
          </a:bodyPr>
          <a:lstStyle/>
          <a:p>
            <a:r>
              <a:rPr lang="en-US" b="1" dirty="0"/>
              <a:t>Chapter One: Understanding International Relations </a:t>
            </a:r>
            <a:r>
              <a:rPr lang="en-US" dirty="0"/>
              <a:t/>
            </a:r>
            <a:br>
              <a:rPr lang="en-US" dirty="0"/>
            </a:br>
            <a:endParaRPr lang="en-US" dirty="0"/>
          </a:p>
        </p:txBody>
      </p:sp>
      <p:sp>
        <p:nvSpPr>
          <p:cNvPr id="3" name="Content Placeholder 2"/>
          <p:cNvSpPr>
            <a:spLocks noGrp="1"/>
          </p:cNvSpPr>
          <p:nvPr>
            <p:ph idx="1"/>
          </p:nvPr>
        </p:nvSpPr>
        <p:spPr>
          <a:xfrm>
            <a:off x="838200" y="1031966"/>
            <a:ext cx="10515600" cy="5434148"/>
          </a:xfrm>
        </p:spPr>
        <p:txBody>
          <a:bodyPr>
            <a:normAutofit fontScale="77500" lnSpcReduction="20000"/>
          </a:bodyPr>
          <a:lstStyle/>
          <a:p>
            <a:r>
              <a:rPr lang="en-US" b="1" dirty="0" smtClean="0"/>
              <a:t>1</a:t>
            </a:r>
            <a:r>
              <a:rPr lang="en-US" b="1" dirty="0"/>
              <a:t>. Conceptualizing Nationalism, Nations and States</a:t>
            </a:r>
            <a:endParaRPr lang="en-US" dirty="0"/>
          </a:p>
          <a:p>
            <a:r>
              <a:rPr lang="en-GB" dirty="0"/>
              <a:t>Nationalism is the most influential force in international affairs. </a:t>
            </a:r>
            <a:endParaRPr lang="en-GB" dirty="0" smtClean="0"/>
          </a:p>
          <a:p>
            <a:r>
              <a:rPr lang="en-GB" dirty="0" smtClean="0"/>
              <a:t>It </a:t>
            </a:r>
            <a:r>
              <a:rPr lang="en-GB" dirty="0"/>
              <a:t>has caused the outbreak of revolutions and wars across the globe.  </a:t>
            </a:r>
            <a:endParaRPr lang="en-GB" dirty="0" smtClean="0"/>
          </a:p>
          <a:p>
            <a:r>
              <a:rPr lang="en-GB" dirty="0" smtClean="0"/>
              <a:t>Nationalism’s </a:t>
            </a:r>
            <a:r>
              <a:rPr lang="en-GB" dirty="0"/>
              <a:t>triumph is the coming of the nation-state as key actors in world politics-accepted as ultimate, legitimate and the most basic form of political entity. </a:t>
            </a:r>
            <a:endParaRPr lang="en-GB" dirty="0" smtClean="0"/>
          </a:p>
          <a:p>
            <a:r>
              <a:rPr lang="en-GB" dirty="0" smtClean="0"/>
              <a:t>According </a:t>
            </a:r>
            <a:r>
              <a:rPr lang="en-GB" dirty="0"/>
              <a:t>to Heywood (2014), </a:t>
            </a:r>
            <a:r>
              <a:rPr lang="en-GB" dirty="0">
                <a:solidFill>
                  <a:srgbClr val="FF0000"/>
                </a:solidFill>
              </a:rPr>
              <a:t>nationalism is the doctrine that asserts the nation as the basic political unit in organizing society. </a:t>
            </a:r>
            <a:endParaRPr lang="en-US" dirty="0">
              <a:solidFill>
                <a:srgbClr val="FF0000"/>
              </a:solidFill>
            </a:endParaRPr>
          </a:p>
          <a:p>
            <a:r>
              <a:rPr lang="en-GB" dirty="0"/>
              <a:t>In common parlance, the words ‘nation’, ‘state’ and ‘country’ are used interchangeably and this is not correct</a:t>
            </a:r>
            <a:r>
              <a:rPr lang="en-GB" dirty="0" smtClean="0"/>
              <a:t>.</a:t>
            </a:r>
          </a:p>
          <a:p>
            <a:r>
              <a:rPr lang="en-GB" dirty="0" smtClean="0"/>
              <a:t> </a:t>
            </a:r>
            <a:r>
              <a:rPr lang="en-GB" dirty="0"/>
              <a:t>In international politics, it is also common but incorrect to refer the ‘Chinese’, the ‘Americans’ and the ‘Russians’ as ‘nations’. Hence, the question remains: what is a nation? According to Heywood, ‘</a:t>
            </a:r>
            <a:r>
              <a:rPr lang="en-GB" dirty="0">
                <a:solidFill>
                  <a:srgbClr val="FF0000"/>
                </a:solidFill>
              </a:rPr>
              <a:t>nations are historical entities that evolve organically out of more similar ethnic communities and they reveal themselves in myths, legends, and songs (2014).</a:t>
            </a:r>
            <a:endParaRPr lang="en-US" dirty="0">
              <a:solidFill>
                <a:srgbClr val="FF0000"/>
              </a:solidFill>
            </a:endParaRPr>
          </a:p>
          <a:p>
            <a:r>
              <a:rPr lang="en-US" dirty="0"/>
              <a:t>A nation, in contrast to a state, constitutes a community of people joined by a shared identity and by common social practices. Nationalism in the first part of the nineteenth century was a liberal sentiment concerning self-determination – the right of a people to determine its own fate.</a:t>
            </a:r>
          </a:p>
          <a:p>
            <a:endParaRPr lang="en-US" dirty="0"/>
          </a:p>
        </p:txBody>
      </p:sp>
    </p:spTree>
    <p:extLst>
      <p:ext uri="{BB962C8B-B14F-4D97-AF65-F5344CB8AC3E}">
        <p14:creationId xmlns:p14="http://schemas.microsoft.com/office/powerpoint/2010/main" val="211727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4144"/>
          </a:xfrm>
        </p:spPr>
        <p:txBody>
          <a:bodyPr>
            <a:normAutofit fontScale="90000"/>
          </a:bodyPr>
          <a:lstStyle/>
          <a:p>
            <a:r>
              <a:rPr lang="en-US" b="1" dirty="0"/>
              <a:t>1.7.2. Realism</a:t>
            </a:r>
            <a:r>
              <a:rPr lang="en-US" dirty="0"/>
              <a:t/>
            </a:r>
            <a:br>
              <a:rPr lang="en-US" dirty="0"/>
            </a:br>
            <a:endParaRPr lang="en-US" dirty="0"/>
          </a:p>
        </p:txBody>
      </p:sp>
      <p:sp>
        <p:nvSpPr>
          <p:cNvPr id="3" name="Content Placeholder 2"/>
          <p:cNvSpPr>
            <a:spLocks noGrp="1"/>
          </p:cNvSpPr>
          <p:nvPr>
            <p:ph idx="1"/>
          </p:nvPr>
        </p:nvSpPr>
        <p:spPr>
          <a:xfrm>
            <a:off x="838200" y="679270"/>
            <a:ext cx="10515600" cy="5497693"/>
          </a:xfrm>
        </p:spPr>
        <p:txBody>
          <a:bodyPr>
            <a:normAutofit fontScale="85000" lnSpcReduction="20000"/>
          </a:bodyPr>
          <a:lstStyle/>
          <a:p>
            <a:r>
              <a:rPr lang="en-US" dirty="0" err="1" smtClean="0"/>
              <a:t>Carr</a:t>
            </a:r>
            <a:r>
              <a:rPr lang="en-US" dirty="0" smtClean="0"/>
              <a:t> </a:t>
            </a:r>
            <a:r>
              <a:rPr lang="en-US" dirty="0"/>
              <a:t>called for a ‘science’ of international relations, one which would move away from what he saw as the wishful thinking of liberal internationalism. </a:t>
            </a:r>
            <a:endParaRPr lang="en-US" dirty="0" smtClean="0"/>
          </a:p>
          <a:p>
            <a:r>
              <a:rPr lang="en-US" dirty="0" smtClean="0"/>
              <a:t>Realists </a:t>
            </a:r>
            <a:r>
              <a:rPr lang="en-US" dirty="0"/>
              <a:t>argue that values are context bound, that morality is determined by interest, and that the conditions of the present are determined by historical processes. </a:t>
            </a:r>
            <a:endParaRPr lang="en-US" dirty="0" smtClean="0"/>
          </a:p>
          <a:p>
            <a:r>
              <a:rPr lang="en-US" dirty="0" smtClean="0"/>
              <a:t>The </a:t>
            </a:r>
            <a:r>
              <a:rPr lang="en-US" dirty="0"/>
              <a:t>formative assumptions of realism as a school of thought </a:t>
            </a:r>
            <a:r>
              <a:rPr lang="en-US" dirty="0" err="1"/>
              <a:t>centre</a:t>
            </a:r>
            <a:r>
              <a:rPr lang="en-US" dirty="0"/>
              <a:t> on the view that the international system is ‘anarchic’, in the sense that it is devoid of an all-encompassing authority. </a:t>
            </a:r>
            <a:endParaRPr lang="en-US" dirty="0" smtClean="0"/>
          </a:p>
          <a:p>
            <a:r>
              <a:rPr lang="en-US" dirty="0" smtClean="0"/>
              <a:t>Conflict </a:t>
            </a:r>
            <a:r>
              <a:rPr lang="en-US" dirty="0"/>
              <a:t>is hence an inevitable and continual feature of inter-national relations.</a:t>
            </a:r>
          </a:p>
          <a:p>
            <a:r>
              <a:rPr lang="en-US" dirty="0"/>
              <a:t>Enlightenment and the birth of reason so realism locates its roots further back, citing Thucydides, Machiavelli and Hobbes as its founding voices. </a:t>
            </a:r>
            <a:endParaRPr lang="en-US" dirty="0" smtClean="0"/>
          </a:p>
          <a:p>
            <a:r>
              <a:rPr lang="en-US" dirty="0" smtClean="0"/>
              <a:t>Thucydides </a:t>
            </a:r>
            <a:r>
              <a:rPr lang="en-US" dirty="0"/>
              <a:t>and his account of the Peloponnesian War is read as the formative paradigmatic text in that it covers themes such as power, intrigue, conquest, alliance-building and the intricacies of bargaining. </a:t>
            </a:r>
            <a:endParaRPr lang="en-US" dirty="0" smtClean="0"/>
          </a:p>
          <a:p>
            <a:r>
              <a:rPr lang="en-US" dirty="0" smtClean="0"/>
              <a:t>Here </a:t>
            </a:r>
            <a:r>
              <a:rPr lang="en-US" dirty="0"/>
              <a:t>we see portrayed a system of city states, the units or members of which are self-reliant and independent, with war breaking out in 431 BC. </a:t>
            </a:r>
          </a:p>
          <a:p>
            <a:endParaRPr lang="en-US" dirty="0"/>
          </a:p>
          <a:p>
            <a:endParaRPr lang="en-US" dirty="0"/>
          </a:p>
        </p:txBody>
      </p:sp>
    </p:spTree>
    <p:extLst>
      <p:ext uri="{BB962C8B-B14F-4D97-AF65-F5344CB8AC3E}">
        <p14:creationId xmlns:p14="http://schemas.microsoft.com/office/powerpoint/2010/main" val="391181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8829"/>
          </a:xfrm>
        </p:spPr>
        <p:txBody>
          <a:bodyPr>
            <a:normAutofit fontScale="90000"/>
          </a:bodyPr>
          <a:lstStyle/>
          <a:p>
            <a:endParaRPr lang="en-US" dirty="0"/>
          </a:p>
        </p:txBody>
      </p:sp>
      <p:sp>
        <p:nvSpPr>
          <p:cNvPr id="3" name="Content Placeholder 2"/>
          <p:cNvSpPr>
            <a:spLocks noGrp="1"/>
          </p:cNvSpPr>
          <p:nvPr>
            <p:ph idx="1"/>
          </p:nvPr>
        </p:nvSpPr>
        <p:spPr>
          <a:xfrm>
            <a:off x="838200" y="757646"/>
            <a:ext cx="10515600" cy="5419317"/>
          </a:xfrm>
        </p:spPr>
        <p:txBody>
          <a:bodyPr/>
          <a:lstStyle/>
          <a:p>
            <a:r>
              <a:rPr lang="en-US" dirty="0"/>
              <a:t>Hans Morgenthau, whose Politics among Nations(1948) leads the realist perspective, points to a clear line of descent from Thucydides when he asserts that ‘realism assumes that its key concept of interest defined as power is an objective category which is universally valid, . </a:t>
            </a:r>
          </a:p>
          <a:p>
            <a:r>
              <a:rPr lang="en-US" dirty="0"/>
              <a:t>Morgenthau’s text starts with the assumption that there are objective laws which have universal applicability, Where liberal internationalism had been openly normative and prescriptive in orientation, the realism expressed by Morgenthau purports to be scientific and explanatory. </a:t>
            </a:r>
          </a:p>
          <a:p>
            <a:r>
              <a:rPr lang="en-US" dirty="0"/>
              <a:t>based as these were on the state as the primary unit of analysis, on interactions between states governed by the relentless pursuit of power, and on a substantive empirical agenda defined by Cold War concerns.</a:t>
            </a:r>
          </a:p>
        </p:txBody>
      </p:sp>
    </p:spTree>
    <p:extLst>
      <p:ext uri="{BB962C8B-B14F-4D97-AF65-F5344CB8AC3E}">
        <p14:creationId xmlns:p14="http://schemas.microsoft.com/office/powerpoint/2010/main" val="344936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7206"/>
          </a:xfrm>
        </p:spPr>
        <p:txBody>
          <a:bodyPr>
            <a:normAutofit fontScale="90000"/>
          </a:bodyPr>
          <a:lstStyle/>
          <a:p>
            <a:endParaRPr lang="en-US" dirty="0"/>
          </a:p>
        </p:txBody>
      </p:sp>
      <p:sp>
        <p:nvSpPr>
          <p:cNvPr id="3" name="Content Placeholder 2"/>
          <p:cNvSpPr>
            <a:spLocks noGrp="1"/>
          </p:cNvSpPr>
          <p:nvPr>
            <p:ph idx="1"/>
          </p:nvPr>
        </p:nvSpPr>
        <p:spPr>
          <a:xfrm>
            <a:off x="838200" y="901337"/>
            <a:ext cx="10515600" cy="5275626"/>
          </a:xfrm>
        </p:spPr>
        <p:txBody>
          <a:bodyPr>
            <a:normAutofit fontScale="92500" lnSpcReduction="10000"/>
          </a:bodyPr>
          <a:lstStyle/>
          <a:p>
            <a:r>
              <a:rPr lang="en-US" dirty="0"/>
              <a:t>Hobbes described human beings as living in an order-less ‘state of nature’ that he perceived as a war of all against all. </a:t>
            </a:r>
            <a:endParaRPr lang="en-US" dirty="0" smtClean="0"/>
          </a:p>
          <a:p>
            <a:r>
              <a:rPr lang="en-US" dirty="0" smtClean="0"/>
              <a:t>To </a:t>
            </a:r>
            <a:r>
              <a:rPr lang="en-US" dirty="0"/>
              <a:t>remedy this, he proposed that a ‘social contract’ was required between a ruler and the people of a state to maintain relative order.</a:t>
            </a:r>
          </a:p>
          <a:p>
            <a:r>
              <a:rPr lang="en-US" dirty="0"/>
              <a:t>Kenneth Waltz’s ‘Man, the State and War’ (1959) and his later ‘Theory of International Politics’ (1979) define a neo-realist agenda and absolutely dominated the discipline and some would argue do so to the present day. </a:t>
            </a:r>
            <a:endParaRPr lang="en-US" dirty="0" smtClean="0"/>
          </a:p>
          <a:p>
            <a:r>
              <a:rPr lang="en-US" dirty="0" smtClean="0"/>
              <a:t>The </a:t>
            </a:r>
            <a:r>
              <a:rPr lang="en-US" dirty="0"/>
              <a:t>international system is, for Waltz, anarchical and hence perpetually threatening and conflictual. </a:t>
            </a:r>
            <a:endParaRPr lang="en-US" dirty="0" smtClean="0"/>
          </a:p>
          <a:p>
            <a:r>
              <a:rPr lang="en-US" dirty="0" smtClean="0"/>
              <a:t>That </a:t>
            </a:r>
            <a:r>
              <a:rPr lang="en-US" dirty="0"/>
              <a:t>is why war seems more common than peace to realists indeed they see war as inevitable.</a:t>
            </a:r>
          </a:p>
          <a:p>
            <a:r>
              <a:rPr lang="en-US" dirty="0"/>
              <a:t>Realists do not typically believe that human beings are inherently good, or have the potential for good, as liberals do. Instead, they claim individuals act in their own self-interests. </a:t>
            </a:r>
            <a:endParaRPr lang="en-US" dirty="0" smtClean="0"/>
          </a:p>
          <a:p>
            <a:endParaRPr lang="en-US" dirty="0"/>
          </a:p>
        </p:txBody>
      </p:sp>
    </p:spTree>
    <p:extLst>
      <p:ext uri="{BB962C8B-B14F-4D97-AF65-F5344CB8AC3E}">
        <p14:creationId xmlns:p14="http://schemas.microsoft.com/office/powerpoint/2010/main" val="2953754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9641"/>
          </a:xfrm>
        </p:spPr>
        <p:txBody>
          <a:bodyPr>
            <a:normAutofit fontScale="90000"/>
          </a:bodyPr>
          <a:lstStyle/>
          <a:p>
            <a:endParaRPr lang="en-US" dirty="0"/>
          </a:p>
        </p:txBody>
      </p:sp>
      <p:sp>
        <p:nvSpPr>
          <p:cNvPr id="3" name="Content Placeholder 2"/>
          <p:cNvSpPr>
            <a:spLocks noGrp="1"/>
          </p:cNvSpPr>
          <p:nvPr>
            <p:ph idx="1"/>
          </p:nvPr>
        </p:nvSpPr>
        <p:spPr>
          <a:xfrm>
            <a:off x="838200" y="757646"/>
            <a:ext cx="10515600" cy="5419317"/>
          </a:xfrm>
        </p:spPr>
        <p:txBody>
          <a:bodyPr/>
          <a:lstStyle/>
          <a:p>
            <a:r>
              <a:rPr lang="en-US" dirty="0"/>
              <a:t>For realists, people are selfish and behave according to their own needs without necessarily taking into account the needs of others. Realists believe conflict is unavoidable and perpetual and so war is common and inherent to humankind. </a:t>
            </a:r>
          </a:p>
          <a:p>
            <a:r>
              <a:rPr lang="en-US" dirty="0"/>
              <a:t>Hans Morgenthau, a prominent realist, is known for his famous statement ‘all politics is a struggle for power’ (Morgenthau 1948). </a:t>
            </a:r>
          </a:p>
          <a:p>
            <a:r>
              <a:rPr lang="en-US" dirty="0"/>
              <a:t>This demonstrates the typical realist view that politics is primarily about domination as opposed to cooperation between states. </a:t>
            </a:r>
          </a:p>
          <a:p>
            <a:r>
              <a:rPr lang="en-US" dirty="0"/>
              <a:t>the realist lens, the world appears to be one of domination. , both realism and liberalism have been updated to more modern versions (neoliberalism and neorealism) that represent a shift in emphasis from their traditional roots</a:t>
            </a:r>
          </a:p>
          <a:p>
            <a:endParaRPr lang="en-US" dirty="0"/>
          </a:p>
        </p:txBody>
      </p:sp>
    </p:spTree>
    <p:extLst>
      <p:ext uri="{BB962C8B-B14F-4D97-AF65-F5344CB8AC3E}">
        <p14:creationId xmlns:p14="http://schemas.microsoft.com/office/powerpoint/2010/main" val="106044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1081"/>
          </a:xfrm>
        </p:spPr>
        <p:txBody>
          <a:bodyPr>
            <a:normAutofit fontScale="90000"/>
          </a:bodyPr>
          <a:lstStyle/>
          <a:p>
            <a:endParaRPr lang="en-US" dirty="0"/>
          </a:p>
        </p:txBody>
      </p:sp>
      <p:sp>
        <p:nvSpPr>
          <p:cNvPr id="3" name="Content Placeholder 2"/>
          <p:cNvSpPr>
            <a:spLocks noGrp="1"/>
          </p:cNvSpPr>
          <p:nvPr>
            <p:ph idx="1"/>
          </p:nvPr>
        </p:nvSpPr>
        <p:spPr>
          <a:xfrm>
            <a:off x="838200" y="914400"/>
            <a:ext cx="10515600" cy="5262563"/>
          </a:xfrm>
        </p:spPr>
        <p:txBody>
          <a:bodyPr>
            <a:normAutofit fontScale="92500" lnSpcReduction="20000"/>
          </a:bodyPr>
          <a:lstStyle/>
          <a:p>
            <a:r>
              <a:rPr lang="en-US" dirty="0"/>
              <a:t>Liberals share an optimistic view of IR, believing that world order can be improved, with peace and progress gradually replacing war. </a:t>
            </a:r>
            <a:endParaRPr lang="en-US" dirty="0" smtClean="0"/>
          </a:p>
          <a:p>
            <a:r>
              <a:rPr lang="en-US" dirty="0" smtClean="0"/>
              <a:t>Conversely</a:t>
            </a:r>
            <a:r>
              <a:rPr lang="en-US" dirty="0"/>
              <a:t>, realists tend to dismiss optimism as a form of misplaced idealism and instead they arrive at a more pessimistic view. </a:t>
            </a:r>
            <a:endParaRPr lang="en-US" dirty="0" smtClean="0"/>
          </a:p>
          <a:p>
            <a:r>
              <a:rPr lang="en-US" dirty="0" smtClean="0"/>
              <a:t>This </a:t>
            </a:r>
            <a:r>
              <a:rPr lang="en-US" dirty="0"/>
              <a:t>is due to their focus on the centrality of the state and its need for security and survival in an anarchical system where it can only truly rely on itself. </a:t>
            </a:r>
            <a:endParaRPr lang="en-US" dirty="0" smtClean="0"/>
          </a:p>
          <a:p>
            <a:r>
              <a:rPr lang="en-US" dirty="0" smtClean="0"/>
              <a:t>Both </a:t>
            </a:r>
            <a:r>
              <a:rPr lang="en-US" dirty="0"/>
              <a:t>liberalism and realism consider the state to be the dominant actor in IR, although liberalism does add a role for non-state actors such as international organizations. </a:t>
            </a:r>
            <a:endParaRPr lang="en-US" dirty="0" smtClean="0"/>
          </a:p>
          <a:p>
            <a:r>
              <a:rPr lang="en-US" dirty="0" smtClean="0"/>
              <a:t>Nevertheless</a:t>
            </a:r>
            <a:r>
              <a:rPr lang="en-US" dirty="0"/>
              <a:t>, within both theories states themselves are typically regarded as possessing ultimate power. </a:t>
            </a:r>
            <a:endParaRPr lang="en-US" dirty="0" smtClean="0"/>
          </a:p>
          <a:p>
            <a:r>
              <a:rPr lang="en-US" dirty="0" smtClean="0"/>
              <a:t>In </a:t>
            </a:r>
            <a:r>
              <a:rPr lang="en-US" dirty="0"/>
              <a:t>terms of liberalism, its proponents argue that organizations are valuable in assisting states in formulating decisions and helping to formalize cooperation that leads to peaceful outcomes</a:t>
            </a:r>
            <a:r>
              <a:rPr lang="en-US" dirty="0" smtClean="0"/>
              <a:t>.</a:t>
            </a:r>
            <a:endParaRPr lang="en-US" dirty="0"/>
          </a:p>
        </p:txBody>
      </p:sp>
    </p:spTree>
    <p:extLst>
      <p:ext uri="{BB962C8B-B14F-4D97-AF65-F5344CB8AC3E}">
        <p14:creationId xmlns:p14="http://schemas.microsoft.com/office/powerpoint/2010/main" val="35362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8018"/>
          </a:xfrm>
        </p:spPr>
        <p:txBody>
          <a:bodyPr>
            <a:normAutofit fontScale="90000"/>
          </a:bodyPr>
          <a:lstStyle/>
          <a:p>
            <a:r>
              <a:rPr lang="en-US" b="1" dirty="0"/>
              <a:t>1.7.3. Structuralism/Marxism</a:t>
            </a:r>
            <a:r>
              <a:rPr lang="en-US" dirty="0"/>
              <a:t/>
            </a:r>
            <a:br>
              <a:rPr lang="en-US" dirty="0"/>
            </a:br>
            <a:endParaRPr lang="en-US" dirty="0"/>
          </a:p>
        </p:txBody>
      </p:sp>
      <p:sp>
        <p:nvSpPr>
          <p:cNvPr id="3" name="Content Placeholder 2"/>
          <p:cNvSpPr>
            <a:spLocks noGrp="1"/>
          </p:cNvSpPr>
          <p:nvPr>
            <p:ph idx="1"/>
          </p:nvPr>
        </p:nvSpPr>
        <p:spPr>
          <a:xfrm>
            <a:off x="838200" y="875211"/>
            <a:ext cx="10515600" cy="5301752"/>
          </a:xfrm>
        </p:spPr>
        <p:txBody>
          <a:bodyPr/>
          <a:lstStyle/>
          <a:p>
            <a:r>
              <a:rPr lang="en-US" dirty="0" smtClean="0"/>
              <a:t>Marxism </a:t>
            </a:r>
            <a:r>
              <a:rPr lang="en-US" dirty="0"/>
              <a:t>is an ideology that argues that a capitalist society is divided into two contradictory classes – the business class (the bourgeoisie) and the working class (the proletariat). </a:t>
            </a:r>
          </a:p>
          <a:p>
            <a:r>
              <a:rPr lang="en-US" dirty="0"/>
              <a:t>The proletariats are at the mercy of the bourgeoisie who control their wages and therefore their standard of living. </a:t>
            </a:r>
          </a:p>
          <a:p>
            <a:r>
              <a:rPr lang="en-US" dirty="0"/>
              <a:t>Marx hoped for an eventual end to the class society and overthrow of the bourgeoisie by the proletariat.</a:t>
            </a:r>
          </a:p>
          <a:p>
            <a:r>
              <a:rPr lang="en-US" dirty="0"/>
              <a:t>This third perspective or paradigm which emerged as a critique of both realism and pluralism concentrated on the inequalities that exist within the international system, inequalities of wealth between the rich ‘North’ or the ‘First World’ and the poor ‘South’ or the ‘Third World’. </a:t>
            </a:r>
          </a:p>
          <a:p>
            <a:endParaRPr lang="en-US" dirty="0"/>
          </a:p>
          <a:p>
            <a:endParaRPr lang="en-US" dirty="0"/>
          </a:p>
        </p:txBody>
      </p:sp>
    </p:spTree>
    <p:extLst>
      <p:ext uri="{BB962C8B-B14F-4D97-AF65-F5344CB8AC3E}">
        <p14:creationId xmlns:p14="http://schemas.microsoft.com/office/powerpoint/2010/main" val="728382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8018"/>
          </a:xfrm>
        </p:spPr>
        <p:txBody>
          <a:bodyPr>
            <a:normAutofit fontScale="90000"/>
          </a:bodyPr>
          <a:lstStyle/>
          <a:p>
            <a:endParaRPr lang="en-US" dirty="0"/>
          </a:p>
        </p:txBody>
      </p:sp>
      <p:sp>
        <p:nvSpPr>
          <p:cNvPr id="3" name="Content Placeholder 2"/>
          <p:cNvSpPr>
            <a:spLocks noGrp="1"/>
          </p:cNvSpPr>
          <p:nvPr>
            <p:ph idx="1"/>
          </p:nvPr>
        </p:nvSpPr>
        <p:spPr>
          <a:xfrm>
            <a:off x="838200" y="849086"/>
            <a:ext cx="10515600" cy="5327877"/>
          </a:xfrm>
        </p:spPr>
        <p:txBody>
          <a:bodyPr>
            <a:normAutofit fontScale="92500" lnSpcReduction="10000"/>
          </a:bodyPr>
          <a:lstStyle/>
          <a:p>
            <a:r>
              <a:rPr lang="en-US" dirty="0" smtClean="0"/>
              <a:t>the </a:t>
            </a:r>
            <a:r>
              <a:rPr lang="en-US" dirty="0" err="1"/>
              <a:t>structuralist</a:t>
            </a:r>
            <a:r>
              <a:rPr lang="en-US" dirty="0"/>
              <a:t> paradigm focused on dependency, exploitation and the international division of labor which relegated the vast majority of the global population to the extremes of poverty, often with the complicities of elite groups within these societies. </a:t>
            </a:r>
          </a:p>
          <a:p>
            <a:r>
              <a:rPr lang="en-US" dirty="0" smtClean="0"/>
              <a:t>Imperialism </a:t>
            </a:r>
            <a:r>
              <a:rPr lang="en-US" dirty="0"/>
              <a:t>generated by the vigor of free enterprise capitalism in the West and by state capitalism in the socialist bloc imposed unequal exchange of every kind upon the Third World (Banks, 1984). </a:t>
            </a:r>
            <a:endParaRPr lang="en-US" dirty="0" smtClean="0"/>
          </a:p>
          <a:p>
            <a:r>
              <a:rPr lang="en-US" dirty="0" smtClean="0"/>
              <a:t>inequality </a:t>
            </a:r>
            <a:r>
              <a:rPr lang="en-US" dirty="0"/>
              <a:t>was the capitalist structure of the international system which accrued benefits to some while causing, through unequal exchange relations, the impoverishment of the vast majority of others. </a:t>
            </a:r>
            <a:endParaRPr lang="en-US" dirty="0" smtClean="0"/>
          </a:p>
          <a:p>
            <a:r>
              <a:rPr lang="en-US" dirty="0" smtClean="0"/>
              <a:t>producing </a:t>
            </a:r>
            <a:r>
              <a:rPr lang="en-US" dirty="0" err="1"/>
              <a:t>centre</a:t>
            </a:r>
            <a:r>
              <a:rPr lang="en-US" dirty="0"/>
              <a:t>–periphery relations that permeated every aspect of international social, economic and political life. </a:t>
            </a:r>
            <a:endParaRPr lang="en-US" dirty="0" smtClean="0"/>
          </a:p>
          <a:p>
            <a:r>
              <a:rPr lang="en-US" dirty="0" smtClean="0"/>
              <a:t>neo-Marxist </a:t>
            </a:r>
            <a:r>
              <a:rPr lang="en-US" dirty="0"/>
              <a:t>structuralism viewed these processes as the basis of inequality, the debt burden, violence and instability.</a:t>
            </a:r>
          </a:p>
          <a:p>
            <a:endParaRPr lang="en-US" dirty="0"/>
          </a:p>
        </p:txBody>
      </p:sp>
    </p:spTree>
    <p:extLst>
      <p:ext uri="{BB962C8B-B14F-4D97-AF65-F5344CB8AC3E}">
        <p14:creationId xmlns:p14="http://schemas.microsoft.com/office/powerpoint/2010/main" val="1084492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1081"/>
          </a:xfrm>
        </p:spPr>
        <p:txBody>
          <a:bodyPr>
            <a:normAutofit fontScale="90000"/>
          </a:bodyPr>
          <a:lstStyle/>
          <a:p>
            <a:r>
              <a:rPr lang="en-US" b="1" dirty="0"/>
              <a:t>1.7.4. Constructivism </a:t>
            </a:r>
            <a:r>
              <a:rPr lang="en-US" dirty="0"/>
              <a:t/>
            </a:r>
            <a:br>
              <a:rPr lang="en-US" dirty="0"/>
            </a:br>
            <a:endParaRPr lang="en-US" dirty="0"/>
          </a:p>
        </p:txBody>
      </p:sp>
      <p:sp>
        <p:nvSpPr>
          <p:cNvPr id="3" name="Content Placeholder 2"/>
          <p:cNvSpPr>
            <a:spLocks noGrp="1"/>
          </p:cNvSpPr>
          <p:nvPr>
            <p:ph idx="1"/>
          </p:nvPr>
        </p:nvSpPr>
        <p:spPr>
          <a:xfrm>
            <a:off x="838200" y="836023"/>
            <a:ext cx="10515600" cy="5340940"/>
          </a:xfrm>
        </p:spPr>
        <p:txBody>
          <a:bodyPr>
            <a:normAutofit lnSpcReduction="10000"/>
          </a:bodyPr>
          <a:lstStyle/>
          <a:p>
            <a:r>
              <a:rPr lang="en-US" dirty="0" smtClean="0"/>
              <a:t>Constructivism </a:t>
            </a:r>
            <a:r>
              <a:rPr lang="en-US" dirty="0"/>
              <a:t>is another theory commonly viewed as a middle ground, but this time between mainstream theories and the critical theories that we will explore later. </a:t>
            </a:r>
            <a:endParaRPr lang="en-US" dirty="0" smtClean="0"/>
          </a:p>
          <a:p>
            <a:r>
              <a:rPr lang="en-US" dirty="0" smtClean="0"/>
              <a:t>constructivists </a:t>
            </a:r>
            <a:r>
              <a:rPr lang="en-US" dirty="0"/>
              <a:t>highlight the importance of values and shared interests between individuals who interact on the global stage. </a:t>
            </a:r>
            <a:endParaRPr lang="en-US" dirty="0" smtClean="0"/>
          </a:p>
          <a:p>
            <a:r>
              <a:rPr lang="en-US" dirty="0" smtClean="0"/>
              <a:t>Alexander </a:t>
            </a:r>
            <a:r>
              <a:rPr lang="en-US" dirty="0"/>
              <a:t>Wendt, a prominent constructivist, described the relationship between agents (individuals) and structures (such as the state) as one in which structures not only constrain agents but also construct their identities and interests. </a:t>
            </a:r>
            <a:endParaRPr lang="en-US" dirty="0" smtClean="0"/>
          </a:p>
          <a:p>
            <a:r>
              <a:rPr lang="en-US" dirty="0" smtClean="0"/>
              <a:t>His </a:t>
            </a:r>
            <a:r>
              <a:rPr lang="en-US" dirty="0"/>
              <a:t>famous phrase ‘anarchy is what states make of it’ (Wendt 1992) sums this up well. </a:t>
            </a:r>
            <a:endParaRPr lang="en-US" dirty="0" smtClean="0"/>
          </a:p>
          <a:p>
            <a:r>
              <a:rPr lang="en-US" dirty="0" smtClean="0"/>
              <a:t>to </a:t>
            </a:r>
            <a:r>
              <a:rPr lang="en-US" dirty="0"/>
              <a:t>explain the core of constructivism, is that the essence of international relations exists in the interactions between people</a:t>
            </a:r>
            <a:r>
              <a:rPr lang="en-US" dirty="0" smtClean="0"/>
              <a:t>.</a:t>
            </a:r>
          </a:p>
          <a:p>
            <a:endParaRPr lang="en-US" dirty="0"/>
          </a:p>
        </p:txBody>
      </p:sp>
    </p:spTree>
    <p:extLst>
      <p:ext uri="{BB962C8B-B14F-4D97-AF65-F5344CB8AC3E}">
        <p14:creationId xmlns:p14="http://schemas.microsoft.com/office/powerpoint/2010/main" val="1506067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5766"/>
          </a:xfrm>
        </p:spPr>
        <p:txBody>
          <a:bodyPr>
            <a:normAutofit fontScale="90000"/>
          </a:bodyPr>
          <a:lstStyle/>
          <a:p>
            <a:endParaRPr lang="en-US" dirty="0"/>
          </a:p>
        </p:txBody>
      </p:sp>
      <p:sp>
        <p:nvSpPr>
          <p:cNvPr id="3" name="Content Placeholder 2"/>
          <p:cNvSpPr>
            <a:spLocks noGrp="1"/>
          </p:cNvSpPr>
          <p:nvPr>
            <p:ph idx="1"/>
          </p:nvPr>
        </p:nvSpPr>
        <p:spPr>
          <a:xfrm>
            <a:off x="838200" y="822960"/>
            <a:ext cx="10515600" cy="5354003"/>
          </a:xfrm>
        </p:spPr>
        <p:txBody>
          <a:bodyPr/>
          <a:lstStyle/>
          <a:p>
            <a:r>
              <a:rPr lang="en-US" dirty="0"/>
              <a:t> After all, states do not interact; it is agents of those states, if anarchy is what we make of it, then different states can perceive anarchy differently and the qualities of anarchy can even change over time. </a:t>
            </a:r>
          </a:p>
          <a:p>
            <a:r>
              <a:rPr lang="en-US" dirty="0"/>
              <a:t>To understand constructivism is to understand that ideas, or ‘norms’ as they are often called, have power.</a:t>
            </a:r>
          </a:p>
          <a:p>
            <a:endParaRPr lang="en-US" dirty="0"/>
          </a:p>
        </p:txBody>
      </p:sp>
    </p:spTree>
    <p:extLst>
      <p:ext uri="{BB962C8B-B14F-4D97-AF65-F5344CB8AC3E}">
        <p14:creationId xmlns:p14="http://schemas.microsoft.com/office/powerpoint/2010/main" val="1908036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7206"/>
          </a:xfrm>
        </p:spPr>
        <p:txBody>
          <a:bodyPr>
            <a:normAutofit fontScale="90000"/>
          </a:bodyPr>
          <a:lstStyle/>
          <a:p>
            <a:r>
              <a:rPr lang="en-US" b="1" dirty="0"/>
              <a:t>1.7.5. Critical Theories</a:t>
            </a:r>
            <a:r>
              <a:rPr lang="en-US" dirty="0"/>
              <a:t/>
            </a:r>
            <a:br>
              <a:rPr lang="en-US" dirty="0"/>
            </a:br>
            <a:endParaRPr lang="en-US" dirty="0"/>
          </a:p>
        </p:txBody>
      </p:sp>
      <p:sp>
        <p:nvSpPr>
          <p:cNvPr id="3" name="Content Placeholder 2"/>
          <p:cNvSpPr>
            <a:spLocks noGrp="1"/>
          </p:cNvSpPr>
          <p:nvPr>
            <p:ph idx="1"/>
          </p:nvPr>
        </p:nvSpPr>
        <p:spPr>
          <a:xfrm>
            <a:off x="838200" y="496390"/>
            <a:ext cx="10515600" cy="5680574"/>
          </a:xfrm>
        </p:spPr>
        <p:txBody>
          <a:bodyPr/>
          <a:lstStyle/>
          <a:p>
            <a:r>
              <a:rPr lang="en-US" dirty="0" smtClean="0"/>
              <a:t>Critical </a:t>
            </a:r>
            <a:r>
              <a:rPr lang="en-US" dirty="0"/>
              <a:t>approaches refer to a wide spectrum of theories that have been established in response to mainstream approaches in the field, mainly liberalism and realism. </a:t>
            </a:r>
            <a:endParaRPr lang="en-US" dirty="0" smtClean="0"/>
          </a:p>
          <a:p>
            <a:r>
              <a:rPr lang="en-US" dirty="0" smtClean="0"/>
              <a:t>In </a:t>
            </a:r>
            <a:r>
              <a:rPr lang="en-US" dirty="0"/>
              <a:t>a nutshell, critical theorists share one particular trait – they oppose commonly held assumptions in the field of IR that have been central since its establishment. </a:t>
            </a:r>
            <a:endParaRPr lang="en-US" dirty="0" smtClean="0"/>
          </a:p>
          <a:p>
            <a:r>
              <a:rPr lang="en-US" dirty="0" smtClean="0"/>
              <a:t>altered </a:t>
            </a:r>
            <a:r>
              <a:rPr lang="en-US" dirty="0"/>
              <a:t>circumstances call for new approaches that are better suited to understand, as well as question, the world we find ourselves in.</a:t>
            </a:r>
          </a:p>
          <a:p>
            <a:r>
              <a:rPr lang="en-US" dirty="0"/>
              <a:t>Post-colonialism differs from Marxism by focusing on the inequality between nations or regions, as opposed to classes. </a:t>
            </a:r>
          </a:p>
          <a:p>
            <a:endParaRPr lang="en-US" dirty="0"/>
          </a:p>
        </p:txBody>
      </p:sp>
    </p:spTree>
    <p:extLst>
      <p:ext uri="{BB962C8B-B14F-4D97-AF65-F5344CB8AC3E}">
        <p14:creationId xmlns:p14="http://schemas.microsoft.com/office/powerpoint/2010/main" val="360079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4955"/>
          </a:xfrm>
        </p:spPr>
        <p:txBody>
          <a:bodyPr>
            <a:normAutofit fontScale="90000"/>
          </a:bodyPr>
          <a:lstStyle/>
          <a:p>
            <a:r>
              <a:rPr lang="en-US" b="1" dirty="0"/>
              <a:t>1.2. Understanding International Relations</a:t>
            </a:r>
            <a:r>
              <a:rPr lang="en-US" dirty="0"/>
              <a:t/>
            </a:r>
            <a:br>
              <a:rPr lang="en-US" dirty="0"/>
            </a:br>
            <a:endParaRPr lang="en-US" dirty="0"/>
          </a:p>
        </p:txBody>
      </p:sp>
      <p:sp>
        <p:nvSpPr>
          <p:cNvPr id="3" name="Content Placeholder 2"/>
          <p:cNvSpPr>
            <a:spLocks noGrp="1"/>
          </p:cNvSpPr>
          <p:nvPr>
            <p:ph idx="1"/>
          </p:nvPr>
        </p:nvSpPr>
        <p:spPr>
          <a:xfrm>
            <a:off x="838200" y="809897"/>
            <a:ext cx="10515600" cy="5367066"/>
          </a:xfrm>
        </p:spPr>
        <p:txBody>
          <a:bodyPr>
            <a:normAutofit lnSpcReduction="10000"/>
          </a:bodyPr>
          <a:lstStyle/>
          <a:p>
            <a:r>
              <a:rPr lang="en-US" dirty="0" smtClean="0"/>
              <a:t>International </a:t>
            </a:r>
            <a:r>
              <a:rPr lang="en-US" dirty="0"/>
              <a:t>relations is not merely a field of study at university but is an integral aspect of our (increasingly international) everyday lives.</a:t>
            </a:r>
          </a:p>
          <a:p>
            <a:r>
              <a:rPr lang="en-US" dirty="0"/>
              <a:t>Originally, the study of international relations (a term first used by Jeremy Bentham in 1798) was seen largely as a branch of the study of law, philosophy or history. Participation in international relations or politics is also inescapable</a:t>
            </a:r>
            <a:r>
              <a:rPr lang="en-US" dirty="0" smtClean="0"/>
              <a:t>.</a:t>
            </a:r>
          </a:p>
          <a:p>
            <a:r>
              <a:rPr lang="en-US" dirty="0" smtClean="0"/>
              <a:t> </a:t>
            </a:r>
            <a:r>
              <a:rPr lang="en-US" dirty="0"/>
              <a:t>Every people, nation or state is a minority in a world that is anarchic, that is, there is an absence of a common sovereign over them. </a:t>
            </a:r>
            <a:endParaRPr lang="en-US" dirty="0" smtClean="0"/>
          </a:p>
          <a:p>
            <a:r>
              <a:rPr lang="en-US" dirty="0" smtClean="0"/>
              <a:t>Domestically </a:t>
            </a:r>
            <a:r>
              <a:rPr lang="en-US" dirty="0"/>
              <a:t>a government has a monopoly on the legitimate use of force. </a:t>
            </a:r>
            <a:endParaRPr lang="en-US" dirty="0" smtClean="0"/>
          </a:p>
          <a:p>
            <a:r>
              <a:rPr lang="en-US" dirty="0" smtClean="0"/>
              <a:t>In </a:t>
            </a:r>
            <a:r>
              <a:rPr lang="en-US" dirty="0"/>
              <a:t>international politics no one has a monopoly of force, and therefore international politics has often been interpreted as the realm of self-help. </a:t>
            </a:r>
            <a:endParaRPr lang="en-US" dirty="0" smtClean="0"/>
          </a:p>
          <a:p>
            <a:endParaRPr lang="en-US" dirty="0"/>
          </a:p>
        </p:txBody>
      </p:sp>
    </p:spTree>
    <p:extLst>
      <p:ext uri="{BB962C8B-B14F-4D97-AF65-F5344CB8AC3E}">
        <p14:creationId xmlns:p14="http://schemas.microsoft.com/office/powerpoint/2010/main" val="165474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4144"/>
          </a:xfrm>
        </p:spPr>
        <p:txBody>
          <a:bodyPr>
            <a:normAutofit fontScale="90000"/>
          </a:bodyPr>
          <a:lstStyle/>
          <a:p>
            <a:endParaRPr lang="en-US" dirty="0"/>
          </a:p>
        </p:txBody>
      </p:sp>
      <p:sp>
        <p:nvSpPr>
          <p:cNvPr id="3" name="Content Placeholder 2"/>
          <p:cNvSpPr>
            <a:spLocks noGrp="1"/>
          </p:cNvSpPr>
          <p:nvPr>
            <p:ph idx="1"/>
          </p:nvPr>
        </p:nvSpPr>
        <p:spPr>
          <a:xfrm>
            <a:off x="838200" y="849086"/>
            <a:ext cx="10515600" cy="5327877"/>
          </a:xfrm>
        </p:spPr>
        <p:txBody>
          <a:bodyPr/>
          <a:lstStyle/>
          <a:p>
            <a:r>
              <a:rPr lang="en-US" dirty="0" smtClean="0"/>
              <a:t>when </a:t>
            </a:r>
            <a:r>
              <a:rPr lang="en-US" dirty="0"/>
              <a:t>much activity in international relations centered around decolonization and the ambition to undo the legacies of European imperialism. </a:t>
            </a:r>
            <a:endParaRPr lang="en-US" dirty="0" smtClean="0"/>
          </a:p>
          <a:p>
            <a:r>
              <a:rPr lang="en-US" dirty="0" smtClean="0"/>
              <a:t>Generally</a:t>
            </a:r>
            <a:r>
              <a:rPr lang="en-US" dirty="0"/>
              <a:t>, realists believe that international organizations appear to be successful when they are working in the interests of powerful states. </a:t>
            </a:r>
            <a:endParaRPr lang="en-US" dirty="0" smtClean="0"/>
          </a:p>
          <a:p>
            <a:r>
              <a:rPr lang="en-US" dirty="0" smtClean="0"/>
              <a:t>Finally</a:t>
            </a:r>
            <a:r>
              <a:rPr lang="en-US" dirty="0"/>
              <a:t>, post-colonialists would argue that the discourse perpetuated by the United Nations is one based on cultural, national or religious privilege</a:t>
            </a:r>
          </a:p>
          <a:p>
            <a:endParaRPr lang="en-US" dirty="0"/>
          </a:p>
        </p:txBody>
      </p:sp>
    </p:spTree>
    <p:extLst>
      <p:ext uri="{BB962C8B-B14F-4D97-AF65-F5344CB8AC3E}">
        <p14:creationId xmlns:p14="http://schemas.microsoft.com/office/powerpoint/2010/main" val="27073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1892"/>
          </a:xfrm>
        </p:spPr>
        <p:txBody>
          <a:bodyPr>
            <a:normAutofit fontScale="90000"/>
          </a:bodyPr>
          <a:lstStyle/>
          <a:p>
            <a:endParaRPr lang="en-US" dirty="0"/>
          </a:p>
        </p:txBody>
      </p:sp>
      <p:sp>
        <p:nvSpPr>
          <p:cNvPr id="3" name="Content Placeholder 2"/>
          <p:cNvSpPr>
            <a:spLocks noGrp="1"/>
          </p:cNvSpPr>
          <p:nvPr>
            <p:ph idx="1"/>
          </p:nvPr>
        </p:nvSpPr>
        <p:spPr>
          <a:xfrm>
            <a:off x="838200" y="836023"/>
            <a:ext cx="10515600" cy="5340940"/>
          </a:xfrm>
        </p:spPr>
        <p:txBody>
          <a:bodyPr>
            <a:normAutofit fontScale="92500" lnSpcReduction="20000"/>
          </a:bodyPr>
          <a:lstStyle/>
          <a:p>
            <a:r>
              <a:rPr lang="en-US" dirty="0"/>
              <a:t>Outbreaks of severe acute respiratory syndrome (SARS) and avian flu exemplify how domestic incidents can become international and can lead to foreign policy changes and commitments. .</a:t>
            </a:r>
          </a:p>
          <a:p>
            <a:r>
              <a:rPr lang="en-US" dirty="0"/>
              <a:t> </a:t>
            </a:r>
            <a:r>
              <a:rPr lang="en-US" dirty="0">
                <a:solidFill>
                  <a:srgbClr val="FF0000"/>
                </a:solidFill>
              </a:rPr>
              <a:t>Hobbes, writing in 1651, interpreted the state of society to be: ‘continual fear, and danger of violent death; and the life of man, solitary, poor, nasty, brutish, and short’. </a:t>
            </a:r>
            <a:endParaRPr lang="en-US" dirty="0" smtClean="0">
              <a:solidFill>
                <a:srgbClr val="FF0000"/>
              </a:solidFill>
            </a:endParaRPr>
          </a:p>
          <a:p>
            <a:r>
              <a:rPr lang="en-US" dirty="0" smtClean="0">
                <a:solidFill>
                  <a:srgbClr val="FF0000"/>
                </a:solidFill>
              </a:rPr>
              <a:t>Whereas</a:t>
            </a:r>
            <a:r>
              <a:rPr lang="en-US" dirty="0">
                <a:solidFill>
                  <a:srgbClr val="FF0000"/>
                </a:solidFill>
              </a:rPr>
              <a:t>, Locke took a more optimistic view and suggested that sociability was the strongest bond between men –men were equal, sociable and free; but they were not licentious because they were governed by the laws of nature.</a:t>
            </a:r>
          </a:p>
          <a:p>
            <a:r>
              <a:rPr lang="en-US" dirty="0"/>
              <a:t>International politics involves the delicate adjustment of power to power. If physical force were to be used to resolve every disagreement there would result an intolerable existence for the world’s population. </a:t>
            </a:r>
          </a:p>
          <a:p>
            <a:r>
              <a:rPr lang="en-US" dirty="0"/>
              <a:t>Society would not prosper and every human being would be suspicious of every other human. International politics is also about maintaining international order. But that order has to be maintained in an anarchical world.</a:t>
            </a:r>
          </a:p>
          <a:p>
            <a:endParaRPr lang="en-US" dirty="0"/>
          </a:p>
        </p:txBody>
      </p:sp>
    </p:spTree>
    <p:extLst>
      <p:ext uri="{BB962C8B-B14F-4D97-AF65-F5344CB8AC3E}">
        <p14:creationId xmlns:p14="http://schemas.microsoft.com/office/powerpoint/2010/main" val="427903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7468"/>
          </a:xfrm>
        </p:spPr>
        <p:txBody>
          <a:bodyPr>
            <a:normAutofit fontScale="90000"/>
          </a:bodyPr>
          <a:lstStyle/>
          <a:p>
            <a:r>
              <a:rPr lang="en-US" b="1" dirty="0"/>
              <a:t>1.3. The Nature and Evolution of International Relations</a:t>
            </a:r>
            <a:r>
              <a:rPr lang="en-US" dirty="0"/>
              <a:t/>
            </a:r>
            <a:br>
              <a:rPr lang="en-US" dirty="0"/>
            </a:br>
            <a:endParaRPr lang="en-US" dirty="0"/>
          </a:p>
        </p:txBody>
      </p:sp>
      <p:sp>
        <p:nvSpPr>
          <p:cNvPr id="3" name="Content Placeholder 2"/>
          <p:cNvSpPr>
            <a:spLocks noGrp="1"/>
          </p:cNvSpPr>
          <p:nvPr>
            <p:ph idx="1"/>
          </p:nvPr>
        </p:nvSpPr>
        <p:spPr>
          <a:xfrm>
            <a:off x="838200" y="888274"/>
            <a:ext cx="10515600" cy="5288689"/>
          </a:xfrm>
        </p:spPr>
        <p:txBody>
          <a:bodyPr>
            <a:normAutofit fontScale="92500" lnSpcReduction="20000"/>
          </a:bodyPr>
          <a:lstStyle/>
          <a:p>
            <a:r>
              <a:rPr lang="en-US" dirty="0" smtClean="0"/>
              <a:t>The </a:t>
            </a:r>
            <a:r>
              <a:rPr lang="en-US" dirty="0"/>
              <a:t>rise of the sovereign state in medieval Europe consisted of a complicated pattern of overlapping jurisdictions and loyalties From this point onwards, international politics was a matter of relations between states and no other political units. </a:t>
            </a:r>
            <a:endParaRPr lang="en-US" dirty="0" smtClean="0"/>
          </a:p>
          <a:p>
            <a:r>
              <a:rPr lang="en-US" dirty="0" smtClean="0"/>
              <a:t>All </a:t>
            </a:r>
            <a:r>
              <a:rPr lang="en-US" dirty="0"/>
              <a:t>states were sovereign, meaning that they laid claims to the exclusive right to rule their own territories and to act, in relation to other states, as they themselves saw fit.</a:t>
            </a:r>
          </a:p>
          <a:p>
            <a:r>
              <a:rPr lang="en-US" b="1" dirty="0"/>
              <a:t>1.4. Actors in International Relations</a:t>
            </a:r>
            <a:endParaRPr lang="en-US" dirty="0"/>
          </a:p>
          <a:p>
            <a:r>
              <a:rPr lang="en-US" b="1" dirty="0"/>
              <a:t>1.4.1. State Actors</a:t>
            </a:r>
            <a:endParaRPr lang="en-US" dirty="0"/>
          </a:p>
          <a:p>
            <a:r>
              <a:rPr lang="en-US" dirty="0"/>
              <a:t>International Relations (IR) traditionally focused on interactions between states. </a:t>
            </a:r>
            <a:endParaRPr lang="en-US" dirty="0" smtClean="0"/>
          </a:p>
          <a:p>
            <a:r>
              <a:rPr lang="en-US" dirty="0" smtClean="0"/>
              <a:t>There </a:t>
            </a:r>
            <a:r>
              <a:rPr lang="en-US" dirty="0"/>
              <a:t>are a lot of states in the world – in fact, according to the latest count there are no fewer than 195 of them. </a:t>
            </a:r>
            <a:endParaRPr lang="en-US" dirty="0" smtClean="0"/>
          </a:p>
          <a:p>
            <a:r>
              <a:rPr lang="en-US" dirty="0" smtClean="0"/>
              <a:t>States </a:t>
            </a:r>
            <a:r>
              <a:rPr lang="en-US" dirty="0"/>
              <a:t>are obviously very different from each other, but they are also similar to each other in important respects. </a:t>
            </a:r>
            <a:endParaRPr lang="en-US" dirty="0" smtClean="0"/>
          </a:p>
        </p:txBody>
      </p:sp>
    </p:spTree>
    <p:extLst>
      <p:ext uri="{BB962C8B-B14F-4D97-AF65-F5344CB8AC3E}">
        <p14:creationId xmlns:p14="http://schemas.microsoft.com/office/powerpoint/2010/main" val="203983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8829"/>
          </a:xfrm>
        </p:spPr>
        <p:txBody>
          <a:bodyPr>
            <a:normAutofit fontScale="90000"/>
          </a:bodyPr>
          <a:lstStyle/>
          <a:p>
            <a:endParaRPr lang="en-US" dirty="0"/>
          </a:p>
        </p:txBody>
      </p:sp>
      <p:sp>
        <p:nvSpPr>
          <p:cNvPr id="3" name="Content Placeholder 2"/>
          <p:cNvSpPr>
            <a:spLocks noGrp="1"/>
          </p:cNvSpPr>
          <p:nvPr>
            <p:ph idx="1"/>
          </p:nvPr>
        </p:nvSpPr>
        <p:spPr>
          <a:xfrm>
            <a:off x="838200" y="836023"/>
            <a:ext cx="10515600" cy="5340940"/>
          </a:xfrm>
        </p:spPr>
        <p:txBody>
          <a:bodyPr/>
          <a:lstStyle/>
          <a:p>
            <a:r>
              <a:rPr lang="en-US" dirty="0"/>
              <a:t>All states call themselves ‘sovereign’, meaning that they claim the exclusive right to govern their respective territories in their own fashion. </a:t>
            </a:r>
          </a:p>
          <a:p>
            <a:r>
              <a:rPr lang="en-US" dirty="0"/>
              <a:t>Considered in relation to the primacy of the state, international politics come to be defined in terms of interactions between states in an international system of states where these are ‘sovereign’ entities, territorially bound, and independent ultimately of any external authority.</a:t>
            </a:r>
          </a:p>
          <a:p>
            <a:r>
              <a:rPr lang="en-US" dirty="0"/>
              <a:t>The ‘international’ is hence structurally differentiated from the ‘domestic’ in that where the former, according to this ‘realist’ perspective, is defined as ‘anarchical’, the latter is hierarchical.</a:t>
            </a:r>
          </a:p>
          <a:p>
            <a:endParaRPr lang="en-US" dirty="0"/>
          </a:p>
          <a:p>
            <a:endParaRPr lang="en-US" dirty="0"/>
          </a:p>
        </p:txBody>
      </p:sp>
    </p:spTree>
    <p:extLst>
      <p:ext uri="{BB962C8B-B14F-4D97-AF65-F5344CB8AC3E}">
        <p14:creationId xmlns:p14="http://schemas.microsoft.com/office/powerpoint/2010/main" val="397146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0269"/>
          </a:xfrm>
        </p:spPr>
        <p:txBody>
          <a:bodyPr>
            <a:normAutofit fontScale="90000"/>
          </a:bodyPr>
          <a:lstStyle/>
          <a:p>
            <a:r>
              <a:rPr lang="en-US" b="1" dirty="0"/>
              <a:t>1.4.2. Non-State Actors</a:t>
            </a:r>
            <a:r>
              <a:rPr lang="en-US" dirty="0"/>
              <a:t/>
            </a:r>
            <a:br>
              <a:rPr lang="en-US" dirty="0"/>
            </a:br>
            <a:endParaRPr lang="en-US" dirty="0"/>
          </a:p>
        </p:txBody>
      </p:sp>
      <p:sp>
        <p:nvSpPr>
          <p:cNvPr id="3" name="Content Placeholder 2"/>
          <p:cNvSpPr>
            <a:spLocks noGrp="1"/>
          </p:cNvSpPr>
          <p:nvPr>
            <p:ph idx="1"/>
          </p:nvPr>
        </p:nvSpPr>
        <p:spPr>
          <a:xfrm>
            <a:off x="838200" y="875211"/>
            <a:ext cx="10515600" cy="5301752"/>
          </a:xfrm>
        </p:spPr>
        <p:txBody>
          <a:bodyPr>
            <a:normAutofit fontScale="92500" lnSpcReduction="10000"/>
          </a:bodyPr>
          <a:lstStyle/>
          <a:p>
            <a:r>
              <a:rPr lang="en-US" dirty="0" smtClean="0"/>
              <a:t>Our </a:t>
            </a:r>
            <a:r>
              <a:rPr lang="en-US" dirty="0"/>
              <a:t>every day lived experience is influenced by global firms, international governmental institutions, and  non-governmental organizations that necessitates the remit of our investigations in order to account for the diversity of actors and forms of inter-actions which take place in global politics.</a:t>
            </a:r>
          </a:p>
          <a:p>
            <a:r>
              <a:rPr lang="en-US" dirty="0"/>
              <a:t>Similarly, multinational corporations (MNCs) – often with headquarters in one state and operational capability in a range of others – contribute significantly to international relations. </a:t>
            </a:r>
            <a:endParaRPr lang="en-US" dirty="0" smtClean="0"/>
          </a:p>
          <a:p>
            <a:r>
              <a:rPr lang="en-US" dirty="0" smtClean="0"/>
              <a:t>Furthermore</a:t>
            </a:r>
            <a:r>
              <a:rPr lang="en-US" dirty="0"/>
              <a:t>, are the relations between states governed by mutual cooperation and interdependence or are they best conceived as conflictual and subject to the imperatives of a self-help system based on survival in an anarchical system? </a:t>
            </a:r>
            <a:r>
              <a:rPr lang="en-US" dirty="0" smtClean="0"/>
              <a:t>.</a:t>
            </a:r>
          </a:p>
          <a:p>
            <a:r>
              <a:rPr lang="en-US" dirty="0" smtClean="0"/>
              <a:t>If </a:t>
            </a:r>
            <a:r>
              <a:rPr lang="en-US" dirty="0"/>
              <a:t>we look at the world around us, state borders do not seem to accurately delimitate global affairs</a:t>
            </a:r>
            <a:r>
              <a:rPr lang="en-US" dirty="0" smtClean="0"/>
              <a:t>.</a:t>
            </a:r>
            <a:endParaRPr lang="en-US" dirty="0"/>
          </a:p>
        </p:txBody>
      </p:sp>
    </p:spTree>
    <p:extLst>
      <p:ext uri="{BB962C8B-B14F-4D97-AF65-F5344CB8AC3E}">
        <p14:creationId xmlns:p14="http://schemas.microsoft.com/office/powerpoint/2010/main" val="205765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4955"/>
          </a:xfrm>
        </p:spPr>
        <p:txBody>
          <a:bodyPr>
            <a:normAutofit fontScale="90000"/>
          </a:bodyPr>
          <a:lstStyle/>
          <a:p>
            <a:endParaRPr lang="en-US"/>
          </a:p>
        </p:txBody>
      </p:sp>
      <p:sp>
        <p:nvSpPr>
          <p:cNvPr id="3" name="Content Placeholder 2"/>
          <p:cNvSpPr>
            <a:spLocks noGrp="1"/>
          </p:cNvSpPr>
          <p:nvPr>
            <p:ph idx="1"/>
          </p:nvPr>
        </p:nvSpPr>
        <p:spPr>
          <a:xfrm>
            <a:off x="838200" y="640080"/>
            <a:ext cx="10515600" cy="5536883"/>
          </a:xfrm>
        </p:spPr>
        <p:txBody>
          <a:bodyPr>
            <a:normAutofit lnSpcReduction="10000"/>
          </a:bodyPr>
          <a:lstStyle/>
          <a:p>
            <a:r>
              <a:rPr lang="en-US" dirty="0"/>
              <a:t>Robert </a:t>
            </a:r>
            <a:r>
              <a:rPr lang="en-US" dirty="0" err="1"/>
              <a:t>Keohane</a:t>
            </a:r>
            <a:r>
              <a:rPr lang="en-US" dirty="0"/>
              <a:t>, one of the leading scholars in the field, recently stated that ‘International Relations’ is no longer a suitable label and that we should instead refer to the discipline as ‘Global Studies’ or ‘World Politics’ (</a:t>
            </a:r>
            <a:r>
              <a:rPr lang="en-US" dirty="0" err="1"/>
              <a:t>Keohane</a:t>
            </a:r>
            <a:r>
              <a:rPr lang="en-US" dirty="0"/>
              <a:t> 2016). </a:t>
            </a:r>
          </a:p>
          <a:p>
            <a:r>
              <a:rPr lang="en-US" dirty="0"/>
              <a:t>In today’s world, few societal and political issues, challenges and problems are neatly confined by the borders of individual states or even groups of states. </a:t>
            </a:r>
          </a:p>
          <a:p>
            <a:r>
              <a:rPr lang="en-US" dirty="0"/>
              <a:t>International commercial aviation and the rapid spread of information technologies has further increased people’s mobility and the rate at which interactions occur </a:t>
            </a:r>
          </a:p>
          <a:p>
            <a:r>
              <a:rPr lang="en-US" dirty="0"/>
              <a:t>across and beyond state borders. the increasing availability of high-speed internet have not only changed lives at personal and community levels but also dramatically altered the general dynamics in politics and global affairs. </a:t>
            </a:r>
          </a:p>
          <a:p>
            <a:endParaRPr lang="en-US" dirty="0"/>
          </a:p>
        </p:txBody>
      </p:sp>
    </p:spTree>
    <p:extLst>
      <p:ext uri="{BB962C8B-B14F-4D97-AF65-F5344CB8AC3E}">
        <p14:creationId xmlns:p14="http://schemas.microsoft.com/office/powerpoint/2010/main" val="156972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3515"/>
          </a:xfrm>
        </p:spPr>
        <p:txBody>
          <a:bodyPr>
            <a:normAutofit fontScale="90000"/>
          </a:bodyPr>
          <a:lstStyle/>
          <a:p>
            <a:endParaRPr lang="en-US" dirty="0"/>
          </a:p>
        </p:txBody>
      </p:sp>
      <p:sp>
        <p:nvSpPr>
          <p:cNvPr id="3" name="Content Placeholder 2"/>
          <p:cNvSpPr>
            <a:spLocks noGrp="1"/>
          </p:cNvSpPr>
          <p:nvPr>
            <p:ph idx="1"/>
          </p:nvPr>
        </p:nvSpPr>
        <p:spPr>
          <a:xfrm>
            <a:off x="838200" y="744583"/>
            <a:ext cx="10515600" cy="5432380"/>
          </a:xfrm>
        </p:spPr>
        <p:txBody>
          <a:bodyPr>
            <a:normAutofit fontScale="92500" lnSpcReduction="20000"/>
          </a:bodyPr>
          <a:lstStyle/>
          <a:p>
            <a:r>
              <a:rPr lang="en-US" dirty="0" smtClean="0"/>
              <a:t>Various </a:t>
            </a:r>
            <a:r>
              <a:rPr lang="en-US" dirty="0"/>
              <a:t>political agendas – be they progressive, revolutionary or outright dangerous – can unfold in a relatively uncontrolled and unregulated way, posing real challenges to governmental agencies and the political leaders that try to improve and direct them. </a:t>
            </a:r>
            <a:endParaRPr lang="en-US" dirty="0" smtClean="0"/>
          </a:p>
          <a:p>
            <a:r>
              <a:rPr lang="en-US" dirty="0" smtClean="0"/>
              <a:t>Random </a:t>
            </a:r>
            <a:r>
              <a:rPr lang="en-US" dirty="0"/>
              <a:t>individuals can potentially start a revolution from their homes, bypassing any conventional conceptions of power and transcending spatial and material boundaries to the point where political activity.</a:t>
            </a:r>
          </a:p>
          <a:p>
            <a:r>
              <a:rPr lang="en-US" b="1" dirty="0"/>
              <a:t>1.5. Levels of Analysis in International Relations</a:t>
            </a:r>
            <a:endParaRPr lang="en-US" dirty="0"/>
          </a:p>
          <a:p>
            <a:r>
              <a:rPr lang="en-US" dirty="0"/>
              <a:t>We also need to acknowledge the analytical consequences of drifting between levels: that our search for evidence will need to be comprehensive and that we might have to look at a different set of data or material for each additional aspect. </a:t>
            </a:r>
            <a:endParaRPr lang="en-US" dirty="0" smtClean="0"/>
          </a:p>
          <a:p>
            <a:r>
              <a:rPr lang="en-US" dirty="0" smtClean="0"/>
              <a:t>if </a:t>
            </a:r>
            <a:r>
              <a:rPr lang="en-US" dirty="0"/>
              <a:t>you were to explain Germany’s decision to open its borders to hundreds of thousands of refugees in 2015 you might want to look at the external pressures as much as the personal motivations of German chancellor Angela Merkel. </a:t>
            </a:r>
            <a:endParaRPr lang="en-US" dirty="0" smtClean="0"/>
          </a:p>
          <a:p>
            <a:endParaRPr lang="en-US" dirty="0"/>
          </a:p>
        </p:txBody>
      </p:sp>
    </p:spTree>
    <p:extLst>
      <p:ext uri="{BB962C8B-B14F-4D97-AF65-F5344CB8AC3E}">
        <p14:creationId xmlns:p14="http://schemas.microsoft.com/office/powerpoint/2010/main" val="1819090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4162</Words>
  <Application>Microsoft Office PowerPoint</Application>
  <PresentationFormat>Widescreen</PresentationFormat>
  <Paragraphs>162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Global trend </vt:lpstr>
      <vt:lpstr>Chapter One: Understanding International Relations  </vt:lpstr>
      <vt:lpstr>1.2. Understanding International Relations </vt:lpstr>
      <vt:lpstr>PowerPoint Presentation</vt:lpstr>
      <vt:lpstr>1.3. The Nature and Evolution of International Relations </vt:lpstr>
      <vt:lpstr>PowerPoint Presentation</vt:lpstr>
      <vt:lpstr>1.4.2. Non-State Actors </vt:lpstr>
      <vt:lpstr>PowerPoint Presentation</vt:lpstr>
      <vt:lpstr>PowerPoint Presentation</vt:lpstr>
      <vt:lpstr>PowerPoint Presentation</vt:lpstr>
      <vt:lpstr>1.5.1. The individual level </vt:lpstr>
      <vt:lpstr>PowerPoint Presentation</vt:lpstr>
      <vt:lpstr>PowerPoint Presentation</vt:lpstr>
      <vt:lpstr>PowerPoint Presentation</vt:lpstr>
      <vt:lpstr>PowerPoint Presentation</vt:lpstr>
      <vt:lpstr>PowerPoint Presentation</vt:lpstr>
      <vt:lpstr>1.7. Theories of International Relations </vt:lpstr>
      <vt:lpstr>PowerPoint Presentation</vt:lpstr>
      <vt:lpstr>PowerPoint Presentation</vt:lpstr>
      <vt:lpstr>1.7.2. Realism </vt:lpstr>
      <vt:lpstr>PowerPoint Presentation</vt:lpstr>
      <vt:lpstr>PowerPoint Presentation</vt:lpstr>
      <vt:lpstr>PowerPoint Presentation</vt:lpstr>
      <vt:lpstr>PowerPoint Presentation</vt:lpstr>
      <vt:lpstr>1.7.3. Structuralism/Marxism </vt:lpstr>
      <vt:lpstr>PowerPoint Presentation</vt:lpstr>
      <vt:lpstr>1.7.4. Constructivism  </vt:lpstr>
      <vt:lpstr>PowerPoint Presentation</vt:lpstr>
      <vt:lpstr>1.7.5. Critical Theories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nanidebele4@gmail.com</dc:creator>
  <cp:lastModifiedBy>nanidebele4@gmail.com</cp:lastModifiedBy>
  <cp:revision>10</cp:revision>
  <dcterms:created xsi:type="dcterms:W3CDTF">2021-06-27T09:10:23Z</dcterms:created>
  <dcterms:modified xsi:type="dcterms:W3CDTF">2021-07-01T14:39:22Z</dcterms:modified>
</cp:coreProperties>
</file>