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4"/>
  </p:sldMasterIdLst>
  <p:notesMasterIdLst>
    <p:notesMasterId r:id="rId27"/>
  </p:notesMasterIdLst>
  <p:sldIdLst>
    <p:sldId id="256" r:id="rId5"/>
    <p:sldId id="263" r:id="rId6"/>
    <p:sldId id="267" r:id="rId7"/>
    <p:sldId id="271" r:id="rId8"/>
    <p:sldId id="268" r:id="rId9"/>
    <p:sldId id="272" r:id="rId10"/>
    <p:sldId id="273" r:id="rId11"/>
    <p:sldId id="274" r:id="rId12"/>
    <p:sldId id="269" r:id="rId13"/>
    <p:sldId id="275" r:id="rId14"/>
    <p:sldId id="276" r:id="rId15"/>
    <p:sldId id="270" r:id="rId16"/>
    <p:sldId id="278" r:id="rId17"/>
    <p:sldId id="280" r:id="rId18"/>
    <p:sldId id="279" r:id="rId19"/>
    <p:sldId id="282" r:id="rId20"/>
    <p:sldId id="281" r:id="rId21"/>
    <p:sldId id="283" r:id="rId22"/>
    <p:sldId id="284" r:id="rId23"/>
    <p:sldId id="286" r:id="rId24"/>
    <p:sldId id="28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03" d="100"/>
          <a:sy n="103" d="100"/>
        </p:scale>
        <p:origin x="138" y="390"/>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2/8/2021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2/8/2021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2/8/2021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2/8/2021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2/8/2021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2/8/2021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2/8/2021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2/8/2021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2/8/2021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2/8/2021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2/8/2021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2/8/2021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2/8/2021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2/8/2021</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2/8/2021</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dirty="0"/>
              <a:t>SMART APP</a:t>
            </a:r>
            <a:br>
              <a:rPr lang="en-US" dirty="0"/>
            </a:br>
            <a:r>
              <a:rPr lang="en-US" dirty="0" err="1">
                <a:solidFill>
                  <a:srgbClr val="D953DC"/>
                </a:solidFill>
              </a:rPr>
              <a:t>iot</a:t>
            </a:r>
            <a:r>
              <a:rPr lang="en-US" dirty="0">
                <a:solidFill>
                  <a:srgbClr val="D953DC"/>
                </a:solidFill>
              </a:rPr>
              <a:t> project</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691687" y="3154305"/>
            <a:ext cx="4633806" cy="1591181"/>
          </a:xfrm>
        </p:spPr>
        <p:txBody>
          <a:bodyPr/>
          <a:lstStyle/>
          <a:p>
            <a:pPr algn="l"/>
            <a:r>
              <a:rPr lang="en-US" dirty="0">
                <a:solidFill>
                  <a:srgbClr val="D953DC"/>
                </a:solidFill>
              </a:rPr>
              <a:t>Professors:     </a:t>
            </a:r>
            <a:r>
              <a:rPr lang="en-US" dirty="0"/>
              <a:t>	Davide Ancona</a:t>
            </a:r>
          </a:p>
          <a:p>
            <a:pPr algn="l"/>
            <a:r>
              <a:rPr lang="en-US" dirty="0"/>
              <a:t>		Giorgio </a:t>
            </a:r>
            <a:r>
              <a:rPr lang="en-US" dirty="0" err="1"/>
              <a:t>Delzanno</a:t>
            </a:r>
            <a:endParaRPr lang="en-US" dirty="0"/>
          </a:p>
        </p:txBody>
      </p:sp>
      <p:pic>
        <p:nvPicPr>
          <p:cNvPr id="53" name="Picture Placeholder 52">
            <a:extLst>
              <a:ext uri="{FF2B5EF4-FFF2-40B4-BE49-F238E27FC236}">
                <a16:creationId xmlns:a16="http://schemas.microsoft.com/office/drawing/2014/main" id="{3A9FE351-A4C6-4292-8E5E-15D6D36A50E2}"/>
              </a:ext>
            </a:extLst>
          </p:cNvPr>
          <p:cNvPicPr>
            <a:picLocks noGrp="1" noChangeAspect="1"/>
          </p:cNvPicPr>
          <p:nvPr>
            <p:ph type="pic" sz="quarter" idx="10"/>
          </p:nvPr>
        </p:nvPicPr>
        <p:blipFill>
          <a:blip r:embed="rId3"/>
          <a:srcRect/>
          <a:stretch/>
        </p:blipFill>
        <p:spPr>
          <a:xfrm>
            <a:off x="2496481" y="1500475"/>
            <a:ext cx="2075520" cy="20659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Subtitle 2">
            <a:extLst>
              <a:ext uri="{FF2B5EF4-FFF2-40B4-BE49-F238E27FC236}">
                <a16:creationId xmlns:a16="http://schemas.microsoft.com/office/drawing/2014/main" id="{710B3D85-9E98-4FB9-A094-106319D97A64}"/>
              </a:ext>
            </a:extLst>
          </p:cNvPr>
          <p:cNvSpPr txBox="1">
            <a:spLocks/>
          </p:cNvSpPr>
          <p:nvPr/>
        </p:nvSpPr>
        <p:spPr>
          <a:xfrm>
            <a:off x="616454" y="4036931"/>
            <a:ext cx="4633806" cy="1591181"/>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r>
              <a:rPr lang="en-US" dirty="0">
                <a:solidFill>
                  <a:srgbClr val="D953DC"/>
                </a:solidFill>
              </a:rPr>
              <a:t>Student:</a:t>
            </a:r>
            <a:r>
              <a:rPr lang="en-US" dirty="0"/>
              <a:t>     	Ehsan </a:t>
            </a:r>
            <a:r>
              <a:rPr lang="en-US" dirty="0" err="1"/>
              <a:t>Eslami</a:t>
            </a:r>
            <a:r>
              <a:rPr lang="en-US" dirty="0"/>
              <a:t> </a:t>
            </a:r>
            <a:r>
              <a:rPr lang="en-US" dirty="0" err="1"/>
              <a:t>Ziraki</a:t>
            </a:r>
            <a:endParaRPr lang="en-US" dirty="0"/>
          </a:p>
          <a:p>
            <a:pPr algn="l"/>
            <a:r>
              <a:rPr lang="en-US" dirty="0"/>
              <a:t>		(</a:t>
            </a:r>
            <a:r>
              <a:rPr lang="en-US" dirty="0">
                <a:latin typeface="+mj-lt"/>
                <a:cs typeface="Arial" panose="020B0604020202020204" pitchFamily="34" charset="0"/>
              </a:rPr>
              <a:t>485064</a:t>
            </a:r>
            <a:r>
              <a:rPr lang="en-US" dirty="0">
                <a:latin typeface="+mj-lt"/>
              </a:rPr>
              <a:t>9</a:t>
            </a:r>
            <a:r>
              <a:rPr lang="en-US" dirty="0"/>
              <a:t>)</a:t>
            </a: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10</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SERVER</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5355312"/>
          </a:xfrm>
          <a:prstGeom prst="rect">
            <a:avLst/>
          </a:prstGeom>
          <a:noFill/>
        </p:spPr>
        <p:txBody>
          <a:bodyPr wrap="square">
            <a:spAutoFit/>
          </a:bodyPr>
          <a:lstStyle/>
          <a:p>
            <a:r>
              <a:rPr lang="en-US" b="0" dirty="0">
                <a:solidFill>
                  <a:srgbClr val="C678DD"/>
                </a:solidFill>
                <a:effectLst/>
                <a:latin typeface="Consolas" panose="020B0609020204030204" pitchFamily="49" charset="0"/>
              </a:rPr>
              <a:t>export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ADDSTAFF</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'/ADDSTAFF’</a:t>
            </a:r>
            <a:r>
              <a:rPr lang="en-US" b="0" dirty="0">
                <a:solidFill>
                  <a:srgbClr val="ABB2B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case</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"/ADDSTAFF"</a:t>
            </a:r>
            <a:r>
              <a:rPr lang="en-US" b="0" dirty="0">
                <a:solidFill>
                  <a:srgbClr val="FFFFF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db</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addUser</a:t>
            </a:r>
            <a:r>
              <a:rPr lang="en-US" b="0" dirty="0">
                <a:solidFill>
                  <a:srgbClr val="ABB2BF"/>
                </a:solidFill>
                <a:effectLst/>
                <a:latin typeface="Consolas" panose="020B0609020204030204" pitchFamily="49" charset="0"/>
              </a:rPr>
              <a:t>(data,</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(e)</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if</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(e</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null</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topic</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"admin/"</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client__Id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"/result/success"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server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publish</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topic</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topic,</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payload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JSON</a:t>
            </a:r>
            <a:r>
              <a:rPr lang="en-US" b="0" dirty="0" err="1">
                <a:solidFill>
                  <a:srgbClr val="ABB2BF"/>
                </a:solidFill>
                <a:effectLst/>
                <a:latin typeface="Consolas" panose="020B0609020204030204" pitchFamily="49" charset="0"/>
              </a:rPr>
              <a:t>.</a:t>
            </a:r>
            <a:r>
              <a:rPr lang="en-US" b="0" dirty="0" err="1">
                <a:solidFill>
                  <a:srgbClr val="56B6C2"/>
                </a:solidFill>
                <a:effectLst/>
                <a:latin typeface="Consolas" panose="020B0609020204030204" pitchFamily="49" charset="0"/>
              </a:rPr>
              <a:t>stringify</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result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"done"</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else</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topic</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"admin/"</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client__Id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"/result/fail"</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server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publish</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topic</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topic,</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payload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JSON</a:t>
            </a:r>
            <a:r>
              <a:rPr lang="en-US" b="0" dirty="0" err="1">
                <a:solidFill>
                  <a:srgbClr val="ABB2BF"/>
                </a:solidFill>
                <a:effectLst/>
                <a:latin typeface="Consolas" panose="020B0609020204030204" pitchFamily="49" charset="0"/>
              </a:rPr>
              <a:t>.</a:t>
            </a:r>
            <a:r>
              <a:rPr lang="en-US" b="0" dirty="0" err="1">
                <a:solidFill>
                  <a:srgbClr val="56B6C2"/>
                </a:solidFill>
                <a:effectLst/>
                <a:latin typeface="Consolas" panose="020B0609020204030204" pitchFamily="49" charset="0"/>
              </a:rPr>
              <a:t>stringify</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result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"fail"</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break</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a:p>
            <a:br>
              <a:rPr lang="en-US" b="0" dirty="0">
                <a:solidFill>
                  <a:srgbClr val="FFFFFF"/>
                </a:solidFill>
                <a:effectLst/>
                <a:latin typeface="Consolas" panose="020B0609020204030204" pitchFamily="49" charset="0"/>
              </a:rPr>
            </a:b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17233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11</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SERVER</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4801314"/>
          </a:xfrm>
          <a:prstGeom prst="rect">
            <a:avLst/>
          </a:prstGeom>
          <a:noFill/>
        </p:spPr>
        <p:txBody>
          <a:bodyPr wrap="square">
            <a:spAutoFit/>
          </a:bodyPr>
          <a:lstStyle/>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server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on</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"subscribed"</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(topic,</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client)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floor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topic</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split</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r>
              <a:rPr lang="en-US" b="0" dirty="0">
                <a:solidFill>
                  <a:srgbClr val="D19A66"/>
                </a:solidFill>
                <a:effectLst/>
                <a:latin typeface="Consolas" panose="020B0609020204030204" pitchFamily="49" charset="0"/>
              </a:rPr>
              <a:t>2</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room</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topic</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split</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r>
              <a:rPr lang="en-US" b="0" dirty="0">
                <a:solidFill>
                  <a:srgbClr val="D19A66"/>
                </a:solidFill>
                <a:effectLst/>
                <a:latin typeface="Consolas" panose="020B0609020204030204" pitchFamily="49" charset="0"/>
              </a:rPr>
              <a:t>3</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clientId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topic</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split</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r>
              <a:rPr lang="en-US" b="0" dirty="0">
                <a:solidFill>
                  <a:srgbClr val="D19A66"/>
                </a:solidFill>
                <a:effectLst/>
                <a:latin typeface="Consolas" panose="020B0609020204030204" pitchFamily="49" charset="0"/>
              </a:rPr>
              <a:t>4</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timeIn</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5C07B"/>
                </a:solidFill>
                <a:effectLst/>
                <a:latin typeface="Consolas" panose="020B0609020204030204" pitchFamily="49" charset="0"/>
              </a:rPr>
              <a:t>Date</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now</a:t>
            </a:r>
            <a:r>
              <a:rPr lang="en-US" b="0" dirty="0">
                <a:solidFill>
                  <a:srgbClr val="ABB2B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topic</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"update/room"</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answer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count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res,</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room</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room,</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floor</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floor,</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server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publish</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topic</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topic,</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payload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JSON</a:t>
            </a:r>
            <a:r>
              <a:rPr lang="en-US" b="0" dirty="0" err="1">
                <a:solidFill>
                  <a:srgbClr val="ABB2BF"/>
                </a:solidFill>
                <a:effectLst/>
                <a:latin typeface="Consolas" panose="020B0609020204030204" pitchFamily="49" charset="0"/>
              </a:rPr>
              <a:t>.</a:t>
            </a:r>
            <a:r>
              <a:rPr lang="en-US" b="0" dirty="0" err="1">
                <a:solidFill>
                  <a:srgbClr val="56B6C2"/>
                </a:solidFill>
                <a:effectLst/>
                <a:latin typeface="Consolas" panose="020B0609020204030204" pitchFamily="49" charset="0"/>
              </a:rPr>
              <a:t>stringify</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type</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roomCount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result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answer</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76594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12</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419877" y="488108"/>
            <a:ext cx="4129088" cy="1419225"/>
          </a:xfrm>
        </p:spPr>
        <p:txBody>
          <a:bodyPr>
            <a:normAutofit/>
          </a:bodyPr>
          <a:lstStyle/>
          <a:p>
            <a:pPr algn="l"/>
            <a:r>
              <a:rPr lang="en-US" dirty="0"/>
              <a:t>Dashboard</a:t>
            </a:r>
            <a:endParaRPr lang="en-US" dirty="0">
              <a:solidFill>
                <a:srgbClr val="D953DC"/>
              </a:solidFill>
            </a:endParaRPr>
          </a:p>
        </p:txBody>
      </p:sp>
      <p:sp>
        <p:nvSpPr>
          <p:cNvPr id="47" name="TextBox 46">
            <a:extLst>
              <a:ext uri="{FF2B5EF4-FFF2-40B4-BE49-F238E27FC236}">
                <a16:creationId xmlns:a16="http://schemas.microsoft.com/office/drawing/2014/main" id="{68F84FC9-BD84-4DF6-9D25-CDBDDB7DA3A4}"/>
              </a:ext>
            </a:extLst>
          </p:cNvPr>
          <p:cNvSpPr txBox="1"/>
          <p:nvPr/>
        </p:nvSpPr>
        <p:spPr>
          <a:xfrm>
            <a:off x="883713" y="1383087"/>
            <a:ext cx="6683413" cy="5170646"/>
          </a:xfrm>
          <a:prstGeom prst="rect">
            <a:avLst/>
          </a:prstGeom>
          <a:noFill/>
        </p:spPr>
        <p:txBody>
          <a:bodyPr wrap="square" rtlCol="0">
            <a:spAutoFit/>
          </a:bodyPr>
          <a:lstStyle/>
          <a:p>
            <a:r>
              <a:rPr lang="en-US" dirty="0">
                <a:solidFill>
                  <a:srgbClr val="FF0000"/>
                </a:solidFill>
              </a:rPr>
              <a:t>On dashboard we used :</a:t>
            </a:r>
          </a:p>
          <a:p>
            <a:pPr marL="285750" indent="-285750">
              <a:buFont typeface="Arial" panose="020B0604020202020204" pitchFamily="34" charset="0"/>
              <a:buChar char="•"/>
            </a:pPr>
            <a:r>
              <a:rPr lang="en-US" dirty="0"/>
              <a:t>React-Redux</a:t>
            </a:r>
          </a:p>
          <a:p>
            <a:pPr marL="285750" indent="-285750">
              <a:buFont typeface="Arial" panose="020B0604020202020204" pitchFamily="34" charset="0"/>
              <a:buChar char="•"/>
            </a:pPr>
            <a:r>
              <a:rPr lang="en-US" dirty="0"/>
              <a:t>React-Bootstrap</a:t>
            </a:r>
          </a:p>
          <a:p>
            <a:pPr marL="285750" indent="-285750">
              <a:buFont typeface="Arial" panose="020B0604020202020204" pitchFamily="34" charset="0"/>
              <a:buChar char="•"/>
            </a:pPr>
            <a:r>
              <a:rPr lang="en-US" dirty="0"/>
              <a:t>React-Vis</a:t>
            </a:r>
          </a:p>
          <a:p>
            <a:pPr marL="285750" indent="-285750">
              <a:buFont typeface="Arial" panose="020B0604020202020204" pitchFamily="34" charset="0"/>
              <a:buChar char="•"/>
            </a:pPr>
            <a:r>
              <a:rPr lang="en-US" dirty="0" err="1"/>
              <a:t>Axios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solidFill>
                  <a:srgbClr val="FF0000"/>
                </a:solidFill>
              </a:rPr>
              <a:t>What dashboard does:</a:t>
            </a:r>
          </a:p>
          <a:p>
            <a:pPr marL="285750" indent="-285750">
              <a:buFont typeface="Arial" panose="020B0604020202020204" pitchFamily="34" charset="0"/>
              <a:buChar char="•"/>
            </a:pPr>
            <a:r>
              <a:rPr lang="en-US" sz="1400" dirty="0"/>
              <a:t>On landing-page, some info and login form to authenticate.</a:t>
            </a:r>
          </a:p>
          <a:p>
            <a:pPr marL="285750" indent="-285750">
              <a:buFont typeface="Arial" panose="020B0604020202020204" pitchFamily="34" charset="0"/>
              <a:buChar char="•"/>
            </a:pPr>
            <a:r>
              <a:rPr lang="en-US" sz="1400" dirty="0"/>
              <a:t>With MQTT Middleware we handle MQTT actions required.</a:t>
            </a:r>
          </a:p>
          <a:p>
            <a:pPr marL="285750" indent="-285750">
              <a:buFont typeface="Arial" panose="020B0604020202020204" pitchFamily="34" charset="0"/>
              <a:buChar char="•"/>
            </a:pPr>
            <a:r>
              <a:rPr lang="en-US" sz="1400" dirty="0"/>
              <a:t>With </a:t>
            </a:r>
            <a:r>
              <a:rPr lang="en-US" sz="1400" dirty="0" err="1"/>
              <a:t>Axios</a:t>
            </a:r>
            <a:r>
              <a:rPr lang="en-US" sz="1400" dirty="0"/>
              <a:t> we do the authentication of admin.</a:t>
            </a:r>
          </a:p>
          <a:p>
            <a:pPr marL="285750" indent="-285750">
              <a:buFont typeface="Arial" panose="020B0604020202020204" pitchFamily="34" charset="0"/>
              <a:buChar char="•"/>
            </a:pPr>
            <a:r>
              <a:rPr lang="en-US" sz="1400" dirty="0"/>
              <a:t>On Admin Dashboard we have </a:t>
            </a:r>
            <a:r>
              <a:rPr lang="en-US" sz="1400" dirty="0" err="1"/>
              <a:t>LiveView</a:t>
            </a:r>
            <a:r>
              <a:rPr lang="en-US" sz="1400" dirty="0"/>
              <a:t> to show the chart of who is currently joined the room and who left. Admin can track the number of people inside the room and total capacity of the room. And also it has an activity log button to download a txt file of the activity to record the activity logs on local machine.</a:t>
            </a:r>
          </a:p>
          <a:p>
            <a:pPr marL="285750" indent="-285750">
              <a:buFont typeface="Arial" panose="020B0604020202020204" pitchFamily="34" charset="0"/>
              <a:buChar char="•"/>
            </a:pPr>
            <a:r>
              <a:rPr lang="en-US" sz="1400" dirty="0"/>
              <a:t>Admin can add staff with specific beacon ID</a:t>
            </a:r>
          </a:p>
          <a:p>
            <a:pPr marL="285750" indent="-285750">
              <a:buFont typeface="Arial" panose="020B0604020202020204" pitchFamily="34" charset="0"/>
              <a:buChar char="•"/>
            </a:pPr>
            <a:r>
              <a:rPr lang="en-US" sz="1400" dirty="0"/>
              <a:t>Admin can add room on specific scanner and floor and room number.</a:t>
            </a:r>
          </a:p>
          <a:p>
            <a:pPr marL="285750" indent="-285750">
              <a:buFont typeface="Arial" panose="020B0604020202020204" pitchFamily="34" charset="0"/>
              <a:buChar char="•"/>
            </a:pPr>
            <a:r>
              <a:rPr lang="en-US" sz="1400" dirty="0"/>
              <a:t>Admin can see the list of all registered staff and room and staff inside the room.</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dirty="0"/>
          </a:p>
        </p:txBody>
      </p:sp>
      <p:pic>
        <p:nvPicPr>
          <p:cNvPr id="5" name="Picture 4">
            <a:extLst>
              <a:ext uri="{FF2B5EF4-FFF2-40B4-BE49-F238E27FC236}">
                <a16:creationId xmlns:a16="http://schemas.microsoft.com/office/drawing/2014/main" id="{BCB0D2CF-9555-468F-BD78-B01574C1C3CD}"/>
              </a:ext>
            </a:extLst>
          </p:cNvPr>
          <p:cNvPicPr>
            <a:picLocks noChangeAspect="1"/>
          </p:cNvPicPr>
          <p:nvPr/>
        </p:nvPicPr>
        <p:blipFill>
          <a:blip r:embed="rId2"/>
          <a:stretch>
            <a:fillRect/>
          </a:stretch>
        </p:blipFill>
        <p:spPr>
          <a:xfrm>
            <a:off x="7822174" y="651586"/>
            <a:ext cx="3243933" cy="5554828"/>
          </a:xfrm>
          <a:prstGeom prst="rect">
            <a:avLst/>
          </a:prstGeom>
        </p:spPr>
      </p:pic>
    </p:spTree>
    <p:extLst>
      <p:ext uri="{BB962C8B-B14F-4D97-AF65-F5344CB8AC3E}">
        <p14:creationId xmlns:p14="http://schemas.microsoft.com/office/powerpoint/2010/main" val="415676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13</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3970318"/>
          </a:xfrm>
          <a:prstGeom prst="rect">
            <a:avLst/>
          </a:prstGeom>
          <a:noFill/>
        </p:spPr>
        <p:txBody>
          <a:bodyPr wrap="square">
            <a:spAutoFit/>
          </a:bodyPr>
          <a:lstStyle/>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&lt;</a:t>
            </a:r>
            <a:r>
              <a:rPr lang="en-US" b="0" dirty="0" err="1">
                <a:solidFill>
                  <a:srgbClr val="E5C07B"/>
                </a:solidFill>
                <a:effectLst/>
                <a:latin typeface="Consolas" panose="020B0609020204030204" pitchFamily="49" charset="0"/>
              </a:rPr>
              <a:t>BrowserRouter</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Switch</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exact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Header</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'/dashboard'</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exact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Dashboard</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'/room/:floor/:room'</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RoomDetail</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signin</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SignedIn</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'/signup'</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Signedup</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addroom</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AddRoom</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roomstatus</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exact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RoomStatus</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addstaff</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ABB2BF"/>
                </a:solidFill>
                <a:effectLst/>
                <a:latin typeface="Consolas" panose="020B0609020204030204" pitchFamily="49" charset="0"/>
              </a:rPr>
              <a:t>AddStaff</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'/person'</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exact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Persons</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Route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path</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'/person/:floor/:room'</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component</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Persons</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a:solidFill>
                  <a:srgbClr val="E5C07B"/>
                </a:solidFill>
                <a:effectLst/>
                <a:latin typeface="Consolas" panose="020B0609020204030204" pitchFamily="49" charset="0"/>
              </a:rPr>
              <a:t>Switch</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&lt;/</a:t>
            </a:r>
            <a:r>
              <a:rPr lang="en-US" b="0" dirty="0" err="1">
                <a:solidFill>
                  <a:srgbClr val="E5C07B"/>
                </a:solidFill>
                <a:effectLst/>
                <a:latin typeface="Consolas" panose="020B0609020204030204" pitchFamily="49" charset="0"/>
              </a:rPr>
              <a:t>BrowserRouter</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0271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14</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1754326"/>
          </a:xfrm>
          <a:prstGeom prst="rect">
            <a:avLst/>
          </a:prstGeom>
          <a:noFill/>
        </p:spPr>
        <p:txBody>
          <a:bodyPr wrap="square">
            <a:spAutoFit/>
          </a:bodyPr>
          <a:lstStyle/>
          <a:p>
            <a:r>
              <a:rPr lang="en-US" b="0" dirty="0">
                <a:solidFill>
                  <a:srgbClr val="FFFFFF"/>
                </a:solidFill>
                <a:effectLst/>
                <a:latin typeface="Consolas" panose="020B0609020204030204" pitchFamily="49" charset="0"/>
              </a:rPr>
              <a:t>Store:</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persistedReducer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persistReducer</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persistConfig</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rootReducer</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middlewarea</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composeWithDevTools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applyMiddleware</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thunk</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61AFEF"/>
                </a:solidFill>
                <a:effectLst/>
                <a:latin typeface="Consolas" panose="020B0609020204030204" pitchFamily="49" charset="0"/>
              </a:rPr>
              <a:t>middleware</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"http://127.0.0.1:3002"</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store</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createStore</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persistedReducer</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middlewarea</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02028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15</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504365" y="402835"/>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707502" y="1269522"/>
            <a:ext cx="13352106" cy="5909310"/>
          </a:xfrm>
          <a:prstGeom prst="rect">
            <a:avLst/>
          </a:prstGeom>
          <a:noFill/>
        </p:spPr>
        <p:txBody>
          <a:bodyPr wrap="square">
            <a:spAutoFit/>
          </a:bodyPr>
          <a:lstStyle/>
          <a:p>
            <a:r>
              <a:rPr lang="en-US" b="0" dirty="0">
                <a:solidFill>
                  <a:srgbClr val="FFFFFF"/>
                </a:solidFill>
                <a:effectLst/>
                <a:latin typeface="Consolas" panose="020B0609020204030204" pitchFamily="49" charset="0"/>
              </a:rPr>
              <a:t>Middleware:</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case</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actionType</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FFFFF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client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publish</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"command/"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clientId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JSON</a:t>
            </a:r>
            <a:r>
              <a:rPr lang="en-US" b="0" dirty="0" err="1">
                <a:solidFill>
                  <a:srgbClr val="ABB2BF"/>
                </a:solidFill>
                <a:effectLst/>
                <a:latin typeface="Consolas" panose="020B0609020204030204" pitchFamily="49" charset="0"/>
              </a:rPr>
              <a:t>.</a:t>
            </a:r>
            <a:r>
              <a:rPr lang="en-US" b="0" dirty="0" err="1">
                <a:solidFill>
                  <a:srgbClr val="56B6C2"/>
                </a:solidFill>
                <a:effectLst/>
                <a:latin typeface="Consolas" panose="020B0609020204030204" pitchFamily="49" charset="0"/>
              </a:rPr>
              <a:t>stringify</a:t>
            </a:r>
            <a:r>
              <a:rPr lang="en-US" b="0" dirty="0">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payload</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break</a:t>
            </a:r>
            <a:r>
              <a:rPr lang="en-US" b="0" dirty="0">
                <a:solidFill>
                  <a:srgbClr val="ABB2BF"/>
                </a:solidFill>
                <a:effectLst/>
                <a:latin typeface="Consolas" panose="020B0609020204030204" pitchFamily="49" charset="0"/>
              </a:rPr>
              <a:t>;</a:t>
            </a:r>
          </a:p>
          <a:p>
            <a:endParaRPr lang="en-US" dirty="0">
              <a:solidFill>
                <a:srgbClr val="ABB2BF"/>
              </a:solidFill>
              <a:latin typeface="Consolas" panose="020B0609020204030204" pitchFamily="49" charset="0"/>
            </a:endParaRPr>
          </a:p>
          <a:p>
            <a:r>
              <a:rPr lang="en-US" b="0" dirty="0">
                <a:solidFill>
                  <a:schemeClr val="bg1"/>
                </a:solidFill>
                <a:effectLst/>
                <a:latin typeface="Consolas" panose="020B0609020204030204" pitchFamily="49" charset="0"/>
              </a:rPr>
              <a:t>Reducer:</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case</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actionType</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FFFFF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return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person</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endParaRPr lang="en-US" b="0" dirty="0">
              <a:solidFill>
                <a:srgbClr val="ABB2BF"/>
              </a:solidFill>
              <a:effectLst/>
              <a:latin typeface="Consolas" panose="020B0609020204030204" pitchFamily="49" charset="0"/>
            </a:endParaRPr>
          </a:p>
          <a:p>
            <a:r>
              <a:rPr lang="en-US" dirty="0">
                <a:solidFill>
                  <a:schemeClr val="bg1"/>
                </a:solidFill>
                <a:latin typeface="Consolas" panose="020B0609020204030204" pitchFamily="49" charset="0"/>
              </a:rPr>
              <a:t>Action:</a:t>
            </a:r>
          </a:p>
          <a:p>
            <a:r>
              <a:rPr lang="en-US" b="0" dirty="0">
                <a:solidFill>
                  <a:srgbClr val="C678DD"/>
                </a:solidFill>
                <a:effectLst/>
                <a:latin typeface="Consolas" panose="020B0609020204030204" pitchFamily="49" charset="0"/>
              </a:rPr>
              <a:t>export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addStaff</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data</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type</a:t>
            </a:r>
            <a:r>
              <a:rPr lang="en-US" b="0" dirty="0" err="1">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payload</a:t>
            </a:r>
            <a:r>
              <a:rPr lang="en-US" b="0" dirty="0" err="1">
                <a:solidFill>
                  <a:srgbClr val="56B6C2"/>
                </a:solidFill>
                <a:effectLst/>
                <a:latin typeface="Consolas" panose="020B0609020204030204" pitchFamily="49" charset="0"/>
              </a:rPr>
              <a:t>:</a:t>
            </a:r>
            <a:r>
              <a:rPr lang="en-US" b="0" dirty="0" err="1">
                <a:solidFill>
                  <a:srgbClr val="ABB2BF"/>
                </a:solidFill>
                <a:effectLst/>
                <a:latin typeface="Consolas" panose="020B0609020204030204" pitchFamily="49" charset="0"/>
              </a:rPr>
              <a:t>data</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65552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16</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504365" y="402835"/>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707502" y="1269522"/>
            <a:ext cx="13352106" cy="5909310"/>
          </a:xfrm>
          <a:prstGeom prst="rect">
            <a:avLst/>
          </a:prstGeom>
          <a:noFill/>
        </p:spPr>
        <p:txBody>
          <a:bodyPr wrap="square">
            <a:spAutoFit/>
          </a:bodyPr>
          <a:lstStyle/>
          <a:p>
            <a:r>
              <a:rPr lang="en-US" b="0" dirty="0">
                <a:solidFill>
                  <a:srgbClr val="FFFFFF"/>
                </a:solidFill>
                <a:effectLst/>
                <a:latin typeface="Consolas" panose="020B0609020204030204" pitchFamily="49" charset="0"/>
              </a:rPr>
              <a:t>Middleware:</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case</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actionType</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FFFFF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client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publish</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"command/"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clientId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JSON</a:t>
            </a:r>
            <a:r>
              <a:rPr lang="en-US" b="0" dirty="0" err="1">
                <a:solidFill>
                  <a:srgbClr val="ABB2BF"/>
                </a:solidFill>
                <a:effectLst/>
                <a:latin typeface="Consolas" panose="020B0609020204030204" pitchFamily="49" charset="0"/>
              </a:rPr>
              <a:t>.</a:t>
            </a:r>
            <a:r>
              <a:rPr lang="en-US" b="0" dirty="0" err="1">
                <a:solidFill>
                  <a:srgbClr val="56B6C2"/>
                </a:solidFill>
                <a:effectLst/>
                <a:latin typeface="Consolas" panose="020B0609020204030204" pitchFamily="49" charset="0"/>
              </a:rPr>
              <a:t>stringify</a:t>
            </a:r>
            <a:r>
              <a:rPr lang="en-US" b="0" dirty="0">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payload</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break</a:t>
            </a:r>
            <a:r>
              <a:rPr lang="en-US" b="0" dirty="0">
                <a:solidFill>
                  <a:srgbClr val="ABB2BF"/>
                </a:solidFill>
                <a:effectLst/>
                <a:latin typeface="Consolas" panose="020B0609020204030204" pitchFamily="49" charset="0"/>
              </a:rPr>
              <a:t>;</a:t>
            </a:r>
          </a:p>
          <a:p>
            <a:endParaRPr lang="en-US" dirty="0">
              <a:solidFill>
                <a:srgbClr val="ABB2BF"/>
              </a:solidFill>
              <a:latin typeface="Consolas" panose="020B0609020204030204" pitchFamily="49" charset="0"/>
            </a:endParaRPr>
          </a:p>
          <a:p>
            <a:r>
              <a:rPr lang="en-US" b="0" dirty="0">
                <a:solidFill>
                  <a:schemeClr val="bg1"/>
                </a:solidFill>
                <a:effectLst/>
                <a:latin typeface="Consolas" panose="020B0609020204030204" pitchFamily="49" charset="0"/>
              </a:rPr>
              <a:t>Reducer:</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case</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actionType</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FFFFFF"/>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return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person</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endParaRPr lang="en-US" b="0" dirty="0">
              <a:solidFill>
                <a:srgbClr val="ABB2BF"/>
              </a:solidFill>
              <a:effectLst/>
              <a:latin typeface="Consolas" panose="020B0609020204030204" pitchFamily="49" charset="0"/>
            </a:endParaRPr>
          </a:p>
          <a:p>
            <a:r>
              <a:rPr lang="en-US" dirty="0">
                <a:solidFill>
                  <a:schemeClr val="bg1"/>
                </a:solidFill>
                <a:latin typeface="Consolas" panose="020B0609020204030204" pitchFamily="49" charset="0"/>
              </a:rPr>
              <a:t>Action:</a:t>
            </a:r>
          </a:p>
          <a:p>
            <a:r>
              <a:rPr lang="en-US" b="0" dirty="0">
                <a:solidFill>
                  <a:srgbClr val="C678DD"/>
                </a:solidFill>
                <a:effectLst/>
                <a:latin typeface="Consolas" panose="020B0609020204030204" pitchFamily="49" charset="0"/>
              </a:rPr>
              <a:t>export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addStaff</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data</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type</a:t>
            </a:r>
            <a:r>
              <a:rPr lang="en-US" b="0" dirty="0" err="1">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action</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payload</a:t>
            </a:r>
            <a:r>
              <a:rPr lang="en-US" b="0" dirty="0" err="1">
                <a:solidFill>
                  <a:srgbClr val="56B6C2"/>
                </a:solidFill>
                <a:effectLst/>
                <a:latin typeface="Consolas" panose="020B0609020204030204" pitchFamily="49" charset="0"/>
              </a:rPr>
              <a:t>:</a:t>
            </a:r>
            <a:r>
              <a:rPr lang="en-US" b="0" dirty="0" err="1">
                <a:solidFill>
                  <a:srgbClr val="ABB2BF"/>
                </a:solidFill>
                <a:effectLst/>
                <a:latin typeface="Consolas" panose="020B0609020204030204" pitchFamily="49" charset="0"/>
              </a:rPr>
              <a:t>data</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22505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17</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1477328"/>
          </a:xfrm>
          <a:prstGeom prst="rect">
            <a:avLst/>
          </a:prstGeom>
          <a:noFill/>
        </p:spPr>
        <p:txBody>
          <a:bodyPr wrap="square">
            <a:spAutoFit/>
          </a:bodyPr>
          <a:lstStyle/>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persistedReducer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persistReducer</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persistConfig</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rootReducer</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middlewarea</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composeWithDevTools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applyMiddleware</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thunk</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61AFEF"/>
                </a:solidFill>
                <a:effectLst/>
                <a:latin typeface="Consolas" panose="020B0609020204030204" pitchFamily="49" charset="0"/>
              </a:rPr>
              <a:t>middleware</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"http://127.0.0.1:3002"</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store</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createStore</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persistedReducer</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middlewarea</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33831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18</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166327" y="1777491"/>
            <a:ext cx="13352106" cy="4524315"/>
          </a:xfrm>
          <a:prstGeom prst="rect">
            <a:avLst/>
          </a:prstGeom>
          <a:noFill/>
        </p:spPr>
        <p:txBody>
          <a:bodyPr wrap="square">
            <a:spAutoFit/>
          </a:bodyPr>
          <a:lstStyle/>
          <a:p>
            <a:r>
              <a:rPr lang="en-US" b="0" dirty="0">
                <a:solidFill>
                  <a:srgbClr val="C678DD"/>
                </a:solidFill>
                <a:effectLst/>
                <a:latin typeface="Consolas" panose="020B0609020204030204" pitchFamily="49" charset="0"/>
              </a:rPr>
              <a:t>class</a:t>
            </a:r>
            <a:r>
              <a:rPr lang="en-US" b="0" dirty="0">
                <a:solidFill>
                  <a:srgbClr val="E5C07B"/>
                </a:solidFill>
                <a:effectLst/>
                <a:latin typeface="Consolas" panose="020B0609020204030204" pitchFamily="49" charset="0"/>
              </a:rPr>
              <a:t> </a:t>
            </a:r>
            <a:r>
              <a:rPr lang="en-US" b="0" dirty="0" err="1">
                <a:solidFill>
                  <a:srgbClr val="E5C07B"/>
                </a:solidFill>
                <a:effectLst/>
                <a:latin typeface="Consolas" panose="020B0609020204030204" pitchFamily="49" charset="0"/>
              </a:rPr>
              <a:t>AddStaff</a:t>
            </a:r>
            <a:r>
              <a:rPr lang="en-US" b="0" dirty="0">
                <a:solidFill>
                  <a:srgbClr val="E5C07B"/>
                </a:solidFill>
                <a:effectLst/>
                <a:latin typeface="Consolas" panose="020B0609020204030204" pitchFamily="49" charset="0"/>
              </a:rPr>
              <a:t> </a:t>
            </a:r>
            <a:r>
              <a:rPr lang="en-US" b="0" dirty="0">
                <a:solidFill>
                  <a:srgbClr val="C678DD"/>
                </a:solidFill>
                <a:effectLst/>
                <a:latin typeface="Consolas" panose="020B0609020204030204" pitchFamily="49" charset="0"/>
              </a:rPr>
              <a:t>extends</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Component</a:t>
            </a:r>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a:solidFill>
                  <a:srgbClr val="E06C75"/>
                </a:solidFill>
                <a:effectLst/>
                <a:latin typeface="Consolas" panose="020B0609020204030204" pitchFamily="49" charset="0"/>
              </a:rPr>
              <a:t>state</a:t>
            </a:r>
            <a:r>
              <a:rPr lang="en-US" b="0" dirty="0">
                <a:solidFill>
                  <a:srgbClr val="E5C07B"/>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type</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err="1">
                <a:solidFill>
                  <a:srgbClr val="E06C75"/>
                </a:solidFill>
                <a:effectLst/>
                <a:latin typeface="Consolas" panose="020B0609020204030204" pitchFamily="49" charset="0"/>
              </a:rPr>
              <a:t>actionType</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ADDSTAFF</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name</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err="1">
                <a:solidFill>
                  <a:srgbClr val="E5C07B"/>
                </a:solidFill>
                <a:effectLst/>
                <a:latin typeface="Consolas" panose="020B0609020204030204" pitchFamily="49" charset="0"/>
              </a:rPr>
              <a:t>surename</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email</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password</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err="1">
                <a:solidFill>
                  <a:srgbClr val="E5C07B"/>
                </a:solidFill>
                <a:effectLst/>
                <a:latin typeface="Consolas" panose="020B0609020204030204" pitchFamily="49" charset="0"/>
              </a:rPr>
              <a:t>beaconid</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br>
              <a:rPr lang="en-US" b="0" dirty="0">
                <a:solidFill>
                  <a:srgbClr val="FFFFFF"/>
                </a:solidFill>
                <a:effectLst/>
                <a:latin typeface="Consolas" panose="020B0609020204030204" pitchFamily="49" charset="0"/>
              </a:rPr>
            </a:br>
            <a:r>
              <a:rPr lang="en-US" b="0" dirty="0">
                <a:solidFill>
                  <a:srgbClr val="E5C07B"/>
                </a:solidFill>
                <a:effectLst/>
                <a:latin typeface="Consolas" panose="020B0609020204030204" pitchFamily="49" charset="0"/>
              </a:rPr>
              <a:t>  </a:t>
            </a:r>
            <a:r>
              <a:rPr lang="en-US" b="0" dirty="0" err="1">
                <a:solidFill>
                  <a:srgbClr val="61AFEF"/>
                </a:solidFill>
                <a:effectLst/>
                <a:latin typeface="Consolas" panose="020B0609020204030204" pitchFamily="49" charset="0"/>
              </a:rPr>
              <a:t>handleChange</a:t>
            </a:r>
            <a:r>
              <a:rPr lang="en-US" b="0" dirty="0">
                <a:solidFill>
                  <a:srgbClr val="E5C07B"/>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(e)</a:t>
            </a:r>
            <a:r>
              <a:rPr lang="en-US" b="0" dirty="0">
                <a:solidFill>
                  <a:srgbClr val="E5C07B"/>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err="1">
                <a:solidFill>
                  <a:srgbClr val="E06C75"/>
                </a:solidFill>
                <a:effectLst/>
                <a:latin typeface="Consolas" panose="020B0609020204030204" pitchFamily="49" charset="0"/>
              </a:rPr>
              <a:t>this</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setState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e</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target</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id</a:t>
            </a:r>
            <a:r>
              <a:rPr lang="en-US" b="0" dirty="0">
                <a:solidFill>
                  <a:srgbClr val="ABB2BF"/>
                </a:solidFill>
                <a:effectLst/>
                <a:latin typeface="Consolas" panose="020B0609020204030204" pitchFamily="49" charset="0"/>
              </a:rPr>
              <a:t>]</a:t>
            </a:r>
            <a:r>
              <a:rPr lang="en-US" b="0" dirty="0">
                <a:solidFill>
                  <a:srgbClr val="56B6C2"/>
                </a:solidFill>
                <a:effectLst/>
                <a:latin typeface="Consolas" panose="020B0609020204030204" pitchFamily="49" charset="0"/>
              </a:rPr>
              <a:t>:</a:t>
            </a:r>
            <a:r>
              <a:rPr lang="en-US" b="0" dirty="0">
                <a:solidFill>
                  <a:srgbClr val="E5C07B"/>
                </a:solidFill>
                <a:effectLst/>
                <a:latin typeface="Consolas" panose="020B0609020204030204" pitchFamily="49" charset="0"/>
              </a:rPr>
              <a:t> </a:t>
            </a:r>
            <a:r>
              <a:rPr lang="en-US" b="0" dirty="0" err="1">
                <a:solidFill>
                  <a:srgbClr val="E06C75"/>
                </a:solidFill>
                <a:effectLst/>
                <a:latin typeface="Consolas" panose="020B0609020204030204" pitchFamily="49" charset="0"/>
              </a:rPr>
              <a:t>e</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target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value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E5C07B"/>
                </a:solidFill>
                <a:effectLst/>
                <a:latin typeface="Consolas" panose="020B0609020204030204" pitchFamily="49" charset="0"/>
              </a:rPr>
              <a:t>  </a:t>
            </a:r>
            <a:r>
              <a:rPr lang="en-US" b="0" dirty="0">
                <a:solidFill>
                  <a:srgbClr val="ABB2BF"/>
                </a:solidFill>
                <a:effectLst/>
                <a:latin typeface="Consolas" panose="020B0609020204030204" pitchFamily="49" charset="0"/>
              </a:rPr>
              <a:t>};</a:t>
            </a:r>
          </a:p>
          <a:p>
            <a:r>
              <a:rPr lang="en-US" b="0" dirty="0">
                <a:solidFill>
                  <a:srgbClr val="ABB2BF"/>
                </a:solidFill>
                <a:effectLst/>
                <a:latin typeface="Consolas" panose="020B0609020204030204" pitchFamily="49" charset="0"/>
              </a:rPr>
              <a:t> &lt;</a:t>
            </a:r>
            <a:r>
              <a:rPr lang="en-US" b="0" dirty="0">
                <a:solidFill>
                  <a:srgbClr val="E06C75"/>
                </a:solidFill>
                <a:effectLst/>
                <a:latin typeface="Consolas" panose="020B0609020204030204" pitchFamily="49" charset="0"/>
              </a:rPr>
              <a:t>input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type</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"text"</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placeholder</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"Name"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id</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"name"</a:t>
            </a:r>
            <a:r>
              <a:rPr lang="en-US" b="0" dirty="0">
                <a:solidFill>
                  <a:srgbClr val="ABB2BF"/>
                </a:solidFill>
                <a:effectLst/>
                <a:latin typeface="Consolas" panose="020B0609020204030204" pitchFamily="49" charset="0"/>
              </a:rPr>
              <a:t> </a:t>
            </a:r>
            <a:r>
              <a:rPr lang="en-US" b="0" dirty="0" err="1">
                <a:solidFill>
                  <a:srgbClr val="D19A66"/>
                </a:solidFill>
                <a:effectLst/>
                <a:latin typeface="Consolas" panose="020B0609020204030204" pitchFamily="49" charset="0"/>
              </a:rPr>
              <a:t>onChange</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err="1">
                <a:solidFill>
                  <a:srgbClr val="E06C75"/>
                </a:solidFill>
                <a:effectLst/>
                <a:latin typeface="Consolas" panose="020B0609020204030204" pitchFamily="49" charset="0"/>
              </a:rPr>
              <a:t>this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handleChange</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 /&gt;</a:t>
            </a:r>
            <a:endParaRPr lang="en-US" b="0" dirty="0">
              <a:solidFill>
                <a:srgbClr val="FFFFFF"/>
              </a:solidFill>
              <a:effectLst/>
              <a:latin typeface="Consolas" panose="020B0609020204030204" pitchFamily="49" charset="0"/>
            </a:endParaRPr>
          </a:p>
          <a:p>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56848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19</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1418254" y="1999655"/>
            <a:ext cx="13352106" cy="3970318"/>
          </a:xfrm>
          <a:prstGeom prst="rect">
            <a:avLst/>
          </a:prstGeom>
          <a:noFill/>
        </p:spPr>
        <p:txBody>
          <a:bodyPr wrap="square">
            <a:spAutoFit/>
          </a:bodyPr>
          <a:lstStyle/>
          <a:p>
            <a:r>
              <a:rPr lang="en-US" b="0" i="1" dirty="0">
                <a:solidFill>
                  <a:schemeClr val="bg1"/>
                </a:solidFill>
                <a:effectLst/>
                <a:latin typeface="Consolas" panose="020B0609020204030204" pitchFamily="49" charset="0"/>
              </a:rPr>
              <a:t>Dispatch Mapper</a:t>
            </a:r>
            <a:endParaRPr lang="en-US" b="0" dirty="0">
              <a:solidFill>
                <a:schemeClr val="bg1"/>
              </a:solidFill>
              <a:effectLst/>
              <a:latin typeface="Consolas" panose="020B0609020204030204" pitchFamily="49" charset="0"/>
            </a:endParaRPr>
          </a:p>
          <a:p>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mapDispatchToProps</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(dispatch)</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return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addStaff</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(person)</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61AFEF"/>
                </a:solidFill>
                <a:effectLst/>
                <a:latin typeface="Consolas" panose="020B0609020204030204" pitchFamily="49" charset="0"/>
              </a:rPr>
              <a:t>dispatch</a:t>
            </a:r>
            <a:r>
              <a:rPr lang="en-US" b="0" dirty="0">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addStaff</a:t>
            </a:r>
            <a:r>
              <a:rPr lang="en-US" b="0" dirty="0">
                <a:solidFill>
                  <a:srgbClr val="ABB2BF"/>
                </a:solidFill>
                <a:effectLst/>
                <a:latin typeface="Consolas" panose="020B0609020204030204" pitchFamily="49" charset="0"/>
              </a:rPr>
              <a:t>(person)),</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resetResult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61AFEF"/>
                </a:solidFill>
                <a:effectLst/>
                <a:latin typeface="Consolas" panose="020B0609020204030204" pitchFamily="49" charset="0"/>
              </a:rPr>
              <a:t>dispatch</a:t>
            </a:r>
            <a:r>
              <a:rPr lang="en-US" b="0" dirty="0">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resetResult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i="1" dirty="0">
                <a:solidFill>
                  <a:schemeClr val="bg1"/>
                </a:solidFill>
                <a:effectLst/>
                <a:latin typeface="Consolas" panose="020B0609020204030204" pitchFamily="49" charset="0"/>
              </a:rPr>
              <a:t>State Mapper</a:t>
            </a:r>
            <a:endParaRPr lang="en-US" b="0" dirty="0">
              <a:solidFill>
                <a:schemeClr val="bg1"/>
              </a:solidFill>
              <a:effectLst/>
              <a:latin typeface="Consolas" panose="020B0609020204030204" pitchFamily="49" charset="0"/>
            </a:endParaRPr>
          </a:p>
          <a:p>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mapStateToProps</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(state)</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return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result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state</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result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result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loginData</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state</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auth</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login</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64332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Project Outline</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a:t>
            </a:fld>
            <a:endParaRPr lang="en-US" dirty="0"/>
          </a:p>
        </p:txBody>
      </p:sp>
      <p:sp>
        <p:nvSpPr>
          <p:cNvPr id="6" name="TextBox 5">
            <a:extLst>
              <a:ext uri="{FF2B5EF4-FFF2-40B4-BE49-F238E27FC236}">
                <a16:creationId xmlns:a16="http://schemas.microsoft.com/office/drawing/2014/main" id="{1F6C4DEE-C65F-48F0-BAAF-8242D2C6B541}"/>
              </a:ext>
            </a:extLst>
          </p:cNvPr>
          <p:cNvSpPr txBox="1"/>
          <p:nvPr/>
        </p:nvSpPr>
        <p:spPr>
          <a:xfrm>
            <a:off x="5346441" y="1063531"/>
            <a:ext cx="6437570" cy="4247317"/>
          </a:xfrm>
          <a:prstGeom prst="rect">
            <a:avLst/>
          </a:prstGeom>
          <a:noFill/>
        </p:spPr>
        <p:txBody>
          <a:bodyPr wrap="square" rtlCol="0">
            <a:spAutoFit/>
          </a:bodyPr>
          <a:lstStyle/>
          <a:p>
            <a:r>
              <a:rPr lang="en-US" b="1" dirty="0"/>
              <a:t>Designing a prototype of an indoor contact tracing system to be used to produce an estimation of the number of people inside a building</a:t>
            </a:r>
          </a:p>
          <a:p>
            <a:endParaRPr lang="en-US" dirty="0"/>
          </a:p>
          <a:p>
            <a:endParaRPr lang="en-US" dirty="0"/>
          </a:p>
          <a:p>
            <a:r>
              <a:rPr lang="en-US" dirty="0"/>
              <a:t>Implement a prototype of the architecture in Node.js and/or Node-red consisting of the following components:</a:t>
            </a:r>
          </a:p>
          <a:p>
            <a:r>
              <a:rPr lang="en-US" dirty="0"/>
              <a:t>• Bluetooth emitter simulator </a:t>
            </a:r>
          </a:p>
          <a:p>
            <a:r>
              <a:rPr lang="en-US" dirty="0"/>
              <a:t>• A Bluetooth scanner installed on devices in specific locations in the building. </a:t>
            </a:r>
          </a:p>
          <a:p>
            <a:r>
              <a:rPr lang="en-US" dirty="0"/>
              <a:t>• A server that collects data from the scanner, process them in real-time send alarms to users, stores </a:t>
            </a:r>
            <a:r>
              <a:rPr lang="en-US" dirty="0" err="1"/>
              <a:t>anonymised</a:t>
            </a:r>
            <a:r>
              <a:rPr lang="en-US" dirty="0"/>
              <a:t> data and produces statistical data </a:t>
            </a:r>
          </a:p>
          <a:p>
            <a:r>
              <a:rPr lang="en-US" dirty="0"/>
              <a:t>• A dashboard to visualize </a:t>
            </a:r>
            <a:r>
              <a:rPr lang="en-US" dirty="0" err="1"/>
              <a:t>anonymised</a:t>
            </a:r>
            <a:r>
              <a:rPr lang="en-US" dirty="0"/>
              <a:t> real-time and historical data</a:t>
            </a:r>
          </a:p>
        </p:txBody>
      </p:sp>
    </p:spTree>
    <p:extLst>
      <p:ext uri="{BB962C8B-B14F-4D97-AF65-F5344CB8AC3E}">
        <p14:creationId xmlns:p14="http://schemas.microsoft.com/office/powerpoint/2010/main" val="29897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20</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64405" y="888027"/>
            <a:ext cx="4129088" cy="1419225"/>
          </a:xfrm>
        </p:spPr>
        <p:txBody>
          <a:bodyPr>
            <a:normAutofit/>
          </a:bodyPr>
          <a:lstStyle/>
          <a:p>
            <a:pPr algn="l"/>
            <a:r>
              <a:rPr lang="en-US" dirty="0">
                <a:solidFill>
                  <a:schemeClr val="bg1"/>
                </a:solidFill>
              </a:rPr>
              <a:t>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364405" y="1889458"/>
            <a:ext cx="13352106" cy="2308324"/>
          </a:xfrm>
          <a:prstGeom prst="rect">
            <a:avLst/>
          </a:prstGeom>
          <a:noFill/>
        </p:spPr>
        <p:txBody>
          <a:bodyPr wrap="square">
            <a:spAutoFit/>
          </a:bodyPr>
          <a:lstStyle/>
          <a:p>
            <a:r>
              <a:rPr lang="en-US" b="0" i="1" dirty="0">
                <a:solidFill>
                  <a:schemeClr val="bg1"/>
                </a:solidFill>
                <a:effectLst/>
                <a:latin typeface="Consolas" panose="020B0609020204030204" pitchFamily="49" charset="0"/>
              </a:rPr>
              <a:t>Download User Activity Log:</a:t>
            </a:r>
            <a:endParaRPr lang="en-US" b="0" dirty="0">
              <a:solidFill>
                <a:schemeClr val="bg1"/>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element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document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createElement</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file</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new</a:t>
            </a:r>
            <a:r>
              <a:rPr lang="en-US" b="0" dirty="0">
                <a:solidFill>
                  <a:srgbClr val="FFFFFF"/>
                </a:solidFill>
                <a:effectLst/>
                <a:latin typeface="Consolas" panose="020B0609020204030204" pitchFamily="49" charset="0"/>
              </a:rPr>
              <a:t> </a:t>
            </a:r>
            <a:r>
              <a:rPr lang="en-US" b="0" dirty="0">
                <a:solidFill>
                  <a:srgbClr val="61AFEF"/>
                </a:solidFill>
                <a:effectLst/>
                <a:latin typeface="Consolas" panose="020B0609020204030204" pitchFamily="49" charset="0"/>
              </a:rPr>
              <a:t>Blob</a:t>
            </a:r>
            <a:r>
              <a:rPr lang="en-US" b="0" dirty="0">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event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target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textContent</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type</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'text/</a:t>
            </a:r>
            <a:r>
              <a:rPr lang="en-US" b="0" dirty="0" err="1">
                <a:solidFill>
                  <a:srgbClr val="98C379"/>
                </a:solidFill>
                <a:effectLst/>
                <a:latin typeface="Consolas" panose="020B0609020204030204" pitchFamily="49" charset="0"/>
              </a:rPr>
              <a:t>plain;charset</a:t>
            </a:r>
            <a:r>
              <a:rPr lang="en-US" b="0" dirty="0">
                <a:solidFill>
                  <a:srgbClr val="98C379"/>
                </a:solidFill>
                <a:effectLst/>
                <a:latin typeface="Consolas" panose="020B0609020204030204" pitchFamily="49" charset="0"/>
              </a:rPr>
              <a:t>=utf-8'</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element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href</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URL</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createObjectURL</a:t>
            </a:r>
            <a:r>
              <a:rPr lang="en-US" b="0" dirty="0">
                <a:solidFill>
                  <a:srgbClr val="ABB2BF"/>
                </a:solidFill>
                <a:effectLst/>
                <a:latin typeface="Consolas" panose="020B0609020204030204" pitchFamily="49" charset="0"/>
              </a:rPr>
              <a:t>(file);</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element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download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"activityLog.txt"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document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body</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appendChild</a:t>
            </a:r>
            <a:r>
              <a:rPr lang="en-US" b="0" dirty="0">
                <a:solidFill>
                  <a:srgbClr val="ABB2BF"/>
                </a:solidFill>
                <a:effectLst/>
                <a:latin typeface="Consolas" panose="020B0609020204030204" pitchFamily="49" charset="0"/>
              </a:rPr>
              <a:t>(element);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element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click</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580512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21</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92397" y="353840"/>
            <a:ext cx="4129088" cy="1419225"/>
          </a:xfrm>
        </p:spPr>
        <p:txBody>
          <a:bodyPr>
            <a:normAutofit fontScale="90000"/>
          </a:bodyPr>
          <a:lstStyle/>
          <a:p>
            <a:pPr algn="l"/>
            <a:r>
              <a:rPr lang="en-US" dirty="0">
                <a:solidFill>
                  <a:schemeClr val="bg1"/>
                </a:solidFill>
              </a:rPr>
              <a:t>Notification</a:t>
            </a:r>
            <a:br>
              <a:rPr lang="en-US" dirty="0">
                <a:solidFill>
                  <a:schemeClr val="bg1"/>
                </a:solidFill>
              </a:rPr>
            </a:br>
            <a:r>
              <a:rPr lang="en-US" dirty="0">
                <a:solidFill>
                  <a:schemeClr val="bg1"/>
                </a:solidFill>
              </a:rPr>
              <a:t>On Dashboard</a:t>
            </a:r>
          </a:p>
        </p:txBody>
      </p:sp>
      <p:sp>
        <p:nvSpPr>
          <p:cNvPr id="6" name="TextBox 5">
            <a:extLst>
              <a:ext uri="{FF2B5EF4-FFF2-40B4-BE49-F238E27FC236}">
                <a16:creationId xmlns:a16="http://schemas.microsoft.com/office/drawing/2014/main" id="{A8E4901F-A213-4179-85E8-5E1C1AB90A96}"/>
              </a:ext>
            </a:extLst>
          </p:cNvPr>
          <p:cNvSpPr txBox="1"/>
          <p:nvPr/>
        </p:nvSpPr>
        <p:spPr>
          <a:xfrm>
            <a:off x="307910" y="1945442"/>
            <a:ext cx="13352106" cy="646331"/>
          </a:xfrm>
          <a:prstGeom prst="rect">
            <a:avLst/>
          </a:prstGeom>
          <a:noFill/>
        </p:spPr>
        <p:txBody>
          <a:bodyPr wrap="square">
            <a:spAutoFit/>
          </a:bodyPr>
          <a:lstStyle/>
          <a:p>
            <a:r>
              <a:rPr lang="en-US" b="0" dirty="0">
                <a:solidFill>
                  <a:srgbClr val="ABB2BF"/>
                </a:solidFill>
                <a:effectLst/>
                <a:latin typeface="Consolas" panose="020B0609020204030204" pitchFamily="49" charset="0"/>
              </a:rPr>
              <a:t> &lt;</a:t>
            </a:r>
            <a:r>
              <a:rPr lang="en-US" b="0" dirty="0">
                <a:solidFill>
                  <a:srgbClr val="E06C75"/>
                </a:solidFill>
                <a:effectLst/>
                <a:latin typeface="Consolas" panose="020B0609020204030204" pitchFamily="49" charset="0"/>
              </a:rPr>
              <a:t>h6</a:t>
            </a:r>
            <a:r>
              <a:rPr lang="en-US" b="0" dirty="0">
                <a:solidFill>
                  <a:srgbClr val="ABB2BF"/>
                </a:solidFill>
                <a:effectLst/>
                <a:latin typeface="Consolas" panose="020B0609020204030204" pitchFamily="49" charset="0"/>
              </a:rPr>
              <a:t>  </a:t>
            </a:r>
            <a:r>
              <a:rPr lang="en-US" b="0" dirty="0" err="1">
                <a:solidFill>
                  <a:srgbClr val="D19A66"/>
                </a:solidFill>
                <a:effectLst/>
                <a:latin typeface="Consolas" panose="020B0609020204030204" pitchFamily="49" charset="0"/>
              </a:rPr>
              <a:t>className</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"inactive"</a:t>
            </a:r>
            <a:r>
              <a:rPr lang="en-US" b="0" dirty="0">
                <a:solidFill>
                  <a:srgbClr val="ABB2BF"/>
                </a:solidFill>
                <a:effectLst/>
                <a:latin typeface="Consolas" panose="020B0609020204030204" pitchFamily="49" charset="0"/>
              </a:rPr>
              <a:t> </a:t>
            </a:r>
            <a:r>
              <a:rPr lang="en-US" b="0" dirty="0">
                <a:solidFill>
                  <a:srgbClr val="D19A66"/>
                </a:solidFill>
                <a:effectLst/>
                <a:latin typeface="Consolas" panose="020B0609020204030204" pitchFamily="49" charset="0"/>
              </a:rPr>
              <a:t>style</a:t>
            </a:r>
            <a:r>
              <a:rPr lang="en-US" b="0" dirty="0">
                <a:solidFill>
                  <a:srgbClr val="56B6C2"/>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{color</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"#ddf704"</a:t>
            </a:r>
            <a:r>
              <a:rPr lang="en-US" b="0" dirty="0">
                <a:solidFill>
                  <a:srgbClr val="ABB2BF"/>
                </a:solidFill>
                <a:effectLst/>
                <a:latin typeface="Consolas" panose="020B0609020204030204" pitchFamily="49" charset="0"/>
              </a:rPr>
              <a:t>}</a:t>
            </a:r>
            <a:r>
              <a:rPr lang="en-US" b="0" dirty="0">
                <a:solidFill>
                  <a:srgbClr val="BE5046"/>
                </a:solidFill>
                <a:effectLst/>
                <a:latin typeface="Consolas" panose="020B0609020204030204" pitchFamily="49" charset="0"/>
              </a:rPr>
              <a:t>}</a:t>
            </a:r>
            <a:r>
              <a:rPr lang="en-US" b="0" dirty="0">
                <a:solidFill>
                  <a:srgbClr val="ABB2BF"/>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ABB2BF"/>
                </a:solidFill>
                <a:effectLst/>
                <a:latin typeface="Consolas" panose="020B0609020204030204" pitchFamily="49" charset="0"/>
              </a:rPr>
              <a:t> _______________ Room is full now _______________ &lt;/</a:t>
            </a:r>
            <a:r>
              <a:rPr lang="en-US" b="0" dirty="0">
                <a:solidFill>
                  <a:srgbClr val="E06C75"/>
                </a:solidFill>
                <a:effectLst/>
                <a:latin typeface="Consolas" panose="020B0609020204030204" pitchFamily="49" charset="0"/>
              </a:rPr>
              <a:t>h6</a:t>
            </a:r>
            <a:r>
              <a:rPr lang="en-US" b="0" dirty="0">
                <a:solidFill>
                  <a:srgbClr val="ABB2BF"/>
                </a:solidFill>
                <a:effectLst/>
                <a:latin typeface="Consolas" panose="020B0609020204030204" pitchFamily="49" charset="0"/>
              </a:rPr>
              <a:t>&gt; </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29229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22</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392397" y="353840"/>
            <a:ext cx="4129088" cy="1419225"/>
          </a:xfrm>
        </p:spPr>
        <p:txBody>
          <a:bodyPr>
            <a:normAutofit fontScale="90000"/>
          </a:bodyPr>
          <a:lstStyle/>
          <a:p>
            <a:pPr algn="l"/>
            <a:r>
              <a:rPr lang="en-US" dirty="0">
                <a:solidFill>
                  <a:schemeClr val="bg1"/>
                </a:solidFill>
              </a:rPr>
              <a:t>Notification</a:t>
            </a:r>
            <a:br>
              <a:rPr lang="en-US" dirty="0">
                <a:solidFill>
                  <a:schemeClr val="bg1"/>
                </a:solidFill>
              </a:rPr>
            </a:br>
            <a:r>
              <a:rPr lang="en-US" dirty="0">
                <a:solidFill>
                  <a:schemeClr val="bg1"/>
                </a:solidFill>
              </a:rPr>
              <a:t>On Server</a:t>
            </a:r>
          </a:p>
        </p:txBody>
      </p:sp>
      <p:sp>
        <p:nvSpPr>
          <p:cNvPr id="6" name="TextBox 5">
            <a:extLst>
              <a:ext uri="{FF2B5EF4-FFF2-40B4-BE49-F238E27FC236}">
                <a16:creationId xmlns:a16="http://schemas.microsoft.com/office/drawing/2014/main" id="{A8E4901F-A213-4179-85E8-5E1C1AB90A96}"/>
              </a:ext>
            </a:extLst>
          </p:cNvPr>
          <p:cNvSpPr txBox="1"/>
          <p:nvPr/>
        </p:nvSpPr>
        <p:spPr>
          <a:xfrm>
            <a:off x="177282" y="1702846"/>
            <a:ext cx="13352106" cy="4801314"/>
          </a:xfrm>
          <a:prstGeom prst="rect">
            <a:avLst/>
          </a:prstGeom>
          <a:noFill/>
        </p:spPr>
        <p:txBody>
          <a:bodyPr wrap="square">
            <a:spAutoFit/>
          </a:bodyPr>
          <a:lstStyle/>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transporter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nodemailer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createTransport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host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'smtp.gmail.com'</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port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587</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secure</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false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requireTLS</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true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auth</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user</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Admin</a:t>
            </a:r>
            <a:r>
              <a:rPr lang="en-US" dirty="0" err="1">
                <a:solidFill>
                  <a:srgbClr val="98C379"/>
                </a:solidFill>
                <a:latin typeface="Consolas" panose="020B0609020204030204" pitchFamily="49" charset="0"/>
              </a:rPr>
              <a:t>Email</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pass</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AdminPass</a:t>
            </a:r>
            <a:r>
              <a:rPr lang="en-US" b="0" dirty="0">
                <a:solidFill>
                  <a:srgbClr val="98C379"/>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br>
              <a:rPr lang="en-US" b="0" dirty="0">
                <a:solidFill>
                  <a:srgbClr val="FFFFFF"/>
                </a:solidFill>
                <a:effectLst/>
                <a:latin typeface="Consolas" panose="020B0609020204030204" pitchFamily="49" charset="0"/>
              </a:rPr>
            </a:br>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var</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mailOptions</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from</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AdminEmail</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to</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UsersEmails</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subject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'Sending Email using Node.js'</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text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'Room is FULL!'</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38890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dirty="0"/>
              <a:t>Some Tools</a:t>
            </a:r>
            <a:br>
              <a:rPr lang="en-US" dirty="0"/>
            </a:br>
            <a:r>
              <a:rPr lang="en-US" dirty="0"/>
              <a:t>That Used</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a:xfrm>
            <a:off x="5162550" y="559678"/>
            <a:ext cx="1944000" cy="1716991"/>
          </a:xfrm>
        </p:spPr>
        <p:txBody>
          <a:bodyPr/>
          <a:lstStyle/>
          <a:p>
            <a:r>
              <a:rPr lang="en-US" dirty="0"/>
              <a:t>MQTT</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a:xfrm>
            <a:off x="7295581" y="559678"/>
            <a:ext cx="1944000" cy="1716991"/>
          </a:xfrm>
        </p:spPr>
        <p:txBody>
          <a:bodyPr/>
          <a:lstStyle/>
          <a:p>
            <a:r>
              <a:rPr lang="en-US" dirty="0"/>
              <a:t>NodeJS</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a:xfrm>
            <a:off x="9428613" y="559678"/>
            <a:ext cx="1944000" cy="1716991"/>
          </a:xfrm>
        </p:spPr>
        <p:txBody>
          <a:bodyPr/>
          <a:lstStyle/>
          <a:p>
            <a:r>
              <a:rPr lang="en-US" dirty="0"/>
              <a:t>Express</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a:xfrm>
            <a:off x="5162550" y="2374641"/>
            <a:ext cx="1944000" cy="1842796"/>
          </a:xfrm>
        </p:spPr>
        <p:txBody>
          <a:bodyPr/>
          <a:lstStyle/>
          <a:p>
            <a:r>
              <a:rPr lang="en-US" dirty="0"/>
              <a:t>React</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a:xfrm>
            <a:off x="7295356" y="2374641"/>
            <a:ext cx="1944000" cy="1842796"/>
          </a:xfrm>
        </p:spPr>
        <p:txBody>
          <a:bodyPr/>
          <a:lstStyle/>
          <a:p>
            <a:r>
              <a:rPr lang="en-US" dirty="0"/>
              <a:t>Redux</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a:xfrm>
            <a:off x="9428163" y="2374641"/>
            <a:ext cx="1944000" cy="1842796"/>
          </a:xfrm>
        </p:spPr>
        <p:txBody>
          <a:bodyPr/>
          <a:lstStyle/>
          <a:p>
            <a:r>
              <a:rPr lang="en-US" dirty="0"/>
              <a:t>MongoDB</a:t>
            </a:r>
          </a:p>
        </p:txBody>
      </p:sp>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3</a:t>
            </a:fld>
            <a:endParaRPr lang="en-US"/>
          </a:p>
        </p:txBody>
      </p:sp>
      <p:pic>
        <p:nvPicPr>
          <p:cNvPr id="14" name="Picture Placeholder 13">
            <a:extLst>
              <a:ext uri="{FF2B5EF4-FFF2-40B4-BE49-F238E27FC236}">
                <a16:creationId xmlns:a16="http://schemas.microsoft.com/office/drawing/2014/main" id="{569EC8F9-6B99-4C5A-9265-D46786177EFB}"/>
              </a:ext>
            </a:extLst>
          </p:cNvPr>
          <p:cNvPicPr>
            <a:picLocks noGrp="1" noChangeAspect="1"/>
          </p:cNvPicPr>
          <p:nvPr>
            <p:ph type="pic" sz="quarter" idx="22"/>
          </p:nvPr>
        </p:nvPicPr>
        <p:blipFill>
          <a:blip r:embed="rId2"/>
          <a:srcRect l="13081" r="13081"/>
          <a:stretch>
            <a:fillRect/>
          </a:stretch>
        </p:blipFill>
        <p:spPr/>
      </p:pic>
      <p:pic>
        <p:nvPicPr>
          <p:cNvPr id="20" name="Picture Placeholder 19">
            <a:extLst>
              <a:ext uri="{FF2B5EF4-FFF2-40B4-BE49-F238E27FC236}">
                <a16:creationId xmlns:a16="http://schemas.microsoft.com/office/drawing/2014/main" id="{06ED7F47-25AA-4E23-866B-2C5F7329D6C6}"/>
              </a:ext>
            </a:extLst>
          </p:cNvPr>
          <p:cNvPicPr>
            <a:picLocks noGrp="1" noChangeAspect="1"/>
          </p:cNvPicPr>
          <p:nvPr>
            <p:ph type="pic" sz="quarter" idx="23"/>
          </p:nvPr>
        </p:nvPicPr>
        <p:blipFill>
          <a:blip r:embed="rId3"/>
          <a:srcRect/>
          <a:stretch>
            <a:fillRect/>
          </a:stretch>
        </p:blipFill>
        <p:spPr/>
      </p:pic>
      <p:pic>
        <p:nvPicPr>
          <p:cNvPr id="28" name="Picture Placeholder 27">
            <a:extLst>
              <a:ext uri="{FF2B5EF4-FFF2-40B4-BE49-F238E27FC236}">
                <a16:creationId xmlns:a16="http://schemas.microsoft.com/office/drawing/2014/main" id="{62C6866A-92C9-426F-BE5B-B4E8EC1743BB}"/>
              </a:ext>
            </a:extLst>
          </p:cNvPr>
          <p:cNvPicPr>
            <a:picLocks noGrp="1" noChangeAspect="1"/>
          </p:cNvPicPr>
          <p:nvPr>
            <p:ph type="pic" sz="quarter" idx="24"/>
          </p:nvPr>
        </p:nvPicPr>
        <p:blipFill>
          <a:blip r:embed="rId4"/>
          <a:srcRect t="82" b="82"/>
          <a:stretch>
            <a:fillRect/>
          </a:stretch>
        </p:blipFill>
        <p:spPr/>
      </p:pic>
      <p:pic>
        <p:nvPicPr>
          <p:cNvPr id="32" name="Picture Placeholder 31">
            <a:extLst>
              <a:ext uri="{FF2B5EF4-FFF2-40B4-BE49-F238E27FC236}">
                <a16:creationId xmlns:a16="http://schemas.microsoft.com/office/drawing/2014/main" id="{75BAD8A2-F9B0-48D3-BAF5-DF8C54C0BA4A}"/>
              </a:ext>
            </a:extLst>
          </p:cNvPr>
          <p:cNvPicPr>
            <a:picLocks noGrp="1" noChangeAspect="1"/>
          </p:cNvPicPr>
          <p:nvPr>
            <p:ph type="pic" sz="quarter" idx="25"/>
          </p:nvPr>
        </p:nvPicPr>
        <p:blipFill>
          <a:blip r:embed="rId5"/>
          <a:srcRect/>
          <a:stretch>
            <a:fillRect/>
          </a:stretch>
        </p:blipFill>
        <p:spPr>
          <a:xfrm>
            <a:off x="5648550" y="2543964"/>
            <a:ext cx="972000" cy="972000"/>
          </a:xfrm>
        </p:spPr>
      </p:pic>
      <p:pic>
        <p:nvPicPr>
          <p:cNvPr id="42" name="Picture Placeholder 41">
            <a:extLst>
              <a:ext uri="{FF2B5EF4-FFF2-40B4-BE49-F238E27FC236}">
                <a16:creationId xmlns:a16="http://schemas.microsoft.com/office/drawing/2014/main" id="{D62D22AF-1547-4AF2-8A22-190F547F8113}"/>
              </a:ext>
            </a:extLst>
          </p:cNvPr>
          <p:cNvPicPr>
            <a:picLocks noGrp="1" noChangeAspect="1"/>
          </p:cNvPicPr>
          <p:nvPr>
            <p:ph type="pic" sz="quarter" idx="26"/>
          </p:nvPr>
        </p:nvPicPr>
        <p:blipFill>
          <a:blip r:embed="rId6">
            <a:extLst>
              <a:ext uri="{96DAC541-7B7A-43D3-8B79-37D633B846F1}">
                <asvg:svgBlip xmlns:asvg="http://schemas.microsoft.com/office/drawing/2016/SVG/main" r:embed="rId7"/>
              </a:ext>
            </a:extLst>
          </a:blip>
          <a:srcRect/>
          <a:stretch>
            <a:fillRect/>
          </a:stretch>
        </p:blipFill>
        <p:spPr>
          <a:xfrm>
            <a:off x="7781581" y="2543964"/>
            <a:ext cx="972000" cy="972000"/>
          </a:xfrm>
        </p:spPr>
      </p:pic>
      <p:pic>
        <p:nvPicPr>
          <p:cNvPr id="46" name="Picture Placeholder 45">
            <a:extLst>
              <a:ext uri="{FF2B5EF4-FFF2-40B4-BE49-F238E27FC236}">
                <a16:creationId xmlns:a16="http://schemas.microsoft.com/office/drawing/2014/main" id="{02AE7E20-96AA-4250-8C12-14A09597B8C8}"/>
              </a:ext>
            </a:extLst>
          </p:cNvPr>
          <p:cNvPicPr>
            <a:picLocks noGrp="1" noChangeAspect="1"/>
          </p:cNvPicPr>
          <p:nvPr>
            <p:ph type="pic" sz="quarter" idx="27"/>
          </p:nvPr>
        </p:nvPicPr>
        <p:blipFill>
          <a:blip r:embed="rId8"/>
          <a:srcRect t="82" b="82"/>
          <a:stretch>
            <a:fillRect/>
          </a:stretch>
        </p:blipFill>
        <p:spPr>
          <a:xfrm>
            <a:off x="9914613" y="2543964"/>
            <a:ext cx="972000" cy="972000"/>
          </a:xfrm>
        </p:spPr>
      </p:pic>
      <p:sp>
        <p:nvSpPr>
          <p:cNvPr id="47" name="Text Placeholder 6">
            <a:extLst>
              <a:ext uri="{FF2B5EF4-FFF2-40B4-BE49-F238E27FC236}">
                <a16:creationId xmlns:a16="http://schemas.microsoft.com/office/drawing/2014/main" id="{31184490-76F9-4340-99F4-32947D6FE71E}"/>
              </a:ext>
            </a:extLst>
          </p:cNvPr>
          <p:cNvSpPr txBox="1">
            <a:spLocks/>
          </p:cNvSpPr>
          <p:nvPr/>
        </p:nvSpPr>
        <p:spPr>
          <a:xfrm>
            <a:off x="5164600" y="4315409"/>
            <a:ext cx="1944000" cy="1842796"/>
          </a:xfrm>
          <a:prstGeom prst="rect">
            <a:avLst/>
          </a:prstGeom>
          <a:solidFill>
            <a:schemeClr val="bg1"/>
          </a:solidFill>
        </p:spPr>
        <p:txBody>
          <a:bodyPr vert="horz" lIns="0" tIns="1332000" rIns="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err="1"/>
              <a:t>Mosca</a:t>
            </a:r>
            <a:r>
              <a:rPr lang="en-US" dirty="0"/>
              <a:t> Broker</a:t>
            </a:r>
          </a:p>
        </p:txBody>
      </p:sp>
      <p:sp>
        <p:nvSpPr>
          <p:cNvPr id="48" name="Text Placeholder 7">
            <a:extLst>
              <a:ext uri="{FF2B5EF4-FFF2-40B4-BE49-F238E27FC236}">
                <a16:creationId xmlns:a16="http://schemas.microsoft.com/office/drawing/2014/main" id="{8331544D-4554-4D3F-817B-0B5CDE723F2C}"/>
              </a:ext>
            </a:extLst>
          </p:cNvPr>
          <p:cNvSpPr txBox="1">
            <a:spLocks/>
          </p:cNvSpPr>
          <p:nvPr/>
        </p:nvSpPr>
        <p:spPr>
          <a:xfrm>
            <a:off x="7297406" y="4315409"/>
            <a:ext cx="1944000" cy="1842796"/>
          </a:xfrm>
          <a:prstGeom prst="rect">
            <a:avLst/>
          </a:prstGeom>
          <a:solidFill>
            <a:schemeClr val="bg1"/>
          </a:solidFill>
        </p:spPr>
        <p:txBody>
          <a:bodyPr vert="horz" lIns="0" tIns="1332000" rIns="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a:t>React-Bootstrap</a:t>
            </a:r>
          </a:p>
        </p:txBody>
      </p:sp>
      <p:sp>
        <p:nvSpPr>
          <p:cNvPr id="49" name="Text Placeholder 8">
            <a:extLst>
              <a:ext uri="{FF2B5EF4-FFF2-40B4-BE49-F238E27FC236}">
                <a16:creationId xmlns:a16="http://schemas.microsoft.com/office/drawing/2014/main" id="{22114D0B-7E46-49F0-A0B0-C5D909C3CEB5}"/>
              </a:ext>
            </a:extLst>
          </p:cNvPr>
          <p:cNvSpPr txBox="1">
            <a:spLocks/>
          </p:cNvSpPr>
          <p:nvPr/>
        </p:nvSpPr>
        <p:spPr>
          <a:xfrm>
            <a:off x="9430213" y="4315409"/>
            <a:ext cx="1944000" cy="1842796"/>
          </a:xfrm>
          <a:prstGeom prst="rect">
            <a:avLst/>
          </a:prstGeom>
          <a:solidFill>
            <a:schemeClr val="bg1"/>
          </a:solidFill>
        </p:spPr>
        <p:txBody>
          <a:bodyPr vert="horz" lIns="0" tIns="1332000" rIns="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err="1"/>
              <a:t>Axios</a:t>
            </a:r>
            <a:endParaRPr lang="en-US" dirty="0"/>
          </a:p>
        </p:txBody>
      </p:sp>
      <p:pic>
        <p:nvPicPr>
          <p:cNvPr id="52" name="Picture Placeholder 45">
            <a:extLst>
              <a:ext uri="{FF2B5EF4-FFF2-40B4-BE49-F238E27FC236}">
                <a16:creationId xmlns:a16="http://schemas.microsoft.com/office/drawing/2014/main" id="{818E23EF-1818-4EBD-A2D8-759AEFAC3130}"/>
              </a:ext>
            </a:extLst>
          </p:cNvPr>
          <p:cNvPicPr>
            <a:picLocks noChangeAspect="1"/>
          </p:cNvPicPr>
          <p:nvPr/>
        </p:nvPicPr>
        <p:blipFill>
          <a:blip r:embed="rId9"/>
          <a:srcRect/>
          <a:stretch/>
        </p:blipFill>
        <p:spPr>
          <a:xfrm>
            <a:off x="9916663" y="4484732"/>
            <a:ext cx="972000" cy="972000"/>
          </a:xfrm>
          <a:prstGeom prst="ellipse">
            <a:avLst/>
          </a:prstGeom>
          <a:solidFill>
            <a:schemeClr val="bg1">
              <a:lumMod val="95000"/>
            </a:schemeClr>
          </a:solidFill>
        </p:spPr>
      </p:pic>
      <p:pic>
        <p:nvPicPr>
          <p:cNvPr id="53" name="Picture Placeholder 13">
            <a:extLst>
              <a:ext uri="{FF2B5EF4-FFF2-40B4-BE49-F238E27FC236}">
                <a16:creationId xmlns:a16="http://schemas.microsoft.com/office/drawing/2014/main" id="{307ADB00-4EDD-4E48-BFD5-270CD7DBE3B0}"/>
              </a:ext>
            </a:extLst>
          </p:cNvPr>
          <p:cNvPicPr>
            <a:picLocks noChangeAspect="1"/>
          </p:cNvPicPr>
          <p:nvPr/>
        </p:nvPicPr>
        <p:blipFill>
          <a:blip r:embed="rId10"/>
          <a:srcRect/>
          <a:stretch/>
        </p:blipFill>
        <p:spPr>
          <a:xfrm>
            <a:off x="5648550" y="4484732"/>
            <a:ext cx="972000" cy="972000"/>
          </a:xfrm>
          <a:prstGeom prst="ellipse">
            <a:avLst/>
          </a:prstGeom>
          <a:solidFill>
            <a:schemeClr val="bg1">
              <a:lumMod val="95000"/>
            </a:schemeClr>
          </a:solidFill>
        </p:spPr>
      </p:pic>
      <p:pic>
        <p:nvPicPr>
          <p:cNvPr id="54" name="Picture Placeholder 45">
            <a:extLst>
              <a:ext uri="{FF2B5EF4-FFF2-40B4-BE49-F238E27FC236}">
                <a16:creationId xmlns:a16="http://schemas.microsoft.com/office/drawing/2014/main" id="{B3C081D2-95D7-4427-AB86-AB6140F0BDCB}"/>
              </a:ext>
            </a:extLst>
          </p:cNvPr>
          <p:cNvPicPr>
            <a:picLocks noChangeAspect="1"/>
          </p:cNvPicPr>
          <p:nvPr/>
        </p:nvPicPr>
        <p:blipFill>
          <a:blip r:embed="rId11"/>
          <a:srcRect/>
          <a:stretch/>
        </p:blipFill>
        <p:spPr>
          <a:xfrm>
            <a:off x="7781581" y="4484732"/>
            <a:ext cx="972000" cy="972000"/>
          </a:xfrm>
          <a:prstGeom prst="ellipse">
            <a:avLst/>
          </a:prstGeom>
          <a:solidFill>
            <a:schemeClr val="bg1">
              <a:lumMod val="95000"/>
            </a:schemeClr>
          </a:solidFill>
        </p:spPr>
      </p:pic>
    </p:spTree>
    <p:extLst>
      <p:ext uri="{BB962C8B-B14F-4D97-AF65-F5344CB8AC3E}">
        <p14:creationId xmlns:p14="http://schemas.microsoft.com/office/powerpoint/2010/main" val="328979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9493" y="143668"/>
            <a:ext cx="4129181" cy="1418412"/>
          </a:xfrm>
        </p:spPr>
        <p:txBody>
          <a:bodyPr>
            <a:normAutofit fontScale="90000"/>
          </a:bodyPr>
          <a:lstStyle/>
          <a:p>
            <a:pPr algn="l"/>
            <a:r>
              <a:rPr lang="en-US" dirty="0"/>
              <a:t>Project Structure</a:t>
            </a:r>
            <a:endParaRPr lang="en-US" dirty="0">
              <a:solidFill>
                <a:srgbClr val="D953DC"/>
              </a:solidFill>
            </a:endParaRPr>
          </a:p>
        </p:txBody>
      </p:sp>
      <p:pic>
        <p:nvPicPr>
          <p:cNvPr id="9" name="Content Placeholder 8">
            <a:extLst>
              <a:ext uri="{FF2B5EF4-FFF2-40B4-BE49-F238E27FC236}">
                <a16:creationId xmlns:a16="http://schemas.microsoft.com/office/drawing/2014/main" id="{DE9808AB-C547-4A70-B7F9-E8BDE6EF86A9}"/>
              </a:ext>
            </a:extLst>
          </p:cNvPr>
          <p:cNvPicPr>
            <a:picLocks noGrp="1" noChangeAspect="1"/>
          </p:cNvPicPr>
          <p:nvPr>
            <p:ph idx="1"/>
          </p:nvPr>
        </p:nvPicPr>
        <p:blipFill>
          <a:blip r:embed="rId2"/>
          <a:stretch>
            <a:fillRect/>
          </a:stretch>
        </p:blipFill>
        <p:spPr>
          <a:xfrm>
            <a:off x="9345536" y="624992"/>
            <a:ext cx="1613874" cy="937088"/>
          </a:xfrm>
        </p:spPr>
      </p:pic>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4</a:t>
            </a:fld>
            <a:endParaRPr lang="en-US"/>
          </a:p>
        </p:txBody>
      </p:sp>
      <p:sp>
        <p:nvSpPr>
          <p:cNvPr id="10" name="TextBox 9">
            <a:extLst>
              <a:ext uri="{FF2B5EF4-FFF2-40B4-BE49-F238E27FC236}">
                <a16:creationId xmlns:a16="http://schemas.microsoft.com/office/drawing/2014/main" id="{970DBB21-DEC2-4F1C-8D07-5BFF6B6120D1}"/>
              </a:ext>
            </a:extLst>
          </p:cNvPr>
          <p:cNvSpPr txBox="1"/>
          <p:nvPr/>
        </p:nvSpPr>
        <p:spPr>
          <a:xfrm>
            <a:off x="9383352" y="1660850"/>
            <a:ext cx="1538242" cy="646331"/>
          </a:xfrm>
          <a:prstGeom prst="rect">
            <a:avLst/>
          </a:prstGeom>
          <a:noFill/>
        </p:spPr>
        <p:txBody>
          <a:bodyPr wrap="none" rtlCol="0">
            <a:spAutoFit/>
          </a:bodyPr>
          <a:lstStyle/>
          <a:p>
            <a:pPr algn="ctr"/>
            <a:r>
              <a:rPr lang="en-US" dirty="0"/>
              <a:t>Dashboard</a:t>
            </a:r>
          </a:p>
          <a:p>
            <a:pPr algn="ctr"/>
            <a:r>
              <a:rPr lang="en-US" dirty="0"/>
              <a:t>(React-Redux)</a:t>
            </a:r>
          </a:p>
        </p:txBody>
      </p:sp>
      <p:pic>
        <p:nvPicPr>
          <p:cNvPr id="12" name="Picture 11">
            <a:extLst>
              <a:ext uri="{FF2B5EF4-FFF2-40B4-BE49-F238E27FC236}">
                <a16:creationId xmlns:a16="http://schemas.microsoft.com/office/drawing/2014/main" id="{E82AF590-2FEA-479C-84F1-ACD71BCFC57B}"/>
              </a:ext>
            </a:extLst>
          </p:cNvPr>
          <p:cNvPicPr>
            <a:picLocks noChangeAspect="1"/>
          </p:cNvPicPr>
          <p:nvPr/>
        </p:nvPicPr>
        <p:blipFill>
          <a:blip r:embed="rId3"/>
          <a:stretch>
            <a:fillRect/>
          </a:stretch>
        </p:blipFill>
        <p:spPr>
          <a:xfrm>
            <a:off x="6357577" y="1050573"/>
            <a:ext cx="1575318" cy="1575318"/>
          </a:xfrm>
          <a:prstGeom prst="rect">
            <a:avLst/>
          </a:prstGeom>
        </p:spPr>
      </p:pic>
      <p:sp>
        <p:nvSpPr>
          <p:cNvPr id="13" name="TextBox 12">
            <a:extLst>
              <a:ext uri="{FF2B5EF4-FFF2-40B4-BE49-F238E27FC236}">
                <a16:creationId xmlns:a16="http://schemas.microsoft.com/office/drawing/2014/main" id="{EF53963A-72C3-4496-8024-66F35AE8607C}"/>
              </a:ext>
            </a:extLst>
          </p:cNvPr>
          <p:cNvSpPr txBox="1"/>
          <p:nvPr/>
        </p:nvSpPr>
        <p:spPr>
          <a:xfrm>
            <a:off x="6096000" y="2554975"/>
            <a:ext cx="1752211" cy="646331"/>
          </a:xfrm>
          <a:prstGeom prst="rect">
            <a:avLst/>
          </a:prstGeom>
          <a:noFill/>
        </p:spPr>
        <p:txBody>
          <a:bodyPr wrap="none" rtlCol="0">
            <a:spAutoFit/>
          </a:bodyPr>
          <a:lstStyle/>
          <a:p>
            <a:pPr algn="ctr"/>
            <a:r>
              <a:rPr lang="en-US" dirty="0"/>
              <a:t>Server</a:t>
            </a:r>
          </a:p>
          <a:p>
            <a:pPr algn="ctr"/>
            <a:r>
              <a:rPr lang="en-US" dirty="0"/>
              <a:t>(</a:t>
            </a:r>
            <a:r>
              <a:rPr lang="en-US" dirty="0" err="1"/>
              <a:t>Mosca</a:t>
            </a:r>
            <a:r>
              <a:rPr lang="en-US" dirty="0"/>
              <a:t>-NodeJS)</a:t>
            </a:r>
          </a:p>
        </p:txBody>
      </p:sp>
      <p:pic>
        <p:nvPicPr>
          <p:cNvPr id="15" name="Picture 14">
            <a:extLst>
              <a:ext uri="{FF2B5EF4-FFF2-40B4-BE49-F238E27FC236}">
                <a16:creationId xmlns:a16="http://schemas.microsoft.com/office/drawing/2014/main" id="{4F4C95B3-E12F-4A22-B564-1C0994FFB4BE}"/>
              </a:ext>
            </a:extLst>
          </p:cNvPr>
          <p:cNvPicPr>
            <a:picLocks noChangeAspect="1"/>
          </p:cNvPicPr>
          <p:nvPr/>
        </p:nvPicPr>
        <p:blipFill>
          <a:blip r:embed="rId4"/>
          <a:stretch>
            <a:fillRect/>
          </a:stretch>
        </p:blipFill>
        <p:spPr>
          <a:xfrm>
            <a:off x="9345536" y="3101238"/>
            <a:ext cx="1211709" cy="1211709"/>
          </a:xfrm>
          <a:prstGeom prst="rect">
            <a:avLst/>
          </a:prstGeom>
        </p:spPr>
      </p:pic>
      <p:sp>
        <p:nvSpPr>
          <p:cNvPr id="16" name="TextBox 15">
            <a:extLst>
              <a:ext uri="{FF2B5EF4-FFF2-40B4-BE49-F238E27FC236}">
                <a16:creationId xmlns:a16="http://schemas.microsoft.com/office/drawing/2014/main" id="{69518DF3-F871-4463-B592-2F3E8F791977}"/>
              </a:ext>
            </a:extLst>
          </p:cNvPr>
          <p:cNvSpPr txBox="1"/>
          <p:nvPr/>
        </p:nvSpPr>
        <p:spPr>
          <a:xfrm>
            <a:off x="8779243" y="4319336"/>
            <a:ext cx="2344296" cy="646331"/>
          </a:xfrm>
          <a:prstGeom prst="rect">
            <a:avLst/>
          </a:prstGeom>
          <a:noFill/>
        </p:spPr>
        <p:txBody>
          <a:bodyPr wrap="none" rtlCol="0">
            <a:spAutoFit/>
          </a:bodyPr>
          <a:lstStyle/>
          <a:p>
            <a:pPr algn="ctr"/>
            <a:r>
              <a:rPr lang="en-US" dirty="0"/>
              <a:t>Scanner</a:t>
            </a:r>
          </a:p>
          <a:p>
            <a:pPr algn="ctr"/>
            <a:r>
              <a:rPr lang="en-US" dirty="0"/>
              <a:t>(MQTT Client-NodeJS)</a:t>
            </a:r>
          </a:p>
        </p:txBody>
      </p:sp>
      <p:pic>
        <p:nvPicPr>
          <p:cNvPr id="18" name="Picture 17">
            <a:extLst>
              <a:ext uri="{FF2B5EF4-FFF2-40B4-BE49-F238E27FC236}">
                <a16:creationId xmlns:a16="http://schemas.microsoft.com/office/drawing/2014/main" id="{F18194B0-1164-45F3-AEFF-A1E37927B2FF}"/>
              </a:ext>
            </a:extLst>
          </p:cNvPr>
          <p:cNvPicPr>
            <a:picLocks noChangeAspect="1"/>
          </p:cNvPicPr>
          <p:nvPr/>
        </p:nvPicPr>
        <p:blipFill>
          <a:blip r:embed="rId5"/>
          <a:stretch>
            <a:fillRect/>
          </a:stretch>
        </p:blipFill>
        <p:spPr>
          <a:xfrm>
            <a:off x="5520585" y="4080942"/>
            <a:ext cx="1150830" cy="1150830"/>
          </a:xfrm>
          <a:prstGeom prst="rect">
            <a:avLst/>
          </a:prstGeom>
        </p:spPr>
      </p:pic>
      <p:sp>
        <p:nvSpPr>
          <p:cNvPr id="19" name="TextBox 18">
            <a:extLst>
              <a:ext uri="{FF2B5EF4-FFF2-40B4-BE49-F238E27FC236}">
                <a16:creationId xmlns:a16="http://schemas.microsoft.com/office/drawing/2014/main" id="{F1A4A29E-0C84-4BE8-A7BA-CD6558A67A29}"/>
              </a:ext>
            </a:extLst>
          </p:cNvPr>
          <p:cNvSpPr txBox="1"/>
          <p:nvPr/>
        </p:nvSpPr>
        <p:spPr>
          <a:xfrm>
            <a:off x="5449028" y="5240849"/>
            <a:ext cx="1293944" cy="646331"/>
          </a:xfrm>
          <a:prstGeom prst="rect">
            <a:avLst/>
          </a:prstGeom>
          <a:noFill/>
        </p:spPr>
        <p:txBody>
          <a:bodyPr wrap="none" rtlCol="0">
            <a:spAutoFit/>
          </a:bodyPr>
          <a:lstStyle/>
          <a:p>
            <a:pPr algn="ctr"/>
            <a:r>
              <a:rPr lang="en-US" dirty="0"/>
              <a:t>Database</a:t>
            </a:r>
          </a:p>
          <a:p>
            <a:pPr algn="ctr"/>
            <a:r>
              <a:rPr lang="en-US" dirty="0"/>
              <a:t>(MongoDB)</a:t>
            </a:r>
          </a:p>
        </p:txBody>
      </p:sp>
      <p:cxnSp>
        <p:nvCxnSpPr>
          <p:cNvPr id="21" name="Straight Connector 20">
            <a:extLst>
              <a:ext uri="{FF2B5EF4-FFF2-40B4-BE49-F238E27FC236}">
                <a16:creationId xmlns:a16="http://schemas.microsoft.com/office/drawing/2014/main" id="{3CF007B2-BFCF-408F-B586-DBAF8798D9A9}"/>
              </a:ext>
            </a:extLst>
          </p:cNvPr>
          <p:cNvCxnSpPr>
            <a:stCxn id="13" idx="2"/>
            <a:endCxn id="18" idx="0"/>
          </p:cNvCxnSpPr>
          <p:nvPr/>
        </p:nvCxnSpPr>
        <p:spPr>
          <a:xfrm flipH="1">
            <a:off x="6096000" y="3201306"/>
            <a:ext cx="876106" cy="879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275CA5-687F-4C7C-9459-3F0C9E968185}"/>
              </a:ext>
            </a:extLst>
          </p:cNvPr>
          <p:cNvCxnSpPr>
            <a:cxnSpLocks/>
            <a:stCxn id="15" idx="1"/>
            <a:endCxn id="18" idx="3"/>
          </p:cNvCxnSpPr>
          <p:nvPr/>
        </p:nvCxnSpPr>
        <p:spPr>
          <a:xfrm flipH="1">
            <a:off x="6671415" y="3707093"/>
            <a:ext cx="2674121" cy="949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CB405F-5936-4415-B2D1-B9AB6B889666}"/>
              </a:ext>
            </a:extLst>
          </p:cNvPr>
          <p:cNvCxnSpPr>
            <a:stCxn id="9" idx="1"/>
            <a:endCxn id="12" idx="3"/>
          </p:cNvCxnSpPr>
          <p:nvPr/>
        </p:nvCxnSpPr>
        <p:spPr>
          <a:xfrm flipH="1">
            <a:off x="7932895" y="1093536"/>
            <a:ext cx="1412641" cy="744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4A4D713-B76F-42B7-90CA-714A1D891918}"/>
              </a:ext>
            </a:extLst>
          </p:cNvPr>
          <p:cNvCxnSpPr>
            <a:stCxn id="15" idx="1"/>
            <a:endCxn id="12" idx="3"/>
          </p:cNvCxnSpPr>
          <p:nvPr/>
        </p:nvCxnSpPr>
        <p:spPr>
          <a:xfrm flipH="1" flipV="1">
            <a:off x="7932895" y="1838232"/>
            <a:ext cx="1412641" cy="1868861"/>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8F84FC9-BD84-4DF6-9D25-CDBDDB7DA3A4}"/>
              </a:ext>
            </a:extLst>
          </p:cNvPr>
          <p:cNvSpPr txBox="1"/>
          <p:nvPr/>
        </p:nvSpPr>
        <p:spPr>
          <a:xfrm>
            <a:off x="469493" y="1448402"/>
            <a:ext cx="3758137" cy="5016758"/>
          </a:xfrm>
          <a:prstGeom prst="rect">
            <a:avLst/>
          </a:prstGeom>
          <a:noFill/>
        </p:spPr>
        <p:txBody>
          <a:bodyPr wrap="square" rtlCol="0">
            <a:spAutoFit/>
          </a:bodyPr>
          <a:lstStyle/>
          <a:p>
            <a:r>
              <a:rPr lang="en-US" sz="1600" dirty="0"/>
              <a:t>A scanner: scan based on the floor and the room that specified and send the </a:t>
            </a:r>
            <a:r>
              <a:rPr lang="en-US" sz="1600" dirty="0" err="1"/>
              <a:t>beaconIDs</a:t>
            </a:r>
            <a:r>
              <a:rPr lang="en-US" sz="1600" dirty="0"/>
              <a:t> and other data of the staff to the server by MQTT.</a:t>
            </a:r>
          </a:p>
          <a:p>
            <a:endParaRPr lang="en-US" sz="1600" dirty="0"/>
          </a:p>
          <a:p>
            <a:r>
              <a:rPr lang="en-US" sz="1600" dirty="0"/>
              <a:t>A Server: that receives the data and do the require processes, communicate with the dashboard and store the admin data.</a:t>
            </a:r>
          </a:p>
          <a:p>
            <a:endParaRPr lang="en-US" sz="1600" dirty="0"/>
          </a:p>
          <a:p>
            <a:r>
              <a:rPr lang="en-US" sz="1600" dirty="0"/>
              <a:t>A MongoDB: to store client and server data.</a:t>
            </a:r>
          </a:p>
          <a:p>
            <a:endParaRPr lang="en-US" sz="1600" dirty="0"/>
          </a:p>
          <a:p>
            <a:r>
              <a:rPr lang="en-US" sz="1600" dirty="0"/>
              <a:t>A Dashboard: a landing page and a login section only for admin to see the result and activity log of the staff and do some management.</a:t>
            </a:r>
          </a:p>
          <a:p>
            <a:endParaRPr lang="en-US" sz="1600" dirty="0"/>
          </a:p>
          <a:p>
            <a:r>
              <a:rPr lang="en-US" sz="1600" dirty="0"/>
              <a:t>An Alarm: to notify admin that the room is over crowded!</a:t>
            </a:r>
          </a:p>
          <a:p>
            <a:endParaRPr lang="en-US" sz="1600" dirty="0"/>
          </a:p>
        </p:txBody>
      </p:sp>
    </p:spTree>
    <p:extLst>
      <p:ext uri="{BB962C8B-B14F-4D97-AF65-F5344CB8AC3E}">
        <p14:creationId xmlns:p14="http://schemas.microsoft.com/office/powerpoint/2010/main" val="108814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5</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469492" y="637398"/>
            <a:ext cx="4129088" cy="1419225"/>
          </a:xfrm>
        </p:spPr>
        <p:txBody>
          <a:bodyPr>
            <a:normAutofit/>
          </a:bodyPr>
          <a:lstStyle/>
          <a:p>
            <a:pPr algn="l"/>
            <a:r>
              <a:rPr lang="en-US" dirty="0"/>
              <a:t>SCANNER</a:t>
            </a:r>
            <a:endParaRPr lang="en-US" dirty="0">
              <a:solidFill>
                <a:srgbClr val="D953DC"/>
              </a:solidFill>
            </a:endParaRPr>
          </a:p>
        </p:txBody>
      </p:sp>
      <p:sp>
        <p:nvSpPr>
          <p:cNvPr id="47" name="TextBox 46">
            <a:extLst>
              <a:ext uri="{FF2B5EF4-FFF2-40B4-BE49-F238E27FC236}">
                <a16:creationId xmlns:a16="http://schemas.microsoft.com/office/drawing/2014/main" id="{68F84FC9-BD84-4DF6-9D25-CDBDDB7DA3A4}"/>
              </a:ext>
            </a:extLst>
          </p:cNvPr>
          <p:cNvSpPr txBox="1"/>
          <p:nvPr/>
        </p:nvSpPr>
        <p:spPr>
          <a:xfrm>
            <a:off x="1001337" y="1448402"/>
            <a:ext cx="5558083" cy="4893647"/>
          </a:xfrm>
          <a:prstGeom prst="rect">
            <a:avLst/>
          </a:prstGeom>
          <a:noFill/>
        </p:spPr>
        <p:txBody>
          <a:bodyPr wrap="square" rtlCol="0">
            <a:spAutoFit/>
          </a:bodyPr>
          <a:lstStyle/>
          <a:p>
            <a:r>
              <a:rPr lang="en-US" dirty="0"/>
              <a:t>to scan beacon IDs we have :</a:t>
            </a:r>
          </a:p>
          <a:p>
            <a:pPr marL="285750" indent="-285750">
              <a:buFont typeface="Arial" panose="020B0604020202020204" pitchFamily="34" charset="0"/>
              <a:buChar char="•"/>
            </a:pPr>
            <a:r>
              <a:rPr lang="en-US" dirty="0"/>
              <a:t>MQTT Client</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Beacon Scanner   </a:t>
            </a:r>
          </a:p>
          <a:p>
            <a:pPr marL="285750" indent="-285750">
              <a:buFont typeface="Arial" panose="020B0604020202020204" pitchFamily="34" charset="0"/>
              <a:buChar char="•"/>
            </a:pPr>
            <a:endParaRPr lang="en-US" dirty="0"/>
          </a:p>
          <a:p>
            <a:r>
              <a:rPr lang="en-US" sz="1400" dirty="0"/>
              <a:t>When a beacon ID founded, it will subscribe it on the topic that it can be specified through environment variable.</a:t>
            </a:r>
          </a:p>
          <a:p>
            <a:r>
              <a:rPr lang="en-US" sz="1400" dirty="0"/>
              <a:t>In this project it’s like:</a:t>
            </a:r>
          </a:p>
          <a:p>
            <a:r>
              <a:rPr lang="en-US" dirty="0"/>
              <a:t>To specify that it belongs to scanner:</a:t>
            </a:r>
          </a:p>
          <a:p>
            <a:pPr marL="285750" indent="-285750">
              <a:buFont typeface="Arial" panose="020B0604020202020204" pitchFamily="34" charset="0"/>
              <a:buChar char="•"/>
            </a:pPr>
            <a:r>
              <a:rPr lang="en-US" dirty="0">
                <a:solidFill>
                  <a:srgbClr val="FF0000"/>
                </a:solidFill>
              </a:rPr>
              <a:t>/scanner/</a:t>
            </a:r>
          </a:p>
          <a:p>
            <a:r>
              <a:rPr lang="en-US" dirty="0"/>
              <a:t>To </a:t>
            </a:r>
            <a:r>
              <a:rPr lang="en-US" dirty="0" err="1"/>
              <a:t>specifity</a:t>
            </a:r>
            <a:r>
              <a:rPr lang="en-US" dirty="0"/>
              <a:t> that it belongs to which floor:</a:t>
            </a:r>
          </a:p>
          <a:p>
            <a:pPr marL="285750" indent="-285750">
              <a:buFont typeface="Arial" panose="020B0604020202020204" pitchFamily="34" charset="0"/>
              <a:buChar char="•"/>
            </a:pPr>
            <a:r>
              <a:rPr lang="en-US" dirty="0">
                <a:solidFill>
                  <a:srgbClr val="FF0000"/>
                </a:solidFill>
              </a:rPr>
              <a:t>floor/</a:t>
            </a:r>
          </a:p>
          <a:p>
            <a:r>
              <a:rPr lang="en-US" dirty="0"/>
              <a:t>To specify that it </a:t>
            </a:r>
            <a:r>
              <a:rPr lang="en-US" dirty="0" err="1"/>
              <a:t>blongs</a:t>
            </a:r>
            <a:r>
              <a:rPr lang="en-US" dirty="0"/>
              <a:t> to which room:</a:t>
            </a:r>
          </a:p>
          <a:p>
            <a:pPr marL="285750" indent="-285750">
              <a:buFont typeface="Arial" panose="020B0604020202020204" pitchFamily="34" charset="0"/>
              <a:buChar char="•"/>
            </a:pPr>
            <a:r>
              <a:rPr lang="en-US" dirty="0">
                <a:solidFill>
                  <a:srgbClr val="FF0000"/>
                </a:solidFill>
              </a:rPr>
              <a:t>room/</a:t>
            </a:r>
          </a:p>
          <a:p>
            <a:r>
              <a:rPr lang="en-US" dirty="0"/>
              <a:t>And finally the </a:t>
            </a:r>
            <a:r>
              <a:rPr lang="en-US" dirty="0" err="1"/>
              <a:t>beaconID</a:t>
            </a:r>
            <a:r>
              <a:rPr lang="en-US" dirty="0"/>
              <a:t> that founded!</a:t>
            </a:r>
          </a:p>
          <a:p>
            <a:pPr marL="285750" indent="-285750">
              <a:buFont typeface="Arial" panose="020B0604020202020204" pitchFamily="34" charset="0"/>
              <a:buChar char="•"/>
            </a:pPr>
            <a:r>
              <a:rPr lang="en-US" dirty="0" err="1">
                <a:solidFill>
                  <a:srgbClr val="FF0000"/>
                </a:solidFill>
              </a:rPr>
              <a:t>beaconid</a:t>
            </a:r>
            <a:endParaRPr lang="en-US" dirty="0">
              <a:solidFill>
                <a:srgbClr val="FF0000"/>
              </a:solidFill>
            </a:endParaRPr>
          </a:p>
          <a:p>
            <a:endParaRPr lang="en-US" dirty="0"/>
          </a:p>
        </p:txBody>
      </p:sp>
      <p:pic>
        <p:nvPicPr>
          <p:cNvPr id="11" name="Picture 10">
            <a:extLst>
              <a:ext uri="{FF2B5EF4-FFF2-40B4-BE49-F238E27FC236}">
                <a16:creationId xmlns:a16="http://schemas.microsoft.com/office/drawing/2014/main" id="{5226A6F8-B52D-4137-98D4-ED1DAC92E388}"/>
              </a:ext>
            </a:extLst>
          </p:cNvPr>
          <p:cNvPicPr>
            <a:picLocks noChangeAspect="1"/>
          </p:cNvPicPr>
          <p:nvPr/>
        </p:nvPicPr>
        <p:blipFill>
          <a:blip r:embed="rId2"/>
          <a:stretch>
            <a:fillRect/>
          </a:stretch>
        </p:blipFill>
        <p:spPr>
          <a:xfrm>
            <a:off x="6674498" y="1632157"/>
            <a:ext cx="4890918" cy="3593686"/>
          </a:xfrm>
          <a:prstGeom prst="rect">
            <a:avLst/>
          </a:prstGeom>
        </p:spPr>
      </p:pic>
    </p:spTree>
    <p:extLst>
      <p:ext uri="{BB962C8B-B14F-4D97-AF65-F5344CB8AC3E}">
        <p14:creationId xmlns:p14="http://schemas.microsoft.com/office/powerpoint/2010/main" val="286838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6</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878951" y="729407"/>
            <a:ext cx="4129088" cy="1419225"/>
          </a:xfrm>
        </p:spPr>
        <p:txBody>
          <a:bodyPr>
            <a:normAutofit/>
          </a:bodyPr>
          <a:lstStyle/>
          <a:p>
            <a:pPr algn="l"/>
            <a:r>
              <a:rPr lang="en-US" dirty="0">
                <a:solidFill>
                  <a:schemeClr val="bg1"/>
                </a:solidFill>
              </a:rPr>
              <a:t>SCANNER</a:t>
            </a:r>
          </a:p>
        </p:txBody>
      </p:sp>
      <p:sp>
        <p:nvSpPr>
          <p:cNvPr id="20" name="TextBox 19">
            <a:extLst>
              <a:ext uri="{FF2B5EF4-FFF2-40B4-BE49-F238E27FC236}">
                <a16:creationId xmlns:a16="http://schemas.microsoft.com/office/drawing/2014/main" id="{5132FCD9-492A-4554-9373-D2D41C80AAD0}"/>
              </a:ext>
            </a:extLst>
          </p:cNvPr>
          <p:cNvSpPr txBox="1"/>
          <p:nvPr/>
        </p:nvSpPr>
        <p:spPr>
          <a:xfrm>
            <a:off x="1418764" y="1725400"/>
            <a:ext cx="6096000" cy="4247317"/>
          </a:xfrm>
          <a:prstGeom prst="rect">
            <a:avLst/>
          </a:prstGeom>
          <a:noFill/>
        </p:spPr>
        <p:txBody>
          <a:bodyPr wrap="square">
            <a:spAutoFit/>
          </a:bodyPr>
          <a:lstStyle/>
          <a:p>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mqttClient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options</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port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1883</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http</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port</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8089</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bundle</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true</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static</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clientId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"/scanner/"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FLOOR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ROOM</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  </a:t>
            </a:r>
            <a:r>
              <a:rPr lang="en-US" b="0" dirty="0">
                <a:solidFill>
                  <a:srgbClr val="E06C75"/>
                </a:solidFill>
                <a:effectLst/>
                <a:latin typeface="Consolas" panose="020B0609020204030204" pitchFamily="49" charset="0"/>
              </a:rPr>
              <a:t>console</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log</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mqttClient</a:t>
            </a:r>
            <a:r>
              <a:rPr lang="en-US" b="0" dirty="0">
                <a:solidFill>
                  <a:srgbClr val="98C379"/>
                </a:solidFill>
                <a:effectLst/>
                <a:latin typeface="Consolas" panose="020B0609020204030204" pitchFamily="49" charset="0"/>
              </a:rPr>
              <a: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let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client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mqtt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connect</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mqtt</a:t>
            </a:r>
            <a:r>
              <a:rPr lang="en-US" b="0" dirty="0">
                <a:solidFill>
                  <a:srgbClr val="98C379"/>
                </a:solidFill>
                <a:effectLst/>
                <a:latin typeface="Consolas" panose="020B0609020204030204" pitchFamily="49" charset="0"/>
              </a:rPr>
              <a:t>://localhost"</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options);</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client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on</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"connect"</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E06C75"/>
                </a:solidFill>
                <a:effectLst/>
                <a:latin typeface="Consolas" panose="020B0609020204030204" pitchFamily="49" charset="0"/>
              </a:rPr>
              <a:t>console</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log</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mqttClient</a:t>
            </a:r>
            <a:r>
              <a:rPr lang="en-US" b="0" dirty="0">
                <a:solidFill>
                  <a:srgbClr val="98C379"/>
                </a:solidFill>
                <a:effectLst/>
                <a:latin typeface="Consolas" panose="020B0609020204030204" pitchFamily="49" charset="0"/>
              </a:rPr>
              <a:t> connect"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58940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
        <p:nvSpPr>
          <p:cNvPr id="20" name="TextBox 19">
            <a:extLst>
              <a:ext uri="{FF2B5EF4-FFF2-40B4-BE49-F238E27FC236}">
                <a16:creationId xmlns:a16="http://schemas.microsoft.com/office/drawing/2014/main" id="{5132FCD9-492A-4554-9373-D2D41C80AAD0}"/>
              </a:ext>
            </a:extLst>
          </p:cNvPr>
          <p:cNvSpPr txBox="1"/>
          <p:nvPr/>
        </p:nvSpPr>
        <p:spPr>
          <a:xfrm>
            <a:off x="513183" y="386572"/>
            <a:ext cx="11678816" cy="5909310"/>
          </a:xfrm>
          <a:prstGeom prst="rect">
            <a:avLst/>
          </a:prstGeom>
          <a:noFill/>
        </p:spPr>
        <p:txBody>
          <a:bodyPr wrap="square">
            <a:spAutoFit/>
          </a:bodyPr>
          <a:lstStyle/>
          <a:p>
            <a:r>
              <a:rPr lang="en-US" b="0" dirty="0">
                <a:solidFill>
                  <a:srgbClr val="C678DD"/>
                </a:solidFill>
                <a:effectLst/>
                <a:latin typeface="Consolas" panose="020B0609020204030204" pitchFamily="49" charset="0"/>
              </a:rPr>
              <a:t>async</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createEmitter</a:t>
            </a:r>
            <a:r>
              <a:rPr lang="en-US" b="0" dirty="0">
                <a:solidFill>
                  <a:srgbClr val="ABB2BF"/>
                </a:solidFill>
                <a:effectLst/>
                <a:latin typeface="Consolas" panose="020B0609020204030204" pitchFamily="49" charset="0"/>
              </a:rPr>
              <a:t>(beaconType,</a:t>
            </a:r>
            <a:r>
              <a:rPr lang="en-US" b="0" dirty="0" err="1">
                <a:solidFill>
                  <a:srgbClr val="ABB2BF"/>
                </a:solidFill>
                <a:effectLst/>
                <a:latin typeface="Consolas" panose="020B0609020204030204" pitchFamily="49" charset="0"/>
              </a:rPr>
              <a:t>uuid</a:t>
            </a:r>
            <a:r>
              <a:rPr lang="en-US" b="0" dirty="0">
                <a:solidFill>
                  <a:srgbClr val="ABB2BF"/>
                </a:solidFill>
                <a:effectLst/>
                <a:latin typeface="Consolas" panose="020B0609020204030204" pitchFamily="49" charset="0"/>
              </a:rPr>
              <a:t>_,id_,</a:t>
            </a:r>
            <a:r>
              <a:rPr lang="en-US" b="0" dirty="0" err="1">
                <a:solidFill>
                  <a:srgbClr val="ABB2BF"/>
                </a:solidFill>
                <a:effectLst/>
                <a:latin typeface="Consolas" panose="020B0609020204030204" pitchFamily="49" charset="0"/>
              </a:rPr>
              <a:t>address,timestamp</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try</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emitResult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await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EmitList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findOne</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uuid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uuid</a:t>
            </a:r>
            <a:r>
              <a:rPr lang="en-US" b="0" dirty="0">
                <a:solidFill>
                  <a:srgbClr val="ABB2BF"/>
                </a:solidFill>
                <a:effectLst/>
                <a:latin typeface="Consolas" panose="020B0609020204030204" pitchFamily="49" charset="0"/>
              </a:rPr>
              <a:t>_</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if</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err="1">
                <a:solidFill>
                  <a:srgbClr val="ABB2BF"/>
                </a:solidFill>
                <a:effectLst/>
                <a:latin typeface="Consolas" panose="020B0609020204030204" pitchFamily="49" charset="0"/>
              </a:rPr>
              <a:t>emitResult</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beaconType</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beaconType</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uuid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uuid</a:t>
            </a:r>
            <a:r>
              <a:rPr lang="en-US" b="0" dirty="0">
                <a:solidFill>
                  <a:srgbClr val="ABB2BF"/>
                </a:solidFill>
                <a:effectLst/>
                <a:latin typeface="Consolas" panose="020B0609020204030204" pitchFamily="49" charset="0"/>
              </a:rPr>
              <a:t>_</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E06C75"/>
                </a:solidFill>
                <a:effectLst/>
                <a:latin typeface="Consolas" panose="020B0609020204030204" pitchFamily="49" charset="0"/>
              </a:rPr>
              <a:t>emitResult</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id_</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address</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address</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timestamp</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timestamp</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result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await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save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else</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err="1">
                <a:solidFill>
                  <a:srgbClr val="D19A66"/>
                </a:solidFill>
                <a:effectLst/>
                <a:latin typeface="Consolas" panose="020B0609020204030204" pitchFamily="49" charset="0"/>
              </a:rPr>
              <a:t>emitResult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new</a:t>
            </a:r>
            <a:r>
              <a:rPr lang="en-US" b="0" dirty="0">
                <a:solidFill>
                  <a:srgbClr val="FFFFFF"/>
                </a:solidFill>
                <a:effectLst/>
                <a:latin typeface="Consolas" panose="020B0609020204030204" pitchFamily="49" charset="0"/>
              </a:rPr>
              <a:t> </a:t>
            </a:r>
            <a:r>
              <a:rPr lang="en-US" b="0" dirty="0" err="1">
                <a:solidFill>
                  <a:srgbClr val="61AFEF"/>
                </a:solidFill>
                <a:effectLst/>
                <a:latin typeface="Consolas" panose="020B0609020204030204" pitchFamily="49" charset="0"/>
              </a:rPr>
              <a:t>EmitList</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beaconType</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beaconType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uuid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uuid</a:t>
            </a:r>
            <a:r>
              <a:rPr lang="en-US" b="0" dirty="0">
                <a:solidFill>
                  <a:srgbClr val="ABB2BF"/>
                </a:solidFill>
                <a:effectLst/>
                <a:latin typeface="Consolas" panose="020B0609020204030204" pitchFamily="49" charset="0"/>
              </a:rPr>
              <a:t>_,</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id</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id_,</a:t>
            </a:r>
            <a:r>
              <a:rPr lang="en-US" b="0" dirty="0">
                <a:solidFill>
                  <a:srgbClr val="FFFFFF"/>
                </a:solidFill>
                <a:effectLst/>
                <a:latin typeface="Consolas" panose="020B0609020204030204" pitchFamily="49" charset="0"/>
              </a:rPr>
              <a:t>           </a:t>
            </a:r>
          </a:p>
          <a:p>
            <a:r>
              <a:rPr lang="en-US" b="0" dirty="0">
                <a:solidFill>
                  <a:srgbClr val="FFFFFF"/>
                </a:solidFill>
                <a:effectLst/>
                <a:latin typeface="Consolas" panose="020B0609020204030204" pitchFamily="49" charset="0"/>
              </a:rPr>
              <a:t>            address</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address,</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timestamp</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timestamp,</a:t>
            </a:r>
            <a:r>
              <a:rPr lang="en-US" b="0" dirty="0">
                <a:solidFill>
                  <a:srgbClr val="FFFFFF"/>
                </a:solidFill>
                <a:effectLst/>
                <a:latin typeface="Consolas" panose="020B0609020204030204" pitchFamily="49" charset="0"/>
              </a:rPr>
              <a:t>  </a:t>
            </a: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mqttClient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subscribe</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unige</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FLOOR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98C379"/>
                </a:solidFill>
                <a:effectLst/>
                <a:latin typeface="Consolas" panose="020B0609020204030204" pitchFamily="49" charset="0"/>
              </a:rPr>
              <a:t>"/"</a:t>
            </a:r>
            <a:r>
              <a:rPr lang="en-US" b="0" dirty="0">
                <a:solidFill>
                  <a:srgbClr val="56B6C2"/>
                </a:solidFill>
                <a:effectLst/>
                <a:latin typeface="Consolas" panose="020B0609020204030204" pitchFamily="49" charset="0"/>
              </a:rPr>
              <a:t>+</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ROOM</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 </a:t>
            </a:r>
            <a:r>
              <a:rPr lang="en-US" b="0" dirty="0" err="1">
                <a:solidFill>
                  <a:srgbClr val="ABB2BF"/>
                </a:solidFill>
                <a:effectLst/>
                <a:latin typeface="Consolas" panose="020B0609020204030204" pitchFamily="49" charset="0"/>
              </a:rPr>
              <a:t>uuid</a:t>
            </a:r>
            <a:r>
              <a:rPr lang="en-US" b="0" dirty="0">
                <a:solidFill>
                  <a:srgbClr val="ABB2BF"/>
                </a:solidFill>
                <a:effectLst/>
                <a:latin typeface="Consolas" panose="020B0609020204030204" pitchFamily="49" charset="0"/>
              </a:rPr>
              <a:t>_);</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const</a:t>
            </a:r>
            <a:r>
              <a:rPr lang="en-US" b="0" dirty="0">
                <a:solidFill>
                  <a:srgbClr val="FFFFFF"/>
                </a:solidFill>
                <a:effectLst/>
                <a:latin typeface="Consolas" panose="020B0609020204030204" pitchFamily="49" charset="0"/>
              </a:rPr>
              <a:t> </a:t>
            </a:r>
            <a:r>
              <a:rPr lang="en-US" b="0" dirty="0">
                <a:solidFill>
                  <a:srgbClr val="D19A66"/>
                </a:solidFill>
                <a:effectLst/>
                <a:latin typeface="Consolas" panose="020B0609020204030204" pitchFamily="49" charset="0"/>
              </a:rPr>
              <a:t>result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await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emitResult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save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11281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8</a:t>
            </a:fld>
            <a:endParaRPr lang="en-US"/>
          </a:p>
        </p:txBody>
      </p:sp>
      <p:sp>
        <p:nvSpPr>
          <p:cNvPr id="20" name="TextBox 19">
            <a:extLst>
              <a:ext uri="{FF2B5EF4-FFF2-40B4-BE49-F238E27FC236}">
                <a16:creationId xmlns:a16="http://schemas.microsoft.com/office/drawing/2014/main" id="{5132FCD9-492A-4554-9373-D2D41C80AAD0}"/>
              </a:ext>
            </a:extLst>
          </p:cNvPr>
          <p:cNvSpPr txBox="1"/>
          <p:nvPr/>
        </p:nvSpPr>
        <p:spPr>
          <a:xfrm>
            <a:off x="681134" y="1067706"/>
            <a:ext cx="11678816" cy="4247317"/>
          </a:xfrm>
          <a:prstGeom prst="rect">
            <a:avLst/>
          </a:prstGeom>
          <a:noFill/>
        </p:spPr>
        <p:txBody>
          <a:bodyPr wrap="square">
            <a:spAutoFit/>
          </a:bodyPr>
          <a:lstStyle/>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users</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forEach</a:t>
            </a:r>
            <a:r>
              <a:rPr lang="en-US" b="0" dirty="0">
                <a:solidFill>
                  <a:srgbClr val="ABB2BF"/>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function</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(user)</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if</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user</a:t>
            </a:r>
            <a:r>
              <a:rPr lang="en-US" b="0" dirty="0">
                <a:solidFill>
                  <a:srgbClr val="ABB2BF"/>
                </a:solidFill>
                <a:effectLst/>
                <a:latin typeface="Consolas" panose="020B0609020204030204" pitchFamily="49" charset="0"/>
              </a:rPr>
              <a:t>.</a:t>
            </a:r>
            <a:r>
              <a:rPr lang="en-US" b="0" dirty="0">
                <a:solidFill>
                  <a:srgbClr val="E06C75"/>
                </a:solidFill>
                <a:effectLst/>
                <a:latin typeface="Consolas" panose="020B0609020204030204" pitchFamily="49" charset="0"/>
              </a:rPr>
              <a:t>timestamp</a:t>
            </a:r>
            <a:r>
              <a:rPr lang="en-US" b="0" dirty="0">
                <a:solidFill>
                  <a:srgbClr val="56B6C2"/>
                </a:solidFill>
                <a:effectLst/>
                <a:latin typeface="Consolas" panose="020B0609020204030204" pitchFamily="49" charset="0"/>
              </a:rPr>
              <a:t>+</a:t>
            </a:r>
            <a:r>
              <a:rPr lang="en-US" b="0" dirty="0">
                <a:solidFill>
                  <a:srgbClr val="D19A66"/>
                </a:solidFill>
                <a:effectLst/>
                <a:latin typeface="Consolas" panose="020B0609020204030204" pitchFamily="49" charset="0"/>
              </a:rPr>
              <a:t>3500</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&lt;</a:t>
            </a:r>
            <a:r>
              <a:rPr lang="en-US" b="0" dirty="0">
                <a:solidFill>
                  <a:srgbClr val="FFFFFF"/>
                </a:solidFill>
                <a:effectLst/>
                <a:latin typeface="Consolas" panose="020B0609020204030204" pitchFamily="49" charset="0"/>
              </a:rPr>
              <a:t> </a:t>
            </a:r>
            <a:r>
              <a:rPr lang="en-US" b="0" dirty="0" err="1">
                <a:solidFill>
                  <a:srgbClr val="ABB2BF"/>
                </a:solidFill>
                <a:effectLst/>
                <a:latin typeface="Consolas" panose="020B0609020204030204" pitchFamily="49" charset="0"/>
              </a:rPr>
              <a:t>current_time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C678DD"/>
                </a:solidFill>
                <a:effectLst/>
                <a:latin typeface="Consolas" panose="020B0609020204030204" pitchFamily="49" charset="0"/>
              </a:rPr>
              <a:t>var</a:t>
            </a:r>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bid</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user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toObject</a:t>
            </a:r>
            <a:r>
              <a:rPr lang="en-US" b="0" dirty="0">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uuid</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E06C75"/>
                </a:solidFill>
                <a:effectLst/>
                <a:latin typeface="Consolas" panose="020B0609020204030204" pitchFamily="49" charset="0"/>
              </a:rPr>
              <a:t>console</a:t>
            </a:r>
            <a:r>
              <a:rPr lang="en-US" b="0" dirty="0">
                <a:solidFill>
                  <a:srgbClr val="ABB2BF"/>
                </a:solidFill>
                <a:effectLst/>
                <a:latin typeface="Consolas" panose="020B0609020204030204" pitchFamily="49" charset="0"/>
              </a:rPr>
              <a:t>.</a:t>
            </a:r>
            <a:r>
              <a:rPr lang="en-US" b="0" dirty="0">
                <a:solidFill>
                  <a:srgbClr val="61AFEF"/>
                </a:solidFill>
                <a:effectLst/>
                <a:latin typeface="Consolas" panose="020B0609020204030204" pitchFamily="49" charset="0"/>
              </a:rPr>
              <a:t>log</a:t>
            </a:r>
            <a:r>
              <a:rPr lang="en-US" b="0" dirty="0">
                <a:solidFill>
                  <a:srgbClr val="ABB2BF"/>
                </a:solidFill>
                <a:effectLst/>
                <a:latin typeface="Consolas" panose="020B0609020204030204" pitchFamily="49" charset="0"/>
              </a:rPr>
              <a:t>(</a:t>
            </a:r>
            <a:r>
              <a:rPr lang="en-US" b="0" dirty="0">
                <a:solidFill>
                  <a:srgbClr val="98C379"/>
                </a:solidFill>
                <a:effectLst/>
                <a:latin typeface="Consolas" panose="020B0609020204030204" pitchFamily="49" charset="0"/>
              </a:rPr>
              <a:t>'user removed'</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mqttClient</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unsubscribe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err="1">
                <a:solidFill>
                  <a:srgbClr val="98C379"/>
                </a:solidFill>
                <a:effectLst/>
                <a:latin typeface="Consolas" panose="020B0609020204030204" pitchFamily="49" charset="0"/>
              </a:rPr>
              <a:t>unige</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FLOOR</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process</a:t>
            </a:r>
            <a:r>
              <a:rPr lang="en-US" b="0" dirty="0" err="1">
                <a:solidFill>
                  <a:srgbClr val="ABB2BF"/>
                </a:solidFill>
                <a:effectLst/>
                <a:latin typeface="Consolas" panose="020B0609020204030204" pitchFamily="49" charset="0"/>
              </a:rPr>
              <a:t>.</a:t>
            </a:r>
            <a:r>
              <a:rPr lang="en-US" b="0" dirty="0" err="1">
                <a:solidFill>
                  <a:srgbClr val="E06C75"/>
                </a:solidFill>
                <a:effectLst/>
                <a:latin typeface="Consolas" panose="020B0609020204030204" pitchFamily="49" charset="0"/>
              </a:rPr>
              <a:t>env</a:t>
            </a:r>
            <a:r>
              <a:rPr lang="en-US" b="0" dirty="0" err="1">
                <a:solidFill>
                  <a:srgbClr val="ABB2BF"/>
                </a:solidFill>
                <a:effectLst/>
                <a:latin typeface="Consolas" panose="020B0609020204030204" pitchFamily="49" charset="0"/>
              </a:rPr>
              <a:t>.</a:t>
            </a:r>
            <a:r>
              <a:rPr lang="en-US" b="0" dirty="0" err="1">
                <a:solidFill>
                  <a:srgbClr val="D19A66"/>
                </a:solidFill>
                <a:effectLst/>
                <a:latin typeface="Consolas" panose="020B0609020204030204" pitchFamily="49" charset="0"/>
              </a:rPr>
              <a:t>ROOM</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98C379"/>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56B6C2"/>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bid</a:t>
            </a:r>
            <a:r>
              <a:rPr lang="en-US" b="0" dirty="0">
                <a:solidFill>
                  <a:srgbClr val="FFFFFF"/>
                </a:solidFill>
                <a:effectLst/>
                <a:latin typeface="Consolas" panose="020B0609020204030204" pitchFamily="49" charset="0"/>
              </a:rPr>
              <a:t> </a:t>
            </a: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err="1">
                <a:solidFill>
                  <a:srgbClr val="E06C75"/>
                </a:solidFill>
                <a:effectLst/>
                <a:latin typeface="Consolas" panose="020B0609020204030204" pitchFamily="49" charset="0"/>
              </a:rPr>
              <a:t>user</a:t>
            </a:r>
            <a:r>
              <a:rPr lang="en-US" b="0" dirty="0" err="1">
                <a:solidFill>
                  <a:srgbClr val="ABB2BF"/>
                </a:solidFill>
                <a:effectLst/>
                <a:latin typeface="Consolas" panose="020B0609020204030204" pitchFamily="49" charset="0"/>
              </a:rPr>
              <a:t>.</a:t>
            </a:r>
            <a:r>
              <a:rPr lang="en-US" b="0" dirty="0" err="1">
                <a:solidFill>
                  <a:srgbClr val="61AFEF"/>
                </a:solidFill>
                <a:effectLst/>
                <a:latin typeface="Consolas" panose="020B0609020204030204" pitchFamily="49" charset="0"/>
              </a:rPr>
              <a:t>remove</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ABB2B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55850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9</a:t>
            </a:fld>
            <a:endParaRPr lang="en-US"/>
          </a:p>
        </p:txBody>
      </p:sp>
      <p:sp>
        <p:nvSpPr>
          <p:cNvPr id="2" name="Title 1">
            <a:extLst>
              <a:ext uri="{FF2B5EF4-FFF2-40B4-BE49-F238E27FC236}">
                <a16:creationId xmlns:a16="http://schemas.microsoft.com/office/drawing/2014/main" id="{F672769D-B8C8-4982-AE15-C41C3D921D39}"/>
              </a:ext>
            </a:extLst>
          </p:cNvPr>
          <p:cNvSpPr>
            <a:spLocks noGrp="1"/>
          </p:cNvSpPr>
          <p:nvPr>
            <p:ph type="title" idx="4294967295"/>
          </p:nvPr>
        </p:nvSpPr>
        <p:spPr>
          <a:xfrm>
            <a:off x="612348" y="599965"/>
            <a:ext cx="4129088" cy="1419225"/>
          </a:xfrm>
        </p:spPr>
        <p:txBody>
          <a:bodyPr>
            <a:normAutofit/>
          </a:bodyPr>
          <a:lstStyle/>
          <a:p>
            <a:pPr algn="l"/>
            <a:r>
              <a:rPr lang="en-US" dirty="0"/>
              <a:t>Server</a:t>
            </a:r>
            <a:endParaRPr lang="en-US" dirty="0">
              <a:solidFill>
                <a:srgbClr val="D953DC"/>
              </a:solidFill>
            </a:endParaRPr>
          </a:p>
        </p:txBody>
      </p:sp>
      <p:sp>
        <p:nvSpPr>
          <p:cNvPr id="47" name="TextBox 46">
            <a:extLst>
              <a:ext uri="{FF2B5EF4-FFF2-40B4-BE49-F238E27FC236}">
                <a16:creationId xmlns:a16="http://schemas.microsoft.com/office/drawing/2014/main" id="{68F84FC9-BD84-4DF6-9D25-CDBDDB7DA3A4}"/>
              </a:ext>
            </a:extLst>
          </p:cNvPr>
          <p:cNvSpPr txBox="1"/>
          <p:nvPr/>
        </p:nvSpPr>
        <p:spPr>
          <a:xfrm>
            <a:off x="1102704" y="1430875"/>
            <a:ext cx="6347862" cy="5109091"/>
          </a:xfrm>
          <a:prstGeom prst="rect">
            <a:avLst/>
          </a:prstGeom>
          <a:noFill/>
        </p:spPr>
        <p:txBody>
          <a:bodyPr wrap="square" rtlCol="0">
            <a:spAutoFit/>
          </a:bodyPr>
          <a:lstStyle/>
          <a:p>
            <a:r>
              <a:rPr lang="en-US" dirty="0">
                <a:solidFill>
                  <a:srgbClr val="FF0000"/>
                </a:solidFill>
              </a:rPr>
              <a:t>on server we used :</a:t>
            </a:r>
          </a:p>
          <a:p>
            <a:pPr marL="285750" indent="-285750">
              <a:buFont typeface="Arial" panose="020B0604020202020204" pitchFamily="34" charset="0"/>
              <a:buChar char="•"/>
            </a:pPr>
            <a:r>
              <a:rPr lang="en-US" dirty="0" err="1"/>
              <a:t>Mosca</a:t>
            </a:r>
            <a:r>
              <a:rPr lang="en-US" dirty="0"/>
              <a:t> Broker</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Node Mailer</a:t>
            </a:r>
          </a:p>
          <a:p>
            <a:pPr marL="285750" indent="-285750">
              <a:buFont typeface="Arial" panose="020B0604020202020204" pitchFamily="34" charset="0"/>
              <a:buChar char="•"/>
            </a:pPr>
            <a:endParaRPr lang="en-US" dirty="0"/>
          </a:p>
          <a:p>
            <a:r>
              <a:rPr lang="en-US" dirty="0">
                <a:solidFill>
                  <a:srgbClr val="FF0000"/>
                </a:solidFill>
              </a:rPr>
              <a:t>What server does:</a:t>
            </a:r>
          </a:p>
          <a:p>
            <a:pPr marL="285750" indent="-285750">
              <a:buFont typeface="Arial" panose="020B0604020202020204" pitchFamily="34" charset="0"/>
              <a:buChar char="•"/>
            </a:pPr>
            <a:r>
              <a:rPr lang="en-US" sz="1400" dirty="0"/>
              <a:t>Initial the database</a:t>
            </a:r>
          </a:p>
          <a:p>
            <a:pPr marL="285750" indent="-285750">
              <a:buFont typeface="Arial" panose="020B0604020202020204" pitchFamily="34" charset="0"/>
              <a:buChar char="•"/>
            </a:pPr>
            <a:r>
              <a:rPr lang="en-US" sz="1400" dirty="0"/>
              <a:t>Insert admin authentication detail inside the model of users to do login on dashboard.</a:t>
            </a:r>
          </a:p>
          <a:p>
            <a:pPr marL="285750" indent="-285750">
              <a:buFont typeface="Arial" panose="020B0604020202020204" pitchFamily="34" charset="0"/>
              <a:buChar char="•"/>
            </a:pPr>
            <a:r>
              <a:rPr lang="en-US" sz="1400" dirty="0"/>
              <a:t>We subscribe on the topic to get the </a:t>
            </a:r>
            <a:r>
              <a:rPr lang="en-US" sz="1400" dirty="0" err="1"/>
              <a:t>beaconIDs</a:t>
            </a:r>
            <a:r>
              <a:rPr lang="en-US" sz="1400" dirty="0"/>
              <a:t>.</a:t>
            </a:r>
          </a:p>
          <a:p>
            <a:pPr marL="285750" indent="-285750">
              <a:buFont typeface="Arial" panose="020B0604020202020204" pitchFamily="34" charset="0"/>
              <a:buChar char="•"/>
            </a:pPr>
            <a:r>
              <a:rPr lang="en-US" sz="1400" dirty="0"/>
              <a:t>Add/update the beacon IDs to </a:t>
            </a:r>
            <a:r>
              <a:rPr lang="en-US" sz="1400" dirty="0" err="1"/>
              <a:t>db</a:t>
            </a:r>
            <a:endParaRPr lang="en-US" sz="1400" dirty="0"/>
          </a:p>
          <a:p>
            <a:pPr marL="285750" indent="-285750">
              <a:buFont typeface="Arial" panose="020B0604020202020204" pitchFamily="34" charset="0"/>
              <a:buChar char="•"/>
            </a:pPr>
            <a:r>
              <a:rPr lang="en-US" sz="1400" dirty="0"/>
              <a:t>We track the number of people inside the room</a:t>
            </a:r>
          </a:p>
          <a:p>
            <a:pPr marL="285750" indent="-285750">
              <a:buFont typeface="Arial" panose="020B0604020202020204" pitchFamily="34" charset="0"/>
              <a:buChar char="•"/>
            </a:pPr>
            <a:r>
              <a:rPr lang="en-US" sz="1400" dirty="0"/>
              <a:t>If the room reached to the maximum send notification will send to the dashboard</a:t>
            </a:r>
          </a:p>
          <a:p>
            <a:pPr marL="285750" indent="-285750">
              <a:buFont typeface="Arial" panose="020B0604020202020204" pitchFamily="34" charset="0"/>
              <a:buChar char="•"/>
            </a:pPr>
            <a:r>
              <a:rPr lang="en-US" sz="1400" dirty="0"/>
              <a:t>Also an email will sent to the users via node mailer</a:t>
            </a:r>
          </a:p>
          <a:p>
            <a:pPr marL="285750" indent="-285750">
              <a:buFont typeface="Arial" panose="020B0604020202020204" pitchFamily="34" charset="0"/>
              <a:buChar char="•"/>
            </a:pPr>
            <a:r>
              <a:rPr lang="en-US" sz="1400" dirty="0"/>
              <a:t>Based on the action type that we get on server we add/update/remove data about the rooms and staff inside the database.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dirty="0"/>
          </a:p>
        </p:txBody>
      </p:sp>
      <p:pic>
        <p:nvPicPr>
          <p:cNvPr id="7" name="Picture 6">
            <a:extLst>
              <a:ext uri="{FF2B5EF4-FFF2-40B4-BE49-F238E27FC236}">
                <a16:creationId xmlns:a16="http://schemas.microsoft.com/office/drawing/2014/main" id="{142B5444-3E9F-4114-8CF2-F951846251CB}"/>
              </a:ext>
            </a:extLst>
          </p:cNvPr>
          <p:cNvPicPr>
            <a:picLocks noChangeAspect="1"/>
          </p:cNvPicPr>
          <p:nvPr/>
        </p:nvPicPr>
        <p:blipFill>
          <a:blip r:embed="rId2"/>
          <a:stretch>
            <a:fillRect/>
          </a:stretch>
        </p:blipFill>
        <p:spPr>
          <a:xfrm>
            <a:off x="7678814" y="850804"/>
            <a:ext cx="3732523" cy="5345848"/>
          </a:xfrm>
          <a:prstGeom prst="rect">
            <a:avLst/>
          </a:prstGeom>
        </p:spPr>
      </p:pic>
    </p:spTree>
    <p:extLst>
      <p:ext uri="{BB962C8B-B14F-4D97-AF65-F5344CB8AC3E}">
        <p14:creationId xmlns:p14="http://schemas.microsoft.com/office/powerpoint/2010/main" val="139446943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297</TotalTime>
  <Words>3018</Words>
  <Application>Microsoft Office PowerPoint</Application>
  <PresentationFormat>Widescreen</PresentationFormat>
  <Paragraphs>324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Consolas</vt:lpstr>
      <vt:lpstr>Corbel</vt:lpstr>
      <vt:lpstr>Headlines</vt:lpstr>
      <vt:lpstr>SMART APP iot project</vt:lpstr>
      <vt:lpstr>Project Outline</vt:lpstr>
      <vt:lpstr>Some Tools That Used</vt:lpstr>
      <vt:lpstr>Project Structure</vt:lpstr>
      <vt:lpstr>SCANNER</vt:lpstr>
      <vt:lpstr>SCANNER</vt:lpstr>
      <vt:lpstr>PowerPoint Presentation</vt:lpstr>
      <vt:lpstr>PowerPoint Presentation</vt:lpstr>
      <vt:lpstr>Server</vt:lpstr>
      <vt:lpstr>SERVER</vt:lpstr>
      <vt:lpstr>SERVER</vt:lpstr>
      <vt:lpstr>Dashboard</vt:lpstr>
      <vt:lpstr>Dashboard</vt:lpstr>
      <vt:lpstr>Dashboard</vt:lpstr>
      <vt:lpstr>Dashboard</vt:lpstr>
      <vt:lpstr>Dashboard</vt:lpstr>
      <vt:lpstr>Dashboard</vt:lpstr>
      <vt:lpstr>Dashboard</vt:lpstr>
      <vt:lpstr>Dashboard</vt:lpstr>
      <vt:lpstr>Dashboard</vt:lpstr>
      <vt:lpstr>Notification On Dashboard</vt:lpstr>
      <vt:lpstr>Notification On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APP iot project</dc:title>
  <dc:creator>ehsUn</dc:creator>
  <cp:lastModifiedBy>ehsUn</cp:lastModifiedBy>
  <cp:revision>21</cp:revision>
  <dcterms:created xsi:type="dcterms:W3CDTF">2021-02-05T00:04:56Z</dcterms:created>
  <dcterms:modified xsi:type="dcterms:W3CDTF">2021-02-09T00:04:23Z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