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57" r:id="rId4"/>
    <p:sldId id="258" r:id="rId5"/>
    <p:sldId id="277" r:id="rId6"/>
    <p:sldId id="261" r:id="rId7"/>
    <p:sldId id="268" r:id="rId8"/>
    <p:sldId id="276" r:id="rId9"/>
    <p:sldId id="291" r:id="rId10"/>
    <p:sldId id="290" r:id="rId11"/>
    <p:sldId id="275" r:id="rId12"/>
    <p:sldId id="269" r:id="rId13"/>
    <p:sldId id="270" r:id="rId14"/>
    <p:sldId id="273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60" r:id="rId23"/>
    <p:sldId id="274" r:id="rId24"/>
    <p:sldId id="281" r:id="rId25"/>
    <p:sldId id="267" r:id="rId26"/>
    <p:sldId id="266" r:id="rId27"/>
    <p:sldId id="278" r:id="rId28"/>
    <p:sldId id="279" r:id="rId29"/>
    <p:sldId id="280" r:id="rId30"/>
    <p:sldId id="262" r:id="rId31"/>
    <p:sldId id="264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94680" autoAdjust="0"/>
  </p:normalViewPr>
  <p:slideViewPr>
    <p:cSldViewPr>
      <p:cViewPr varScale="1">
        <p:scale>
          <a:sx n="99" d="100"/>
          <a:sy n="99" d="100"/>
        </p:scale>
        <p:origin x="591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FF41D-7C62-45B4-953A-DF499AA2BC5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907DC-CA6C-4DAE-A4B6-6DC0FFFF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9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82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64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5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2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60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38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52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5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6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3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%20%20m.habibian1171@gmail.co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kaggle.com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png"/><Relationship Id="rId9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8.jpe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9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link.springer.com/article/10.1007/BF02478259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82" y="228600"/>
            <a:ext cx="1690917" cy="25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997" y="3453825"/>
            <a:ext cx="609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cs typeface="B Titr" panose="00000700000000000000" pitchFamily="2" charset="-78"/>
              </a:rPr>
              <a:t>آموزش یادگیری ماشین با پایتون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999" y="6096000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بهار 1404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48317"/>
            <a:ext cx="1550501" cy="16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70AD9-8808-4C37-805A-589CA5035A57}"/>
              </a:ext>
            </a:extLst>
          </p:cNvPr>
          <p:cNvSpPr txBox="1"/>
          <p:nvPr/>
        </p:nvSpPr>
        <p:spPr>
          <a:xfrm>
            <a:off x="1544852" y="5152827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مدرس: مهدی حبیبیان</a:t>
            </a:r>
            <a:endParaRPr lang="en-US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99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311" y="411467"/>
            <a:ext cx="155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History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33400" y="1320225"/>
            <a:ext cx="3946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Ubiquitous Computing</a:t>
            </a:r>
            <a:endParaRPr lang="en-US" sz="3200" b="1" dirty="0"/>
          </a:p>
        </p:txBody>
      </p:sp>
      <p:sp>
        <p:nvSpPr>
          <p:cNvPr id="14" name="Oval 1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Mark Weiser | Aljon Del mar">
            <a:extLst>
              <a:ext uri="{FF2B5EF4-FFF2-40B4-BE49-F238E27FC236}">
                <a16:creationId xmlns:a16="http://schemas.microsoft.com/office/drawing/2014/main" id="{1F9E473D-0433-4C15-B5DF-29A86F201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4183684" cy="313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1E3E28-68CD-47D3-B50F-B271A9BC17A9}"/>
              </a:ext>
            </a:extLst>
          </p:cNvPr>
          <p:cNvSpPr txBox="1"/>
          <p:nvPr/>
        </p:nvSpPr>
        <p:spPr>
          <a:xfrm>
            <a:off x="838200" y="5467171"/>
            <a:ext cx="7239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“The most profound technologies are those that disappear. They weave themselves into the fabric of everyday life until they are indistinguishable from it.”</a:t>
            </a:r>
          </a:p>
        </p:txBody>
      </p:sp>
    </p:spTree>
    <p:extLst>
      <p:ext uri="{BB962C8B-B14F-4D97-AF65-F5344CB8AC3E}">
        <p14:creationId xmlns:p14="http://schemas.microsoft.com/office/powerpoint/2010/main" val="7055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311" y="411467"/>
            <a:ext cx="268406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AI, ML, DL !!!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I, Machine Learning, Deep Learning, and Computer V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1" y="1600200"/>
            <a:ext cx="7439025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6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311" y="411467"/>
            <a:ext cx="27689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/>
              <a:t>Programming</a:t>
            </a:r>
            <a:endParaRPr lang="en-US" sz="3600" b="1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200025" y="1223877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  Traditional Programming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chemeClr val="accent2"/>
              </a:solidFill>
            </a:endParaRPr>
          </a:p>
          <a:p>
            <a:pPr>
              <a:buFontTx/>
              <a:buNone/>
            </a:pPr>
            <a:r>
              <a:rPr lang="en-US" altLang="en-US" b="1" dirty="0">
                <a:solidFill>
                  <a:schemeClr val="accent2"/>
                </a:solidFill>
              </a:rPr>
              <a:t>  Machine Learning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95625" y="2214477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/>
              <a:t>Computer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181225" y="2671677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181225" y="3357477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5762625" y="2900277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098550" y="2306552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3200"/>
              <a:t>Data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428625" y="2976477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3200"/>
              <a:t>Program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6524625" y="2595477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3200"/>
              <a:t>Output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171825" y="5033877"/>
            <a:ext cx="2667000" cy="1524000"/>
          </a:xfrm>
          <a:prstGeom prst="rect">
            <a:avLst/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3200"/>
              <a:t>Computer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2257425" y="5491077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2257425" y="6176877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5838825" y="5719677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174750" y="5125952"/>
            <a:ext cx="104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3200"/>
              <a:t>Data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809625" y="5872077"/>
            <a:ext cx="1401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3200"/>
              <a:t>Output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600825" y="5414877"/>
            <a:ext cx="173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3200"/>
              <a:t>Program</a:t>
            </a:r>
          </a:p>
        </p:txBody>
      </p:sp>
      <p:sp>
        <p:nvSpPr>
          <p:cNvPr id="26" name="Oval 2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592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311" y="411467"/>
            <a:ext cx="15568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/>
              <a:t>Magic?</a:t>
            </a:r>
            <a:endParaRPr lang="en-US" altLang="en-US" sz="3600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Grp="1" noChangeArrowheads="1"/>
          </p:cNvSpPr>
          <p:nvPr/>
        </p:nvSpPr>
        <p:spPr bwMode="auto">
          <a:xfrm>
            <a:off x="457200" y="48021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7" name="Rectangle 26"/>
          <p:cNvSpPr>
            <a:spLocks noGrp="1" noChangeArrowheads="1"/>
          </p:cNvSpPr>
          <p:nvPr/>
        </p:nvSpPr>
        <p:spPr bwMode="auto">
          <a:xfrm>
            <a:off x="457200" y="1805781"/>
            <a:ext cx="44958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en-US" altLang="en-US" sz="2800" b="1" dirty="0"/>
              <a:t>No, more like gardening</a:t>
            </a:r>
          </a:p>
          <a:p>
            <a:pPr>
              <a:buFontTx/>
              <a:buNone/>
            </a:pPr>
            <a:endParaRPr lang="en-US" altLang="en-US" sz="2800" b="1" dirty="0"/>
          </a:p>
          <a:p>
            <a:r>
              <a:rPr lang="en-US" altLang="en-US" sz="2800" b="1" dirty="0">
                <a:solidFill>
                  <a:srgbClr val="FFCC00"/>
                </a:solidFill>
              </a:rPr>
              <a:t>Seeds</a:t>
            </a:r>
            <a:r>
              <a:rPr lang="en-US" altLang="en-US" sz="2800" dirty="0"/>
              <a:t> = Algorithms</a:t>
            </a:r>
          </a:p>
          <a:p>
            <a:r>
              <a:rPr lang="en-US" altLang="en-US" sz="2800" b="1" dirty="0">
                <a:solidFill>
                  <a:srgbClr val="996633"/>
                </a:solidFill>
              </a:rPr>
              <a:t>Nutrients</a:t>
            </a:r>
            <a:r>
              <a:rPr lang="en-US" altLang="en-US" sz="2800" dirty="0"/>
              <a:t> = Data</a:t>
            </a:r>
          </a:p>
          <a:p>
            <a:r>
              <a:rPr lang="en-US" altLang="en-US" sz="2800" b="1" dirty="0">
                <a:solidFill>
                  <a:srgbClr val="FF3300"/>
                </a:solidFill>
              </a:rPr>
              <a:t>Gardener</a:t>
            </a:r>
            <a:r>
              <a:rPr lang="en-US" altLang="en-US" sz="2800" dirty="0"/>
              <a:t> = You</a:t>
            </a:r>
          </a:p>
          <a:p>
            <a:r>
              <a:rPr lang="en-US" altLang="en-US" sz="2800" b="1" dirty="0">
                <a:solidFill>
                  <a:srgbClr val="33CC33"/>
                </a:solidFill>
              </a:rPr>
              <a:t>Plants</a:t>
            </a:r>
            <a:r>
              <a:rPr lang="en-US" altLang="en-US" sz="2800" dirty="0"/>
              <a:t> = Programs</a:t>
            </a:r>
          </a:p>
        </p:txBody>
      </p:sp>
      <p:pic>
        <p:nvPicPr>
          <p:cNvPr id="28" name="Picture 27" descr="natural_organic_garden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729581"/>
            <a:ext cx="3351213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9" name="Oval 28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70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-52247" y="322605"/>
            <a:ext cx="4800600" cy="7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600" b="1" dirty="0">
                <a:solidFill>
                  <a:schemeClr val="accent2"/>
                </a:solidFill>
              </a:rPr>
              <a:t>Types of Learning</a:t>
            </a:r>
          </a:p>
        </p:txBody>
      </p:sp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381000" y="1805781"/>
            <a:ext cx="838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 sz="2000" b="1" dirty="0"/>
              <a:t>Supervised (inductive) learning</a:t>
            </a:r>
          </a:p>
          <a:p>
            <a:pPr lvl="1"/>
            <a:r>
              <a:rPr lang="en-US" altLang="en-US" sz="1800" dirty="0"/>
              <a:t>Training data includes desired outputs</a:t>
            </a:r>
          </a:p>
          <a:p>
            <a:pPr lvl="1"/>
            <a:r>
              <a:rPr lang="en-US" altLang="en-US" sz="1800" dirty="0"/>
              <a:t>Weather Prediction, Object Classification </a:t>
            </a:r>
          </a:p>
          <a:p>
            <a:r>
              <a:rPr lang="en-US" altLang="en-US" sz="2000" b="1" dirty="0"/>
              <a:t>Unsupervised learning</a:t>
            </a:r>
          </a:p>
          <a:p>
            <a:pPr lvl="1"/>
            <a:r>
              <a:rPr lang="en-US" altLang="en-US" sz="1800" dirty="0"/>
              <a:t>Training data does not include desired outputs</a:t>
            </a:r>
          </a:p>
          <a:p>
            <a:pPr lvl="1"/>
            <a:r>
              <a:rPr lang="en-US" altLang="en-US" sz="1800" dirty="0"/>
              <a:t>Clustering data to find similar </a:t>
            </a:r>
            <a:r>
              <a:rPr lang="en-US" altLang="en-US" sz="1800" dirty="0" err="1"/>
              <a:t>patern</a:t>
            </a:r>
            <a:endParaRPr lang="en-US" altLang="en-US" sz="1800" dirty="0"/>
          </a:p>
          <a:p>
            <a:r>
              <a:rPr lang="en-US" altLang="en-US" sz="2000" b="1" dirty="0"/>
              <a:t>Semi-supervised learning</a:t>
            </a:r>
          </a:p>
          <a:p>
            <a:pPr lvl="1"/>
            <a:r>
              <a:rPr lang="en-US" altLang="en-US" sz="1800" dirty="0"/>
              <a:t>Training data includes a few desired outputs</a:t>
            </a:r>
          </a:p>
          <a:p>
            <a:pPr lvl="1"/>
            <a:r>
              <a:rPr lang="en-GB" sz="2000" dirty="0"/>
              <a:t>Unlabelled data for training and </a:t>
            </a:r>
            <a:r>
              <a:rPr lang="en-GB" sz="2400" dirty="0"/>
              <a:t>labelled data for testing</a:t>
            </a:r>
            <a:endParaRPr lang="en-GB" sz="2000" dirty="0"/>
          </a:p>
          <a:p>
            <a:pPr lvl="1"/>
            <a:r>
              <a:rPr lang="en-US" altLang="en-US" sz="1800" dirty="0"/>
              <a:t>E</a:t>
            </a:r>
            <a:r>
              <a:rPr lang="en-GB" sz="2000" dirty="0"/>
              <a:t>experiments to locate oil at a particular location</a:t>
            </a:r>
            <a:endParaRPr lang="en-US" altLang="en-US" sz="1800" dirty="0"/>
          </a:p>
          <a:p>
            <a:r>
              <a:rPr lang="en-US" altLang="en-US" sz="2000" b="1" dirty="0"/>
              <a:t>Reinforcement learning</a:t>
            </a:r>
          </a:p>
          <a:p>
            <a:pPr lvl="1"/>
            <a:r>
              <a:rPr lang="en-US" altLang="en-US" sz="1800" dirty="0"/>
              <a:t>Rewards from sequence of actions</a:t>
            </a:r>
          </a:p>
          <a:p>
            <a:pPr lvl="1"/>
            <a:r>
              <a:rPr lang="en-US" altLang="en-US" sz="1800" dirty="0"/>
              <a:t>Punishment vs Reward </a:t>
            </a:r>
            <a:endParaRPr lang="en-US" altLang="en-US" sz="1800" dirty="0">
              <a:sym typeface="Wingdings" panose="05000000000000000000" pitchFamily="2" charset="2"/>
            </a:endParaRPr>
          </a:p>
          <a:p>
            <a:pPr lvl="1"/>
            <a:r>
              <a:rPr lang="en-US" altLang="en-US" sz="1800" dirty="0">
                <a:sym typeface="Wingdings" panose="05000000000000000000" pitchFamily="2" charset="2"/>
              </a:rPr>
              <a:t>Auto Drive, Game, ...</a:t>
            </a:r>
            <a:endParaRPr lang="en-US" altLang="en-US" sz="1800" dirty="0"/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136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Grp="1" noChangeArrowheads="1"/>
          </p:cNvSpPr>
          <p:nvPr/>
        </p:nvSpPr>
        <p:spPr bwMode="auto">
          <a:xfrm>
            <a:off x="457200" y="48021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685800" y="307182"/>
            <a:ext cx="2743200" cy="7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2"/>
                </a:solidFill>
              </a:rPr>
              <a:t>Regression</a:t>
            </a:r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11" name="Picture 4" descr="Colorization of Black and White Photographs">
            <a:extLst>
              <a:ext uri="{FF2B5EF4-FFF2-40B4-BE49-F238E27FC236}">
                <a16:creationId xmlns:a16="http://schemas.microsoft.com/office/drawing/2014/main" id="{63F44380-F494-488C-A137-49050B3D4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1" r="6201"/>
          <a:stretch>
            <a:fillRect/>
          </a:stretch>
        </p:blipFill>
        <p:spPr bwMode="auto">
          <a:xfrm>
            <a:off x="1219200" y="1388390"/>
            <a:ext cx="6537954" cy="5162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284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Grp="1" noChangeArrowheads="1"/>
          </p:cNvSpPr>
          <p:nvPr/>
        </p:nvSpPr>
        <p:spPr bwMode="auto">
          <a:xfrm>
            <a:off x="457200" y="48021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685800" y="307182"/>
            <a:ext cx="3352800" cy="7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b="1" dirty="0">
                <a:solidFill>
                  <a:schemeClr val="accent2"/>
                </a:solidFill>
              </a:rPr>
              <a:t>Classification</a:t>
            </a:r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YOLO11 Image Classification Guide - Ultralytics">
            <a:extLst>
              <a:ext uri="{FF2B5EF4-FFF2-40B4-BE49-F238E27FC236}">
                <a16:creationId xmlns:a16="http://schemas.microsoft.com/office/drawing/2014/main" id="{9B7DB80C-4B3F-4983-B6B8-724FA717D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8346"/>
            <a:ext cx="9144000" cy="381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617F79-3015-448A-8618-0B872F783E63}"/>
              </a:ext>
            </a:extLst>
          </p:cNvPr>
          <p:cNvSpPr txBox="1"/>
          <p:nvPr/>
        </p:nvSpPr>
        <p:spPr>
          <a:xfrm>
            <a:off x="8764203" y="6488668"/>
            <a:ext cx="4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081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>
            <a:spLocks noGrp="1" noChangeArrowheads="1"/>
          </p:cNvSpPr>
          <p:nvPr/>
        </p:nvSpPr>
        <p:spPr bwMode="auto">
          <a:xfrm>
            <a:off x="457200" y="480219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685800" y="307182"/>
            <a:ext cx="1905000" cy="7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2800" b="1" dirty="0">
                <a:solidFill>
                  <a:schemeClr val="accent2"/>
                </a:solidFill>
              </a:rPr>
              <a:t>Clustering</a:t>
            </a:r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Python Projects with Real-World Data ...">
            <a:extLst>
              <a:ext uri="{FF2B5EF4-FFF2-40B4-BE49-F238E27FC236}">
                <a16:creationId xmlns:a16="http://schemas.microsoft.com/office/drawing/2014/main" id="{CD6A5AB7-648A-40B0-8068-E22508B4C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746229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8A3AFE-9756-4CB9-807E-629761C0938B}"/>
              </a:ext>
            </a:extLst>
          </p:cNvPr>
          <p:cNvSpPr txBox="1"/>
          <p:nvPr/>
        </p:nvSpPr>
        <p:spPr>
          <a:xfrm>
            <a:off x="8764203" y="6488668"/>
            <a:ext cx="4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5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685800" y="307182"/>
            <a:ext cx="3810000" cy="7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BE" sz="2800" b="1" dirty="0">
                <a:solidFill>
                  <a:schemeClr val="accent2"/>
                </a:solidFill>
              </a:rPr>
              <a:t>Reinforcement</a:t>
            </a:r>
            <a:r>
              <a:rPr lang="en-BE" sz="2800" dirty="0"/>
              <a:t> </a:t>
            </a:r>
            <a:r>
              <a:rPr lang="en-US" sz="2800" b="1" dirty="0">
                <a:solidFill>
                  <a:schemeClr val="accent2"/>
                </a:solidFill>
              </a:rPr>
              <a:t>L</a:t>
            </a:r>
            <a:r>
              <a:rPr lang="en-BE" sz="2800" b="1" dirty="0">
                <a:solidFill>
                  <a:schemeClr val="accent2"/>
                </a:solidFill>
              </a:rPr>
              <a:t>earning</a:t>
            </a:r>
            <a:endParaRPr lang="en-US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49364" y="6477000"/>
            <a:ext cx="394636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Reinforcement Learning. Reinforcement learning is the cherry on… | by Janvi  Umendra | Medium">
            <a:extLst>
              <a:ext uri="{FF2B5EF4-FFF2-40B4-BE49-F238E27FC236}">
                <a16:creationId xmlns:a16="http://schemas.microsoft.com/office/drawing/2014/main" id="{21DE859E-B49C-4E41-B542-DE3D5A98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057400"/>
            <a:ext cx="5734050" cy="409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6CB21D-8573-40B1-A7FB-7F6BDBD8F277}"/>
              </a:ext>
            </a:extLst>
          </p:cNvPr>
          <p:cNvSpPr txBox="1"/>
          <p:nvPr/>
        </p:nvSpPr>
        <p:spPr>
          <a:xfrm>
            <a:off x="8702040" y="6468177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12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008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685800" y="307182"/>
            <a:ext cx="2971800" cy="7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BE" sz="2800" b="1" dirty="0">
                <a:solidFill>
                  <a:srgbClr val="C00000"/>
                </a:solidFill>
              </a:rPr>
              <a:t>Reasons for failure</a:t>
            </a:r>
            <a:endParaRPr lang="en-US" alt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868F94-1D92-40F5-B90D-2D3248216FA3}"/>
              </a:ext>
            </a:extLst>
          </p:cNvPr>
          <p:cNvSpPr txBox="1"/>
          <p:nvPr/>
        </p:nvSpPr>
        <p:spPr>
          <a:xfrm>
            <a:off x="762000" y="1371600"/>
            <a:ext cx="4574406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BE" dirty="0"/>
              <a:t>Asking the wrong question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BE" dirty="0"/>
              <a:t>Trying to solve the wrong problem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BE" dirty="0"/>
              <a:t>Not having enough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BE" dirty="0"/>
              <a:t>Not having the right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BE" dirty="0"/>
              <a:t>Having too much data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BE" dirty="0"/>
              <a:t>Hiring the wrong people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BE" dirty="0"/>
              <a:t>Using the wrong tools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BE" dirty="0"/>
              <a:t>Not having the right model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BE" dirty="0"/>
              <a:t>Not having the right yardstick</a:t>
            </a:r>
            <a:endParaRPr lang="en-US" dirty="0"/>
          </a:p>
        </p:txBody>
      </p:sp>
      <p:pic>
        <p:nvPicPr>
          <p:cNvPr id="4098" name="Picture 2" descr="Sometimes failure is a good thing - ProfSpeak | Business Ideas and Resources">
            <a:extLst>
              <a:ext uri="{FF2B5EF4-FFF2-40B4-BE49-F238E27FC236}">
                <a16:creationId xmlns:a16="http://schemas.microsoft.com/office/drawing/2014/main" id="{A07E1EE7-9AC8-4C31-8506-8772BBED6F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5" b="3973"/>
          <a:stretch/>
        </p:blipFill>
        <p:spPr bwMode="auto">
          <a:xfrm>
            <a:off x="4419600" y="2590801"/>
            <a:ext cx="42672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FF341-68F2-4874-A077-E9D8FA0A80DC}"/>
              </a:ext>
            </a:extLst>
          </p:cNvPr>
          <p:cNvSpPr txBox="1"/>
          <p:nvPr/>
        </p:nvSpPr>
        <p:spPr>
          <a:xfrm>
            <a:off x="8724900" y="6453739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13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403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311" y="411467"/>
            <a:ext cx="32805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Getting to know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01161" y="1524000"/>
            <a:ext cx="23246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i="0" dirty="0"/>
              <a:t>How am I 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What is important?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what will we do?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Requirement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Asking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Any Question ?</a:t>
            </a:r>
          </a:p>
        </p:txBody>
      </p:sp>
      <p:sp>
        <p:nvSpPr>
          <p:cNvPr id="4" name="Rectangle 3"/>
          <p:cNvSpPr/>
          <p:nvPr/>
        </p:nvSpPr>
        <p:spPr>
          <a:xfrm>
            <a:off x="1401161" y="3657600"/>
            <a:ext cx="600613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who are you?</a:t>
            </a:r>
            <a:endParaRPr lang="fa-I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Education/ Age / Sex/ Position/ python coding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Why you need ML ?</a:t>
            </a:r>
          </a:p>
        </p:txBody>
      </p:sp>
      <p:sp>
        <p:nvSpPr>
          <p:cNvPr id="5" name="Rectangle 4"/>
          <p:cNvSpPr/>
          <p:nvPr/>
        </p:nvSpPr>
        <p:spPr>
          <a:xfrm>
            <a:off x="2010760" y="557581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Email:	   </a:t>
            </a:r>
            <a:r>
              <a:rPr lang="en-US" b="1" dirty="0">
                <a:hlinkClick r:id="rId4"/>
              </a:rPr>
              <a:t>  m.habibian1171@gmail.com</a:t>
            </a:r>
            <a:endParaRPr lang="en-US" b="1" dirty="0"/>
          </a:p>
          <a:p>
            <a:r>
              <a:rPr lang="en-US" b="1" dirty="0"/>
              <a:t>Telegram:   @mehdi_1171 </a:t>
            </a:r>
          </a:p>
          <a:p>
            <a:r>
              <a:rPr lang="en-US" b="1" dirty="0"/>
              <a:t>Social Media Group: …</a:t>
            </a:r>
            <a:endParaRPr lang="en-GB" b="1" dirty="0"/>
          </a:p>
        </p:txBody>
      </p:sp>
      <p:sp>
        <p:nvSpPr>
          <p:cNvPr id="6" name="Rectangle 5"/>
          <p:cNvSpPr/>
          <p:nvPr/>
        </p:nvSpPr>
        <p:spPr>
          <a:xfrm>
            <a:off x="1401160" y="5181600"/>
            <a:ext cx="9834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Contact: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19176" y="1638300"/>
            <a:ext cx="419100" cy="15257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90600" y="1638300"/>
            <a:ext cx="295275" cy="1525726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28700" y="3732074"/>
            <a:ext cx="419100" cy="76286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990600" y="3732074"/>
            <a:ext cx="295275" cy="762863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143000" y="5271016"/>
            <a:ext cx="258160" cy="2857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1171576" y="5271017"/>
            <a:ext cx="221604" cy="242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26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81500" y="342009"/>
            <a:ext cx="2971800" cy="7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</a:rPr>
              <a:t>Data Pipeline</a:t>
            </a:r>
            <a:endParaRPr lang="en-US" alt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How to Build a Data Pipeline? Here's a Step-by-Step Guide | Airbyte">
            <a:extLst>
              <a:ext uri="{FF2B5EF4-FFF2-40B4-BE49-F238E27FC236}">
                <a16:creationId xmlns:a16="http://schemas.microsoft.com/office/drawing/2014/main" id="{7C5B914B-1064-47A8-AF7A-B50B996074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09"/>
          <a:stretch/>
        </p:blipFill>
        <p:spPr bwMode="auto">
          <a:xfrm>
            <a:off x="8823" y="2438400"/>
            <a:ext cx="91440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16C9F7-E471-4AD4-B4D3-4D8E9C0D292E}"/>
              </a:ext>
            </a:extLst>
          </p:cNvPr>
          <p:cNvSpPr txBox="1"/>
          <p:nvPr/>
        </p:nvSpPr>
        <p:spPr>
          <a:xfrm>
            <a:off x="8724900" y="6453739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14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678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9752BB-EC9A-45CB-808B-95ED200CEFF0}"/>
              </a:ext>
            </a:extLst>
          </p:cNvPr>
          <p:cNvSpPr/>
          <p:nvPr/>
        </p:nvSpPr>
        <p:spPr>
          <a:xfrm>
            <a:off x="3276600" y="2802526"/>
            <a:ext cx="5181600" cy="1600200"/>
          </a:xfrm>
          <a:prstGeom prst="roundRect">
            <a:avLst/>
          </a:prstGeom>
          <a:ln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BE"/>
              <a:t>Data cleaning</a:t>
            </a:r>
          </a:p>
          <a:p>
            <a:pPr lvl="1"/>
            <a:r>
              <a:rPr lang="en-BE"/>
              <a:t>outliers/invalid values? </a:t>
            </a:r>
            <a:r>
              <a:rPr lang="en-BE">
                <a:sym typeface="Symbol" panose="05050102010706020507" pitchFamily="18" charset="2"/>
              </a:rPr>
              <a:t></a:t>
            </a:r>
            <a:r>
              <a:rPr lang="en-BE"/>
              <a:t> filter</a:t>
            </a:r>
          </a:p>
          <a:p>
            <a:pPr lvl="1"/>
            <a:r>
              <a:rPr lang="en-BE"/>
              <a:t>missing values? </a:t>
            </a:r>
            <a:r>
              <a:rPr lang="en-BE">
                <a:sym typeface="Symbol" panose="05050102010706020507" pitchFamily="18" charset="2"/>
              </a:rPr>
              <a:t></a:t>
            </a:r>
            <a:r>
              <a:rPr lang="en-BE"/>
              <a:t> impute</a:t>
            </a:r>
          </a:p>
          <a:p>
            <a:r>
              <a:rPr lang="en-BE"/>
              <a:t>Data transformation</a:t>
            </a:r>
          </a:p>
          <a:p>
            <a:pPr lvl="1"/>
            <a:r>
              <a:rPr lang="en-BE"/>
              <a:t>scaling/normalization</a:t>
            </a:r>
            <a:endParaRPr lang="en-BE" dirty="0"/>
          </a:p>
        </p:txBody>
      </p:sp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81500" y="342009"/>
            <a:ext cx="2971800" cy="7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800" b="1" dirty="0">
                <a:solidFill>
                  <a:srgbClr val="C00000"/>
                </a:solidFill>
              </a:rPr>
              <a:t>Data Pipeline</a:t>
            </a:r>
            <a:endParaRPr lang="en-US" altLang="en-US" sz="2800" b="1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5B761-5CF6-4915-9E61-ABE4D441785D}"/>
              </a:ext>
            </a:extLst>
          </p:cNvPr>
          <p:cNvSpPr txBox="1"/>
          <p:nvPr/>
        </p:nvSpPr>
        <p:spPr>
          <a:xfrm>
            <a:off x="2971800" y="1953873"/>
            <a:ext cx="525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BE" dirty="0"/>
              <a:t>CSV/JSON/XML/H5 files, RDBMS, NoSQL, HTTP,...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C3C1C1-554B-4D00-9A28-B4F9117C32C2}"/>
              </a:ext>
            </a:extLst>
          </p:cNvPr>
          <p:cNvSpPr/>
          <p:nvPr/>
        </p:nvSpPr>
        <p:spPr>
          <a:xfrm>
            <a:off x="1143000" y="1835064"/>
            <a:ext cx="19812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Ingestion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1CB17CF-E731-4AD1-8C5D-D483CEF7BB2B}"/>
              </a:ext>
            </a:extLst>
          </p:cNvPr>
          <p:cNvSpPr/>
          <p:nvPr/>
        </p:nvSpPr>
        <p:spPr>
          <a:xfrm>
            <a:off x="0" y="1676400"/>
            <a:ext cx="1295400" cy="449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4AD716-C9CE-4AA8-901B-F1BC33047122}"/>
              </a:ext>
            </a:extLst>
          </p:cNvPr>
          <p:cNvSpPr/>
          <p:nvPr/>
        </p:nvSpPr>
        <p:spPr>
          <a:xfrm>
            <a:off x="304800" y="1665789"/>
            <a:ext cx="685800" cy="12298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E0CCCE-AC54-445C-A8CB-15B69E9F472F}"/>
              </a:ext>
            </a:extLst>
          </p:cNvPr>
          <p:cNvSpPr/>
          <p:nvPr/>
        </p:nvSpPr>
        <p:spPr>
          <a:xfrm>
            <a:off x="304800" y="2906211"/>
            <a:ext cx="685800" cy="12085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3C1B2-A44A-42F3-9DD6-7581E34FC8C7}"/>
              </a:ext>
            </a:extLst>
          </p:cNvPr>
          <p:cNvSpPr/>
          <p:nvPr/>
        </p:nvSpPr>
        <p:spPr>
          <a:xfrm>
            <a:off x="304800" y="4114800"/>
            <a:ext cx="685800" cy="12626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B70EB0-2C17-4509-9C3E-F68EC6FF2F39}"/>
              </a:ext>
            </a:extLst>
          </p:cNvPr>
          <p:cNvSpPr/>
          <p:nvPr/>
        </p:nvSpPr>
        <p:spPr>
          <a:xfrm>
            <a:off x="1143000" y="3205705"/>
            <a:ext cx="1981200" cy="609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27B3B79-A9D7-457B-9AF1-BBC6AF520C97}"/>
              </a:ext>
            </a:extLst>
          </p:cNvPr>
          <p:cNvSpPr/>
          <p:nvPr/>
        </p:nvSpPr>
        <p:spPr>
          <a:xfrm>
            <a:off x="1118135" y="4645204"/>
            <a:ext cx="19812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Presentation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15DB83-7A24-4534-9B5C-E04F84E59EF3}"/>
              </a:ext>
            </a:extLst>
          </p:cNvPr>
          <p:cNvSpPr/>
          <p:nvPr/>
        </p:nvSpPr>
        <p:spPr>
          <a:xfrm>
            <a:off x="3276600" y="1845675"/>
            <a:ext cx="5181600" cy="609600"/>
          </a:xfrm>
          <a:prstGeom prst="round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6678DD8-C9BC-42A4-9D38-133D8EDE1BC4}"/>
              </a:ext>
            </a:extLst>
          </p:cNvPr>
          <p:cNvSpPr/>
          <p:nvPr/>
        </p:nvSpPr>
        <p:spPr>
          <a:xfrm>
            <a:off x="3262163" y="4645204"/>
            <a:ext cx="5181600" cy="800100"/>
          </a:xfrm>
          <a:prstGeom prst="roundRect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 </a:t>
            </a:r>
          </a:p>
          <a:p>
            <a:pPr algn="ctr"/>
            <a:r>
              <a:rPr lang="en-US" dirty="0"/>
              <a:t>Prepare for another Pipeline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B308B2-0E13-4C6B-8921-912FD7983521}"/>
              </a:ext>
            </a:extLst>
          </p:cNvPr>
          <p:cNvSpPr txBox="1"/>
          <p:nvPr/>
        </p:nvSpPr>
        <p:spPr>
          <a:xfrm>
            <a:off x="8724900" y="6453739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15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168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311" y="411467"/>
            <a:ext cx="1169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Tools</a:t>
            </a:r>
          </a:p>
        </p:txBody>
      </p:sp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PyCharm: the Python IDE for Professional Developers by JetBrai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430" y="1915279"/>
            <a:ext cx="16383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ython (programming language) -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14" y="2057400"/>
            <a:ext cx="1235172" cy="135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roject Jupyter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214" y="1812288"/>
            <a:ext cx="1379586" cy="159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1 Beginner Tips for Learning Python Programming – Real Pyth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987998"/>
            <a:ext cx="5102225" cy="287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FE751B8B-92CE-4BD7-9314-26B9771B887D}"/>
              </a:ext>
            </a:extLst>
          </p:cNvPr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C8115C-FD04-421E-9513-394C918C43A1}"/>
              </a:ext>
            </a:extLst>
          </p:cNvPr>
          <p:cNvSpPr txBox="1"/>
          <p:nvPr/>
        </p:nvSpPr>
        <p:spPr>
          <a:xfrm>
            <a:off x="8724900" y="6453739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16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7798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311" y="411467"/>
            <a:ext cx="1559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Python</a:t>
            </a:r>
          </a:p>
        </p:txBody>
      </p:sp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NumPy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5" y="1524000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Logo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162731"/>
            <a:ext cx="4779820" cy="17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s3.amazonaws.com/keras.io/img/keras-logo-2018-large-120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5105400"/>
            <a:ext cx="4329098" cy="125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Image result for tensorflow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201" y="5076911"/>
            <a:ext cx="1773893" cy="151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Logo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90088"/>
            <a:ext cx="3188335" cy="664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731B702-A494-4622-9C70-B15380F04384}"/>
              </a:ext>
            </a:extLst>
          </p:cNvPr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D53FA2-058C-46F5-A3B2-366106DB935E}"/>
              </a:ext>
            </a:extLst>
          </p:cNvPr>
          <p:cNvSpPr txBox="1"/>
          <p:nvPr/>
        </p:nvSpPr>
        <p:spPr>
          <a:xfrm>
            <a:off x="8724900" y="6453739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17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50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311" y="411467"/>
            <a:ext cx="10121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Task</a:t>
            </a:r>
          </a:p>
        </p:txBody>
      </p:sp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D4597-D44F-47EA-B4A5-2B15FE0B9C2E}"/>
              </a:ext>
            </a:extLst>
          </p:cNvPr>
          <p:cNvSpPr/>
          <p:nvPr/>
        </p:nvSpPr>
        <p:spPr>
          <a:xfrm>
            <a:off x="612775" y="1752600"/>
            <a:ext cx="3762505" cy="1852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Download data from </a:t>
            </a:r>
            <a:r>
              <a:rPr lang="en-US" sz="2000" b="1" dirty="0">
                <a:hlinkClick r:id="rId4"/>
              </a:rPr>
              <a:t>Kaggle</a:t>
            </a:r>
            <a:r>
              <a:rPr lang="en-US" sz="2000" b="1" dirty="0"/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Practice on Data Manipulation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Cleaning, Visualization , …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5DDFB3-1480-44ED-942E-0E3D8349C938}"/>
              </a:ext>
            </a:extLst>
          </p:cNvPr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6DA37F-C4CA-48F8-8BBC-D3E321EFF026}"/>
              </a:ext>
            </a:extLst>
          </p:cNvPr>
          <p:cNvSpPr txBox="1"/>
          <p:nvPr/>
        </p:nvSpPr>
        <p:spPr>
          <a:xfrm>
            <a:off x="8724900" y="6453739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18</a:t>
            </a:r>
            <a:endParaRPr lang="en-GB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844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7000" y="1143000"/>
            <a:ext cx="386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Lesson2: Clustering</a:t>
            </a:r>
          </a:p>
        </p:txBody>
      </p:sp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19200" y="19050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39" y="2057400"/>
            <a:ext cx="3417261" cy="341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23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14596" y="609600"/>
            <a:ext cx="1169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Metric</a:t>
            </a:r>
          </a:p>
        </p:txBody>
      </p:sp>
      <p:pic>
        <p:nvPicPr>
          <p:cNvPr id="12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825525"/>
              </p:ext>
            </p:extLst>
          </p:nvPr>
        </p:nvGraphicFramePr>
        <p:xfrm>
          <a:off x="1371600" y="1447800"/>
          <a:ext cx="6802935" cy="36576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Function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Euclidean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effectLst/>
                        </a:rPr>
                        <a:t>Manhattan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effectLst/>
                        </a:rPr>
                        <a:t>Minkowski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effectLst/>
                        </a:rPr>
                        <a:t>Chebyshev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err="1">
                          <a:effectLst/>
                        </a:rPr>
                        <a:t>Haversine</a:t>
                      </a:r>
                      <a:r>
                        <a:rPr lang="en-GB" sz="1800" kern="1200" dirty="0">
                          <a:effectLst/>
                        </a:rPr>
                        <a:t> 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614862"/>
            <a:ext cx="385226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038600"/>
            <a:ext cx="33718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11778"/>
            <a:ext cx="1933575" cy="49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74318"/>
            <a:ext cx="1619700" cy="49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1447800" cy="46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2002330" y="5334000"/>
            <a:ext cx="6532069" cy="13716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0070C0"/>
                </a:solidFill>
              </a:rPr>
              <a:t>sklearn.neighbors.DistanceMetric</a:t>
            </a:r>
            <a:endParaRPr lang="en-GB" b="1" dirty="0">
              <a:solidFill>
                <a:srgbClr val="0070C0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lvl="0" algn="ctr"/>
            <a:r>
              <a:rPr lang="en-US" sz="1600" b="1" dirty="0" err="1">
                <a:solidFill>
                  <a:srgbClr val="0070C0"/>
                </a:solidFill>
                <a:latin typeface="Arial" pitchFamily="34" charset="0"/>
              </a:rPr>
              <a:t>Exp</a:t>
            </a:r>
            <a:r>
              <a:rPr lang="en-US" sz="1600" b="1" dirty="0">
                <a:solidFill>
                  <a:srgbClr val="0070C0"/>
                </a:solidFill>
                <a:latin typeface="Arial" pitchFamily="34" charset="0"/>
              </a:rPr>
              <a:t>: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</a:rPr>
              <a:t>&gt;&gt;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b="1" dirty="0">
                <a:solidFill>
                  <a:schemeClr val="tx1"/>
                </a:solidFill>
                <a:latin typeface="Monaco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</a:rPr>
              <a:t>=</a:t>
            </a:r>
            <a:r>
              <a:rPr lang="en-US" b="1" dirty="0">
                <a:solidFill>
                  <a:schemeClr val="tx1"/>
                </a:solidFill>
                <a:latin typeface="Monaco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</a:rPr>
              <a:t>DistanceMetric.get_metric</a:t>
            </a:r>
            <a:r>
              <a:rPr lang="en-US" b="1" dirty="0">
                <a:solidFill>
                  <a:schemeClr val="tx1"/>
                </a:solidFill>
                <a:latin typeface="Monaco"/>
                <a:cs typeface="Arial" pitchFamily="34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Monaco"/>
                <a:cs typeface="Arial" pitchFamily="34" charset="0"/>
              </a:rPr>
              <a:t>'</a:t>
            </a:r>
            <a:r>
              <a:rPr lang="en-US" b="1" dirty="0" err="1">
                <a:solidFill>
                  <a:srgbClr val="0070C0"/>
                </a:solidFill>
                <a:latin typeface="Monaco"/>
                <a:cs typeface="Arial" pitchFamily="34" charset="0"/>
              </a:rPr>
              <a:t>euclidean</a:t>
            </a:r>
            <a:r>
              <a:rPr lang="en-US" b="1" dirty="0">
                <a:solidFill>
                  <a:srgbClr val="0070C0"/>
                </a:solidFill>
                <a:latin typeface="Monaco"/>
                <a:cs typeface="Arial" pitchFamily="34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Monaco"/>
                <a:cs typeface="Arial" pitchFamily="34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" name="Pentagon 19"/>
          <p:cNvSpPr/>
          <p:nvPr/>
        </p:nvSpPr>
        <p:spPr>
          <a:xfrm>
            <a:off x="276395" y="5638800"/>
            <a:ext cx="1609629" cy="762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 Python 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47750" y="1148804"/>
            <a:ext cx="6648450" cy="27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597AF1-0562-4A03-B112-2F8D9E2C8110}"/>
              </a:ext>
            </a:extLst>
          </p:cNvPr>
          <p:cNvSpPr txBox="1"/>
          <p:nvPr/>
        </p:nvSpPr>
        <p:spPr>
          <a:xfrm>
            <a:off x="8764203" y="6488668"/>
            <a:ext cx="4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46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8382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3150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Manhattan distance</a:t>
            </a:r>
            <a:endParaRPr lang="en-GB" sz="2800" b="1" dirty="0"/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Manhattan | History, Map, Population, &amp; Points of Interest | Britannic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13" y="1600200"/>
            <a:ext cx="176593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hattan Distance Calcul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4048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A0FBFB-4ACA-4B93-B33F-24EE15E9A727}"/>
              </a:ext>
            </a:extLst>
          </p:cNvPr>
          <p:cNvSpPr txBox="1"/>
          <p:nvPr/>
        </p:nvSpPr>
        <p:spPr>
          <a:xfrm>
            <a:off x="8764203" y="6488668"/>
            <a:ext cx="4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857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8382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3012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Haversine</a:t>
            </a:r>
            <a:r>
              <a:rPr lang="en-US" sz="2800" b="1" dirty="0"/>
              <a:t> Distance</a:t>
            </a:r>
            <a:endParaRPr lang="en-GB" sz="2800" b="1" dirty="0"/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aversine formula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28658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istance on a sphere: The Haversine Formula - Esri Communit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istance on a sphere: The Haversine Formula - Esri Communit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Distance on a sphere: The Haversine Formula - Esri Commun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5723"/>
            <a:ext cx="5534025" cy="35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25296" y="6477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34059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8382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Distance in Python</a:t>
            </a:r>
            <a:endParaRPr lang="en-GB" sz="2800" b="1" dirty="0"/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AutoShape 4" descr="Distance on a sphere: The Haversine Formula - Esri Communit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istance on a sphere: The Haversine Formula - Esri Communit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D:\z_during\machineLearning\pic\metric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" t="12013" r="8742" b="12175"/>
          <a:stretch/>
        </p:blipFill>
        <p:spPr bwMode="auto">
          <a:xfrm>
            <a:off x="1447800" y="1524000"/>
            <a:ext cx="5824000" cy="3961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8725296" y="6477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430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74553"/>
            <a:ext cx="2001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600" b="1" dirty="0"/>
              <a:t>Contents </a:t>
            </a:r>
            <a:endParaRPr lang="fa-IR" sz="36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19200" y="1750874"/>
            <a:ext cx="6357400" cy="369336"/>
            <a:chOff x="285089" y="184749"/>
            <a:chExt cx="6357400" cy="369336"/>
          </a:xfrm>
        </p:grpSpPr>
        <p:sp>
          <p:nvSpPr>
            <p:cNvPr id="14" name="Rectangle 13"/>
            <p:cNvSpPr/>
            <p:nvPr/>
          </p:nvSpPr>
          <p:spPr>
            <a:xfrm>
              <a:off x="285089" y="184749"/>
              <a:ext cx="6357400" cy="3693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285089" y="184749"/>
              <a:ext cx="6357400" cy="3693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161" tIns="60960" rIns="60960" bIns="6096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kern="1200" dirty="0"/>
                <a:t>Introduction</a:t>
              </a:r>
              <a:endParaRPr lang="fa-IR" sz="1800" b="1" kern="12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990600" y="1750874"/>
            <a:ext cx="385470" cy="38547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Rectangle 1"/>
          <p:cNvSpPr/>
          <p:nvPr/>
        </p:nvSpPr>
        <p:spPr>
          <a:xfrm>
            <a:off x="914400" y="2230906"/>
            <a:ext cx="394960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GB" b="1" dirty="0"/>
              <a:t>History of Machine Learning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What is the Machine Learning ?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US" altLang="en-US" b="1" dirty="0"/>
              <a:t>Types of Learning</a:t>
            </a:r>
          </a:p>
          <a:p>
            <a:pPr marL="742950" marR="0" lvl="1" indent="-285750" rtl="0">
              <a:buFont typeface="Arial" panose="020B0604020202020204" pitchFamily="34" charset="0"/>
              <a:buChar char="•"/>
            </a:pPr>
            <a:r>
              <a:rPr lang="en-US" b="1" dirty="0"/>
              <a:t>Introduction to Tools</a:t>
            </a:r>
            <a:endParaRPr lang="fa-I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b="1" dirty="0"/>
              <a:t>Work with Python</a:t>
            </a:r>
            <a:endParaRPr lang="fa-IR" alt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1240857" y="4395810"/>
            <a:ext cx="6357400" cy="369336"/>
            <a:chOff x="285089" y="184749"/>
            <a:chExt cx="6357400" cy="369336"/>
          </a:xfrm>
        </p:grpSpPr>
        <p:sp>
          <p:nvSpPr>
            <p:cNvPr id="18" name="Rectangle 17"/>
            <p:cNvSpPr/>
            <p:nvPr/>
          </p:nvSpPr>
          <p:spPr>
            <a:xfrm>
              <a:off x="285089" y="184749"/>
              <a:ext cx="6357400" cy="3693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285089" y="184749"/>
              <a:ext cx="6357400" cy="3693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161" tIns="60960" rIns="60960" bIns="6096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kern="1200" dirty="0"/>
                <a:t>Clustering</a:t>
              </a:r>
              <a:endParaRPr lang="fa-IR" sz="2400" b="1" kern="1200" dirty="0"/>
            </a:p>
          </p:txBody>
        </p:sp>
      </p:grpSp>
      <p:sp>
        <p:nvSpPr>
          <p:cNvPr id="20" name="Oval 19"/>
          <p:cNvSpPr/>
          <p:nvPr/>
        </p:nvSpPr>
        <p:spPr>
          <a:xfrm>
            <a:off x="1012257" y="4395810"/>
            <a:ext cx="385470" cy="38547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Rectangle 20"/>
          <p:cNvSpPr/>
          <p:nvPr/>
        </p:nvSpPr>
        <p:spPr>
          <a:xfrm>
            <a:off x="1397727" y="4914037"/>
            <a:ext cx="248311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i="0" dirty="0"/>
              <a:t>Metric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b="1" i="0" dirty="0"/>
              <a:t>Spectral </a:t>
            </a:r>
            <a:r>
              <a:rPr lang="en-US" b="1" dirty="0"/>
              <a:t>Clustering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Partitional</a:t>
            </a:r>
            <a:r>
              <a:rPr lang="en-US" b="1" dirty="0"/>
              <a:t> Clustering</a:t>
            </a:r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Grid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Density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Hierarchical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234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476008"/>
            <a:ext cx="2036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Introduction</a:t>
            </a:r>
            <a:endParaRPr lang="en-GB" sz="2800" b="1" dirty="0"/>
          </a:p>
        </p:txBody>
      </p:sp>
      <p:pic>
        <p:nvPicPr>
          <p:cNvPr id="14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38200" y="1371600"/>
            <a:ext cx="7391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/>
              <a:t>it’s the task of partitioning the dataset into groups, called </a:t>
            </a:r>
            <a:r>
              <a:rPr lang="en-GB" sz="2000" b="1" dirty="0">
                <a:solidFill>
                  <a:srgbClr val="FF0000"/>
                </a:solidFill>
              </a:rPr>
              <a:t>clusters</a:t>
            </a:r>
            <a:endParaRPr lang="fa-I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/>
              <a:t>Clustering is one of the most widely used techniques for </a:t>
            </a:r>
            <a:r>
              <a:rPr lang="en-GB" sz="2000" b="1" dirty="0">
                <a:solidFill>
                  <a:srgbClr val="FF0000"/>
                </a:solidFill>
              </a:rPr>
              <a:t>exploratory data </a:t>
            </a:r>
            <a:r>
              <a:rPr lang="en-GB" b="1" dirty="0"/>
              <a:t>analysis</a:t>
            </a:r>
            <a:endParaRPr lang="fa-IR" b="1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/>
              <a:t>Clustering is one of the main tasks in </a:t>
            </a:r>
            <a:r>
              <a:rPr lang="en-GB" sz="2000" b="1" dirty="0">
                <a:solidFill>
                  <a:srgbClr val="FF0000"/>
                </a:solidFill>
              </a:rPr>
              <a:t>unsupervised</a:t>
            </a:r>
            <a:r>
              <a:rPr lang="en-GB" b="1" dirty="0"/>
              <a:t> machine learning</a:t>
            </a:r>
            <a:endParaRPr lang="fa-IR" b="1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/>
              <a:t>Its </a:t>
            </a:r>
            <a:r>
              <a:rPr lang="en-GB" sz="2000" b="1" dirty="0">
                <a:solidFill>
                  <a:srgbClr val="FF0000"/>
                </a:solidFill>
              </a:rPr>
              <a:t>goal</a:t>
            </a:r>
            <a:r>
              <a:rPr lang="en-GB" sz="2000" b="1" dirty="0"/>
              <a:t> </a:t>
            </a:r>
            <a:r>
              <a:rPr lang="en-GB" b="1" dirty="0"/>
              <a:t>is to divide the data points into several groups such that points in the same group are similar</a:t>
            </a:r>
          </a:p>
        </p:txBody>
      </p:sp>
      <p:sp>
        <p:nvSpPr>
          <p:cNvPr id="16" name="Oval 1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25296" y="6477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6369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3157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What is difference ?</a:t>
            </a:r>
            <a:endParaRPr lang="en-GB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42889" y="3505201"/>
            <a:ext cx="7798082" cy="33527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prstDash val="lgDash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>
                <a:solidFill>
                  <a:srgbClr val="FFFF00"/>
                </a:solidFill>
              </a:rPr>
              <a:t>Classification</a:t>
            </a:r>
            <a:r>
              <a:rPr lang="en-GB" dirty="0">
                <a:solidFill>
                  <a:schemeClr val="tx1"/>
                </a:solidFill>
              </a:rPr>
              <a:t> is the process of classifying the data with the </a:t>
            </a:r>
            <a:r>
              <a:rPr lang="en-GB" b="1" dirty="0">
                <a:solidFill>
                  <a:srgbClr val="FFFF00"/>
                </a:solidFill>
              </a:rPr>
              <a:t>help of class labels</a:t>
            </a:r>
            <a:r>
              <a:rPr lang="en-GB" dirty="0">
                <a:solidFill>
                  <a:schemeClr val="tx1"/>
                </a:solidFill>
              </a:rPr>
              <a:t>. On the other hand, </a:t>
            </a:r>
            <a:r>
              <a:rPr lang="en-GB" b="1" dirty="0">
                <a:solidFill>
                  <a:srgbClr val="FFFF00"/>
                </a:solidFill>
              </a:rPr>
              <a:t>Clustering</a:t>
            </a:r>
            <a:r>
              <a:rPr lang="en-GB" dirty="0">
                <a:solidFill>
                  <a:schemeClr val="tx1"/>
                </a:solidFill>
              </a:rPr>
              <a:t> is similar to classification but there are </a:t>
            </a:r>
            <a:r>
              <a:rPr lang="en-GB" b="1" dirty="0">
                <a:solidFill>
                  <a:srgbClr val="FFFF00"/>
                </a:solidFill>
              </a:rPr>
              <a:t>no predefined </a:t>
            </a:r>
            <a:r>
              <a:rPr lang="en-GB" dirty="0">
                <a:solidFill>
                  <a:schemeClr val="tx1"/>
                </a:solidFill>
              </a:rPr>
              <a:t>class labels.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>
                <a:solidFill>
                  <a:srgbClr val="FFFF00"/>
                </a:solidFill>
              </a:rPr>
              <a:t>Classification</a:t>
            </a:r>
            <a:r>
              <a:rPr lang="en-GB" dirty="0">
                <a:solidFill>
                  <a:schemeClr val="tx1"/>
                </a:solidFill>
              </a:rPr>
              <a:t> is geared with </a:t>
            </a:r>
            <a:r>
              <a:rPr lang="en-GB" b="1" dirty="0">
                <a:solidFill>
                  <a:srgbClr val="FFFF00"/>
                </a:solidFill>
              </a:rPr>
              <a:t>supervised</a:t>
            </a:r>
            <a:r>
              <a:rPr lang="en-GB" dirty="0">
                <a:solidFill>
                  <a:schemeClr val="tx1"/>
                </a:solidFill>
              </a:rPr>
              <a:t> learning. As against, </a:t>
            </a:r>
            <a:r>
              <a:rPr lang="en-GB" b="1" dirty="0">
                <a:solidFill>
                  <a:srgbClr val="FFFF00"/>
                </a:solidFill>
              </a:rPr>
              <a:t>clustering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is also known as </a:t>
            </a:r>
            <a:r>
              <a:rPr lang="en-GB" b="1" dirty="0">
                <a:solidFill>
                  <a:srgbClr val="FFFF00"/>
                </a:solidFill>
              </a:rPr>
              <a:t>unsupervised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learning.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>
                <a:solidFill>
                  <a:srgbClr val="FFFF00"/>
                </a:solidFill>
              </a:rPr>
              <a:t>Training sample</a:t>
            </a:r>
            <a:r>
              <a:rPr lang="en-GB" dirty="0">
                <a:solidFill>
                  <a:schemeClr val="tx1"/>
                </a:solidFill>
              </a:rPr>
              <a:t> is provided in classification method while in case of clustering training data is not provided</a:t>
            </a:r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69264"/>
            <a:ext cx="462096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25296" y="6477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0989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381000" y="474553"/>
            <a:ext cx="200106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sz="3600" b="1" dirty="0"/>
              <a:t>Contents </a:t>
            </a:r>
            <a:endParaRPr lang="fa-IR" sz="36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19200" y="1371600"/>
            <a:ext cx="6357400" cy="369336"/>
            <a:chOff x="285089" y="184749"/>
            <a:chExt cx="6357400" cy="369336"/>
          </a:xfrm>
        </p:grpSpPr>
        <p:sp>
          <p:nvSpPr>
            <p:cNvPr id="14" name="Rectangle 13"/>
            <p:cNvSpPr/>
            <p:nvPr/>
          </p:nvSpPr>
          <p:spPr>
            <a:xfrm>
              <a:off x="285089" y="184749"/>
              <a:ext cx="6357400" cy="3693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5089" y="184749"/>
              <a:ext cx="6357400" cy="3693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161" tIns="60960" rIns="60960" bIns="60960" numCol="1" spcCol="1270" anchor="ctr" anchorCtr="0">
              <a:noAutofit/>
            </a:bodyPr>
            <a:lstStyle/>
            <a:p>
              <a:pPr lvl="0" algn="l" defTabSz="106680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kern="1200" dirty="0"/>
                <a:t>Regression &amp; Classification</a:t>
              </a:r>
              <a:endParaRPr lang="fa-IR" sz="1800" b="1" kern="1200" dirty="0"/>
            </a:p>
          </p:txBody>
        </p:sp>
      </p:grpSp>
      <p:sp>
        <p:nvSpPr>
          <p:cNvPr id="16" name="Oval 15"/>
          <p:cNvSpPr/>
          <p:nvPr/>
        </p:nvSpPr>
        <p:spPr>
          <a:xfrm>
            <a:off x="990600" y="1371600"/>
            <a:ext cx="385470" cy="38547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Rectangle 1"/>
          <p:cNvSpPr/>
          <p:nvPr/>
        </p:nvSpPr>
        <p:spPr>
          <a:xfrm>
            <a:off x="1433961" y="1724798"/>
            <a:ext cx="174599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Regression 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186400" y="3886200"/>
            <a:ext cx="6357400" cy="369336"/>
            <a:chOff x="285089" y="184749"/>
            <a:chExt cx="6357400" cy="369336"/>
          </a:xfrm>
        </p:grpSpPr>
        <p:sp>
          <p:nvSpPr>
            <p:cNvPr id="28" name="Rectangle 27"/>
            <p:cNvSpPr/>
            <p:nvPr/>
          </p:nvSpPr>
          <p:spPr>
            <a:xfrm>
              <a:off x="285089" y="184749"/>
              <a:ext cx="6357400" cy="369336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285089" y="184749"/>
              <a:ext cx="6357400" cy="3693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93161" tIns="60960" rIns="60960" bIns="60960" numCol="1" spcCol="1270" anchor="ctr" anchorCtr="0">
              <a:noAutofit/>
            </a:bodyPr>
            <a:lstStyle/>
            <a:p>
              <a:pPr lvl="0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2400" b="1" dirty="0"/>
                <a:t>Neural Network</a:t>
              </a:r>
              <a:endParaRPr lang="fa-IR" sz="2400" b="1" kern="1200" dirty="0"/>
            </a:p>
          </p:txBody>
        </p:sp>
      </p:grpSp>
      <p:sp>
        <p:nvSpPr>
          <p:cNvPr id="30" name="Oval 29"/>
          <p:cNvSpPr/>
          <p:nvPr/>
        </p:nvSpPr>
        <p:spPr>
          <a:xfrm>
            <a:off x="957800" y="3886200"/>
            <a:ext cx="385470" cy="385470"/>
          </a:xfrm>
          <a:prstGeom prst="ellipse">
            <a:avLst/>
          </a:prstGeom>
          <a:blipFill rotWithShape="0">
            <a:blip r:embed="rId4"/>
            <a:stretch>
              <a:fillRect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1" name="Rectangle 30"/>
          <p:cNvSpPr/>
          <p:nvPr/>
        </p:nvSpPr>
        <p:spPr>
          <a:xfrm>
            <a:off x="1401161" y="4265474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MLP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CNN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RNN	</a:t>
            </a:r>
            <a:endParaRPr lang="en-GB" b="1" dirty="0"/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3311" y="411467"/>
            <a:ext cx="14829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Source</a:t>
            </a:r>
          </a:p>
        </p:txBody>
      </p:sp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26994" y="2514600"/>
            <a:ext cx="7315200" cy="56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Course in Machine Learning Hal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Daumé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III</a:t>
            </a:r>
          </a:p>
        </p:txBody>
      </p:sp>
      <p:sp>
        <p:nvSpPr>
          <p:cNvPr id="6" name="Rectangle 5"/>
          <p:cNvSpPr/>
          <p:nvPr/>
        </p:nvSpPr>
        <p:spPr>
          <a:xfrm>
            <a:off x="834792" y="3371671"/>
            <a:ext cx="7299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Goodfellow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Aaron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Courville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Deep Learning [pre-pub version]-MIT Press (2016)</a:t>
            </a:r>
          </a:p>
        </p:txBody>
      </p:sp>
      <p:sp>
        <p:nvSpPr>
          <p:cNvPr id="7" name="Rectangle 6"/>
          <p:cNvSpPr/>
          <p:nvPr/>
        </p:nvSpPr>
        <p:spPr>
          <a:xfrm>
            <a:off x="807028" y="1722863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Machine Learning with Scikit-Learn and TensorFlow: Concepts, Tools, and Techniques to Build Intelligent Systems</a:t>
            </a:r>
          </a:p>
        </p:txBody>
      </p:sp>
      <p:sp>
        <p:nvSpPr>
          <p:cNvPr id="9" name="Rectangle 8"/>
          <p:cNvSpPr/>
          <p:nvPr/>
        </p:nvSpPr>
        <p:spPr>
          <a:xfrm>
            <a:off x="826994" y="4313124"/>
            <a:ext cx="315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Yoshua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Bengio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809928"/>
            <a:ext cx="482987" cy="53167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43" y="2581427"/>
            <a:ext cx="482987" cy="53167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4" y="3429000"/>
            <a:ext cx="482987" cy="53167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41" y="4263836"/>
            <a:ext cx="482987" cy="53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99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7000" y="1143000"/>
            <a:ext cx="43393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Lesson1: Introduction</a:t>
            </a:r>
          </a:p>
        </p:txBody>
      </p:sp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19200" y="19050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39" y="2057400"/>
            <a:ext cx="3417261" cy="341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762000" y="5791200"/>
            <a:ext cx="7614131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“A breakthrough in machine learning would be worth ten Microsoft”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2689528" y="6248400"/>
            <a:ext cx="3711272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(Bill Gates, Chairman, Microsoft)</a:t>
            </a:r>
          </a:p>
        </p:txBody>
      </p:sp>
    </p:spTree>
    <p:extLst>
      <p:ext uri="{BB962C8B-B14F-4D97-AF65-F5344CB8AC3E}">
        <p14:creationId xmlns:p14="http://schemas.microsoft.com/office/powerpoint/2010/main" val="408544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311" y="411467"/>
            <a:ext cx="155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History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تاریخچه یادگیری ماشین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294" y="2362200"/>
            <a:ext cx="5238750" cy="258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24450" y="5073134"/>
            <a:ext cx="1280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Walter Pitts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35103" y="5067300"/>
            <a:ext cx="1927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Warren McCulloch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675" y="1339334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1943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71921" y="1828800"/>
            <a:ext cx="5882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hlinkClick r:id="rId5"/>
              </a:rPr>
              <a:t>A logical calculus of the ideas</a:t>
            </a:r>
            <a:r>
              <a:rPr lang="en-US" u="sng" dirty="0"/>
              <a:t> </a:t>
            </a:r>
            <a:r>
              <a:rPr lang="en-US" u="sng" dirty="0">
                <a:hlinkClick r:id="rId5"/>
              </a:rPr>
              <a:t>immanent in nervous activity</a:t>
            </a:r>
            <a:endParaRPr lang="en-US" u="sng" dirty="0"/>
          </a:p>
        </p:txBody>
      </p:sp>
      <p:sp>
        <p:nvSpPr>
          <p:cNvPr id="17" name="Oval 1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06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311" y="411467"/>
            <a:ext cx="155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History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86200" y="5574268"/>
            <a:ext cx="1297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Allen Turing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12775" y="15240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1950</a:t>
            </a:r>
            <a:endParaRPr lang="en-US" dirty="0"/>
          </a:p>
        </p:txBody>
      </p:sp>
      <p:pic>
        <p:nvPicPr>
          <p:cNvPr id="5122" name="Picture 2" descr="تاریخچه یادگیری ماشین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2561200"/>
            <a:ext cx="523875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28799" y="1416278"/>
            <a:ext cx="19862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Turing test</a:t>
            </a:r>
          </a:p>
        </p:txBody>
      </p:sp>
      <p:sp>
        <p:nvSpPr>
          <p:cNvPr id="14" name="Oval 1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3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3311" y="411467"/>
            <a:ext cx="15572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History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886200" y="5574268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>
                <a:solidFill>
                  <a:srgbClr val="6C6B6B"/>
                </a:solidFill>
                <a:effectLst/>
                <a:latin typeface="iranyekan"/>
              </a:rPr>
              <a:t>Arthur Samuel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2775" y="152400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1952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828799" y="1416278"/>
            <a:ext cx="8835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IBM</a:t>
            </a:r>
          </a:p>
        </p:txBody>
      </p:sp>
      <p:sp>
        <p:nvSpPr>
          <p:cNvPr id="14" name="Oval 13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تاریخچه یادگیری ماشین">
            <a:extLst>
              <a:ext uri="{FF2B5EF4-FFF2-40B4-BE49-F238E27FC236}">
                <a16:creationId xmlns:a16="http://schemas.microsoft.com/office/drawing/2014/main" id="{97B48B9E-73A5-4382-9365-7230ADA0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0"/>
            <a:ext cx="52387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99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710</Words>
  <Application>Microsoft Office PowerPoint</Application>
  <PresentationFormat>On-screen Show (4:3)</PresentationFormat>
  <Paragraphs>221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Comic Sans MS</vt:lpstr>
      <vt:lpstr>iranyekan</vt:lpstr>
      <vt:lpstr>Monaco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H</dc:creator>
  <cp:lastModifiedBy>Mehdi Habibian</cp:lastModifiedBy>
  <cp:revision>39</cp:revision>
  <dcterms:created xsi:type="dcterms:W3CDTF">2022-11-02T20:08:57Z</dcterms:created>
  <dcterms:modified xsi:type="dcterms:W3CDTF">2025-06-29T18:17:41Z</dcterms:modified>
</cp:coreProperties>
</file>