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33" r:id="rId12"/>
    <p:sldId id="303" r:id="rId13"/>
    <p:sldId id="311" r:id="rId14"/>
    <p:sldId id="304" r:id="rId15"/>
    <p:sldId id="305" r:id="rId16"/>
    <p:sldId id="306" r:id="rId17"/>
    <p:sldId id="307" r:id="rId18"/>
    <p:sldId id="308" r:id="rId19"/>
    <p:sldId id="309" r:id="rId20"/>
    <p:sldId id="313" r:id="rId21"/>
    <p:sldId id="312" r:id="rId22"/>
    <p:sldId id="338" r:id="rId23"/>
    <p:sldId id="339" r:id="rId24"/>
    <p:sldId id="335" r:id="rId25"/>
    <p:sldId id="336" r:id="rId26"/>
    <p:sldId id="332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99" d="100"/>
          <a:sy n="99" d="100"/>
        </p:scale>
        <p:origin x="1143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FF41D-7C62-45B4-953A-DF499AA2BC5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907DC-CA6C-4DAE-A4B6-6DC0FFFF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dev/modules/generated/sklearn.cluster.OPTIC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pypi.org/project/pycluster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82" y="228600"/>
            <a:ext cx="1690917" cy="25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97" y="3453825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cs typeface="B Titr" panose="00000700000000000000" pitchFamily="2" charset="-78"/>
              </a:rPr>
              <a:t>وبینارآموزشی یادگیری ماشین با پایتون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999" y="6096000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پاییز 1401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48317"/>
            <a:ext cx="1550501" cy="16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8944" y="542885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Titr" panose="00000700000000000000" pitchFamily="2" charset="-78"/>
              </a:rPr>
              <a:t>جلسه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000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DBSCAN Algorithm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9</a:t>
            </a:r>
            <a:endParaRPr 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154118" y="1633120"/>
            <a:ext cx="753268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class </a:t>
            </a:r>
            <a:r>
              <a:rPr lang="en-US" b="1" dirty="0" err="1"/>
              <a:t>sklearn.cluster.DBSCAN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b="1" i="1" dirty="0" err="1"/>
              <a:t>eps</a:t>
            </a:r>
            <a:r>
              <a:rPr lang="en-US" b="1" i="1" dirty="0"/>
              <a:t>=0.5</a:t>
            </a:r>
            <a:r>
              <a:rPr lang="en-US" b="1" dirty="0"/>
              <a:t>, </a:t>
            </a:r>
            <a:r>
              <a:rPr lang="en-US" b="1" i="1" dirty="0"/>
              <a:t>*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i="1" dirty="0" err="1"/>
              <a:t>min_samples</a:t>
            </a:r>
            <a:r>
              <a:rPr lang="en-US" b="1" i="1" dirty="0"/>
              <a:t>=5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metric='</a:t>
            </a:r>
            <a:r>
              <a:rPr lang="en-US" b="1" i="1" dirty="0" err="1"/>
              <a:t>euclidean</a:t>
            </a:r>
            <a:r>
              <a:rPr lang="en-US" b="1" i="1" dirty="0"/>
              <a:t>'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i="1" dirty="0" err="1"/>
              <a:t>metric_params</a:t>
            </a:r>
            <a:r>
              <a:rPr lang="en-US" b="1" i="1" dirty="0"/>
              <a:t>=None</a:t>
            </a:r>
            <a:r>
              <a:rPr lang="en-US" b="1" dirty="0"/>
              <a:t>, 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algorithm='auto'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i="1" dirty="0" err="1"/>
              <a:t>leaf_size</a:t>
            </a:r>
            <a:r>
              <a:rPr lang="en-US" b="1" i="1" dirty="0"/>
              <a:t>=30 ()</a:t>
            </a:r>
            <a:r>
              <a:rPr lang="en-US" b="1" dirty="0"/>
              <a:t>, 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p=None</a:t>
            </a:r>
            <a:r>
              <a:rPr lang="en-US" b="1" dirty="0"/>
              <a:t>, 	(</a:t>
            </a:r>
            <a:r>
              <a:rPr lang="en-US" dirty="0"/>
              <a:t>power of the </a:t>
            </a:r>
            <a:r>
              <a:rPr lang="en-US" dirty="0" err="1"/>
              <a:t>Minkowski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i="1" dirty="0" err="1"/>
              <a:t>n_jobs</a:t>
            </a:r>
            <a:r>
              <a:rPr lang="en-US" b="1" i="1" dirty="0"/>
              <a:t>=None (number of parallel jobs)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4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884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Application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</a:t>
            </a:r>
            <a:endParaRPr 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1075871"/>
            <a:ext cx="7532682" cy="586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chivo"/>
              </a:rPr>
              <a:t>Anomaly Detection</a:t>
            </a:r>
            <a:r>
              <a:rPr lang="en-US" b="1" i="0" dirty="0">
                <a:solidFill>
                  <a:srgbClr val="111F68"/>
                </a:solidFill>
                <a:effectLst/>
                <a:latin typeface="Archivo"/>
              </a:rPr>
              <a:t>:</a:t>
            </a:r>
            <a:r>
              <a:rPr lang="en-US" b="0" i="0" dirty="0">
                <a:solidFill>
                  <a:srgbClr val="111F68"/>
                </a:solidFill>
                <a:effectLst/>
                <a:latin typeface="Archivo"/>
              </a:rPr>
              <a:t> 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Identifying unusual patterns that deviate from normal behavior. For example,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Detecting fraudulent credit card transactions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F68"/>
                </a:solidFill>
                <a:effectLst/>
                <a:latin typeface="Archivo"/>
              </a:rPr>
              <a:t>Spatial Data Analysis:</a:t>
            </a:r>
            <a:r>
              <a:rPr lang="en-US" b="0" i="0" dirty="0">
                <a:solidFill>
                  <a:srgbClr val="111F68"/>
                </a:solidFill>
                <a:effectLst/>
                <a:latin typeface="Archivo"/>
              </a:rPr>
              <a:t> 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Analyzing geographical or spatial data.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Grouping customer locations to identify market segments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Analyzing crime hotspots in a city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Identifying patterns in </a:t>
            </a:r>
            <a:r>
              <a:rPr lang="en-US" i="0" u="none" strike="noStrike" dirty="0">
                <a:effectLst/>
                <a:latin typeface="Archivo"/>
              </a:rPr>
              <a:t>satellite image analysis</a:t>
            </a:r>
            <a:r>
              <a:rPr lang="en-US" i="0" dirty="0">
                <a:effectLst/>
                <a:latin typeface="Archivo"/>
              </a:rPr>
              <a:t> </a:t>
            </a:r>
            <a:r>
              <a:rPr lang="en-US" b="0" i="0" dirty="0">
                <a:effectLst/>
                <a:latin typeface="Archivo"/>
              </a:rPr>
              <a:t>for land use classification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F68"/>
                </a:solidFill>
                <a:effectLst/>
                <a:latin typeface="Archivo"/>
              </a:rPr>
              <a:t>Biological Data Analysis:</a:t>
            </a:r>
            <a:r>
              <a:rPr lang="en-US" b="0" i="0" dirty="0">
                <a:solidFill>
                  <a:srgbClr val="111F68"/>
                </a:solidFill>
                <a:effectLst/>
                <a:latin typeface="Archivo"/>
              </a:rPr>
              <a:t> 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Clustering gene expression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Identifying structures in protein databases.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F68"/>
                </a:solidFill>
                <a:effectLst/>
                <a:latin typeface="Archivo"/>
              </a:rPr>
              <a:t>Recommendation Systems:</a:t>
            </a:r>
            <a:r>
              <a:rPr lang="en-US" b="0" i="0" dirty="0">
                <a:solidFill>
                  <a:srgbClr val="111F68"/>
                </a:solidFill>
                <a:effectLst/>
                <a:latin typeface="Archivo"/>
              </a:rPr>
              <a:t> 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hivo"/>
              </a:rPr>
              <a:t>Grouping users with similar preferences based on sparse interaction data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1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391180"/>
            <a:ext cx="2823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OPTICS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19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35255"/>
            <a:ext cx="6154743" cy="29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3963" y="1090071"/>
            <a:ext cx="7304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O</a:t>
            </a:r>
            <a:r>
              <a:rPr lang="en-GB" sz="2400" b="1" dirty="0"/>
              <a:t>rdering </a:t>
            </a:r>
            <a:r>
              <a:rPr lang="en-GB" sz="2800" b="1" dirty="0">
                <a:solidFill>
                  <a:srgbClr val="FF0000"/>
                </a:solidFill>
              </a:rPr>
              <a:t>P</a:t>
            </a:r>
            <a:r>
              <a:rPr lang="en-GB" sz="2400" b="1" dirty="0"/>
              <a:t>oints </a:t>
            </a:r>
            <a:r>
              <a:rPr lang="en-GB" sz="2800" b="1" dirty="0">
                <a:solidFill>
                  <a:srgbClr val="FF0000"/>
                </a:solidFill>
              </a:rPr>
              <a:t>T</a:t>
            </a:r>
            <a:r>
              <a:rPr lang="en-GB" sz="2400" b="1" dirty="0"/>
              <a:t>o </a:t>
            </a:r>
            <a:r>
              <a:rPr lang="en-GB" sz="2800" b="1" dirty="0">
                <a:solidFill>
                  <a:srgbClr val="FF0000"/>
                </a:solidFill>
              </a:rPr>
              <a:t>I</a:t>
            </a:r>
            <a:r>
              <a:rPr lang="en-GB" sz="2400" b="1" dirty="0"/>
              <a:t>dentify the </a:t>
            </a:r>
            <a:r>
              <a:rPr lang="en-GB" sz="2800" b="1" dirty="0">
                <a:solidFill>
                  <a:srgbClr val="FF0000"/>
                </a:solidFill>
              </a:rPr>
              <a:t>C</a:t>
            </a:r>
            <a:r>
              <a:rPr lang="en-GB" sz="2400" b="1" dirty="0"/>
              <a:t>lustering </a:t>
            </a:r>
            <a:r>
              <a:rPr lang="en-GB" sz="2800" b="1" dirty="0">
                <a:solidFill>
                  <a:srgbClr val="FF0000"/>
                </a:solidFill>
              </a:rPr>
              <a:t>S</a:t>
            </a:r>
            <a:r>
              <a:rPr lang="en-GB" sz="2400" b="1" dirty="0"/>
              <a:t>tructure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224332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ε : 0.5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2885" y="2241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ε :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9344" y="1752600"/>
            <a:ext cx="4746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What is the problem of DB scan algorithm?</a:t>
            </a:r>
          </a:p>
        </p:txBody>
      </p:sp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</a:t>
            </a:r>
            <a:endParaRPr lang="en-GB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565323" y="6017115"/>
            <a:ext cx="4614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Detectable Cluster with variety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Close Clustering </a:t>
            </a:r>
            <a:endParaRPr lang="en-GB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86400" y="91440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3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5198" y="381000"/>
            <a:ext cx="2823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OPTICS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19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</a:t>
            </a:r>
            <a:endParaRPr lang="en-GB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565323" y="6017115"/>
            <a:ext cx="4614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Detectable Cluster with variety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Close Clustering </a:t>
            </a:r>
            <a:endParaRPr lang="en-GB" b="1" dirty="0"/>
          </a:p>
        </p:txBody>
      </p:sp>
      <p:sp>
        <p:nvSpPr>
          <p:cNvPr id="7" name="AutoShape 2" descr="https://miro.medium.com/max/875/1*LrlHMK-WusyUEu2yYb9DL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ttps://miro.medium.com/max/875/1*LrlHMK-WusyUEu2yYb9DL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5" descr="D:\z_during\machineLearning\pic\1_LrlHMK-WusyUEu2yYb9D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2" y="1524000"/>
            <a:ext cx="7886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154118" y="91440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23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OPTICS Algorithm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4724400"/>
            <a:ext cx="72866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000750" cy="2918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1600200"/>
            <a:ext cx="1043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ε: 6</a:t>
            </a:r>
          </a:p>
          <a:p>
            <a:pPr algn="ctr"/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Minpt: 5</a:t>
            </a:r>
            <a:endParaRPr lang="en-GB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423862" y="5014912"/>
            <a:ext cx="195262" cy="18573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/>
          <p:cNvSpPr/>
          <p:nvPr/>
        </p:nvSpPr>
        <p:spPr>
          <a:xfrm>
            <a:off x="414338" y="6215062"/>
            <a:ext cx="195262" cy="18573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98368"/>
            <a:ext cx="772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</a:t>
            </a:r>
            <a:endParaRPr lang="en-GB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6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23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OPTICS Algorithm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50" y="2514600"/>
            <a:ext cx="536537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14</a:t>
            </a:r>
            <a:endParaRPr lang="en-GB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9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23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OPTICS Algorithm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3948"/>
            <a:ext cx="4114800" cy="32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352800"/>
            <a:ext cx="4071937" cy="30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15</a:t>
            </a:r>
            <a:endParaRPr lang="en-GB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06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85875" y="130202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The problem of detecting clusters in different density data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52600"/>
            <a:ext cx="61912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758141"/>
            <a:ext cx="8328108" cy="309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54118" y="579120"/>
            <a:ext cx="2823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OPTICS Algorithm</a:t>
            </a:r>
          </a:p>
        </p:txBody>
      </p:sp>
      <p:sp>
        <p:nvSpPr>
          <p:cNvPr id="7" name="Oval 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16</a:t>
            </a:r>
            <a:endParaRPr lang="en-GB" sz="1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2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23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OPTICS Algorithm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0" cy="276999"/>
          </a:xfrm>
          <a:prstGeom prst="rect">
            <a:avLst/>
          </a:prstGeom>
          <a:solidFill>
            <a:srgbClr val="CDE8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7610" tIns="0" rIns="-4761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1371600"/>
            <a:ext cx="1143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GB" sz="2000" b="1" dirty="0"/>
              <a:t>Code: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20574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b="1" dirty="0">
                <a:hlinkClick r:id="rId3"/>
              </a:rPr>
              <a:t>Sklearn</a:t>
            </a:r>
            <a:endParaRPr lang="en-US" sz="2000" b="1" dirty="0"/>
          </a:p>
          <a:p>
            <a:pPr lvl="1"/>
            <a:r>
              <a:rPr lang="en-US" sz="2000" b="1" dirty="0">
                <a:hlinkClick r:id="rId4"/>
              </a:rPr>
              <a:t>Pyclustering</a:t>
            </a:r>
            <a:endParaRPr lang="en-US" sz="2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412770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175418"/>
            <a:ext cx="4981575" cy="368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</a:t>
            </a:r>
            <a:endParaRPr lang="en-GB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7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892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Density based clustering 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71600" y="5468034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DBSCAN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US" b="1" dirty="0"/>
              <a:t>which assumes constant density of clusters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 </a:t>
            </a:r>
            <a:r>
              <a:rPr lang="en-US" b="1" dirty="0"/>
              <a:t>which allows for varying density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632" y="2895600"/>
            <a:ext cx="3939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Does not require a predefined number of cluster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Clusters can be of any shape 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Able to identify noise data</a:t>
            </a:r>
          </a:p>
        </p:txBody>
      </p:sp>
      <p:pic>
        <p:nvPicPr>
          <p:cNvPr id="7" name="Picture 4" descr="https://encrypted-tbn0.gstatic.com/images?q=tbn:ANd9GcSFQJyJrvPJBrDQHyDj81iY2HE4dMQIh0Ydh8UUNNSYfnIsTtE5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70" y="1371600"/>
            <a:ext cx="2929003" cy="13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6762" y="2916935"/>
            <a:ext cx="418623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Density-based clustering is fails if there are no density </a:t>
            </a:r>
            <a:r>
              <a:rPr lang="en-US" sz="2000" b="1" dirty="0">
                <a:solidFill>
                  <a:srgbClr val="FF0000"/>
                </a:solidFill>
              </a:rPr>
              <a:t>drops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/>
              <a:t>between clusters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It is also sensitive define parameters (</a:t>
            </a:r>
            <a:r>
              <a:rPr lang="en-US" sz="2000" b="1" dirty="0">
                <a:solidFill>
                  <a:srgbClr val="FF0000"/>
                </a:solidFill>
              </a:rPr>
              <a:t>Eps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Minpt</a:t>
            </a:r>
            <a:r>
              <a:rPr lang="en-US" dirty="0"/>
              <a:t>)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Proper parameter setting may require domain knowledge</a:t>
            </a:r>
          </a:p>
        </p:txBody>
      </p:sp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18</a:t>
            </a:r>
            <a:endParaRPr lang="en-GB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0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00" y="381000"/>
            <a:ext cx="1749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k</a:t>
            </a:r>
            <a:r>
              <a:rPr lang="en-US" sz="2800" b="1" dirty="0"/>
              <a:t>-</a:t>
            </a:r>
            <a:r>
              <a:rPr lang="en-US" sz="2800" b="1" dirty="0" err="1"/>
              <a:t>medoids</a:t>
            </a:r>
            <a:endParaRPr lang="en-US" sz="2800" b="1" dirty="0"/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1</a:t>
            </a:r>
            <a:endParaRPr lang="en-GB" sz="1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914400"/>
            <a:ext cx="62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41507" y="1524000"/>
            <a:ext cx="7693786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Initialize: select </a:t>
            </a:r>
            <a:r>
              <a:rPr lang="en-US" b="1" i="1" dirty="0"/>
              <a:t>k</a:t>
            </a:r>
            <a:r>
              <a:rPr lang="en-US" b="1" dirty="0"/>
              <a:t> random points out of the </a:t>
            </a:r>
            <a:r>
              <a:rPr lang="en-US" b="1" i="1" dirty="0"/>
              <a:t>n </a:t>
            </a:r>
            <a:r>
              <a:rPr lang="en-US" b="1" dirty="0"/>
              <a:t>data points as the </a:t>
            </a:r>
            <a:r>
              <a:rPr lang="en-US" b="1" dirty="0" err="1"/>
              <a:t>medoids</a:t>
            </a:r>
            <a:r>
              <a:rPr lang="en-US" b="1" dirty="0"/>
              <a:t>.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Associate each data point to the closest </a:t>
            </a:r>
            <a:r>
              <a:rPr lang="en-US" b="1" dirty="0" err="1"/>
              <a:t>medoid</a:t>
            </a:r>
            <a:r>
              <a:rPr lang="en-US" b="1" dirty="0"/>
              <a:t> by using any common distance metric methods.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While the cost decreases: For each </a:t>
            </a:r>
            <a:r>
              <a:rPr lang="en-US" b="1" dirty="0" err="1"/>
              <a:t>medoid</a:t>
            </a:r>
            <a:r>
              <a:rPr lang="en-US" b="1" dirty="0"/>
              <a:t> m, for each data o point which is not a </a:t>
            </a:r>
            <a:r>
              <a:rPr lang="en-US" b="1" dirty="0" err="1"/>
              <a:t>medoid</a:t>
            </a:r>
            <a:r>
              <a:rPr lang="en-US" b="1" dirty="0"/>
              <a:t>: </a:t>
            </a:r>
          </a:p>
          <a:p>
            <a:pPr marL="800100" lvl="1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Swap m and o, associate each data point to the closest </a:t>
            </a:r>
            <a:r>
              <a:rPr lang="en-US" b="1" dirty="0" err="1"/>
              <a:t>medoid</a:t>
            </a:r>
            <a:r>
              <a:rPr lang="en-US" b="1" dirty="0"/>
              <a:t>, recomputed the cost. </a:t>
            </a:r>
          </a:p>
          <a:p>
            <a:pPr marL="800100" lvl="1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If the total cost is more than that in the previous step, undo the swap.</a:t>
            </a:r>
          </a:p>
        </p:txBody>
      </p:sp>
    </p:spTree>
    <p:extLst>
      <p:ext uri="{BB962C8B-B14F-4D97-AF65-F5344CB8AC3E}">
        <p14:creationId xmlns:p14="http://schemas.microsoft.com/office/powerpoint/2010/main" val="4066876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590800"/>
            <a:ext cx="67358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/>
              <a:t>Distribution base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06" y="2554224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24000" y="3360241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1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Gaussian approximations of the heights of adult women (red) and men...  | Download Scientific Diagram">
            <a:extLst>
              <a:ext uri="{FF2B5EF4-FFF2-40B4-BE49-F238E27FC236}">
                <a16:creationId xmlns:a16="http://schemas.microsoft.com/office/drawing/2014/main" id="{EFFDC018-113A-4329-8FC4-21C0B80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05" y="2209800"/>
            <a:ext cx="68294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</a:t>
            </a:r>
            <a:endParaRPr lang="en-GB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2.1 Population versus samples | Introduction to Statistics with R">
            <a:extLst>
              <a:ext uri="{FF2B5EF4-FFF2-40B4-BE49-F238E27FC236}">
                <a16:creationId xmlns:a16="http://schemas.microsoft.com/office/drawing/2014/main" id="{0F7499E1-2634-4859-85B7-CD14E3F1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105400" cy="36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9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21</a:t>
            </a:r>
            <a:endParaRPr lang="en-GB" sz="1400" b="1" dirty="0"/>
          </a:p>
        </p:txBody>
      </p:sp>
      <p:pic>
        <p:nvPicPr>
          <p:cNvPr id="1026" name="Picture 2" descr="gaussian mixture mode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/>
          <a:stretch/>
        </p:blipFill>
        <p:spPr bwMode="auto">
          <a:xfrm>
            <a:off x="2007720" y="3572914"/>
            <a:ext cx="5128560" cy="32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6F5FBA-A4D1-47B1-BC0C-6F6194F85503}"/>
              </a:ext>
            </a:extLst>
          </p:cNvPr>
          <p:cNvSpPr txBox="1"/>
          <p:nvPr/>
        </p:nvSpPr>
        <p:spPr>
          <a:xfrm>
            <a:off x="914400" y="1371600"/>
            <a:ext cx="7391400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A Gaussian mixture model is a </a:t>
            </a:r>
            <a:r>
              <a:rPr lang="en-US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soft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 clustering technique used in unsupervised learning to determine the </a:t>
            </a:r>
            <a:r>
              <a:rPr lang="en-US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probability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 that a given data point </a:t>
            </a:r>
            <a:r>
              <a:rPr lang="en-US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belongs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 to a </a:t>
            </a:r>
            <a:r>
              <a:rPr lang="en-US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cluster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It’s composed of </a:t>
            </a:r>
            <a:r>
              <a:rPr lang="en-US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several Gaussians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, each identified by </a:t>
            </a:r>
          </a:p>
          <a:p>
            <a:pPr algn="just">
              <a:lnSpc>
                <a:spcPct val="150000"/>
              </a:lnSpc>
            </a:pPr>
            <a:r>
              <a:rPr lang="en-US" b="0" i="1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k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 ∈ {1,…, </a:t>
            </a:r>
            <a:r>
              <a:rPr lang="en-US" b="0" i="1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K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}, where </a:t>
            </a:r>
            <a:r>
              <a:rPr lang="en-US" b="0" i="1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K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 is the number of clusters in a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7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22</a:t>
            </a:r>
            <a:endParaRPr lang="en-GB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634B6C-0620-467C-A1A9-79CF61F93807}"/>
              </a:ext>
            </a:extLst>
          </p:cNvPr>
          <p:cNvGrpSpPr/>
          <p:nvPr/>
        </p:nvGrpSpPr>
        <p:grpSpPr>
          <a:xfrm>
            <a:off x="498288" y="1371600"/>
            <a:ext cx="2876571" cy="3086123"/>
            <a:chOff x="498288" y="1371600"/>
            <a:chExt cx="2876571" cy="30861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904FB4-0DDF-4EBC-B9AE-D186DCE5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88" y="1371600"/>
              <a:ext cx="2876571" cy="30861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C4C013-58DC-4FA9-BD0E-4F97359D9A45}"/>
                </a:ext>
              </a:extLst>
            </p:cNvPr>
            <p:cNvSpPr/>
            <p:nvPr/>
          </p:nvSpPr>
          <p:spPr>
            <a:xfrm>
              <a:off x="990600" y="18288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AF649C-0C95-4BB8-A5AB-8D3EF0FE188D}"/>
              </a:ext>
            </a:extLst>
          </p:cNvPr>
          <p:cNvGrpSpPr/>
          <p:nvPr/>
        </p:nvGrpSpPr>
        <p:grpSpPr>
          <a:xfrm>
            <a:off x="3459059" y="2819400"/>
            <a:ext cx="2762270" cy="3086123"/>
            <a:chOff x="3459059" y="2819400"/>
            <a:chExt cx="2762270" cy="30861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105252-C41A-43F4-919F-C697670A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059" y="2819400"/>
              <a:ext cx="2762270" cy="308612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C1D7E7-AC32-4512-9A91-210CBDAE47F5}"/>
                </a:ext>
              </a:extLst>
            </p:cNvPr>
            <p:cNvSpPr/>
            <p:nvPr/>
          </p:nvSpPr>
          <p:spPr>
            <a:xfrm>
              <a:off x="3962400" y="32004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A708D-8F80-4BEA-A25A-4F5B3CD1EBAB}"/>
              </a:ext>
            </a:extLst>
          </p:cNvPr>
          <p:cNvGrpSpPr/>
          <p:nvPr/>
        </p:nvGrpSpPr>
        <p:grpSpPr>
          <a:xfrm>
            <a:off x="6305530" y="3429000"/>
            <a:ext cx="2762270" cy="2981347"/>
            <a:chOff x="6305530" y="3429000"/>
            <a:chExt cx="2762270" cy="29813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D3147E-7A90-4E81-A1DB-F016B227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30" y="3429000"/>
              <a:ext cx="2762270" cy="298134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1E288-BCFC-4AA8-98D6-32ADFAF08986}"/>
                </a:ext>
              </a:extLst>
            </p:cNvPr>
            <p:cNvSpPr/>
            <p:nvPr/>
          </p:nvSpPr>
          <p:spPr>
            <a:xfrm>
              <a:off x="6781800" y="38862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7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23</a:t>
            </a:r>
            <a:endParaRPr lang="en-GB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C95C1-9854-4192-A08C-25D03AB08313}"/>
              </a:ext>
            </a:extLst>
          </p:cNvPr>
          <p:cNvSpPr/>
          <p:nvPr/>
        </p:nvSpPr>
        <p:spPr>
          <a:xfrm>
            <a:off x="762000" y="1295400"/>
            <a:ext cx="754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Initialization</a:t>
            </a:r>
          </a:p>
          <a:p>
            <a:pPr lvl="1"/>
            <a:r>
              <a:rPr lang="en-US" sz="1600" b="0" i="0" dirty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The algorithm starts by initializing the parameters of the Gaussian distributions (means, covariances, and mixing proportions). This can be done randomly or using other techniques like K-means. </a:t>
            </a:r>
          </a:p>
          <a:p>
            <a:pPr lvl="1"/>
            <a:endParaRPr lang="fa-IR" sz="1600" b="1" i="0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Expectation Step</a:t>
            </a:r>
          </a:p>
          <a:p>
            <a:pPr lvl="1"/>
            <a:r>
              <a:rPr lang="en-US" sz="1600" b="0" i="0" dirty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For each data point, the algorithm calculates the probability of it belonging to each cluster. These probabilities are called "responsibilities". </a:t>
            </a:r>
          </a:p>
          <a:p>
            <a:pPr lvl="1"/>
            <a:endParaRPr lang="fa-IR" sz="1600" b="1" i="0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Maximization Step</a:t>
            </a:r>
          </a:p>
          <a:p>
            <a:pPr lvl="1"/>
            <a:r>
              <a:rPr lang="en-US" sz="1600" b="0" i="0" dirty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The algorithm updates the parameters of each Gaussian distribution based on the responsibilities calculated in the previous step. This involves recalculating the means, covariances, and mixing proportions. </a:t>
            </a:r>
          </a:p>
          <a:p>
            <a:pPr lvl="1"/>
            <a:endParaRPr lang="fa-IR" sz="1600" b="1" i="0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Iteration</a:t>
            </a:r>
          </a:p>
          <a:p>
            <a:pPr lvl="1"/>
            <a:r>
              <a:rPr lang="en-US" sz="1600" b="0" i="0" dirty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Steps 2 and 3 are repeated until the algorithm converges, meaning the changes in the model parameters become very small. </a:t>
            </a:r>
          </a:p>
          <a:p>
            <a:pPr lvl="1"/>
            <a:endParaRPr lang="fa-IR" sz="1600" b="1" dirty="0">
              <a:solidFill>
                <a:srgbClr val="001D35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1D35"/>
                </a:solidFill>
                <a:latin typeface="Arial" panose="020B0604020202020204" pitchFamily="34" charset="0"/>
              </a:rPr>
              <a:t>Clustering</a:t>
            </a:r>
          </a:p>
          <a:p>
            <a:pPr lvl="1"/>
            <a:r>
              <a:rPr lang="en-US" sz="1600" b="0" i="0" dirty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After convergence, each data point is assigned to the cluster for which it has the highest responsibility (probability).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32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966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 Applications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24</a:t>
            </a:r>
            <a:endParaRPr lang="en-GB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C95C1-9854-4192-A08C-25D03AB08313}"/>
              </a:ext>
            </a:extLst>
          </p:cNvPr>
          <p:cNvSpPr/>
          <p:nvPr/>
        </p:nvSpPr>
        <p:spPr>
          <a:xfrm>
            <a:off x="762000" y="1295400"/>
            <a:ext cx="754380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GMMs are used in a wide range of applications, including: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Density Estimation: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Modeling the probability distribution of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Anomaly Detection: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Identifying data points that deviate significantly from the learned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Recognition: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Analyzing and classifying images based on pixel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Natural Language Processing: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Modeling word distributions and topic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Modeling: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Analyzing market data and predicting trends.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C6FA1-1D43-45A5-AE34-D444BDC3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0580"/>
            <a:ext cx="65" cy="38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4914" rIns="0" bIns="6824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9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25</a:t>
            </a:r>
            <a:endParaRPr lang="en-GB" sz="1400" b="1" dirty="0"/>
          </a:p>
        </p:txBody>
      </p:sp>
      <p:pic>
        <p:nvPicPr>
          <p:cNvPr id="2050" name="Picture 2" descr="4: Illustration of the EM algorithm (GMM) on the Old Faithful data set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8" y="1360384"/>
            <a:ext cx="7701048" cy="502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8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26</a:t>
            </a:r>
            <a:endParaRPr lang="en-GB" sz="1400" b="1" dirty="0"/>
          </a:p>
        </p:txBody>
      </p:sp>
      <p:pic>
        <p:nvPicPr>
          <p:cNvPr id="11" name="Picture 10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70882"/>
            <a:ext cx="5301318" cy="53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9907" y="1905000"/>
            <a:ext cx="129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Iteration :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59324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46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27</a:t>
            </a:r>
            <a:endParaRPr lang="en-GB" sz="1400" b="1" dirty="0"/>
          </a:p>
        </p:txBody>
      </p:sp>
      <p:pic>
        <p:nvPicPr>
          <p:cNvPr id="7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69595"/>
            <a:ext cx="60102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9907" y="1905000"/>
            <a:ext cx="129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Iteration :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54118" y="106680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0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28</a:t>
            </a:r>
            <a:endParaRPr lang="en-GB" sz="1400" b="1" dirty="0"/>
          </a:p>
        </p:txBody>
      </p:sp>
      <p:pic>
        <p:nvPicPr>
          <p:cNvPr id="6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79120"/>
            <a:ext cx="60198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9907" y="1905000"/>
            <a:ext cx="129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Iteration :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1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00" y="381000"/>
            <a:ext cx="3543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K</a:t>
            </a:r>
            <a:r>
              <a:rPr lang="en-US" sz="2800" b="1" dirty="0"/>
              <a:t>-</a:t>
            </a:r>
            <a:r>
              <a:rPr lang="en-US" sz="2800" b="1" dirty="0" err="1"/>
              <a:t>Medoids</a:t>
            </a:r>
            <a:r>
              <a:rPr lang="en-US" sz="2800" b="1" dirty="0"/>
              <a:t> VS </a:t>
            </a:r>
            <a:r>
              <a:rPr lang="en-US" sz="2800" b="1" dirty="0" err="1"/>
              <a:t>KMeans</a:t>
            </a:r>
            <a:endParaRPr lang="en-US" sz="2800" b="1" dirty="0"/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2</a:t>
            </a:r>
            <a:endParaRPr lang="en-GB" sz="1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914400"/>
            <a:ext cx="62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3100" y="220348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0B050"/>
                </a:solidFill>
              </a:rPr>
              <a:t>K</a:t>
            </a:r>
            <a:r>
              <a:rPr lang="en-US" sz="2400" b="1" dirty="0">
                <a:solidFill>
                  <a:srgbClr val="00B050"/>
                </a:solidFill>
              </a:rPr>
              <a:t>-means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attempts to minimize the total </a:t>
            </a:r>
            <a:r>
              <a:rPr lang="en-US" sz="2400" b="1" dirty="0">
                <a:solidFill>
                  <a:srgbClr val="00B050"/>
                </a:solidFill>
              </a:rPr>
              <a:t>Squared Error</a:t>
            </a:r>
            <a:r>
              <a:rPr lang="en-US" sz="2400" dirty="0"/>
              <a:t>, </a:t>
            </a:r>
          </a:p>
          <a:p>
            <a:pPr algn="ctr"/>
            <a:r>
              <a:rPr lang="en-US" sz="2400" b="1" dirty="0"/>
              <a:t>while</a:t>
            </a:r>
            <a:r>
              <a:rPr lang="en-US" sz="2400" dirty="0"/>
              <a:t> 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k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medoids</a:t>
            </a:r>
            <a:r>
              <a:rPr lang="en-US" sz="2400" dirty="0"/>
              <a:t> minimizes the sum of </a:t>
            </a:r>
            <a:r>
              <a:rPr lang="en-US" sz="2400" b="1" dirty="0">
                <a:solidFill>
                  <a:srgbClr val="FF0000"/>
                </a:solidFill>
              </a:rPr>
              <a:t>dissimilarities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between points.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653" y="4419600"/>
            <a:ext cx="735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  <a:r>
              <a:rPr lang="en-US" sz="2400" b="1" i="1" dirty="0"/>
              <a:t> k</a:t>
            </a:r>
            <a:r>
              <a:rPr lang="en-US" sz="2400" b="1" dirty="0"/>
              <a:t>-</a:t>
            </a:r>
            <a:r>
              <a:rPr lang="en-US" sz="2400" b="1" dirty="0" err="1"/>
              <a:t>medoids</a:t>
            </a:r>
            <a:r>
              <a:rPr lang="en-US" sz="2400" b="1" dirty="0"/>
              <a:t>  </a:t>
            </a:r>
            <a:r>
              <a:rPr lang="en-US" sz="2400" dirty="0"/>
              <a:t>algorithm</a:t>
            </a:r>
            <a:r>
              <a:rPr lang="en-US" sz="2400" b="1" dirty="0"/>
              <a:t> </a:t>
            </a:r>
            <a:r>
              <a:rPr lang="en-US" sz="2400" dirty="0"/>
              <a:t>is less sensitive to </a:t>
            </a:r>
            <a:r>
              <a:rPr lang="en-US" sz="2400" b="1" dirty="0"/>
              <a:t>outliers</a:t>
            </a:r>
            <a:r>
              <a:rPr lang="en-US" sz="2400" dirty="0"/>
              <a:t> than other partitioning algorithms.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28602" y="5715000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k</a:t>
            </a:r>
            <a:r>
              <a:rPr lang="en-US" sz="3200" b="1" dirty="0">
                <a:solidFill>
                  <a:srgbClr val="FF0000"/>
                </a:solidFill>
              </a:rPr>
              <a:t>-median?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9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29</a:t>
            </a:r>
            <a:endParaRPr lang="en-GB" sz="1400" b="1" dirty="0"/>
          </a:p>
        </p:txBody>
      </p:sp>
      <p:pic>
        <p:nvPicPr>
          <p:cNvPr id="6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4" y="342416"/>
            <a:ext cx="60293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9907" y="1905000"/>
            <a:ext cx="129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Iteration : 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7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30</a:t>
            </a:r>
            <a:endParaRPr lang="en-GB" sz="1400" b="1" dirty="0"/>
          </a:p>
        </p:txBody>
      </p:sp>
      <p:pic>
        <p:nvPicPr>
          <p:cNvPr id="6" name="Picture 5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23862"/>
            <a:ext cx="60198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9907" y="1905000"/>
            <a:ext cx="129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Iteration : 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35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31</a:t>
            </a:r>
            <a:endParaRPr lang="en-GB" sz="1400" b="1" dirty="0"/>
          </a:p>
        </p:txBody>
      </p:sp>
      <p:pic>
        <p:nvPicPr>
          <p:cNvPr id="6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8625"/>
            <a:ext cx="60198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9907" y="1905000"/>
            <a:ext cx="129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Iteration : 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7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32</a:t>
            </a:r>
            <a:endParaRPr lang="en-GB" sz="1400" b="1" dirty="0"/>
          </a:p>
        </p:txBody>
      </p:sp>
      <p:pic>
        <p:nvPicPr>
          <p:cNvPr id="6" name="Picture 5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0516"/>
            <a:ext cx="60198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9907" y="1905000"/>
            <a:ext cx="129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Iteration : 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35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GMM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</a:t>
            </a:r>
            <a:endParaRPr lang="en-GB" sz="1400" b="1" dirty="0"/>
          </a:p>
        </p:txBody>
      </p:sp>
      <p:pic>
        <p:nvPicPr>
          <p:cNvPr id="6" name="Picture 5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416"/>
            <a:ext cx="60198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2438400"/>
            <a:ext cx="2103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Iteration : 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6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4596" y="609600"/>
            <a:ext cx="290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What is problem ?</a:t>
            </a:r>
            <a:endParaRPr lang="en-GB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10512"/>
            <a:ext cx="58388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</a:t>
            </a:r>
            <a:endParaRPr lang="en-GB" sz="14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14596" y="1057547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3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7671" y="609600"/>
            <a:ext cx="6572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Centroid Based Clustering Have Problem </a:t>
            </a:r>
            <a:r>
              <a:rPr lang="en-US" sz="2800" b="1" dirty="0">
                <a:sym typeface="Wingdings" panose="05000000000000000000" pitchFamily="2" charset="2"/>
              </a:rPr>
              <a:t></a:t>
            </a:r>
            <a:endParaRPr lang="en-GB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58483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17075" y="1043829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47804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04804" y="2750403"/>
            <a:ext cx="65357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dirty="0"/>
              <a:t>Density based clustering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40293" y="3532636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00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DBSCAN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18288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b="1" dirty="0"/>
              <a:t>Density Based Spatial Clustering of Applications with Noise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does not require the user to set the </a:t>
            </a:r>
            <a:r>
              <a:rPr lang="en-GB" b="1" dirty="0">
                <a:solidFill>
                  <a:schemeClr val="accent6"/>
                </a:solidFill>
              </a:rPr>
              <a:t>number of clusters</a:t>
            </a:r>
            <a:r>
              <a:rPr lang="en-GB" dirty="0"/>
              <a:t> a priori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can capture clusters of </a:t>
            </a:r>
            <a:r>
              <a:rPr lang="en-GB" b="1" dirty="0">
                <a:solidFill>
                  <a:schemeClr val="accent6"/>
                </a:solidFill>
              </a:rPr>
              <a:t>complex shapes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very useful as </a:t>
            </a:r>
            <a:r>
              <a:rPr lang="en-GB" b="1" dirty="0">
                <a:solidFill>
                  <a:schemeClr val="accent6"/>
                </a:solidFill>
              </a:rPr>
              <a:t>outliers</a:t>
            </a:r>
            <a:r>
              <a:rPr lang="en-GB" dirty="0"/>
              <a:t> detector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is somewhat </a:t>
            </a:r>
            <a:r>
              <a:rPr lang="en-GB" b="1" dirty="0">
                <a:solidFill>
                  <a:schemeClr val="accent6"/>
                </a:solidFill>
              </a:rPr>
              <a:t>slower</a:t>
            </a:r>
            <a:r>
              <a:rPr lang="en-GB" dirty="0"/>
              <a:t> than another clustering methods, but still scales to relatively </a:t>
            </a:r>
            <a:r>
              <a:rPr lang="en-GB" b="1" dirty="0">
                <a:solidFill>
                  <a:schemeClr val="accent6"/>
                </a:solidFill>
              </a:rPr>
              <a:t>large datasets</a:t>
            </a:r>
            <a:r>
              <a:rPr lang="en-GB" dirty="0"/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7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000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DBSCAN Algorithm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1139" y="1890030"/>
            <a:ext cx="45318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>
                <a:solidFill>
                  <a:srgbClr val="FF0000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Epsilon (ε): 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set of all points within a distance ‘</a:t>
            </a:r>
            <a:r>
              <a:rPr lang="en-GB" dirty="0">
                <a:solidFill>
                  <a:srgbClr val="FF0000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ε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’.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Minpt</a:t>
            </a:r>
            <a:r>
              <a:rPr lang="en-US" sz="2000" dirty="0">
                <a:latin typeface="Corbel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latin typeface="Corbel" pitchFamily="34" charset="0"/>
                <a:ea typeface="Verdana" pitchFamily="34" charset="0"/>
                <a:cs typeface="Verdana" pitchFamily="34" charset="0"/>
              </a:rPr>
              <a:t>: number of point in 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GB" dirty="0">
                <a:solidFill>
                  <a:srgbClr val="FF0000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ε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’ radius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>
                <a:solidFill>
                  <a:srgbClr val="FF0000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Core point: 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A point that has at least ‘</a:t>
            </a:r>
            <a:r>
              <a:rPr lang="en-GB" dirty="0" err="1">
                <a:latin typeface="Corbel" pitchFamily="34" charset="0"/>
                <a:ea typeface="Verdana" pitchFamily="34" charset="0"/>
                <a:cs typeface="Verdana" pitchFamily="34" charset="0"/>
              </a:rPr>
              <a:t>minPoint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’ (including itself) points within it’s </a:t>
            </a:r>
            <a:r>
              <a:rPr lang="en-GB" dirty="0" err="1">
                <a:latin typeface="Corbel" pitchFamily="34" charset="0"/>
                <a:ea typeface="Verdana" pitchFamily="34" charset="0"/>
                <a:cs typeface="Verdana" pitchFamily="34" charset="0"/>
              </a:rPr>
              <a:t>Nε</a:t>
            </a:r>
            <a:endParaRPr lang="en-GB" dirty="0">
              <a:latin typeface="Corbel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>
                <a:solidFill>
                  <a:srgbClr val="FF0000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Border Point: 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Point that are DDR but not a core point.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>
                <a:solidFill>
                  <a:srgbClr val="FF0000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Noise :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 Points that do not belong to any point’s </a:t>
            </a:r>
            <a:r>
              <a:rPr lang="en-GB" dirty="0" err="1">
                <a:latin typeface="Corbel" pitchFamily="34" charset="0"/>
                <a:ea typeface="Verdana" pitchFamily="34" charset="0"/>
                <a:cs typeface="Verdana" pitchFamily="34" charset="0"/>
              </a:rPr>
              <a:t>Nε</a:t>
            </a:r>
            <a:r>
              <a:rPr lang="en-GB" dirty="0">
                <a:latin typeface="Corbel" pitchFamily="34" charset="0"/>
                <a:ea typeface="Verdana" pitchFamily="34" charset="0"/>
                <a:cs typeface="Verdana" pitchFamily="34" charset="0"/>
              </a:rPr>
              <a:t> 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>
                <a:hlinkClick r:id="rId3"/>
              </a:rPr>
              <a:t>Visualize</a:t>
            </a:r>
            <a:endParaRPr lang="en-GB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79" y="1828800"/>
            <a:ext cx="414628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7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9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000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DBSCAN Algorithm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10" y="1828800"/>
            <a:ext cx="6429051" cy="418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4118" y="1102340"/>
            <a:ext cx="650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896</Words>
  <Application>Microsoft Office PowerPoint</Application>
  <PresentationFormat>On-screen Show (4:3)</PresentationFormat>
  <Paragraphs>170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Archivo</vt:lpstr>
      <vt:lpstr>Arial</vt:lpstr>
      <vt:lpstr>Calibri</vt:lpstr>
      <vt:lpstr>Corbel</vt:lpstr>
      <vt:lpstr>Georgia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</dc:creator>
  <cp:lastModifiedBy>Mehdi Habibian</cp:lastModifiedBy>
  <cp:revision>66</cp:revision>
  <dcterms:created xsi:type="dcterms:W3CDTF">2022-11-02T20:08:57Z</dcterms:created>
  <dcterms:modified xsi:type="dcterms:W3CDTF">2025-06-29T18:23:42Z</dcterms:modified>
</cp:coreProperties>
</file>