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3" r:id="rId3"/>
    <p:sldId id="314" r:id="rId4"/>
    <p:sldId id="337" r:id="rId5"/>
    <p:sldId id="315" r:id="rId6"/>
    <p:sldId id="33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33" r:id="rId15"/>
    <p:sldId id="342" r:id="rId16"/>
    <p:sldId id="335" r:id="rId17"/>
    <p:sldId id="339" r:id="rId18"/>
    <p:sldId id="340" r:id="rId19"/>
    <p:sldId id="338" r:id="rId20"/>
    <p:sldId id="343" r:id="rId21"/>
    <p:sldId id="341" r:id="rId22"/>
    <p:sldId id="336" r:id="rId23"/>
    <p:sldId id="345" r:id="rId24"/>
    <p:sldId id="34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80" autoAdjust="0"/>
  </p:normalViewPr>
  <p:slideViewPr>
    <p:cSldViewPr>
      <p:cViewPr varScale="1">
        <p:scale>
          <a:sx n="99" d="100"/>
          <a:sy n="99" d="100"/>
        </p:scale>
        <p:origin x="591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FF41D-7C62-45B4-953A-DF499AA2BC5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907DC-CA6C-4DAE-A4B6-6DC0FFFF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5B982-4BA1-429D-A862-37332D953C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hyperlink" Target="hierarch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82" y="228600"/>
            <a:ext cx="1690917" cy="25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97" y="3453825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cs typeface="B Titr" panose="00000700000000000000" pitchFamily="2" charset="-78"/>
              </a:rPr>
              <a:t>وبینارآموزشی یادگیری ماشین با پایتون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999" y="6096000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بهار 1404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48317"/>
            <a:ext cx="1550501" cy="16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96267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b="1" dirty="0">
                <a:latin typeface="Arial" pitchFamily="34" charset="0"/>
                <a:cs typeface="Arial" pitchFamily="34" charset="0"/>
              </a:rPr>
              <a:t>centroid-linkage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29196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548107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9</a:t>
            </a:r>
            <a:endParaRPr lang="en-GB" sz="14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1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02303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b="1" dirty="0">
                <a:latin typeface="Arial" pitchFamily="34" charset="0"/>
                <a:cs typeface="Arial" pitchFamily="34" charset="0"/>
              </a:rPr>
              <a:t>ward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6696456" y="5181600"/>
            <a:ext cx="152400" cy="1524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/>
          <p:cNvSpPr/>
          <p:nvPr/>
        </p:nvSpPr>
        <p:spPr>
          <a:xfrm>
            <a:off x="6404731" y="5257800"/>
            <a:ext cx="152400" cy="1524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/>
          <p:cNvSpPr/>
          <p:nvPr/>
        </p:nvSpPr>
        <p:spPr>
          <a:xfrm>
            <a:off x="6583680" y="5519928"/>
            <a:ext cx="152400" cy="1524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6532747" y="5013960"/>
            <a:ext cx="152400" cy="1524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/>
          <p:cNvSpPr/>
          <p:nvPr/>
        </p:nvSpPr>
        <p:spPr>
          <a:xfrm>
            <a:off x="7696200" y="44958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/>
          <p:cNvSpPr/>
          <p:nvPr/>
        </p:nvSpPr>
        <p:spPr>
          <a:xfrm>
            <a:off x="7458456" y="5943600"/>
            <a:ext cx="152400" cy="1524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/>
          <p:cNvSpPr/>
          <p:nvPr/>
        </p:nvSpPr>
        <p:spPr>
          <a:xfrm>
            <a:off x="7610856" y="6096000"/>
            <a:ext cx="152400" cy="1524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/>
          <p:cNvSpPr/>
          <p:nvPr/>
        </p:nvSpPr>
        <p:spPr>
          <a:xfrm>
            <a:off x="7717536" y="428244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/>
          <p:cNvSpPr/>
          <p:nvPr/>
        </p:nvSpPr>
        <p:spPr>
          <a:xfrm>
            <a:off x="7869936" y="443484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/>
          <p:cNvSpPr/>
          <p:nvPr/>
        </p:nvSpPr>
        <p:spPr>
          <a:xfrm>
            <a:off x="6374251" y="5611368"/>
            <a:ext cx="152400" cy="1524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/>
          <p:cNvSpPr/>
          <p:nvPr/>
        </p:nvSpPr>
        <p:spPr>
          <a:xfrm>
            <a:off x="6221851" y="5029200"/>
            <a:ext cx="152400" cy="1524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/>
          <p:cNvSpPr/>
          <p:nvPr/>
        </p:nvSpPr>
        <p:spPr>
          <a:xfrm>
            <a:off x="7424928" y="5660136"/>
            <a:ext cx="152400" cy="1524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Connector 17"/>
          <p:cNvSpPr/>
          <p:nvPr/>
        </p:nvSpPr>
        <p:spPr>
          <a:xfrm>
            <a:off x="7644384" y="5858256"/>
            <a:ext cx="152400" cy="1524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562600" y="3962400"/>
            <a:ext cx="3276600" cy="2590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6885432" y="5425958"/>
            <a:ext cx="41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</a:t>
            </a:r>
            <a:endParaRPr lang="en-GB" sz="2800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>
            <a:stCxn id="2" idx="5"/>
          </p:cNvCxnSpPr>
          <p:nvPr/>
        </p:nvCxnSpPr>
        <p:spPr>
          <a:xfrm>
            <a:off x="6826538" y="5311682"/>
            <a:ext cx="183862" cy="29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44081" y="5630960"/>
            <a:ext cx="266319" cy="2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62800" y="5736336"/>
            <a:ext cx="295656" cy="25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62800" y="5687568"/>
            <a:ext cx="258157" cy="3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32747" y="5718209"/>
            <a:ext cx="477653" cy="1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</a:t>
            </a:r>
            <a:endParaRPr lang="en-GB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1219200" y="14478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Instead of Distance Calculation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minimizing the variance between clusters.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the Ward method, the distance between two clusters is related to how much the sum of squares (SS) value will increase when combined.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3710432"/>
            <a:ext cx="4160520" cy="93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5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926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Agglomerative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54118" y="1880736"/>
            <a:ext cx="6923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Preparing the data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Select the type of </a:t>
            </a:r>
            <a:r>
              <a:rPr lang="en-GB" b="1" dirty="0">
                <a:solidFill>
                  <a:srgbClr val="FF0000"/>
                </a:solidFill>
              </a:rPr>
              <a:t>metric</a:t>
            </a:r>
            <a:endParaRPr lang="fa-IR" b="1" dirty="0">
              <a:solidFill>
                <a:srgbClr val="FF000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Computing (dis)</a:t>
            </a:r>
            <a:r>
              <a:rPr lang="en-GB" b="1" dirty="0">
                <a:solidFill>
                  <a:srgbClr val="FF0000"/>
                </a:solidFill>
              </a:rPr>
              <a:t>similarity</a:t>
            </a:r>
            <a:r>
              <a:rPr lang="en-GB" dirty="0"/>
              <a:t> information between every pair of objects in the data set.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>
                <a:solidFill>
                  <a:srgbClr val="FF0000"/>
                </a:solidFill>
              </a:rPr>
              <a:t>linkage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function</a:t>
            </a:r>
            <a:r>
              <a:rPr lang="en-GB" dirty="0"/>
              <a:t> to group objects into hierarchical cluster</a:t>
            </a:r>
            <a:endParaRPr lang="fa-I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Determining where to </a:t>
            </a:r>
            <a:r>
              <a:rPr lang="en-GB" b="1" dirty="0">
                <a:solidFill>
                  <a:srgbClr val="FF0000"/>
                </a:solidFill>
              </a:rPr>
              <a:t>cut</a:t>
            </a:r>
            <a:r>
              <a:rPr lang="en-GB" dirty="0"/>
              <a:t> the hierarchical tree into clusters.</a:t>
            </a:r>
          </a:p>
        </p:txBody>
      </p:sp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</a:t>
            </a:r>
            <a:endParaRPr lang="en-GB" sz="1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2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907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Divisive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</a:t>
            </a:r>
            <a:endParaRPr 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981200"/>
            <a:ext cx="624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T</a:t>
            </a:r>
            <a:r>
              <a:rPr lang="en-GB" sz="2000" b="1" i="1" dirty="0"/>
              <a:t>op-down </a:t>
            </a:r>
            <a:r>
              <a:rPr lang="en-GB" sz="2000" b="1" dirty="0"/>
              <a:t> approach </a:t>
            </a:r>
          </a:p>
          <a:p>
            <a:r>
              <a:rPr lang="en-GB" sz="2000" b="1" dirty="0"/>
              <a:t>all data points start in the same cluster. You can then use a parametric clustering algorithm like </a:t>
            </a:r>
            <a:r>
              <a:rPr lang="en-GB" sz="2000" b="1" dirty="0">
                <a:solidFill>
                  <a:srgbClr val="FF0000"/>
                </a:solidFill>
              </a:rPr>
              <a:t>K-Means</a:t>
            </a:r>
            <a:r>
              <a:rPr lang="en-GB" sz="2000" b="1" dirty="0"/>
              <a:t> to divide the cluster into two clusters. For each cluster, you further divide it down to two clusters until you hit the desired number of clusters.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2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907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Divisive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</a:t>
            </a:r>
            <a:endParaRPr lang="en-GB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21030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7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667000"/>
            <a:ext cx="45400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/>
              <a:t>Spectral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06" y="2630424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405910" y="3409950"/>
            <a:ext cx="506169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8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1524000"/>
            <a:ext cx="6248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Create a </a:t>
            </a:r>
            <a:r>
              <a:rPr lang="en-GB" sz="2000" b="1" dirty="0">
                <a:solidFill>
                  <a:srgbClr val="FF0000"/>
                </a:solidFill>
              </a:rPr>
              <a:t>similarity</a:t>
            </a:r>
            <a:r>
              <a:rPr lang="en-GB" sz="2000" dirty="0"/>
              <a:t> graph between our </a:t>
            </a:r>
            <a:r>
              <a:rPr lang="en-GB" sz="2000" i="1" dirty="0"/>
              <a:t>N</a:t>
            </a:r>
            <a:r>
              <a:rPr lang="en-GB" sz="2000" dirty="0"/>
              <a:t> objects to cluster.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Compute the first k eigenvectors of its </a:t>
            </a:r>
            <a:r>
              <a:rPr lang="en-GB" sz="2000" b="1" dirty="0" err="1">
                <a:solidFill>
                  <a:srgbClr val="FF0000"/>
                </a:solidFill>
              </a:rPr>
              <a:t>Laplacian</a:t>
            </a:r>
            <a:r>
              <a:rPr lang="en-GB" sz="2000" b="1" dirty="0">
                <a:solidFill>
                  <a:srgbClr val="FF0000"/>
                </a:solidFill>
              </a:rPr>
              <a:t> matrix </a:t>
            </a:r>
            <a:r>
              <a:rPr lang="en-GB" sz="2000" dirty="0"/>
              <a:t>to define a feature vector for each object.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Run </a:t>
            </a:r>
            <a:r>
              <a:rPr lang="en-GB" sz="2000" b="1" dirty="0">
                <a:solidFill>
                  <a:srgbClr val="FF0000"/>
                </a:solidFill>
              </a:rPr>
              <a:t>k-means</a:t>
            </a:r>
            <a:r>
              <a:rPr lang="en-GB" sz="2000" dirty="0"/>
              <a:t> on these features to separate objects into k 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506785"/>
            <a:ext cx="29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/>
              <a:t>Spectral Clustering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92" y="4953000"/>
            <a:ext cx="2690812" cy="175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53000"/>
            <a:ext cx="2681287" cy="175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1200" y="4478655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K-Mean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9620" y="4478655"/>
            <a:ext cx="94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Spectral</a:t>
            </a: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44148" y="6477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15</a:t>
            </a:r>
            <a:endParaRPr lang="en-GB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1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506785"/>
            <a:ext cx="29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/>
              <a:t>Spectral Clustering</a:t>
            </a:r>
            <a:endParaRPr lang="en-GB" sz="2800" dirty="0"/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295400"/>
            <a:ext cx="4572000" cy="1676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Two different criteria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Compactness</a:t>
            </a:r>
            <a:r>
              <a:rPr lang="en-US" dirty="0"/>
              <a:t>, e.g., k-means, mixture models </a:t>
            </a:r>
            <a:r>
              <a:rPr lang="en-US" b="1" dirty="0"/>
              <a:t>Connectivity</a:t>
            </a:r>
            <a:r>
              <a:rPr lang="en-US" dirty="0"/>
              <a:t>, e.g., spectral clustering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4981404" cy="24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744148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16</a:t>
            </a:r>
            <a:endParaRPr lang="en-GB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1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506785"/>
            <a:ext cx="29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/>
              <a:t>Spectral Clustering</a:t>
            </a:r>
            <a:endParaRPr lang="en-GB" sz="2800" dirty="0"/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1911351"/>
            <a:ext cx="7167562" cy="418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744148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17</a:t>
            </a:r>
            <a:endParaRPr lang="en-GB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9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506785"/>
            <a:ext cx="4758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How to do Spectral Clustering?</a:t>
            </a: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1981200"/>
            <a:ext cx="72866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Form a distance matrix</a:t>
            </a:r>
          </a:p>
          <a:p>
            <a:pPr>
              <a:lnSpc>
                <a:spcPct val="150000"/>
              </a:lnSpc>
            </a:pPr>
            <a:r>
              <a:rPr lang="en-US" dirty="0"/>
              <a:t>2. Transform the distance matrix into an affinity matrix A</a:t>
            </a:r>
            <a:endParaRPr lang="fa-IR" dirty="0"/>
          </a:p>
          <a:p>
            <a:pPr>
              <a:lnSpc>
                <a:spcPct val="150000"/>
              </a:lnSpc>
            </a:pPr>
            <a:r>
              <a:rPr lang="en-US" dirty="0"/>
              <a:t>3. Compute the degree matrix D and the </a:t>
            </a:r>
            <a:r>
              <a:rPr lang="en-US" dirty="0" err="1"/>
              <a:t>Laplacian</a:t>
            </a:r>
            <a:r>
              <a:rPr lang="en-US" dirty="0"/>
              <a:t> matrix L = D – A.</a:t>
            </a:r>
          </a:p>
          <a:p>
            <a:pPr>
              <a:lnSpc>
                <a:spcPct val="150000"/>
              </a:lnSpc>
            </a:pPr>
            <a:r>
              <a:rPr lang="en-US" dirty="0"/>
              <a:t>4. Find the eigenvalues and eigenvectors of L.</a:t>
            </a:r>
          </a:p>
          <a:p>
            <a:pPr>
              <a:lnSpc>
                <a:spcPct val="150000"/>
              </a:lnSpc>
            </a:pPr>
            <a:r>
              <a:rPr lang="en-US" dirty="0"/>
              <a:t>5. With the eigenvectors of k largest eigenvalues computed from the previous step form a matrix.</a:t>
            </a:r>
          </a:p>
          <a:p>
            <a:pPr>
              <a:lnSpc>
                <a:spcPct val="150000"/>
              </a:lnSpc>
            </a:pPr>
            <a:r>
              <a:rPr lang="en-US" dirty="0"/>
              <a:t>6. Normalize the vectors.</a:t>
            </a:r>
          </a:p>
          <a:p>
            <a:pPr>
              <a:lnSpc>
                <a:spcPct val="150000"/>
              </a:lnSpc>
            </a:pPr>
            <a:r>
              <a:rPr lang="en-US" dirty="0"/>
              <a:t>7. Cluster the data points in k-dimensional space.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744148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18</a:t>
            </a:r>
            <a:endParaRPr lang="en-GB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7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667000"/>
            <a:ext cx="54135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/>
              <a:t>Hierarchical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06" y="2630424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2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506785"/>
            <a:ext cx="2659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Laplacian</a:t>
            </a:r>
            <a:r>
              <a:rPr lang="en-US" sz="2800" b="1" dirty="0"/>
              <a:t> Matrix</a:t>
            </a: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191000"/>
            <a:ext cx="817245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676400"/>
            <a:ext cx="5257800" cy="110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{\displaystyle L=D-A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81125" y="2971800"/>
            <a:ext cx="164660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L = D – A</a:t>
            </a:r>
          </a:p>
        </p:txBody>
      </p:sp>
      <p:sp>
        <p:nvSpPr>
          <p:cNvPr id="9" name="Rectangle 8"/>
          <p:cNvSpPr/>
          <p:nvPr/>
        </p:nvSpPr>
        <p:spPr>
          <a:xfrm>
            <a:off x="8744148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19</a:t>
            </a:r>
            <a:endParaRPr lang="en-GB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4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506785"/>
            <a:ext cx="2425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Spectral Space </a:t>
            </a:r>
            <a:endParaRPr lang="en-GB" sz="2800" b="1" dirty="0"/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9067800" cy="260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3022" y="5334000"/>
            <a:ext cx="6519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Simple and powerful methods to segment images.</a:t>
            </a:r>
          </a:p>
          <a:p>
            <a:endParaRPr lang="en-US" dirty="0"/>
          </a:p>
          <a:p>
            <a:r>
              <a:rPr lang="en-US" dirty="0"/>
              <a:t>High memory requirements (use sparse matrices).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8744148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</a:t>
            </a:r>
            <a:endParaRPr lang="en-GB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129540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Define a set of </a:t>
            </a:r>
            <a:r>
              <a:rPr lang="en-US" sz="2000" b="1" dirty="0">
                <a:solidFill>
                  <a:srgbClr val="FF0000"/>
                </a:solidFill>
              </a:rPr>
              <a:t>grid-cell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Assign objects to the appropriate grid cell and </a:t>
            </a:r>
            <a:r>
              <a:rPr lang="en-GB" sz="2000" b="1" dirty="0">
                <a:solidFill>
                  <a:srgbClr val="FF0000"/>
                </a:solidFill>
              </a:rPr>
              <a:t>compute</a:t>
            </a:r>
            <a:r>
              <a:rPr lang="en-GB" sz="2000" dirty="0"/>
              <a:t> the </a:t>
            </a:r>
            <a:r>
              <a:rPr lang="en-GB" sz="2000" b="1" dirty="0">
                <a:solidFill>
                  <a:srgbClr val="FF0000"/>
                </a:solidFill>
              </a:rPr>
              <a:t>density</a:t>
            </a:r>
            <a:r>
              <a:rPr lang="en-GB" sz="2000" dirty="0"/>
              <a:t> of each cell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>
                <a:solidFill>
                  <a:srgbClr val="FF0000"/>
                </a:solidFill>
              </a:rPr>
              <a:t>Eliminate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cells, whose density is below a certain threshold </a:t>
            </a:r>
            <a:r>
              <a:rPr lang="en-GB" sz="2000" b="1" dirty="0">
                <a:solidFill>
                  <a:srgbClr val="FF0000"/>
                </a:solidFill>
              </a:rPr>
              <a:t>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Form clusters from contiguous (adjacent) groups of dense cells</a:t>
            </a:r>
            <a:r>
              <a:rPr lang="en-US" sz="2000" dirty="0"/>
              <a:t> </a:t>
            </a:r>
            <a:r>
              <a:rPr lang="en-GB" sz="2000" dirty="0"/>
              <a:t>(usually minimizing a given objective function)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506785"/>
            <a:ext cx="3372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/>
              <a:t>Grid Based Clustering</a:t>
            </a:r>
            <a:endParaRPr lang="en-GB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06366"/>
            <a:ext cx="3276600" cy="26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772400" y="3929349"/>
            <a:ext cx="762000" cy="14238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7" y="4157722"/>
            <a:ext cx="5546967" cy="270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44148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21</a:t>
            </a:r>
            <a:endParaRPr lang="en-GB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7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b="1" dirty="0"/>
              <a:t>37</a:t>
            </a:r>
            <a:endParaRPr lang="en-GB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1154118" y="579120"/>
            <a:ext cx="1535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Compare</a:t>
            </a:r>
            <a:endParaRPr lang="en-GB" sz="2800" b="1" dirty="0"/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3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b="1" dirty="0"/>
              <a:t>37</a:t>
            </a:r>
            <a:endParaRPr lang="en-GB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2514600" y="3167390"/>
            <a:ext cx="4482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Thank You for Your Attention</a:t>
            </a:r>
            <a:endParaRPr lang="en-GB" sz="2800" b="1" dirty="0"/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5" y="3033798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32927" y="6488668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b="1" dirty="0"/>
              <a:t>78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095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81000"/>
            <a:ext cx="351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Hierarchical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0" y="1524000"/>
            <a:ext cx="6553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Find a hierarchy of clusters, where this hierarchy resembles a tree structure, called a </a:t>
            </a:r>
            <a:r>
              <a:rPr lang="en-GB" sz="2000" b="1" dirty="0">
                <a:solidFill>
                  <a:srgbClr val="FF0000"/>
                </a:solidFill>
              </a:rPr>
              <a:t>dendrogram</a:t>
            </a:r>
            <a:r>
              <a:rPr lang="en-GB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2895600"/>
            <a:ext cx="3203477" cy="254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64" y="3608398"/>
            <a:ext cx="2196236" cy="195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2134561" y="4229054"/>
            <a:ext cx="779302" cy="419054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D:\z_during\TA\pic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6487"/>
            <a:ext cx="2087568" cy="185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otched Right Arrow 9"/>
          <p:cNvSpPr/>
          <p:nvPr/>
        </p:nvSpPr>
        <p:spPr>
          <a:xfrm>
            <a:off x="5269992" y="4220603"/>
            <a:ext cx="779302" cy="419054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Related image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23" y="5893371"/>
            <a:ext cx="9112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2</a:t>
            </a:r>
            <a:endParaRPr lang="en-GB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4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304800"/>
            <a:ext cx="4699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Type of Hierarchical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36356" y="16764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2400" b="1" dirty="0"/>
          </a:p>
          <a:p>
            <a:endParaRPr lang="en-GB" sz="2400" dirty="0"/>
          </a:p>
        </p:txBody>
      </p:sp>
      <p:pic>
        <p:nvPicPr>
          <p:cNvPr id="2050" name="Picture 2" descr="D:\z_during\TA\pic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11" y="3048000"/>
            <a:ext cx="5636036" cy="356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828800" y="1676400"/>
            <a:ext cx="2057400" cy="533400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Agglomerative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2388108"/>
            <a:ext cx="2057400" cy="533400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Divisive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257300" y="1763315"/>
            <a:ext cx="381000" cy="35956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/>
          <p:cNvSpPr/>
          <p:nvPr/>
        </p:nvSpPr>
        <p:spPr>
          <a:xfrm>
            <a:off x="1257300" y="2475023"/>
            <a:ext cx="381000" cy="35956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quantdare.com/wp-content/uploads/2016/06/AggloDivHierarClustering-800x3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67" y="3276600"/>
            <a:ext cx="6858000" cy="33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62200" y="3276600"/>
            <a:ext cx="1066800" cy="38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629400" y="6096000"/>
            <a:ext cx="685800" cy="38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3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 animBg="1"/>
      <p:bldP spid="12" grpId="0" animBg="1"/>
      <p:bldP spid="13" grpId="0" animBg="1"/>
      <p:bldP spid="10" grpId="0" animBg="1"/>
      <p:bldP spid="10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51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Hierarchical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4</a:t>
            </a:r>
            <a:endParaRPr lang="en-GB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1125543" y="1676400"/>
            <a:ext cx="77993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Step 1: Compute the proximity matrix using a particular distance metric</a:t>
            </a:r>
          </a:p>
          <a:p>
            <a:pPr>
              <a:lnSpc>
                <a:spcPct val="200000"/>
              </a:lnSpc>
            </a:pPr>
            <a:r>
              <a:rPr lang="en-US" dirty="0"/>
              <a:t>Step 2: Each data point is assigned to a cluster</a:t>
            </a:r>
          </a:p>
          <a:p>
            <a:pPr>
              <a:lnSpc>
                <a:spcPct val="200000"/>
              </a:lnSpc>
            </a:pPr>
            <a:r>
              <a:rPr lang="en-US" dirty="0"/>
              <a:t>Step 3: Merge the clusters based on a metric for the similarity between clusters</a:t>
            </a:r>
          </a:p>
          <a:p>
            <a:pPr>
              <a:lnSpc>
                <a:spcPct val="200000"/>
              </a:lnSpc>
            </a:pPr>
            <a:r>
              <a:rPr lang="en-US" dirty="0"/>
              <a:t>Step 4: Update the distance matrix</a:t>
            </a:r>
          </a:p>
          <a:p>
            <a:pPr>
              <a:lnSpc>
                <a:spcPct val="200000"/>
              </a:lnSpc>
            </a:pPr>
            <a:r>
              <a:rPr lang="en-US" dirty="0"/>
              <a:t>Step 5: Repeat Step 3 and Step 4 until only a single cluster remains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1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51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Hierarchical Clustering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0" y="1905000"/>
            <a:ext cx="2150525" cy="96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>
                <a:hlinkClick r:id="rId3" action="ppaction://hlinksldjump"/>
              </a:rPr>
              <a:t>Metric</a:t>
            </a:r>
            <a:endParaRPr lang="fa-IR" sz="20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/>
              <a:t>Linkage criteria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200" y="2970072"/>
            <a:ext cx="3716186" cy="478728"/>
            <a:chOff x="240030" y="76321"/>
            <a:chExt cx="3360420" cy="3247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240030" y="76321"/>
              <a:ext cx="3360420" cy="3247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55882" y="92173"/>
              <a:ext cx="3328716" cy="2930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6" tIns="0" rIns="127016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i="0" kern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single-linkage</a:t>
              </a:r>
              <a:endParaRPr lang="en-GB" sz="1200" b="1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200" y="3469032"/>
            <a:ext cx="3716186" cy="478728"/>
            <a:chOff x="240030" y="575281"/>
            <a:chExt cx="3360420" cy="3247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240030" y="575281"/>
              <a:ext cx="3360420" cy="3247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6"/>
            <p:cNvSpPr/>
            <p:nvPr/>
          </p:nvSpPr>
          <p:spPr>
            <a:xfrm>
              <a:off x="255882" y="591133"/>
              <a:ext cx="3328716" cy="2930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6" tIns="0" rIns="127016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i="0" kern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Complete-linkage</a:t>
              </a:r>
              <a:endParaRPr lang="en-GB" sz="1100" b="1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86200" y="3967992"/>
            <a:ext cx="3716186" cy="478728"/>
            <a:chOff x="240030" y="1074241"/>
            <a:chExt cx="3360420" cy="3247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240030" y="1074241"/>
              <a:ext cx="3360420" cy="3247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8"/>
            <p:cNvSpPr/>
            <p:nvPr/>
          </p:nvSpPr>
          <p:spPr>
            <a:xfrm>
              <a:off x="255882" y="1090093"/>
              <a:ext cx="3328716" cy="2930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6" tIns="0" rIns="127016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Average</a:t>
              </a:r>
              <a:r>
                <a:rPr lang="en-US" sz="1100" dirty="0">
                  <a:solidFill>
                    <a:schemeClr val="tx1"/>
                  </a:solidFill>
                </a:rPr>
                <a:t>-</a:t>
              </a:r>
              <a:r>
                <a:rPr lang="en-GB" b="1" i="0" kern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linkage</a:t>
              </a:r>
              <a:endParaRPr lang="en-GB" sz="1100" b="1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6200" y="4466952"/>
            <a:ext cx="3716186" cy="478728"/>
            <a:chOff x="240030" y="1573201"/>
            <a:chExt cx="3360420" cy="3247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240030" y="1573201"/>
              <a:ext cx="3360420" cy="3247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0"/>
            <p:cNvSpPr/>
            <p:nvPr/>
          </p:nvSpPr>
          <p:spPr>
            <a:xfrm>
              <a:off x="255882" y="1589053"/>
              <a:ext cx="3328716" cy="2930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6" tIns="0" rIns="127016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Centroid-linkage</a:t>
              </a:r>
              <a:endParaRPr lang="en-GB" sz="1100" b="1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86200" y="4965912"/>
            <a:ext cx="3716186" cy="478728"/>
            <a:chOff x="240030" y="2072161"/>
            <a:chExt cx="3360420" cy="3247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240030" y="2072161"/>
              <a:ext cx="3360420" cy="3247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2"/>
            <p:cNvSpPr/>
            <p:nvPr/>
          </p:nvSpPr>
          <p:spPr>
            <a:xfrm>
              <a:off x="255882" y="2088013"/>
              <a:ext cx="3328716" cy="2930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6" tIns="0" rIns="127016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i="0" kern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Ward</a:t>
              </a:r>
              <a:endParaRPr lang="en-GB" sz="1100" b="1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5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58275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b="1" dirty="0">
                <a:latin typeface="Arial" pitchFamily="34" charset="0"/>
                <a:cs typeface="Arial" pitchFamily="34" charset="0"/>
              </a:rPr>
              <a:t>single-linkage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80" y="473959"/>
            <a:ext cx="2495550" cy="20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2274003"/>
            <a:ext cx="4191000" cy="164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9362"/>
            <a:ext cx="4898712" cy="16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4676775" cy="13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66664"/>
            <a:ext cx="46672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876" y="3359267"/>
            <a:ext cx="35433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4495800"/>
            <a:ext cx="3657600" cy="22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6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66800" y="1039364"/>
            <a:ext cx="50292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312297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b="1" dirty="0">
                <a:latin typeface="Arial" pitchFamily="34" charset="0"/>
                <a:cs typeface="Arial" pitchFamily="34" charset="0"/>
              </a:rPr>
              <a:t>complete-linkage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1673"/>
            <a:ext cx="3805238" cy="405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2765679" cy="93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7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66800" y="10668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1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9509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b="1" dirty="0">
                <a:latin typeface="Arial" pitchFamily="34" charset="0"/>
                <a:cs typeface="Arial" pitchFamily="34" charset="0"/>
              </a:rPr>
              <a:t>Average-linkage</a:t>
            </a:r>
          </a:p>
        </p:txBody>
      </p:sp>
      <p:pic>
        <p:nvPicPr>
          <p:cNvPr id="5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8" y="1676400"/>
            <a:ext cx="182210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3698869" cy="395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8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524</Words>
  <Application>Microsoft Office PowerPoint</Application>
  <PresentationFormat>On-screen Show (4:3)</PresentationFormat>
  <Paragraphs>96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</dc:creator>
  <cp:lastModifiedBy>Mehdi Habibian</cp:lastModifiedBy>
  <cp:revision>66</cp:revision>
  <dcterms:created xsi:type="dcterms:W3CDTF">2022-11-02T20:08:57Z</dcterms:created>
  <dcterms:modified xsi:type="dcterms:W3CDTF">2025-06-29T18:25:38Z</dcterms:modified>
</cp:coreProperties>
</file>