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3" r:id="rId3"/>
    <p:sldId id="423" r:id="rId4"/>
    <p:sldId id="425" r:id="rId5"/>
    <p:sldId id="349" r:id="rId6"/>
    <p:sldId id="337" r:id="rId7"/>
    <p:sldId id="347" r:id="rId8"/>
    <p:sldId id="348" r:id="rId9"/>
    <p:sldId id="351" r:id="rId10"/>
    <p:sldId id="350" r:id="rId11"/>
    <p:sldId id="426" r:id="rId12"/>
    <p:sldId id="352" r:id="rId13"/>
    <p:sldId id="357" r:id="rId14"/>
    <p:sldId id="361" r:id="rId15"/>
    <p:sldId id="373" r:id="rId16"/>
    <p:sldId id="360" r:id="rId17"/>
    <p:sldId id="359" r:id="rId18"/>
    <p:sldId id="358" r:id="rId19"/>
    <p:sldId id="355" r:id="rId20"/>
    <p:sldId id="315" r:id="rId21"/>
    <p:sldId id="366" r:id="rId22"/>
    <p:sldId id="365" r:id="rId23"/>
    <p:sldId id="368" r:id="rId24"/>
    <p:sldId id="369" r:id="rId25"/>
    <p:sldId id="370" r:id="rId26"/>
    <p:sldId id="374" r:id="rId27"/>
    <p:sldId id="37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80" autoAdjust="0"/>
  </p:normalViewPr>
  <p:slideViewPr>
    <p:cSldViewPr>
      <p:cViewPr varScale="1">
        <p:scale>
          <a:sx n="99" d="100"/>
          <a:sy n="99" d="100"/>
        </p:scale>
        <p:origin x="1245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F41D-7C62-45B4-953A-DF499AA2BC5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07DC-CA6C-4DAE-A4B6-6DC0FFFF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5B982-4BA1-429D-A862-37332D953C6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6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5B982-4BA1-429D-A862-37332D953C6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62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5B982-4BA1-429D-A862-37332D953C6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36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3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B46-68CB-457B-9BA4-D28E4172D95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Logistic_Regression.gi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82" y="228600"/>
            <a:ext cx="1690917" cy="25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7" y="3453825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cs typeface="B Titr" panose="00000700000000000000" pitchFamily="2" charset="-78"/>
              </a:rPr>
              <a:t>وبینارآموزشی یادگیری ماشین با پایتون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6096000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بهار 1404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8317"/>
            <a:ext cx="1550501" cy="16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9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244534" y="2502932"/>
            <a:ext cx="1247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Z = </a:t>
            </a:r>
            <a:r>
              <a:rPr lang="el-GR" dirty="0"/>
              <a:t>β₀ + β₁</a:t>
            </a:r>
            <a:r>
              <a:rPr lang="en-US" dirty="0"/>
              <a:t>X</a:t>
            </a:r>
          </a:p>
        </p:txBody>
      </p:sp>
      <p:pic>
        <p:nvPicPr>
          <p:cNvPr id="3074" name="Picture 2" descr="معادله در رگرسیون لجستی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20" y="3019425"/>
            <a:ext cx="2695575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2497693"/>
            <a:ext cx="1830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244334"/>
            <a:ext cx="200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pic>
        <p:nvPicPr>
          <p:cNvPr id="11" name="Picture 2" descr="تابع زیگموند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16536" r="23538" b="7719"/>
          <a:stretch/>
        </p:blipFill>
        <p:spPr bwMode="auto">
          <a:xfrm>
            <a:off x="2270051" y="3687012"/>
            <a:ext cx="4257675" cy="317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19200" y="319173"/>
            <a:ext cx="271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Logistic Classifier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19200" y="6019800"/>
            <a:ext cx="91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hlinkClick r:id="rId4" action="ppaction://hlinkfile"/>
              </a:rPr>
              <a:t>GIF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 rot="13479592">
            <a:off x="571698" y="6020392"/>
            <a:ext cx="464326" cy="517468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33B90C-969B-4E88-9013-36E92FF36A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B40EFD-A2B8-4678-9ADD-BCD7D7996123}"/>
              </a:ext>
            </a:extLst>
          </p:cNvPr>
          <p:cNvSpPr txBox="1"/>
          <p:nvPr/>
        </p:nvSpPr>
        <p:spPr>
          <a:xfrm>
            <a:off x="1066800" y="1057346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function takes any real number and maps it into the range 0 to 1 forming an "S" shaped curve called the sigmoid curve or logistic curve. Because probabilities must lie between 0 and 1, the sigmoid function is perfect for this purpose.</a:t>
            </a:r>
          </a:p>
        </p:txBody>
      </p:sp>
    </p:spTree>
    <p:extLst>
      <p:ext uri="{BB962C8B-B14F-4D97-AF65-F5344CB8AC3E}">
        <p14:creationId xmlns:p14="http://schemas.microsoft.com/office/powerpoint/2010/main" val="304832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10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4162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Type of Logistic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042FF-C0D6-47B8-9BA9-57DE85BD40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44"/>
          <a:stretch/>
        </p:blipFill>
        <p:spPr>
          <a:xfrm>
            <a:off x="0" y="2071604"/>
            <a:ext cx="9144000" cy="32623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2BFF4E-6D43-40C0-8D3B-84E327C51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1948400" y="2378448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32811" y="1800396"/>
            <a:ext cx="14609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Stop !!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2590800"/>
            <a:ext cx="313650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Evaluate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Sensitivity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Specificity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ROC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AUC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FB462-2C88-4674-AA4A-522F3BDD34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934565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1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cision and recall -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r="7466" b="5601"/>
          <a:stretch/>
        </p:blipFill>
        <p:spPr bwMode="auto">
          <a:xfrm>
            <a:off x="2743200" y="865636"/>
            <a:ext cx="3022490" cy="598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12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2757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Confusion Matrix</a:t>
            </a:r>
          </a:p>
        </p:txBody>
      </p:sp>
      <p:sp>
        <p:nvSpPr>
          <p:cNvPr id="2" name="AutoShape 4" descr="Calculation of Precision, Recall and Accuracy in the confusion matrix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Calculation of Precision, Recall and Accuracy in the confusion matrix. |  Download Scientific Diagra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Calculation of Precision, Recall and Accuracy in the confusion matrix. |  Download Scientific Diagra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Calculation of Precision, Recall and Accuracy in the confusion matrix. |  Download Scientific Diagra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54A46F-8E4B-4932-80CE-92A266F410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851214" cy="8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72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13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3165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/>
              <a:t>Evaluation Methods</a:t>
            </a:r>
          </a:p>
        </p:txBody>
      </p:sp>
      <p:sp>
        <p:nvSpPr>
          <p:cNvPr id="2" name="AutoShape 2" descr="How to Remember all these Classification Concepts forever | by Jerry An |  The Startup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 descr="D:\z_during\machineLearning\pic\0_-oGC3SE8sPCPdmx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" y="1136062"/>
            <a:ext cx="9069889" cy="511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39618-4C18-4343-B000-8589FB947D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8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14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3165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/>
              <a:t>Evaluation Methods</a:t>
            </a:r>
          </a:p>
        </p:txBody>
      </p:sp>
      <p:sp>
        <p:nvSpPr>
          <p:cNvPr id="2" name="AutoShape 2" descr="How to Remember all these Classification Concepts forever | by Jerry An |  The Startup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Computing precision, recall, and F1-score | Python Data Analysis Cookboo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3"/>
          <a:stretch/>
        </p:blipFill>
        <p:spPr bwMode="auto">
          <a:xfrm>
            <a:off x="2438400" y="984985"/>
            <a:ext cx="3272790" cy="33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740C3-82BB-4CCA-846F-3327FDC85A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9D4F342-251D-437C-BB4E-0D007B896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89399"/>
              </p:ext>
            </p:extLst>
          </p:nvPr>
        </p:nvGraphicFramePr>
        <p:xfrm>
          <a:off x="1981200" y="4552731"/>
          <a:ext cx="42672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2951107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425715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958719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4343949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Covid 19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236929"/>
                  </a:ext>
                </a:extLst>
              </a:tr>
              <a:tr h="60960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308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156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178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783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15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69271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Receiver operating characteristic</a:t>
            </a:r>
            <a:r>
              <a:rPr lang="en-US" sz="2800" dirty="0"/>
              <a:t> (</a:t>
            </a:r>
            <a:r>
              <a:rPr lang="en-US" sz="2800" b="1" dirty="0"/>
              <a:t>ROC) Curve</a:t>
            </a:r>
          </a:p>
        </p:txBody>
      </p:sp>
      <p:pic>
        <p:nvPicPr>
          <p:cNvPr id="3074" name="Picture 2" descr="A Gentle Introduction to ROC Curve and AUC in Machine Learning - Sefik  Ilkin Serengi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81100"/>
            <a:ext cx="691515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96C30-0509-431F-B307-4A5995A1E8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93E4BB-E4A1-4EDA-9749-EF04BF6FAA23}"/>
              </a:ext>
            </a:extLst>
          </p:cNvPr>
          <p:cNvSpPr txBox="1"/>
          <p:nvPr/>
        </p:nvSpPr>
        <p:spPr>
          <a:xfrm rot="16200000">
            <a:off x="-278550" y="3326550"/>
            <a:ext cx="1383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Sensitivity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28D61-F252-4706-817C-6438F486129C}"/>
              </a:ext>
            </a:extLst>
          </p:cNvPr>
          <p:cNvSpPr txBox="1"/>
          <p:nvPr/>
        </p:nvSpPr>
        <p:spPr>
          <a:xfrm>
            <a:off x="3458525" y="6477000"/>
            <a:ext cx="172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1 - Specificity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6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16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3782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Area Under Curve (AUC)</a:t>
            </a:r>
          </a:p>
        </p:txBody>
      </p:sp>
      <p:pic>
        <p:nvPicPr>
          <p:cNvPr id="4098" name="Picture 2" descr="AUC-ROC curves and their usage for classification in Python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26"/>
          <a:stretch/>
        </p:blipFill>
        <p:spPr bwMode="auto">
          <a:xfrm>
            <a:off x="0" y="1786136"/>
            <a:ext cx="9144000" cy="408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B99E2C-FB64-4A13-B154-5B255E294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9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3407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Accuracy VS Precision</a:t>
            </a:r>
          </a:p>
        </p:txBody>
      </p:sp>
      <p:sp>
        <p:nvSpPr>
          <p:cNvPr id="2" name="AutoShape 2" descr="Precision versus accuracy. The bullseye represents the true value,... | 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77204"/>
            <a:ext cx="7162800" cy="478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5E9AC-BB8F-493E-B1C2-90E808253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7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18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319173"/>
            <a:ext cx="7874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Advantages VS Disadvantages of Logistic Regression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1" y="2814320"/>
            <a:ext cx="44089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Is easier to implement, interpret, and very efficient to train. 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It is very fast at classifying unknown records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It performs well when the dataset is linearly separable.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It can interpret model coefficients as indicators of feature importance.</a:t>
            </a:r>
          </a:p>
          <a:p>
            <a:pPr marL="742950" lvl="1" indent="-285750" algn="just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11" name="Picture 4" descr="https://encrypted-tbn0.gstatic.com/images?q=tbn:ANd9GcSFQJyJrvPJBrDQHyDj81iY2HE4dMQIh0Ydh8UUNNSYfnIsTtE5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70" y="1371600"/>
            <a:ext cx="2929003" cy="13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6762" y="2916935"/>
            <a:ext cx="418623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It constructs linear boundaries. Logistic Regression needs that independent variables are linearly related to the log odds.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The major limitation is the assumption of linearity between the dependent variable and the independent variables.</a:t>
            </a:r>
          </a:p>
          <a:p>
            <a:pPr marL="742950" lvl="1" indent="-285750" algn="just">
              <a:buFont typeface="Wingdings" pitchFamily="2" charset="2"/>
              <a:buChar char="q"/>
            </a:pPr>
            <a:r>
              <a:rPr lang="en-US" dirty="0"/>
              <a:t>More powerful and compact algorithms such as Neural Networks can easily outperform this algorithm.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38A1B5-8F8A-46E0-B1F8-57DF2EDF31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7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895600"/>
            <a:ext cx="29773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Classification</a:t>
            </a:r>
            <a:endParaRPr lang="en-GB" sz="4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B9E1A-D04D-448C-A6BB-55B2A8B81C62}"/>
              </a:ext>
            </a:extLst>
          </p:cNvPr>
          <p:cNvSpPr/>
          <p:nvPr/>
        </p:nvSpPr>
        <p:spPr>
          <a:xfrm>
            <a:off x="2250677" y="1893838"/>
            <a:ext cx="49040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Supervised Learning</a:t>
            </a:r>
            <a:endParaRPr lang="en-GB" sz="44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8A897C-D136-4564-989F-F31AF414D74A}"/>
              </a:ext>
            </a:extLst>
          </p:cNvPr>
          <p:cNvCxnSpPr/>
          <p:nvPr/>
        </p:nvCxnSpPr>
        <p:spPr>
          <a:xfrm>
            <a:off x="2174477" y="2743200"/>
            <a:ext cx="533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C89FBB-A2C5-4D94-870B-5D7D8995A9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52" y="2167808"/>
            <a:ext cx="990941" cy="9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2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467380"/>
            <a:ext cx="5348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K-Nearest Neighbor </a:t>
            </a:r>
            <a:r>
              <a:rPr lang="en-GB" sz="2800" b="1" dirty="0"/>
              <a:t>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19</a:t>
            </a:r>
            <a:endParaRPr lang="en-GB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963618" y="1600200"/>
            <a:ext cx="779938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Knn</a:t>
            </a:r>
            <a:r>
              <a:rPr lang="en-US" dirty="0"/>
              <a:t> is one of the </a:t>
            </a:r>
            <a:r>
              <a:rPr lang="en-US" b="1" dirty="0">
                <a:solidFill>
                  <a:srgbClr val="FF0000"/>
                </a:solidFill>
              </a:rPr>
              <a:t>simplest</a:t>
            </a:r>
            <a:r>
              <a:rPr lang="en-US" dirty="0"/>
              <a:t> ML algorithms based on Supervised Learning.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K-NN algorithm assumes the </a:t>
            </a:r>
            <a:r>
              <a:rPr lang="en-US" b="1" dirty="0">
                <a:solidFill>
                  <a:srgbClr val="FF0000"/>
                </a:solidFill>
              </a:rPr>
              <a:t>similarity</a:t>
            </a:r>
            <a:r>
              <a:rPr lang="en-US" dirty="0"/>
              <a:t> between the new case/data and available cases and put the new case into the category that is most similar to the available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K-NN algorithm can be used for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  <a:r>
              <a:rPr lang="en-US" dirty="0"/>
              <a:t> as well as for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but mostly it is used for the </a:t>
            </a:r>
            <a:r>
              <a:rPr lang="en-US" b="1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problems.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K-NN is a non-parametric algorithm, which means it does not make any assumption on underlying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also called </a:t>
            </a:r>
            <a:r>
              <a:rPr lang="en-US" b="1" dirty="0">
                <a:solidFill>
                  <a:srgbClr val="FF0000"/>
                </a:solidFill>
              </a:rPr>
              <a:t>a lazy learner algorithm </a:t>
            </a:r>
            <a:r>
              <a:rPr lang="en-US" dirty="0"/>
              <a:t>because it does not learn from the training set immediately instead it stores the dataset and at the time of classification, it performs an action on the dataset.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92762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A6FD519-20CF-4943-87E2-62820F0BC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227798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1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91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KNN 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54118" y="18288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Step 1: </a:t>
            </a:r>
            <a:r>
              <a:rPr lang="en-US" dirty="0"/>
              <a:t>Select the value of K neighbors(say k=5)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Step 2</a:t>
            </a:r>
            <a:r>
              <a:rPr lang="en-US" dirty="0"/>
              <a:t>: Find the K (5) nearest data point for our new data point based on </a:t>
            </a:r>
            <a:r>
              <a:rPr lang="en-US" dirty="0" err="1"/>
              <a:t>euclidean</a:t>
            </a:r>
            <a:r>
              <a:rPr lang="en-US" dirty="0"/>
              <a:t>   distance(which we discuss later)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 3: </a:t>
            </a:r>
            <a:r>
              <a:rPr lang="en-US" dirty="0"/>
              <a:t>Among these K data points count the data points in each category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Step 4</a:t>
            </a:r>
            <a:r>
              <a:rPr lang="en-US" dirty="0"/>
              <a:t>: Assign the new data point to the category that has the most neighbors of the new </a:t>
            </a:r>
            <a:r>
              <a:rPr lang="en-US" dirty="0" err="1"/>
              <a:t>datapoint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3572B-7926-4156-A448-21C121076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227798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4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91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KNN 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21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K Nearest Neighbor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5507236" cy="4974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71191-A182-408E-AA82-7FC1C68344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227798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45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91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KNN 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22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25" y="1603156"/>
            <a:ext cx="6391275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2DA1D-1DC6-4562-AE96-EB4FC43DC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22860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2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91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KNN 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23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1262063"/>
            <a:ext cx="585787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277EE2-C31C-4A1B-83D0-8BAA2D3EF4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151598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82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91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KNN 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24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67316"/>
            <a:ext cx="6019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524000" y="1371600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 = 5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B6904-9F9C-4B7F-96D8-6ADE7B53A2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151598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4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18681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Iris Dataset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25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https://upload.wikimedia.org/wikipedia/commons/thumb/5/56/Kosaciec_szczecinkowaty_Iris_setosa.jpg/220px-Kosaciec_szczecinkowaty_Iris_setos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57325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.wikimedia.org/wikipedia/commons/thumb/4/41/Iris_versicolor_3.jpg/220px-Iris_versicolor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96" y="1690686"/>
            <a:ext cx="3098799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upload.wikimedia.org/wikipedia/commons/thumb/9/9f/Iris_virginica.jpg/220px-Iris_virgini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26" y="1799907"/>
            <a:ext cx="271595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03770" y="4558428"/>
            <a:ext cx="141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Iris </a:t>
            </a:r>
            <a:r>
              <a:rPr lang="en-US" i="1" dirty="0" err="1"/>
              <a:t>versicolor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98904" y="4553268"/>
            <a:ext cx="1306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Iris </a:t>
            </a:r>
            <a:r>
              <a:rPr lang="en-US" i="1" dirty="0" err="1"/>
              <a:t>virginica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22759" y="4553268"/>
            <a:ext cx="111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Iris </a:t>
            </a:r>
            <a:r>
              <a:rPr lang="en-US" i="1" dirty="0" err="1"/>
              <a:t>setosa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C9BBB4-5C53-408D-A912-075497782B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7620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6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579120"/>
            <a:ext cx="28914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KNN Classification</a:t>
            </a:r>
          </a:p>
        </p:txBody>
      </p:sp>
      <p:sp>
        <p:nvSpPr>
          <p:cNvPr id="34" name="Oval 3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26</a:t>
            </a:r>
            <a:endParaRPr lang="en-GB" sz="1400" b="1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066800" y="1039364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54118" y="3048000"/>
            <a:ext cx="342264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simple to implement.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is robust to the noisy training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It can be more effective if the training data is large.</a:t>
            </a:r>
          </a:p>
        </p:txBody>
      </p:sp>
      <p:pic>
        <p:nvPicPr>
          <p:cNvPr id="9" name="Picture 4" descr="https://encrypted-tbn0.gstatic.com/images?q=tbn:ANd9GcSFQJyJrvPJBrDQHyDj81iY2HE4dMQIh0Ydh8UUNNSYfnIsTtE5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70" y="1371600"/>
            <a:ext cx="2929003" cy="13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52022" y="3124200"/>
            <a:ext cx="4186238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Always needs to determine the value of K which may be complex some time.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 computation cost is high because of calculating the distance between the data points for all the training samples.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075EF5-D882-4791-9CE3-9CEF34E9A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8" y="227798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2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81000"/>
            <a:ext cx="2138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Classification</a:t>
            </a:r>
          </a:p>
        </p:txBody>
      </p:sp>
      <p:sp>
        <p:nvSpPr>
          <p:cNvPr id="13" name="Oval 12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b="1" dirty="0"/>
              <a:t>2</a:t>
            </a:r>
            <a:endParaRPr lang="en-GB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62275" y="3857626"/>
            <a:ext cx="32004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600" b="1" dirty="0">
                <a:solidFill>
                  <a:srgbClr val="990000"/>
                </a:solidFill>
              </a:rPr>
              <a:t>Classifier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447675" y="5153026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6162675" y="5229226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6467475" y="4695826"/>
            <a:ext cx="25908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Discrete-valued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215436" y="4692652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( Perceptive inputs 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6002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Classification is the </a:t>
            </a:r>
            <a:r>
              <a:rPr lang="en-US" b="1" dirty="0">
                <a:solidFill>
                  <a:srgbClr val="FF0000"/>
                </a:solidFill>
              </a:rPr>
              <a:t>technique</a:t>
            </a:r>
            <a:r>
              <a:rPr lang="en-US" dirty="0"/>
              <a:t> of </a:t>
            </a:r>
            <a:r>
              <a:rPr lang="en-US" b="1" dirty="0">
                <a:solidFill>
                  <a:srgbClr val="FF0000"/>
                </a:solidFill>
              </a:rPr>
              <a:t>categorizing</a:t>
            </a:r>
            <a:r>
              <a:rPr lang="en-US" dirty="0"/>
              <a:t> a given collection of </a:t>
            </a: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 into </a:t>
            </a:r>
            <a:r>
              <a:rPr lang="en-US" b="1" dirty="0">
                <a:solidFill>
                  <a:srgbClr val="FF0000"/>
                </a:solidFill>
              </a:rPr>
              <a:t>groups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Data -----?-----&gt; Group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D20A1D-17DF-42EB-A880-86F39B6C80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304800"/>
            <a:ext cx="537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/>
              <a:t>Decision Boundary in Classification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</a:t>
            </a:r>
            <a:r>
              <a:rPr lang="fa-IR" sz="1400" b="1" dirty="0"/>
              <a:t>3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09D28E-8CB0-4B8B-BE9E-A45FB993F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4267200"/>
            <a:ext cx="7543800" cy="2475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972AB32-3CFB-4943-8663-C4502FE8FA79}"/>
              </a:ext>
            </a:extLst>
          </p:cNvPr>
          <p:cNvSpPr txBox="1"/>
          <p:nvPr/>
        </p:nvSpPr>
        <p:spPr>
          <a:xfrm>
            <a:off x="838200" y="1207305"/>
            <a:ext cx="7696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 is an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surface or line that separates data points into different classes in a feature space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can be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linear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(a straight line) or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non-linear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(a curve), depending on the complexity of the data and the algorithm used. </a:t>
            </a:r>
          </a:p>
          <a:p>
            <a:pPr algn="just"/>
            <a:r>
              <a:rPr lang="en-US" dirty="0"/>
              <a:t>During training classifier learns to partition the feature space by finding a boundary that minimizes classification errors.</a:t>
            </a:r>
          </a:p>
          <a:p>
            <a:pPr algn="just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binary</a:t>
            </a:r>
            <a:r>
              <a:rPr lang="en-US" dirty="0"/>
              <a:t> classification, this boundary separates data points into two groups (e.g., spam vs. non-spam emails).</a:t>
            </a:r>
          </a:p>
          <a:p>
            <a:pPr algn="just"/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multi-class</a:t>
            </a:r>
            <a:r>
              <a:rPr lang="en-US" dirty="0"/>
              <a:t> classification, multiple boundaries are created to separate more than two classes.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13DFF8-B8B0-4909-8E44-0284F3899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5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81000"/>
            <a:ext cx="2267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Terminologies</a:t>
            </a:r>
          </a:p>
        </p:txBody>
      </p:sp>
      <p:sp>
        <p:nvSpPr>
          <p:cNvPr id="13" name="Oval 12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b="1" dirty="0"/>
              <a:t> </a:t>
            </a:r>
            <a:r>
              <a:rPr lang="en-US" sz="1400" b="1" dirty="0"/>
              <a:t>4</a:t>
            </a:r>
            <a:endParaRPr lang="en-GB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1000" y="1600200"/>
            <a:ext cx="84628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1. Classifier</a:t>
            </a:r>
            <a:r>
              <a:rPr lang="en-US" dirty="0"/>
              <a:t> – A classifier is an algorithm that maps input data to a specified class.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2. Classification Model</a:t>
            </a:r>
            <a:r>
              <a:rPr lang="en-US" dirty="0"/>
              <a:t> – The model can predict or come to conclusions using input data provided for training.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3. Feature</a:t>
            </a:r>
            <a:r>
              <a:rPr lang="en-US" dirty="0"/>
              <a:t> – A feature is a single quantifiable attribute of the object being examined.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4. Binary Classification</a:t>
            </a:r>
            <a:r>
              <a:rPr lang="en-US" dirty="0"/>
              <a:t> – This is a sort of categorization that has two results, such as positive or negative.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5. Multi-Class Classification</a:t>
            </a:r>
            <a:r>
              <a:rPr lang="en-US" dirty="0"/>
              <a:t> – A categorization with two or more categories, in which each item is allocated to one and only one label or target. Such as Fruits classification and …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6. Multi-label Classification</a:t>
            </a:r>
            <a:r>
              <a:rPr lang="en-US" dirty="0"/>
              <a:t> – This is a classification method in which each item is allocated to one of many labels. Such as Movie, it may belong to horror, romance, adventure, 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C8F014-AF45-4A30-8E81-1B77B014CE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7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4118" y="304800"/>
            <a:ext cx="33178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Type of Classification</a:t>
            </a:r>
          </a:p>
        </p:txBody>
      </p:sp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b="1" dirty="0"/>
              <a:t> </a:t>
            </a:r>
            <a:r>
              <a:rPr lang="en-US" sz="1400" b="1" dirty="0"/>
              <a:t>5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48000" y="1722536"/>
            <a:ext cx="2986114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Logistic Regression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54334" y="4267200"/>
            <a:ext cx="2986114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Decision Tree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048000" y="3429000"/>
            <a:ext cx="2986114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Naive Bayes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054334" y="5943600"/>
            <a:ext cx="2986114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Support Vector Machine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69574" y="5105400"/>
            <a:ext cx="2986114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Random forest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048000" y="2590800"/>
            <a:ext cx="2986114" cy="685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/>
              <a:t>K Nearest Neighbors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369710-97C7-4B28-A9C5-80871B25E4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381000"/>
            <a:ext cx="2138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Classification</a:t>
            </a:r>
          </a:p>
        </p:txBody>
      </p:sp>
      <p:sp>
        <p:nvSpPr>
          <p:cNvPr id="13" name="Oval 12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400" b="1" dirty="0"/>
              <a:t>6</a:t>
            </a:r>
            <a:endParaRPr lang="en-GB" sz="1400" b="1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46529" y="2666999"/>
            <a:ext cx="2877671" cy="1337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2800" b="1" dirty="0"/>
              <a:t>Training Phase</a:t>
            </a:r>
          </a:p>
        </p:txBody>
      </p:sp>
      <p:sp>
        <p:nvSpPr>
          <p:cNvPr id="28" name="AutoShape 17"/>
          <p:cNvSpPr>
            <a:spLocks noChangeArrowheads="1"/>
          </p:cNvSpPr>
          <p:nvPr/>
        </p:nvSpPr>
        <p:spPr bwMode="auto">
          <a:xfrm rot="13478258">
            <a:off x="4781817" y="2992653"/>
            <a:ext cx="685800" cy="6858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643286" y="2666998"/>
            <a:ext cx="3007658" cy="13716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 b="1" dirty="0"/>
              <a:t>Testing Phase</a:t>
            </a:r>
          </a:p>
        </p:txBody>
      </p: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497543" y="4232709"/>
            <a:ext cx="2814914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Learning the classifier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from the available data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‘Training set’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(Labeled)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79143" y="4180136"/>
            <a:ext cx="3312457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Testing how well the classifier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performs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‘Testing set’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12" name="AutoShape 17">
            <a:extLst>
              <a:ext uri="{FF2B5EF4-FFF2-40B4-BE49-F238E27FC236}">
                <a16:creationId xmlns:a16="http://schemas.microsoft.com/office/drawing/2014/main" id="{980A6650-0FC3-4126-864E-E72062F8E22A}"/>
              </a:ext>
            </a:extLst>
          </p:cNvPr>
          <p:cNvSpPr>
            <a:spLocks noChangeArrowheads="1"/>
          </p:cNvSpPr>
          <p:nvPr/>
        </p:nvSpPr>
        <p:spPr bwMode="auto">
          <a:xfrm rot="13478258">
            <a:off x="2885224" y="2961424"/>
            <a:ext cx="685800" cy="6858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BBFFB2-E4F9-4C7D-8D56-470DC889970D}"/>
              </a:ext>
            </a:extLst>
          </p:cNvPr>
          <p:cNvSpPr/>
          <p:nvPr/>
        </p:nvSpPr>
        <p:spPr>
          <a:xfrm>
            <a:off x="3759037" y="2674217"/>
            <a:ext cx="1295400" cy="125480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C7FF33-5411-4751-9A7E-CC021B1805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9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319173"/>
            <a:ext cx="2982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Logistic Regression</a:t>
            </a:r>
          </a:p>
        </p:txBody>
      </p:sp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400" b="1" dirty="0"/>
              <a:t> 7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Understanding Logistic Regression!!! | by Abhigyan | Analytics Vidhya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71" y="3429000"/>
            <a:ext cx="5633058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A67B53-3641-4C3A-A75B-1EEC53A30960}"/>
              </a:ext>
            </a:extLst>
          </p:cNvPr>
          <p:cNvSpPr txBox="1"/>
          <p:nvPr/>
        </p:nvSpPr>
        <p:spPr>
          <a:xfrm>
            <a:off x="990600" y="1010445"/>
            <a:ext cx="8001000" cy="2265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42424"/>
                </a:solidFill>
                <a:latin typeface="source-serif-pro"/>
              </a:rPr>
              <a:t>Logistic Regression is a supervised ML algorithm used for classification problems. Unlike linear regression which predicts continuous values it predicts the </a:t>
            </a:r>
            <a:r>
              <a:rPr lang="en-US" dirty="0">
                <a:solidFill>
                  <a:srgbClr val="FF0000"/>
                </a:solidFill>
                <a:latin typeface="source-serif-pro"/>
              </a:rPr>
              <a:t>probability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that an input </a:t>
            </a:r>
            <a:r>
              <a:rPr lang="en-US" dirty="0">
                <a:solidFill>
                  <a:srgbClr val="FF0000"/>
                </a:solidFill>
                <a:latin typeface="source-serif-pro"/>
              </a:rPr>
              <a:t>belongs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to a specific class. It is used for binary classification where the output can be one of two possible categories such as Yes/No, True/False or 0/1. It uses sigmoid function to convert inputs into a probability value between 0 and 1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just" fontAlgn="base">
              <a:lnSpc>
                <a:spcPct val="150000"/>
              </a:lnSpc>
            </a:pPr>
            <a:r>
              <a:rPr lang="en-US" b="1" dirty="0"/>
              <a:t>Application</a:t>
            </a:r>
            <a:r>
              <a:rPr lang="en-US" dirty="0"/>
              <a:t> – Email Spam Detection</a:t>
            </a:r>
          </a:p>
          <a:p>
            <a:pPr algn="just" fontAlgn="base">
              <a:lnSpc>
                <a:spcPct val="150000"/>
              </a:lnSpc>
            </a:pPr>
            <a:r>
              <a:rPr lang="en-US" dirty="0"/>
              <a:t>Output {0,1} -------&gt; Binary Classification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F98A9-0AB4-4B80-8D93-465B635AC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4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9602" y="314980"/>
            <a:ext cx="7224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Why Linear Regression is not suitable for classification?</a:t>
            </a:r>
          </a:p>
        </p:txBody>
      </p:sp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8</a:t>
            </a:r>
            <a:endParaRPr lang="en-GB" sz="1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0552" y="1147673"/>
            <a:ext cx="67056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1. The first one is that Linear Regression deals with </a:t>
            </a:r>
            <a:r>
              <a:rPr lang="en-US" b="1" dirty="0">
                <a:solidFill>
                  <a:srgbClr val="FF0000"/>
                </a:solidFill>
              </a:rPr>
              <a:t>continuous</a:t>
            </a:r>
            <a:r>
              <a:rPr lang="en-US" dirty="0"/>
              <a:t> values whereas classification problems mandate </a:t>
            </a:r>
            <a:r>
              <a:rPr lang="en-US" b="1" dirty="0">
                <a:solidFill>
                  <a:srgbClr val="FF0000"/>
                </a:solidFill>
              </a:rPr>
              <a:t>discrete</a:t>
            </a:r>
            <a:r>
              <a:rPr lang="en-US" dirty="0"/>
              <a:t> values.</a:t>
            </a:r>
          </a:p>
          <a:p>
            <a:pPr fontAlgn="base">
              <a:lnSpc>
                <a:spcPct val="150000"/>
              </a:lnSpc>
            </a:pPr>
            <a:endParaRPr lang="en-US" dirty="0"/>
          </a:p>
          <a:p>
            <a:pPr fontAlgn="base">
              <a:lnSpc>
                <a:spcPct val="150000"/>
              </a:lnSpc>
            </a:pPr>
            <a:r>
              <a:rPr lang="en-US" dirty="0"/>
              <a:t>2. As this regression line is highly susceptible to </a:t>
            </a:r>
            <a:r>
              <a:rPr lang="en-US" b="1" dirty="0">
                <a:solidFill>
                  <a:srgbClr val="FF0000"/>
                </a:solidFill>
              </a:rPr>
              <a:t>outliers</a:t>
            </a:r>
            <a:r>
              <a:rPr lang="en-US" dirty="0"/>
              <a:t>, it will not do a good job in classifying two classes.</a:t>
            </a:r>
          </a:p>
        </p:txBody>
      </p:sp>
      <p:sp>
        <p:nvSpPr>
          <p:cNvPr id="3" name="AutoShape 6" descr="Fully Explained Logistic Regression with Python | by Amit Chauhan | Towards  A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Fully Explained Logistic Regression with Python | by Amit Chauhan | Towards  AI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https://miro.medium.com/max/875/1*2FpMomUQRNBvPX-GZ377Vw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3649788"/>
            <a:ext cx="8544560" cy="27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8BE01-1A3D-47E3-968C-B68F6841D0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1950"/>
            <a:ext cx="915202" cy="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1010</Words>
  <Application>Microsoft Office PowerPoint</Application>
  <PresentationFormat>On-screen Show (4:3)</PresentationFormat>
  <Paragraphs>146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Nunito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</dc:creator>
  <cp:lastModifiedBy>Mehdi Habibian</cp:lastModifiedBy>
  <cp:revision>114</cp:revision>
  <dcterms:created xsi:type="dcterms:W3CDTF">2022-11-02T20:08:57Z</dcterms:created>
  <dcterms:modified xsi:type="dcterms:W3CDTF">2025-07-07T19:33:27Z</dcterms:modified>
</cp:coreProperties>
</file>