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323" r:id="rId3"/>
    <p:sldId id="386" r:id="rId4"/>
    <p:sldId id="375" r:id="rId5"/>
    <p:sldId id="314" r:id="rId6"/>
    <p:sldId id="401" r:id="rId7"/>
    <p:sldId id="377" r:id="rId8"/>
    <p:sldId id="382" r:id="rId9"/>
    <p:sldId id="403" r:id="rId10"/>
    <p:sldId id="402" r:id="rId11"/>
    <p:sldId id="383" r:id="rId12"/>
    <p:sldId id="378" r:id="rId13"/>
    <p:sldId id="400" r:id="rId14"/>
    <p:sldId id="379" r:id="rId15"/>
    <p:sldId id="380" r:id="rId16"/>
    <p:sldId id="385" r:id="rId17"/>
    <p:sldId id="381" r:id="rId18"/>
    <p:sldId id="405" r:id="rId19"/>
    <p:sldId id="406" r:id="rId20"/>
    <p:sldId id="384" r:id="rId21"/>
    <p:sldId id="404" r:id="rId22"/>
    <p:sldId id="347" r:id="rId23"/>
    <p:sldId id="387" r:id="rId24"/>
    <p:sldId id="337" r:id="rId25"/>
    <p:sldId id="362" r:id="rId26"/>
    <p:sldId id="393" r:id="rId27"/>
    <p:sldId id="363" r:id="rId28"/>
    <p:sldId id="355" r:id="rId29"/>
    <p:sldId id="388" r:id="rId30"/>
    <p:sldId id="390" r:id="rId31"/>
    <p:sldId id="408" r:id="rId32"/>
    <p:sldId id="409" r:id="rId33"/>
    <p:sldId id="410" r:id="rId34"/>
    <p:sldId id="407" r:id="rId35"/>
    <p:sldId id="389" r:id="rId36"/>
    <p:sldId id="394" r:id="rId37"/>
    <p:sldId id="364" r:id="rId38"/>
    <p:sldId id="412" r:id="rId39"/>
    <p:sldId id="396" r:id="rId40"/>
    <p:sldId id="397" r:id="rId41"/>
    <p:sldId id="399" r:id="rId42"/>
    <p:sldId id="411"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E6E6E6"/>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80" autoAdjust="0"/>
  </p:normalViewPr>
  <p:slideViewPr>
    <p:cSldViewPr>
      <p:cViewPr varScale="1">
        <p:scale>
          <a:sx n="99" d="100"/>
          <a:sy n="99" d="100"/>
        </p:scale>
        <p:origin x="1245" y="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4" d="100"/>
          <a:sy n="64" d="100"/>
        </p:scale>
        <p:origin x="-3144"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80FF41D-7C62-45B4-953A-DF499AA2BC58}" type="datetimeFigureOut">
              <a:rPr lang="en-US" smtClean="0"/>
              <a:t>7/7/2025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F907DC-CA6C-4DAE-A4B6-6DC0FFFF0616}" type="slidenum">
              <a:rPr lang="en-US" smtClean="0"/>
              <a:t>‹#›</a:t>
            </a:fld>
            <a:endParaRPr lang="en-US"/>
          </a:p>
        </p:txBody>
      </p:sp>
    </p:spTree>
    <p:extLst>
      <p:ext uri="{BB962C8B-B14F-4D97-AF65-F5344CB8AC3E}">
        <p14:creationId xmlns:p14="http://schemas.microsoft.com/office/powerpoint/2010/main" val="1198615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F907DC-CA6C-4DAE-A4B6-6DC0FFFF0616}" type="slidenum">
              <a:rPr lang="en-US" smtClean="0"/>
              <a:t>1</a:t>
            </a:fld>
            <a:endParaRPr lang="en-US"/>
          </a:p>
        </p:txBody>
      </p:sp>
    </p:spTree>
    <p:extLst>
      <p:ext uri="{BB962C8B-B14F-4D97-AF65-F5344CB8AC3E}">
        <p14:creationId xmlns:p14="http://schemas.microsoft.com/office/powerpoint/2010/main" val="1595813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12</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13</a:t>
            </a:fld>
            <a:endParaRPr lang="en-GB"/>
          </a:p>
        </p:txBody>
      </p:sp>
    </p:spTree>
    <p:extLst>
      <p:ext uri="{BB962C8B-B14F-4D97-AF65-F5344CB8AC3E}">
        <p14:creationId xmlns:p14="http://schemas.microsoft.com/office/powerpoint/2010/main" val="19469920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14</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15</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16</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17</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18</a:t>
            </a:fld>
            <a:endParaRPr lang="en-GB"/>
          </a:p>
        </p:txBody>
      </p:sp>
    </p:spTree>
    <p:extLst>
      <p:ext uri="{BB962C8B-B14F-4D97-AF65-F5344CB8AC3E}">
        <p14:creationId xmlns:p14="http://schemas.microsoft.com/office/powerpoint/2010/main" val="284411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19</a:t>
            </a:fld>
            <a:endParaRPr lang="en-GB"/>
          </a:p>
        </p:txBody>
      </p:sp>
    </p:spTree>
    <p:extLst>
      <p:ext uri="{BB962C8B-B14F-4D97-AF65-F5344CB8AC3E}">
        <p14:creationId xmlns:p14="http://schemas.microsoft.com/office/powerpoint/2010/main" val="3094233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20</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21</a:t>
            </a:fld>
            <a:endParaRPr lang="en-GB"/>
          </a:p>
        </p:txBody>
      </p:sp>
    </p:spTree>
    <p:extLst>
      <p:ext uri="{BB962C8B-B14F-4D97-AF65-F5344CB8AC3E}">
        <p14:creationId xmlns:p14="http://schemas.microsoft.com/office/powerpoint/2010/main" val="1309721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4</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22</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5</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6</a:t>
            </a:fld>
            <a:endParaRPr lang="en-GB"/>
          </a:p>
        </p:txBody>
      </p:sp>
    </p:spTree>
    <p:extLst>
      <p:ext uri="{BB962C8B-B14F-4D97-AF65-F5344CB8AC3E}">
        <p14:creationId xmlns:p14="http://schemas.microsoft.com/office/powerpoint/2010/main" val="995717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7</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8</a:t>
            </a:fld>
            <a:endParaRPr lang="en-GB"/>
          </a:p>
        </p:txBody>
      </p:sp>
    </p:spTree>
    <p:extLst>
      <p:ext uri="{BB962C8B-B14F-4D97-AF65-F5344CB8AC3E}">
        <p14:creationId xmlns:p14="http://schemas.microsoft.com/office/powerpoint/2010/main" val="1440362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9</a:t>
            </a:fld>
            <a:endParaRPr lang="en-GB"/>
          </a:p>
        </p:txBody>
      </p:sp>
    </p:spTree>
    <p:extLst>
      <p:ext uri="{BB962C8B-B14F-4D97-AF65-F5344CB8AC3E}">
        <p14:creationId xmlns:p14="http://schemas.microsoft.com/office/powerpoint/2010/main" val="2744368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10</a:t>
            </a:fld>
            <a:endParaRPr lang="en-GB"/>
          </a:p>
        </p:txBody>
      </p:sp>
    </p:spTree>
    <p:extLst>
      <p:ext uri="{BB962C8B-B14F-4D97-AF65-F5344CB8AC3E}">
        <p14:creationId xmlns:p14="http://schemas.microsoft.com/office/powerpoint/2010/main" val="19282047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5B5B982-4BA1-429D-A862-37332D953C66}" type="slidenum">
              <a:rPr lang="en-GB" smtClean="0"/>
              <a:t>11</a:t>
            </a:fld>
            <a:endParaRPr lang="en-GB"/>
          </a:p>
        </p:txBody>
      </p:sp>
    </p:spTree>
    <p:extLst>
      <p:ext uri="{BB962C8B-B14F-4D97-AF65-F5344CB8AC3E}">
        <p14:creationId xmlns:p14="http://schemas.microsoft.com/office/powerpoint/2010/main" val="1440362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A537B46-68CB-457B-9BA4-D28E4172D953}"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1484933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37B46-68CB-457B-9BA4-D28E4172D953}"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317623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37B46-68CB-457B-9BA4-D28E4172D953}"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1168472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A537B46-68CB-457B-9BA4-D28E4172D953}"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30484111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537B46-68CB-457B-9BA4-D28E4172D953}" type="datetimeFigureOut">
              <a:rPr lang="en-US" smtClean="0"/>
              <a:t>7/7/2025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3705950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A537B46-68CB-457B-9BA4-D28E4172D953}"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3738793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A537B46-68CB-457B-9BA4-D28E4172D953}" type="datetimeFigureOut">
              <a:rPr lang="en-US" smtClean="0"/>
              <a:t>7/7/2025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1978649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A537B46-68CB-457B-9BA4-D28E4172D953}" type="datetimeFigureOut">
              <a:rPr lang="en-US" smtClean="0"/>
              <a:t>7/7/2025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192290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537B46-68CB-457B-9BA4-D28E4172D953}" type="datetimeFigureOut">
              <a:rPr lang="en-US" smtClean="0"/>
              <a:t>7/7/2025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2083450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37B46-68CB-457B-9BA4-D28E4172D953}"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276469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A537B46-68CB-457B-9BA4-D28E4172D953}" type="datetimeFigureOut">
              <a:rPr lang="en-US" smtClean="0"/>
              <a:t>7/7/2025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666B2E-DBF9-4D52-B1C7-E05DA5C6BA48}" type="slidenum">
              <a:rPr lang="en-US" smtClean="0"/>
              <a:t>‹#›</a:t>
            </a:fld>
            <a:endParaRPr lang="en-US"/>
          </a:p>
        </p:txBody>
      </p:sp>
    </p:spTree>
    <p:extLst>
      <p:ext uri="{BB962C8B-B14F-4D97-AF65-F5344CB8AC3E}">
        <p14:creationId xmlns:p14="http://schemas.microsoft.com/office/powerpoint/2010/main" val="376765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537B46-68CB-457B-9BA4-D28E4172D953}" type="datetimeFigureOut">
              <a:rPr lang="en-US" smtClean="0"/>
              <a:t>7/7/2025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666B2E-DBF9-4D52-B1C7-E05DA5C6BA48}" type="slidenum">
              <a:rPr lang="en-US" smtClean="0"/>
              <a:t>‹#›</a:t>
            </a:fld>
            <a:endParaRPr lang="en-US"/>
          </a:p>
        </p:txBody>
      </p:sp>
    </p:spTree>
    <p:extLst>
      <p:ext uri="{BB962C8B-B14F-4D97-AF65-F5344CB8AC3E}">
        <p14:creationId xmlns:p14="http://schemas.microsoft.com/office/powerpoint/2010/main" val="3161614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hyperlink" Target="several_kernel.gif" TargetMode="External"/><Relationship Id="rId5" Type="http://schemas.openxmlformats.org/officeDocument/2006/relationships/image" Target="../media/image19.png"/><Relationship Id="rId10" Type="http://schemas.openxmlformats.org/officeDocument/2006/relationships/image" Target="../media/image3.png"/><Relationship Id="rId4" Type="http://schemas.openxmlformats.org/officeDocument/2006/relationships/image" Target="../media/image18.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jpe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hyperlink" Target="gamma.gif"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34.png"/></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jpg"/><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z_during\machineLearning\T2e0J8XU.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19282" y="228600"/>
            <a:ext cx="1690917" cy="257578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523997" y="3453825"/>
            <a:ext cx="6096001" cy="584775"/>
          </a:xfrm>
          <a:prstGeom prst="rect">
            <a:avLst/>
          </a:prstGeom>
          <a:noFill/>
        </p:spPr>
        <p:txBody>
          <a:bodyPr wrap="square" rtlCol="0">
            <a:spAutoFit/>
          </a:bodyPr>
          <a:lstStyle/>
          <a:p>
            <a:pPr algn="ctr" rtl="1"/>
            <a:r>
              <a:rPr lang="fa-IR" sz="3200" dirty="0">
                <a:cs typeface="B Titr" panose="00000700000000000000" pitchFamily="2" charset="-78"/>
              </a:rPr>
              <a:t>وبینارآموزشی یادگیری ماشین با پایتون</a:t>
            </a:r>
            <a:endParaRPr lang="en-US" sz="3200" dirty="0">
              <a:cs typeface="B Titr" panose="00000700000000000000" pitchFamily="2" charset="-78"/>
            </a:endParaRPr>
          </a:p>
        </p:txBody>
      </p:sp>
      <p:pic>
        <p:nvPicPr>
          <p:cNvPr id="1028" name="Picture 4" descr="Python (programming language)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200" y="4948317"/>
            <a:ext cx="1550501" cy="169973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239ED30-7C76-4132-B5DF-1AE3977391FC}"/>
              </a:ext>
            </a:extLst>
          </p:cNvPr>
          <p:cNvSpPr txBox="1"/>
          <p:nvPr/>
        </p:nvSpPr>
        <p:spPr>
          <a:xfrm>
            <a:off x="1523999" y="6096000"/>
            <a:ext cx="6096001" cy="369332"/>
          </a:xfrm>
          <a:prstGeom prst="rect">
            <a:avLst/>
          </a:prstGeom>
          <a:noFill/>
        </p:spPr>
        <p:txBody>
          <a:bodyPr wrap="square" rtlCol="0">
            <a:spAutoFit/>
          </a:bodyPr>
          <a:lstStyle/>
          <a:p>
            <a:pPr algn="ctr" rtl="1"/>
            <a:r>
              <a:rPr lang="fa-IR" dirty="0">
                <a:cs typeface="B Titr" panose="00000700000000000000" pitchFamily="2" charset="-78"/>
              </a:rPr>
              <a:t>بهار 1404</a:t>
            </a:r>
            <a:endParaRPr lang="en-US" dirty="0">
              <a:cs typeface="B Titr" panose="00000700000000000000" pitchFamily="2" charset="-78"/>
            </a:endParaRPr>
          </a:p>
        </p:txBody>
      </p:sp>
    </p:spTree>
    <p:extLst>
      <p:ext uri="{BB962C8B-B14F-4D97-AF65-F5344CB8AC3E}">
        <p14:creationId xmlns:p14="http://schemas.microsoft.com/office/powerpoint/2010/main" val="218996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ard and Soft SV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4074709"/>
            <a:ext cx="5791593" cy="278329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6800" y="381000"/>
            <a:ext cx="3005951" cy="523220"/>
          </a:xfrm>
          <a:prstGeom prst="rect">
            <a:avLst/>
          </a:prstGeom>
        </p:spPr>
        <p:txBody>
          <a:bodyPr wrap="none">
            <a:spAutoFit/>
          </a:bodyPr>
          <a:lstStyle/>
          <a:p>
            <a:r>
              <a:rPr lang="en-US" sz="2800" b="1" dirty="0"/>
              <a:t>Hard and Soft SVM</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9</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0" y="1371600"/>
            <a:ext cx="7086600" cy="2585323"/>
          </a:xfrm>
          <a:prstGeom prst="rect">
            <a:avLst/>
          </a:prstGeom>
        </p:spPr>
        <p:txBody>
          <a:bodyPr wrap="square">
            <a:spAutoFit/>
          </a:bodyPr>
          <a:lstStyle/>
          <a:p>
            <a:pPr lvl="1"/>
            <a:r>
              <a:rPr lang="en-US" b="1" i="1" dirty="0">
                <a:solidFill>
                  <a:srgbClr val="FF0000"/>
                </a:solidFill>
              </a:rPr>
              <a:t>By default</a:t>
            </a:r>
            <a:r>
              <a:rPr lang="en-US" i="1" dirty="0"/>
              <a:t>, SVM implements Hard margin SVM</a:t>
            </a:r>
            <a:r>
              <a:rPr lang="en-US" dirty="0"/>
              <a:t>. </a:t>
            </a:r>
          </a:p>
          <a:p>
            <a:pPr lvl="1"/>
            <a:r>
              <a:rPr lang="en-US" dirty="0"/>
              <a:t>It works well only if our data is </a:t>
            </a:r>
            <a:r>
              <a:rPr lang="en-US" b="1" dirty="0">
                <a:solidFill>
                  <a:srgbClr val="FF0000"/>
                </a:solidFill>
              </a:rPr>
              <a:t>linearly separable</a:t>
            </a:r>
            <a:r>
              <a:rPr lang="en-US" dirty="0"/>
              <a:t>.</a:t>
            </a:r>
          </a:p>
          <a:p>
            <a:pPr lvl="1"/>
            <a:r>
              <a:rPr lang="en-US" dirty="0"/>
              <a:t>Hard margin SVM does not allow any </a:t>
            </a:r>
            <a:r>
              <a:rPr lang="en-US" b="1" dirty="0">
                <a:solidFill>
                  <a:srgbClr val="FF0000"/>
                </a:solidFill>
              </a:rPr>
              <a:t>misclassification</a:t>
            </a:r>
            <a:r>
              <a:rPr lang="en-US" dirty="0"/>
              <a:t> to happen.</a:t>
            </a:r>
          </a:p>
          <a:p>
            <a:pPr lvl="1"/>
            <a:endParaRPr lang="en-US" dirty="0"/>
          </a:p>
          <a:p>
            <a:pPr lvl="1"/>
            <a:r>
              <a:rPr lang="en-US" dirty="0"/>
              <a:t>When our data is non-separable/ nonlinear :</a:t>
            </a:r>
          </a:p>
          <a:p>
            <a:pPr lvl="1"/>
            <a:r>
              <a:rPr lang="en-US" dirty="0"/>
              <a:t>	Hard margin SVM will not return any </a:t>
            </a:r>
            <a:r>
              <a:rPr lang="en-US" dirty="0" err="1"/>
              <a:t>hyperplane</a:t>
            </a:r>
            <a:r>
              <a:rPr lang="en-US" dirty="0"/>
              <a:t> </a:t>
            </a:r>
            <a:r>
              <a:rPr lang="en-US" dirty="0">
                <a:sym typeface="Wingdings" panose="05000000000000000000" pitchFamily="2" charset="2"/>
              </a:rPr>
              <a:t></a:t>
            </a:r>
          </a:p>
          <a:p>
            <a:pPr lvl="1"/>
            <a:r>
              <a:rPr lang="en-US" dirty="0">
                <a:sym typeface="Wingdings" panose="05000000000000000000" pitchFamily="2" charset="2"/>
              </a:rPr>
              <a:t>	</a:t>
            </a:r>
            <a:r>
              <a:rPr lang="en-US" dirty="0"/>
              <a:t>it will not be able to separate the data. </a:t>
            </a:r>
          </a:p>
          <a:p>
            <a:pPr lvl="1"/>
            <a:endParaRPr lang="en-US" dirty="0"/>
          </a:p>
          <a:p>
            <a:pPr lvl="1"/>
            <a:r>
              <a:rPr lang="en-US" dirty="0"/>
              <a:t>Hence this is where </a:t>
            </a:r>
            <a:r>
              <a:rPr lang="en-US" b="1" dirty="0">
                <a:solidFill>
                  <a:srgbClr val="FF0000"/>
                </a:solidFill>
              </a:rPr>
              <a:t>Soft Margin SVM</a:t>
            </a:r>
            <a:r>
              <a:rPr lang="en-US" dirty="0"/>
              <a:t> comes to the rescue.</a:t>
            </a:r>
          </a:p>
        </p:txBody>
      </p:sp>
      <p:pic>
        <p:nvPicPr>
          <p:cNvPr id="9" name="Picture 8">
            <a:extLst>
              <a:ext uri="{FF2B5EF4-FFF2-40B4-BE49-F238E27FC236}">
                <a16:creationId xmlns:a16="http://schemas.microsoft.com/office/drawing/2014/main" id="{2018D49B-46AA-49A9-BEC0-96420E227BD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150583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Hard and Soft SV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47800" y="4308107"/>
            <a:ext cx="5334000" cy="2563384"/>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1066800" y="381000"/>
            <a:ext cx="3968779" cy="523220"/>
          </a:xfrm>
          <a:prstGeom prst="rect">
            <a:avLst/>
          </a:prstGeom>
        </p:spPr>
        <p:txBody>
          <a:bodyPr wrap="none">
            <a:spAutoFit/>
          </a:bodyPr>
          <a:lstStyle/>
          <a:p>
            <a:r>
              <a:rPr lang="en-US" sz="2800" b="1" dirty="0"/>
              <a:t>Regularization parameter</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10</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028700" y="990793"/>
            <a:ext cx="7963702" cy="2554545"/>
          </a:xfrm>
          <a:prstGeom prst="rect">
            <a:avLst/>
          </a:prstGeom>
        </p:spPr>
        <p:txBody>
          <a:bodyPr wrap="square">
            <a:spAutoFit/>
          </a:bodyPr>
          <a:lstStyle/>
          <a:p>
            <a:r>
              <a:rPr lang="en-US" sz="1600" dirty="0">
                <a:latin typeface="+mj-lt"/>
              </a:rPr>
              <a:t>Soft margin SVM allows some misclassification to happen by </a:t>
            </a:r>
            <a:r>
              <a:rPr lang="en-US" sz="1600" b="1" dirty="0">
                <a:solidFill>
                  <a:srgbClr val="FF0000"/>
                </a:solidFill>
                <a:latin typeface="+mj-lt"/>
              </a:rPr>
              <a:t>relaxing</a:t>
            </a:r>
            <a:r>
              <a:rPr lang="en-US" sz="1600" dirty="0">
                <a:latin typeface="+mj-lt"/>
              </a:rPr>
              <a:t> the hard constraints of Support Vector Machine.</a:t>
            </a:r>
          </a:p>
          <a:p>
            <a:r>
              <a:rPr lang="en-US" sz="1600" dirty="0">
                <a:latin typeface="+mj-lt"/>
              </a:rPr>
              <a:t>Soft margin SVM is implemented with the help of the</a:t>
            </a:r>
            <a:r>
              <a:rPr lang="en-US" sz="1600" dirty="0">
                <a:solidFill>
                  <a:srgbClr val="FF0000"/>
                </a:solidFill>
                <a:latin typeface="+mj-lt"/>
              </a:rPr>
              <a:t> </a:t>
            </a:r>
            <a:r>
              <a:rPr lang="en-US" sz="1600" b="1" dirty="0">
                <a:solidFill>
                  <a:srgbClr val="FF0000"/>
                </a:solidFill>
                <a:latin typeface="+mj-lt"/>
              </a:rPr>
              <a:t>Regularization parameter (C)</a:t>
            </a:r>
          </a:p>
          <a:p>
            <a:endParaRPr lang="en-US" sz="1600" dirty="0">
              <a:latin typeface="+mj-lt"/>
            </a:endParaRPr>
          </a:p>
          <a:p>
            <a:r>
              <a:rPr lang="en-US" sz="1600" b="1" u="sng" dirty="0">
                <a:latin typeface="+mj-lt"/>
              </a:rPr>
              <a:t>Regularization parameter (C)</a:t>
            </a:r>
            <a:r>
              <a:rPr lang="en-US" sz="1600" b="1" dirty="0">
                <a:latin typeface="+mj-lt"/>
              </a:rPr>
              <a:t>: </a:t>
            </a:r>
          </a:p>
          <a:p>
            <a:endParaRPr lang="en-US" sz="1600" b="1" dirty="0">
              <a:latin typeface="+mj-lt"/>
            </a:endParaRPr>
          </a:p>
          <a:p>
            <a:r>
              <a:rPr lang="en-US" sz="1600" b="0" i="0" dirty="0">
                <a:solidFill>
                  <a:srgbClr val="273239"/>
                </a:solidFill>
                <a:effectLst/>
                <a:latin typeface="+mj-lt"/>
              </a:rPr>
              <a:t>The C parameter in SVMs is a hyperparameter that determines the trade-off between achieving a low training error and a low testing error. It controls the level of misclassification that can be tolerated in the training dataset.</a:t>
            </a:r>
            <a:endParaRPr lang="en-US" sz="1600" dirty="0">
              <a:latin typeface="+mj-lt"/>
            </a:endParaRPr>
          </a:p>
          <a:p>
            <a:pPr lvl="1"/>
            <a:endParaRPr lang="en-US" sz="1600" dirty="0">
              <a:latin typeface="+mj-lt"/>
            </a:endParaRPr>
          </a:p>
        </p:txBody>
      </p:sp>
      <p:cxnSp>
        <p:nvCxnSpPr>
          <p:cNvPr id="7" name="Straight Arrow Connector 6"/>
          <p:cNvCxnSpPr/>
          <p:nvPr/>
        </p:nvCxnSpPr>
        <p:spPr>
          <a:xfrm flipV="1">
            <a:off x="1447800" y="3352800"/>
            <a:ext cx="0" cy="228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2514600" y="3352800"/>
            <a:ext cx="0" cy="2590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1447800" y="3962400"/>
            <a:ext cx="0" cy="25908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2514600" y="3962400"/>
            <a:ext cx="0" cy="22860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pic>
        <p:nvPicPr>
          <p:cNvPr id="18" name="Picture 17">
            <a:extLst>
              <a:ext uri="{FF2B5EF4-FFF2-40B4-BE49-F238E27FC236}">
                <a16:creationId xmlns:a16="http://schemas.microsoft.com/office/drawing/2014/main" id="{6A99CFAF-1F4C-426E-A5E0-9A708B9EC22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
        <p:nvSpPr>
          <p:cNvPr id="20" name="TextBox 19">
            <a:extLst>
              <a:ext uri="{FF2B5EF4-FFF2-40B4-BE49-F238E27FC236}">
                <a16:creationId xmlns:a16="http://schemas.microsoft.com/office/drawing/2014/main" id="{CF3E534B-E5A4-4DB5-A517-75B803E5C21A}"/>
              </a:ext>
            </a:extLst>
          </p:cNvPr>
          <p:cNvSpPr txBox="1"/>
          <p:nvPr/>
        </p:nvSpPr>
        <p:spPr>
          <a:xfrm>
            <a:off x="457200" y="3282017"/>
            <a:ext cx="3890408" cy="1015663"/>
          </a:xfrm>
          <a:prstGeom prst="rect">
            <a:avLst/>
          </a:prstGeom>
          <a:noFill/>
        </p:spPr>
        <p:txBody>
          <a:bodyPr wrap="square">
            <a:spAutoFit/>
          </a:bodyPr>
          <a:lstStyle/>
          <a:p>
            <a:pPr lvl="1"/>
            <a:r>
              <a:rPr lang="en-US" sz="2000" dirty="0">
                <a:latin typeface="+mj-lt"/>
              </a:rPr>
              <a:t>– </a:t>
            </a:r>
            <a:r>
              <a:rPr lang="en-US" sz="2000" i="1" dirty="0">
                <a:latin typeface="+mj-lt"/>
              </a:rPr>
              <a:t>C      margin     --</a:t>
            </a:r>
            <a:r>
              <a:rPr lang="en-US" sz="2000" i="1" dirty="0">
                <a:latin typeface="+mj-lt"/>
                <a:sym typeface="Wingdings" panose="05000000000000000000" pitchFamily="2" charset="2"/>
              </a:rPr>
              <a:t>--&gt; Hard SVM</a:t>
            </a:r>
            <a:endParaRPr lang="en-US" sz="2000" dirty="0">
              <a:latin typeface="+mj-lt"/>
            </a:endParaRPr>
          </a:p>
          <a:p>
            <a:pPr lvl="1"/>
            <a:endParaRPr lang="en-US" sz="2000" dirty="0">
              <a:latin typeface="+mj-lt"/>
            </a:endParaRPr>
          </a:p>
          <a:p>
            <a:pPr lvl="1"/>
            <a:r>
              <a:rPr lang="en-US" sz="2000" dirty="0">
                <a:latin typeface="+mj-lt"/>
              </a:rPr>
              <a:t>– </a:t>
            </a:r>
            <a:r>
              <a:rPr lang="en-US" sz="2000" i="1" dirty="0">
                <a:latin typeface="+mj-lt"/>
              </a:rPr>
              <a:t>C      margin     ----</a:t>
            </a:r>
            <a:r>
              <a:rPr lang="en-US" sz="2000" i="1" dirty="0">
                <a:latin typeface="+mj-lt"/>
                <a:sym typeface="Wingdings" panose="05000000000000000000" pitchFamily="2" charset="2"/>
              </a:rPr>
              <a:t>&gt; Soft SVM</a:t>
            </a:r>
            <a:endParaRPr lang="en-US" sz="2000" dirty="0">
              <a:latin typeface="+mj-lt"/>
            </a:endParaRPr>
          </a:p>
        </p:txBody>
      </p:sp>
    </p:spTree>
    <p:extLst>
      <p:ext uri="{BB962C8B-B14F-4D97-AF65-F5344CB8AC3E}">
        <p14:creationId xmlns:p14="http://schemas.microsoft.com/office/powerpoint/2010/main" val="372927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4073487" cy="523220"/>
          </a:xfrm>
          <a:prstGeom prst="rect">
            <a:avLst/>
          </a:prstGeom>
        </p:spPr>
        <p:txBody>
          <a:bodyPr wrap="none">
            <a:spAutoFit/>
          </a:bodyPr>
          <a:lstStyle/>
          <a:p>
            <a:r>
              <a:rPr lang="en-US" sz="2800" b="1" dirty="0"/>
              <a:t>Linear VS Non-Linear SVM</a:t>
            </a:r>
            <a:endParaRPr lang="en-US" sz="2800" dirty="0"/>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11</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a:extLst>
              <a:ext uri="{FF2B5EF4-FFF2-40B4-BE49-F238E27FC236}">
                <a16:creationId xmlns:a16="http://schemas.microsoft.com/office/drawing/2014/main" id="{D8D412D6-829E-4A85-97DC-F9946681AA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pic>
        <p:nvPicPr>
          <p:cNvPr id="3" name="Picture 2">
            <a:extLst>
              <a:ext uri="{FF2B5EF4-FFF2-40B4-BE49-F238E27FC236}">
                <a16:creationId xmlns:a16="http://schemas.microsoft.com/office/drawing/2014/main" id="{BE1C6704-2FC2-48F3-8715-D18AF0938E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600200"/>
            <a:ext cx="9144000" cy="4583430"/>
          </a:xfrm>
          <a:prstGeom prst="rect">
            <a:avLst/>
          </a:prstGeom>
        </p:spPr>
      </p:pic>
    </p:spTree>
    <p:extLst>
      <p:ext uri="{BB962C8B-B14F-4D97-AF65-F5344CB8AC3E}">
        <p14:creationId xmlns:p14="http://schemas.microsoft.com/office/powerpoint/2010/main" val="3293107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710550" cy="523220"/>
          </a:xfrm>
          <a:prstGeom prst="rect">
            <a:avLst/>
          </a:prstGeom>
        </p:spPr>
        <p:txBody>
          <a:bodyPr wrap="none">
            <a:spAutoFit/>
          </a:bodyPr>
          <a:lstStyle/>
          <a:p>
            <a:r>
              <a:rPr lang="en-US" sz="2800" b="1" dirty="0"/>
              <a:t>Non-Linear SVM</a:t>
            </a:r>
            <a:endParaRPr lang="en-US" sz="2800" dirty="0"/>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12</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122" name="Picture 2" descr="Support Vector Machine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0487" y="2362200"/>
            <a:ext cx="416242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D8D412D6-829E-4A85-97DC-F9946681AA1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1893547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710550" cy="523220"/>
          </a:xfrm>
          <a:prstGeom prst="rect">
            <a:avLst/>
          </a:prstGeom>
        </p:spPr>
        <p:txBody>
          <a:bodyPr wrap="none">
            <a:spAutoFit/>
          </a:bodyPr>
          <a:lstStyle/>
          <a:p>
            <a:r>
              <a:rPr lang="en-US" sz="2800" b="1" dirty="0"/>
              <a:t>Non-Linear SVM</a:t>
            </a:r>
            <a:endParaRPr lang="en-US" sz="2800" dirty="0"/>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13</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5122" name="Picture 2" descr="Support Vector Machine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775800"/>
            <a:ext cx="4162425" cy="37338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upport Vector Machine Algorithm"/>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774" y="2656840"/>
            <a:ext cx="4276725" cy="3810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09674" y="1066800"/>
            <a:ext cx="6934200" cy="727571"/>
          </a:xfrm>
          <a:prstGeom prst="rect">
            <a:avLst/>
          </a:prstGeom>
        </p:spPr>
        <p:txBody>
          <a:bodyPr wrap="square">
            <a:spAutoFit/>
          </a:bodyPr>
          <a:lstStyle/>
          <a:p>
            <a:pPr>
              <a:lnSpc>
                <a:spcPct val="200000"/>
              </a:lnSpc>
            </a:pPr>
            <a:r>
              <a:rPr lang="en-US" sz="2400" b="1" dirty="0"/>
              <a:t>Use best Mapper(kernel)</a:t>
            </a:r>
          </a:p>
        </p:txBody>
      </p:sp>
      <p:sp>
        <p:nvSpPr>
          <p:cNvPr id="3" name="Rectangle 1"/>
          <p:cNvSpPr>
            <a:spLocks noChangeArrowheads="1"/>
          </p:cNvSpPr>
          <p:nvPr/>
        </p:nvSpPr>
        <p:spPr bwMode="auto">
          <a:xfrm>
            <a:off x="3354643" y="2440124"/>
            <a:ext cx="1934113" cy="433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7610" tIns="31740" rIns="91440" bIns="31740" numCol="1" anchor="ctr" anchorCtr="0" compatLnSpc="1">
            <a:prstTxWarp prst="textNoShape">
              <a:avLst/>
            </a:prstTxWarp>
            <a:spAutoFit/>
          </a:bodyPr>
          <a:lstStyle/>
          <a:p>
            <a:pPr marL="0" marR="0" lvl="0" indent="0" algn="justLow" defTabSz="914400" rtl="0" eaLnBrk="1" fontAlgn="base" latinLnBrk="0" hangingPunct="1">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333333"/>
                </a:solidFill>
                <a:effectLst/>
                <a:latin typeface="Arial Unicode MS" pitchFamily="34" charset="-128"/>
                <a:cs typeface="Arial" pitchFamily="34" charset="0"/>
              </a:rPr>
              <a:t>z=x</a:t>
            </a:r>
            <a:r>
              <a:rPr kumimoji="0" lang="en-US" altLang="en-US" sz="2400" b="1" i="0" u="none" strike="noStrike" cap="none" normalizeH="0" baseline="30000" dirty="0">
                <a:ln>
                  <a:noFill/>
                </a:ln>
                <a:solidFill>
                  <a:srgbClr val="333333"/>
                </a:solidFill>
                <a:effectLst/>
                <a:latin typeface="Arial Unicode MS" pitchFamily="34" charset="-128"/>
                <a:cs typeface="Arial" pitchFamily="34" charset="0"/>
              </a:rPr>
              <a:t>2</a:t>
            </a:r>
            <a:r>
              <a:rPr kumimoji="0" lang="en-US" altLang="en-US" sz="2400" b="1" i="0" u="none" strike="noStrike" cap="none" normalizeH="0" baseline="0" dirty="0">
                <a:ln>
                  <a:noFill/>
                </a:ln>
                <a:solidFill>
                  <a:srgbClr val="333333"/>
                </a:solidFill>
                <a:effectLst/>
                <a:latin typeface="Arial Unicode MS" pitchFamily="34" charset="-128"/>
                <a:cs typeface="Arial" pitchFamily="34" charset="0"/>
              </a:rPr>
              <a:t> +y</a:t>
            </a:r>
            <a:r>
              <a:rPr kumimoji="0" lang="en-US" altLang="en-US" sz="2400" b="1" i="0" u="none" strike="noStrike" cap="none" normalizeH="0" baseline="30000" dirty="0">
                <a:ln>
                  <a:noFill/>
                </a:ln>
                <a:solidFill>
                  <a:srgbClr val="333333"/>
                </a:solidFill>
                <a:effectLst/>
                <a:latin typeface="Arial Unicode MS" pitchFamily="34" charset="-128"/>
                <a:cs typeface="Arial" pitchFamily="34" charset="0"/>
              </a:rPr>
              <a:t>2</a:t>
            </a:r>
            <a:r>
              <a:rPr kumimoji="0" lang="en-US" altLang="en-US" sz="2400" b="1" i="0" u="none" strike="noStrike" cap="none" normalizeH="0" baseline="0" dirty="0">
                <a:ln>
                  <a:noFill/>
                </a:ln>
                <a:solidFill>
                  <a:schemeClr val="tx1"/>
                </a:solidFill>
                <a:effectLst/>
                <a:latin typeface="Arial" pitchFamily="34" charset="0"/>
                <a:cs typeface="Arial" pitchFamily="34" charset="0"/>
              </a:rPr>
              <a:t> </a:t>
            </a:r>
          </a:p>
        </p:txBody>
      </p:sp>
      <p:pic>
        <p:nvPicPr>
          <p:cNvPr id="11" name="Picture 10">
            <a:extLst>
              <a:ext uri="{FF2B5EF4-FFF2-40B4-BE49-F238E27FC236}">
                <a16:creationId xmlns:a16="http://schemas.microsoft.com/office/drawing/2014/main" id="{A5200EA6-D663-48BD-9443-5CF7679832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19235472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710550" cy="523220"/>
          </a:xfrm>
          <a:prstGeom prst="rect">
            <a:avLst/>
          </a:prstGeom>
        </p:spPr>
        <p:txBody>
          <a:bodyPr wrap="none">
            <a:spAutoFit/>
          </a:bodyPr>
          <a:lstStyle/>
          <a:p>
            <a:r>
              <a:rPr lang="en-US" sz="2800" b="1" dirty="0"/>
              <a:t>Non-Linear SVM</a:t>
            </a:r>
            <a:endParaRPr lang="en-US" sz="2800" dirty="0"/>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14</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7171" name="Picture 3" descr="اضافه کردن فیچر به دیتاست"/>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422" y="2667000"/>
            <a:ext cx="8067675" cy="3076575"/>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3505611" y="1535946"/>
            <a:ext cx="1632178" cy="369332"/>
          </a:xfrm>
          <a:prstGeom prst="rect">
            <a:avLst/>
          </a:prstGeom>
        </p:spPr>
        <p:txBody>
          <a:bodyPr wrap="none">
            <a:spAutoFit/>
          </a:bodyPr>
          <a:lstStyle/>
          <a:p>
            <a:r>
              <a:rPr lang="en-US" b="1" dirty="0"/>
              <a:t>X   ---------&gt; X^2</a:t>
            </a:r>
            <a:endParaRPr lang="en-US" dirty="0"/>
          </a:p>
        </p:txBody>
      </p:sp>
      <p:pic>
        <p:nvPicPr>
          <p:cNvPr id="9" name="Picture 8">
            <a:extLst>
              <a:ext uri="{FF2B5EF4-FFF2-40B4-BE49-F238E27FC236}">
                <a16:creationId xmlns:a16="http://schemas.microsoft.com/office/drawing/2014/main" id="{7B821F21-2971-4A40-A78B-614F1681317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2442414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282484" cy="523220"/>
          </a:xfrm>
          <a:prstGeom prst="rect">
            <a:avLst/>
          </a:prstGeom>
        </p:spPr>
        <p:txBody>
          <a:bodyPr wrap="none">
            <a:spAutoFit/>
          </a:bodyPr>
          <a:lstStyle/>
          <a:p>
            <a:r>
              <a:rPr lang="en-US" sz="2800" b="1" dirty="0"/>
              <a:t>Kernel in SVM</a:t>
            </a:r>
            <a:endParaRPr lang="en-US" sz="2800" dirty="0"/>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15</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104900" y="1132820"/>
            <a:ext cx="7124700" cy="3000821"/>
          </a:xfrm>
          <a:prstGeom prst="rect">
            <a:avLst/>
          </a:prstGeom>
        </p:spPr>
        <p:txBody>
          <a:bodyPr wrap="square">
            <a:spAutoFit/>
          </a:bodyPr>
          <a:lstStyle/>
          <a:p>
            <a:pPr>
              <a:lnSpc>
                <a:spcPct val="200000"/>
              </a:lnSpc>
            </a:pPr>
            <a:r>
              <a:rPr lang="en-US" dirty="0"/>
              <a:t>Support Vector Machine deals with nonlinear data by </a:t>
            </a:r>
            <a:r>
              <a:rPr lang="en-US" b="1" i="1" dirty="0">
                <a:solidFill>
                  <a:srgbClr val="FF0000"/>
                </a:solidFill>
              </a:rPr>
              <a:t>transforming</a:t>
            </a:r>
            <a:r>
              <a:rPr lang="en-US" dirty="0"/>
              <a:t> it into a </a:t>
            </a:r>
            <a:r>
              <a:rPr lang="en-US" b="1" i="1" dirty="0">
                <a:solidFill>
                  <a:srgbClr val="FF0000"/>
                </a:solidFill>
              </a:rPr>
              <a:t>higher dimension </a:t>
            </a:r>
            <a:r>
              <a:rPr lang="en-US" dirty="0"/>
              <a:t>where it is linearly separable. </a:t>
            </a:r>
          </a:p>
          <a:p>
            <a:pPr>
              <a:lnSpc>
                <a:spcPct val="200000"/>
              </a:lnSpc>
            </a:pPr>
            <a:r>
              <a:rPr lang="en-US" dirty="0"/>
              <a:t>We have various options available with kernel like:</a:t>
            </a:r>
          </a:p>
          <a:p>
            <a:pPr>
              <a:lnSpc>
                <a:spcPct val="150000"/>
              </a:lnSpc>
            </a:pPr>
            <a:r>
              <a:rPr lang="en-US" b="1" dirty="0"/>
              <a:t>linear, </a:t>
            </a:r>
          </a:p>
          <a:p>
            <a:pPr>
              <a:lnSpc>
                <a:spcPct val="150000"/>
              </a:lnSpc>
            </a:pPr>
            <a:r>
              <a:rPr lang="en-US" b="1" dirty="0" err="1"/>
              <a:t>rbf</a:t>
            </a:r>
            <a:r>
              <a:rPr lang="en-US" b="1" dirty="0"/>
              <a:t>,</a:t>
            </a:r>
          </a:p>
          <a:p>
            <a:pPr>
              <a:lnSpc>
                <a:spcPct val="150000"/>
              </a:lnSpc>
            </a:pPr>
            <a:r>
              <a:rPr lang="en-US" b="1" dirty="0"/>
              <a:t>poly</a:t>
            </a:r>
            <a:r>
              <a:rPr lang="en-US" dirty="0"/>
              <a:t> </a:t>
            </a:r>
          </a:p>
        </p:txBody>
      </p:sp>
      <p:pic>
        <p:nvPicPr>
          <p:cNvPr id="11266" name="Picture 2" descr="https://editor.analyticsvidhya.com/uploads/140382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640038"/>
            <a:ext cx="7981950" cy="31813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FAF3ED86-8C75-4AF0-B345-17896E37BE1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31955606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1146404" cy="523220"/>
          </a:xfrm>
          <a:prstGeom prst="rect">
            <a:avLst/>
          </a:prstGeom>
        </p:spPr>
        <p:txBody>
          <a:bodyPr wrap="none">
            <a:spAutoFit/>
          </a:bodyPr>
          <a:lstStyle/>
          <a:p>
            <a:r>
              <a:rPr lang="en-US" sz="2800" b="1" dirty="0"/>
              <a:t>Kernel</a:t>
            </a:r>
            <a:endParaRPr lang="en-US" sz="2800" dirty="0"/>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16</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082040" y="1840042"/>
            <a:ext cx="2793457" cy="3913059"/>
          </a:xfrm>
          <a:prstGeom prst="rect">
            <a:avLst/>
          </a:prstGeom>
        </p:spPr>
        <p:txBody>
          <a:bodyPr wrap="none">
            <a:spAutoFit/>
          </a:bodyPr>
          <a:lstStyle/>
          <a:p>
            <a:pPr marL="285750" indent="-285750">
              <a:lnSpc>
                <a:spcPct val="150000"/>
              </a:lnSpc>
              <a:buFont typeface="Arial" panose="020B0604020202020204" pitchFamily="34" charset="0"/>
              <a:buChar char="•"/>
            </a:pPr>
            <a:r>
              <a:rPr lang="en-US" sz="2400" b="1" dirty="0"/>
              <a:t>Polynomial Kernel</a:t>
            </a:r>
          </a:p>
          <a:p>
            <a:pPr marL="285750" indent="-285750">
              <a:lnSpc>
                <a:spcPct val="150000"/>
              </a:lnSpc>
              <a:buFont typeface="Arial" panose="020B0604020202020204" pitchFamily="34" charset="0"/>
              <a:buChar char="•"/>
            </a:pPr>
            <a:r>
              <a:rPr lang="en-US" sz="2400" b="1" dirty="0"/>
              <a:t>Gaussian Kernel</a:t>
            </a:r>
          </a:p>
          <a:p>
            <a:pPr marL="285750" indent="-285750">
              <a:lnSpc>
                <a:spcPct val="150000"/>
              </a:lnSpc>
              <a:buFont typeface="Arial" panose="020B0604020202020204" pitchFamily="34" charset="0"/>
              <a:buChar char="•"/>
            </a:pPr>
            <a:r>
              <a:rPr lang="en-US" sz="2400" b="1" dirty="0"/>
              <a:t>RBF Kernel</a:t>
            </a:r>
          </a:p>
          <a:p>
            <a:pPr marL="285750" indent="-285750">
              <a:lnSpc>
                <a:spcPct val="150000"/>
              </a:lnSpc>
              <a:buFont typeface="Arial" panose="020B0604020202020204" pitchFamily="34" charset="0"/>
              <a:buChar char="•"/>
            </a:pPr>
            <a:r>
              <a:rPr lang="en-US" sz="2400" b="1" dirty="0"/>
              <a:t>RBF </a:t>
            </a:r>
            <a:r>
              <a:rPr lang="en-US" sz="2400" b="1" dirty="0" err="1"/>
              <a:t>Laplacian</a:t>
            </a:r>
            <a:endParaRPr lang="en-US" sz="2400" b="1" dirty="0"/>
          </a:p>
          <a:p>
            <a:pPr marL="285750" indent="-285750">
              <a:lnSpc>
                <a:spcPct val="150000"/>
              </a:lnSpc>
              <a:buFont typeface="Arial" panose="020B0604020202020204" pitchFamily="34" charset="0"/>
              <a:buChar char="•"/>
            </a:pPr>
            <a:r>
              <a:rPr lang="en-US" sz="2400" b="1" dirty="0"/>
              <a:t>Tan Hyperbolic</a:t>
            </a:r>
          </a:p>
          <a:p>
            <a:pPr marL="285750" indent="-285750">
              <a:lnSpc>
                <a:spcPct val="150000"/>
              </a:lnSpc>
              <a:buFont typeface="Arial" panose="020B0604020202020204" pitchFamily="34" charset="0"/>
              <a:buChar char="•"/>
            </a:pPr>
            <a:r>
              <a:rPr lang="en-US" sz="2400" b="1" dirty="0"/>
              <a:t>Sigmoid</a:t>
            </a:r>
          </a:p>
          <a:p>
            <a:pPr marL="285750" indent="-285750">
              <a:lnSpc>
                <a:spcPct val="150000"/>
              </a:lnSpc>
              <a:buFont typeface="Arial" panose="020B0604020202020204" pitchFamily="34" charset="0"/>
              <a:buChar char="•"/>
            </a:pPr>
            <a:r>
              <a:rPr lang="en-US" sz="2400" b="1" dirty="0"/>
              <a:t>Bessel</a:t>
            </a:r>
          </a:p>
        </p:txBody>
      </p:sp>
      <p:pic>
        <p:nvPicPr>
          <p:cNvPr id="8194" name="Picture 2" descr="فرمول کرنل چند جمله ای"/>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2075" y="1676400"/>
            <a:ext cx="1914525" cy="228600"/>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فرمول کرنل گاوسی"/>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28090" y="2209800"/>
            <a:ext cx="2038350" cy="438151"/>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فرمول کرنل RB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9187" y="2890946"/>
            <a:ext cx="2400300" cy="228600"/>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فرمول کرنل لاپلاس RBF"/>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28090" y="3505200"/>
            <a:ext cx="1962150" cy="428626"/>
          </a:xfrm>
          <a:prstGeom prst="rect">
            <a:avLst/>
          </a:prstGeom>
          <a:noFill/>
          <a:extLst>
            <a:ext uri="{909E8E84-426E-40DD-AFC4-6F175D3DCCD1}">
              <a14:hiddenFill xmlns:a14="http://schemas.microsoft.com/office/drawing/2010/main">
                <a:solidFill>
                  <a:srgbClr val="FFFFFF"/>
                </a:solidFill>
              </a14:hiddenFill>
            </a:ext>
          </a:extLst>
        </p:spPr>
      </p:pic>
      <p:pic>
        <p:nvPicPr>
          <p:cNvPr id="8204" name="Picture 12" descr="فرمول کرنل تانژانت هایپربولیک"/>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76337" y="4191000"/>
            <a:ext cx="2286000" cy="209550"/>
          </a:xfrm>
          <a:prstGeom prst="rect">
            <a:avLst/>
          </a:prstGeom>
          <a:noFill/>
          <a:extLst>
            <a:ext uri="{909E8E84-426E-40DD-AFC4-6F175D3DCCD1}">
              <a14:hiddenFill xmlns:a14="http://schemas.microsoft.com/office/drawing/2010/main">
                <a:solidFill>
                  <a:srgbClr val="FFFFFF"/>
                </a:solidFill>
              </a14:hiddenFill>
            </a:ext>
          </a:extLst>
        </p:spPr>
      </p:pic>
      <p:pic>
        <p:nvPicPr>
          <p:cNvPr id="8206" name="Picture 14" descr="فرمول کرنل سیگموئید"/>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23340" y="4800600"/>
            <a:ext cx="1847850" cy="190500"/>
          </a:xfrm>
          <a:prstGeom prst="rect">
            <a:avLst/>
          </a:prstGeom>
          <a:noFill/>
          <a:extLst>
            <a:ext uri="{909E8E84-426E-40DD-AFC4-6F175D3DCCD1}">
              <a14:hiddenFill xmlns:a14="http://schemas.microsoft.com/office/drawing/2010/main">
                <a:solidFill>
                  <a:srgbClr val="FFFFFF"/>
                </a:solidFill>
              </a14:hiddenFill>
            </a:ext>
          </a:extLst>
        </p:spPr>
      </p:pic>
      <p:pic>
        <p:nvPicPr>
          <p:cNvPr id="8208" name="Picture 16" descr="فرمول کرنل تابع بسل"/>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580477" y="5334000"/>
            <a:ext cx="1857375" cy="4191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1ABC65A1-CCD1-40BA-8B1B-E595B35D2EA9}"/>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
        <p:nvSpPr>
          <p:cNvPr id="17" name="TextBox 16">
            <a:extLst>
              <a:ext uri="{FF2B5EF4-FFF2-40B4-BE49-F238E27FC236}">
                <a16:creationId xmlns:a16="http://schemas.microsoft.com/office/drawing/2014/main" id="{67BD78C0-F128-4854-B5F2-26FF3DD417AC}"/>
              </a:ext>
            </a:extLst>
          </p:cNvPr>
          <p:cNvSpPr txBox="1"/>
          <p:nvPr/>
        </p:nvSpPr>
        <p:spPr>
          <a:xfrm>
            <a:off x="381000" y="6265281"/>
            <a:ext cx="1371600" cy="369332"/>
          </a:xfrm>
          <a:prstGeom prst="rect">
            <a:avLst/>
          </a:prstGeom>
          <a:noFill/>
        </p:spPr>
        <p:txBody>
          <a:bodyPr wrap="square">
            <a:spAutoFit/>
          </a:bodyPr>
          <a:lstStyle/>
          <a:p>
            <a:r>
              <a:rPr lang="en-US" sz="1800" b="1" dirty="0">
                <a:hlinkClick r:id="rId11" action="ppaction://hlinkfile"/>
              </a:rPr>
              <a:t>Kernel GIF</a:t>
            </a:r>
            <a:endParaRPr lang="en-US" dirty="0"/>
          </a:p>
        </p:txBody>
      </p:sp>
    </p:spTree>
    <p:extLst>
      <p:ext uri="{BB962C8B-B14F-4D97-AF65-F5344CB8AC3E}">
        <p14:creationId xmlns:p14="http://schemas.microsoft.com/office/powerpoint/2010/main" val="9292515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3342582" cy="523220"/>
          </a:xfrm>
          <a:prstGeom prst="rect">
            <a:avLst/>
          </a:prstGeom>
        </p:spPr>
        <p:txBody>
          <a:bodyPr wrap="none">
            <a:spAutoFit/>
          </a:bodyPr>
          <a:lstStyle/>
          <a:p>
            <a:pPr algn="l" fontAlgn="base"/>
            <a:r>
              <a:rPr lang="en-US" sz="2800" b="1" dirty="0"/>
              <a:t>Radial</a:t>
            </a:r>
            <a:r>
              <a:rPr lang="en-US" sz="2800" b="1" i="0" dirty="0">
                <a:solidFill>
                  <a:srgbClr val="273239"/>
                </a:solidFill>
                <a:effectLst/>
                <a:latin typeface="Nunito" pitchFamily="2" charset="0"/>
              </a:rPr>
              <a:t> </a:t>
            </a:r>
            <a:r>
              <a:rPr lang="en-US" sz="2800" b="1" dirty="0"/>
              <a:t>Basis Function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17</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ABC65A1-CCD1-40BA-8B1B-E595B35D2E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
        <p:nvSpPr>
          <p:cNvPr id="17" name="TextBox 16">
            <a:extLst>
              <a:ext uri="{FF2B5EF4-FFF2-40B4-BE49-F238E27FC236}">
                <a16:creationId xmlns:a16="http://schemas.microsoft.com/office/drawing/2014/main" id="{4592191C-364F-462B-9BA3-DD93D36401A3}"/>
              </a:ext>
            </a:extLst>
          </p:cNvPr>
          <p:cNvSpPr txBox="1"/>
          <p:nvPr/>
        </p:nvSpPr>
        <p:spPr>
          <a:xfrm>
            <a:off x="838200" y="991402"/>
            <a:ext cx="7620000" cy="1711366"/>
          </a:xfrm>
          <a:prstGeom prst="rect">
            <a:avLst/>
          </a:prstGeom>
          <a:noFill/>
        </p:spPr>
        <p:txBody>
          <a:bodyPr wrap="square">
            <a:spAutoFit/>
          </a:bodyPr>
          <a:lstStyle/>
          <a:p>
            <a:pPr>
              <a:lnSpc>
                <a:spcPct val="150000"/>
              </a:lnSpc>
            </a:pPr>
            <a:r>
              <a:rPr lang="en-US" b="0" i="0" dirty="0">
                <a:solidFill>
                  <a:srgbClr val="001D35"/>
                </a:solidFill>
                <a:effectLst/>
                <a:latin typeface="Google Sans"/>
              </a:rPr>
              <a:t>The Radial Basis Function (RBF) kernel is a </a:t>
            </a:r>
            <a:r>
              <a:rPr lang="en-US" b="0" i="0" dirty="0">
                <a:solidFill>
                  <a:srgbClr val="FF0000"/>
                </a:solidFill>
                <a:effectLst/>
                <a:latin typeface="Google Sans"/>
              </a:rPr>
              <a:t>popular</a:t>
            </a:r>
            <a:r>
              <a:rPr lang="en-US" b="0" i="0" dirty="0">
                <a:solidFill>
                  <a:srgbClr val="001D35"/>
                </a:solidFill>
                <a:effectLst/>
                <a:latin typeface="Google Sans"/>
              </a:rPr>
              <a:t> choice for Support Vector Machines (SVMs) because it can effectively handle non-linear data by </a:t>
            </a:r>
            <a:r>
              <a:rPr lang="en-US" b="0" i="0" dirty="0">
                <a:solidFill>
                  <a:srgbClr val="FF0000"/>
                </a:solidFill>
                <a:effectLst/>
                <a:latin typeface="Google Sans"/>
              </a:rPr>
              <a:t>mapping</a:t>
            </a:r>
            <a:r>
              <a:rPr lang="en-US" b="0" i="0" dirty="0">
                <a:solidFill>
                  <a:srgbClr val="001D35"/>
                </a:solidFill>
                <a:effectLst/>
                <a:latin typeface="Google Sans"/>
              </a:rPr>
              <a:t> it into a higher-dimensional space. It is particularly useful when the data is not easily separable by a straight line or hyperplane</a:t>
            </a:r>
            <a:endParaRPr lang="en-US" dirty="0"/>
          </a:p>
        </p:txBody>
      </p:sp>
      <p:sp>
        <p:nvSpPr>
          <p:cNvPr id="18" name="TextBox 17">
            <a:extLst>
              <a:ext uri="{FF2B5EF4-FFF2-40B4-BE49-F238E27FC236}">
                <a16:creationId xmlns:a16="http://schemas.microsoft.com/office/drawing/2014/main" id="{51BFCBCC-9641-49F9-B2F8-622335428FC0}"/>
              </a:ext>
            </a:extLst>
          </p:cNvPr>
          <p:cNvSpPr txBox="1"/>
          <p:nvPr/>
        </p:nvSpPr>
        <p:spPr>
          <a:xfrm>
            <a:off x="838200" y="3276600"/>
            <a:ext cx="7772400" cy="1900136"/>
          </a:xfrm>
          <a:prstGeom prst="rect">
            <a:avLst/>
          </a:prstGeom>
          <a:noFill/>
        </p:spPr>
        <p:txBody>
          <a:bodyPr wrap="square">
            <a:spAutoFit/>
          </a:bodyPr>
          <a:lstStyle/>
          <a:p>
            <a:pPr algn="l">
              <a:lnSpc>
                <a:spcPct val="150000"/>
              </a:lnSpc>
            </a:pPr>
            <a:r>
              <a:rPr lang="en-US" sz="1600" b="0" i="0" dirty="0">
                <a:solidFill>
                  <a:srgbClr val="2A2A2A"/>
                </a:solidFill>
                <a:effectLst/>
                <a:latin typeface="Work Sans" panose="020B0604020202020204" pitchFamily="2" charset="0"/>
              </a:rPr>
              <a:t>RBF kernels are the most generalized form of kernelization and is one of the most widely used kernels due to its similarity to the </a:t>
            </a:r>
            <a:r>
              <a:rPr lang="en-US" sz="1600" b="0" i="0" dirty="0">
                <a:solidFill>
                  <a:srgbClr val="FF0000"/>
                </a:solidFill>
                <a:effectLst/>
                <a:latin typeface="Work Sans" panose="020B0604020202020204" pitchFamily="2" charset="0"/>
              </a:rPr>
              <a:t>Gaussian</a:t>
            </a:r>
            <a:r>
              <a:rPr lang="en-US" sz="1600" b="0" i="0" dirty="0">
                <a:solidFill>
                  <a:srgbClr val="2A2A2A"/>
                </a:solidFill>
                <a:effectLst/>
                <a:latin typeface="Work Sans" panose="020B0604020202020204" pitchFamily="2" charset="0"/>
              </a:rPr>
              <a:t> distribution. The RBF kernel function for two points X₁ and X₂ computes the similarity or how close they are to each other. This kernel can be mathematically represented as follows:</a:t>
            </a:r>
            <a:endParaRPr lang="en-US" sz="1600" b="0" i="0" dirty="0">
              <a:solidFill>
                <a:srgbClr val="001D35"/>
              </a:solidFill>
              <a:effectLst/>
              <a:latin typeface="Google Sans"/>
            </a:endParaRPr>
          </a:p>
        </p:txBody>
      </p:sp>
      <p:pic>
        <p:nvPicPr>
          <p:cNvPr id="3074" name="Picture 2">
            <a:extLst>
              <a:ext uri="{FF2B5EF4-FFF2-40B4-BE49-F238E27FC236}">
                <a16:creationId xmlns:a16="http://schemas.microsoft.com/office/drawing/2014/main" id="{ABF2AC36-3853-401D-883A-648D112A2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5866598"/>
            <a:ext cx="3509149" cy="542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792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3342582" cy="523220"/>
          </a:xfrm>
          <a:prstGeom prst="rect">
            <a:avLst/>
          </a:prstGeom>
        </p:spPr>
        <p:txBody>
          <a:bodyPr wrap="none">
            <a:spAutoFit/>
          </a:bodyPr>
          <a:lstStyle/>
          <a:p>
            <a:pPr algn="l" fontAlgn="base"/>
            <a:r>
              <a:rPr lang="en-US" sz="2800" b="1" dirty="0"/>
              <a:t>Radial</a:t>
            </a:r>
            <a:r>
              <a:rPr lang="en-US" sz="2800" b="1" i="0" dirty="0">
                <a:solidFill>
                  <a:srgbClr val="273239"/>
                </a:solidFill>
                <a:effectLst/>
                <a:latin typeface="Nunito" pitchFamily="2" charset="0"/>
              </a:rPr>
              <a:t> </a:t>
            </a:r>
            <a:r>
              <a:rPr lang="en-US" sz="2800" b="1" dirty="0"/>
              <a:t>Basis Function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18</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1ABC65A1-CCD1-40BA-8B1B-E595B35D2E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pic>
        <p:nvPicPr>
          <p:cNvPr id="3074" name="Picture 2">
            <a:extLst>
              <a:ext uri="{FF2B5EF4-FFF2-40B4-BE49-F238E27FC236}">
                <a16:creationId xmlns:a16="http://schemas.microsoft.com/office/drawing/2014/main" id="{ABF2AC36-3853-401D-883A-648D112A2F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 y="1825050"/>
            <a:ext cx="3509149" cy="54292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7789EBE6-EEB4-4C87-B3C8-B123DE189055}"/>
              </a:ext>
            </a:extLst>
          </p:cNvPr>
          <p:cNvSpPr txBox="1"/>
          <p:nvPr/>
        </p:nvSpPr>
        <p:spPr>
          <a:xfrm>
            <a:off x="4114800" y="1069181"/>
            <a:ext cx="5257800" cy="338554"/>
          </a:xfrm>
          <a:prstGeom prst="rect">
            <a:avLst/>
          </a:prstGeom>
          <a:noFill/>
        </p:spPr>
        <p:txBody>
          <a:bodyPr wrap="square">
            <a:spAutoFit/>
          </a:bodyPr>
          <a:lstStyle/>
          <a:p>
            <a:pPr algn="l">
              <a:buFont typeface="+mj-lt"/>
              <a:buAutoNum type="arabicPeriod"/>
            </a:pPr>
            <a:r>
              <a:rPr lang="en-US" sz="1600" b="0" i="0" dirty="0">
                <a:solidFill>
                  <a:srgbClr val="2A2A2A"/>
                </a:solidFill>
                <a:effectLst/>
                <a:latin typeface="Work Sans" pitchFamily="2" charset="0"/>
              </a:rPr>
              <a:t>‘</a:t>
            </a:r>
            <a:r>
              <a:rPr lang="en-US" sz="1600" b="0" i="0" dirty="0">
                <a:solidFill>
                  <a:srgbClr val="FF0000"/>
                </a:solidFill>
                <a:effectLst/>
                <a:latin typeface="Work Sans" pitchFamily="2" charset="0"/>
              </a:rPr>
              <a:t>σ</a:t>
            </a:r>
            <a:r>
              <a:rPr lang="en-US" sz="1600" b="0" i="0" dirty="0">
                <a:solidFill>
                  <a:srgbClr val="2A2A2A"/>
                </a:solidFill>
                <a:effectLst/>
                <a:latin typeface="Work Sans" pitchFamily="2" charset="0"/>
              </a:rPr>
              <a:t>’ is the variance and our </a:t>
            </a:r>
            <a:r>
              <a:rPr lang="en-US" sz="1600" b="0" i="0" dirty="0">
                <a:solidFill>
                  <a:srgbClr val="FF0000"/>
                </a:solidFill>
                <a:effectLst/>
                <a:latin typeface="Work Sans" pitchFamily="2" charset="0"/>
              </a:rPr>
              <a:t>hyperparameter</a:t>
            </a:r>
          </a:p>
        </p:txBody>
      </p:sp>
      <p:cxnSp>
        <p:nvCxnSpPr>
          <p:cNvPr id="5" name="Straight Arrow Connector 4">
            <a:extLst>
              <a:ext uri="{FF2B5EF4-FFF2-40B4-BE49-F238E27FC236}">
                <a16:creationId xmlns:a16="http://schemas.microsoft.com/office/drawing/2014/main" id="{69C7A000-EFC3-4647-876F-7EA1C2F26C87}"/>
              </a:ext>
            </a:extLst>
          </p:cNvPr>
          <p:cNvCxnSpPr/>
          <p:nvPr/>
        </p:nvCxnSpPr>
        <p:spPr>
          <a:xfrm flipV="1">
            <a:off x="3886200" y="1634550"/>
            <a:ext cx="228600" cy="381000"/>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cxnSp>
        <p:nvCxnSpPr>
          <p:cNvPr id="20" name="Straight Arrow Connector 19">
            <a:extLst>
              <a:ext uri="{FF2B5EF4-FFF2-40B4-BE49-F238E27FC236}">
                <a16:creationId xmlns:a16="http://schemas.microsoft.com/office/drawing/2014/main" id="{DAB6236B-CE8B-44B9-84AA-6397F077633B}"/>
              </a:ext>
            </a:extLst>
          </p:cNvPr>
          <p:cNvCxnSpPr>
            <a:cxnSpLocks/>
          </p:cNvCxnSpPr>
          <p:nvPr/>
        </p:nvCxnSpPr>
        <p:spPr>
          <a:xfrm>
            <a:off x="3886200" y="2196525"/>
            <a:ext cx="304800" cy="342900"/>
          </a:xfrm>
          <a:prstGeom prst="straightConnector1">
            <a:avLst/>
          </a:prstGeom>
          <a:ln w="38100">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id="{FA997439-F2F1-4E76-8AE3-21F9A2F7FC19}"/>
              </a:ext>
            </a:extLst>
          </p:cNvPr>
          <p:cNvSpPr txBox="1"/>
          <p:nvPr/>
        </p:nvSpPr>
        <p:spPr>
          <a:xfrm>
            <a:off x="4229100" y="2539425"/>
            <a:ext cx="4914899" cy="584775"/>
          </a:xfrm>
          <a:prstGeom prst="rect">
            <a:avLst/>
          </a:prstGeom>
          <a:noFill/>
        </p:spPr>
        <p:txBody>
          <a:bodyPr wrap="square">
            <a:spAutoFit/>
          </a:bodyPr>
          <a:lstStyle/>
          <a:p>
            <a:pPr algn="l"/>
            <a:r>
              <a:rPr lang="en-US" sz="1600" b="0" i="0" dirty="0">
                <a:solidFill>
                  <a:srgbClr val="2A2A2A"/>
                </a:solidFill>
                <a:effectLst/>
                <a:latin typeface="Work Sans" pitchFamily="2" charset="0"/>
              </a:rPr>
              <a:t>2. </a:t>
            </a:r>
            <a:r>
              <a:rPr lang="en-US" sz="1600" b="0" i="0" dirty="0">
                <a:solidFill>
                  <a:srgbClr val="FF0000"/>
                </a:solidFill>
                <a:effectLst/>
                <a:latin typeface="Work Sans" pitchFamily="2" charset="0"/>
              </a:rPr>
              <a:t>||</a:t>
            </a:r>
            <a:r>
              <a:rPr lang="en-US" sz="1600" b="0" i="1" dirty="0">
                <a:solidFill>
                  <a:srgbClr val="FF0000"/>
                </a:solidFill>
                <a:effectLst/>
                <a:latin typeface="Work Sans" pitchFamily="2" charset="0"/>
              </a:rPr>
              <a:t>X₁ – X₂||</a:t>
            </a:r>
            <a:r>
              <a:rPr lang="en-US" sz="1600" b="0" i="0" dirty="0">
                <a:solidFill>
                  <a:srgbClr val="FF0000"/>
                </a:solidFill>
                <a:effectLst/>
                <a:latin typeface="Work Sans" pitchFamily="2" charset="0"/>
              </a:rPr>
              <a:t> </a:t>
            </a:r>
            <a:r>
              <a:rPr lang="en-US" sz="1600" b="0" i="0" dirty="0">
                <a:solidFill>
                  <a:srgbClr val="2A2A2A"/>
                </a:solidFill>
                <a:effectLst/>
                <a:latin typeface="Work Sans" pitchFamily="2" charset="0"/>
              </a:rPr>
              <a:t>is the Euclidean (L</a:t>
            </a:r>
            <a:r>
              <a:rPr lang="en-US" sz="1600" b="0" i="1" dirty="0">
                <a:solidFill>
                  <a:srgbClr val="2A2A2A"/>
                </a:solidFill>
                <a:effectLst/>
                <a:latin typeface="Work Sans" pitchFamily="2" charset="0"/>
              </a:rPr>
              <a:t>₂</a:t>
            </a:r>
            <a:r>
              <a:rPr lang="en-US" sz="1600" b="0" i="0" dirty="0">
                <a:solidFill>
                  <a:srgbClr val="2A2A2A"/>
                </a:solidFill>
                <a:effectLst/>
                <a:latin typeface="Work Sans" pitchFamily="2" charset="0"/>
              </a:rPr>
              <a:t>-norm) Distance between two points X₁ and X₂</a:t>
            </a:r>
          </a:p>
        </p:txBody>
      </p:sp>
      <p:pic>
        <p:nvPicPr>
          <p:cNvPr id="4098" name="Picture 2">
            <a:extLst>
              <a:ext uri="{FF2B5EF4-FFF2-40B4-BE49-F238E27FC236}">
                <a16:creationId xmlns:a16="http://schemas.microsoft.com/office/drawing/2014/main" id="{6970733F-C03F-4464-A7D5-7833BAE70AB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1426485"/>
            <a:ext cx="847725" cy="6096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ig 4: RBF Kernel for σ = 0.1 [Image by Author]">
            <a:extLst>
              <a:ext uri="{FF2B5EF4-FFF2-40B4-BE49-F238E27FC236}">
                <a16:creationId xmlns:a16="http://schemas.microsoft.com/office/drawing/2014/main" id="{4D1DBD52-6ADF-4F08-9B7F-D385719BA4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1598" y="4568156"/>
            <a:ext cx="4622533" cy="1945455"/>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21">
            <a:extLst>
              <a:ext uri="{FF2B5EF4-FFF2-40B4-BE49-F238E27FC236}">
                <a16:creationId xmlns:a16="http://schemas.microsoft.com/office/drawing/2014/main" id="{5D207ADE-1207-4B92-A959-6789122B719F}"/>
              </a:ext>
            </a:extLst>
          </p:cNvPr>
          <p:cNvSpPr txBox="1"/>
          <p:nvPr/>
        </p:nvSpPr>
        <p:spPr>
          <a:xfrm>
            <a:off x="1981200" y="3994488"/>
            <a:ext cx="932848" cy="369332"/>
          </a:xfrm>
          <a:prstGeom prst="rect">
            <a:avLst/>
          </a:prstGeom>
          <a:noFill/>
        </p:spPr>
        <p:txBody>
          <a:bodyPr wrap="square">
            <a:spAutoFit/>
          </a:bodyPr>
          <a:lstStyle/>
          <a:p>
            <a:r>
              <a:rPr lang="el-GR" b="1" i="0" dirty="0">
                <a:solidFill>
                  <a:srgbClr val="2A2A2A"/>
                </a:solidFill>
                <a:effectLst/>
                <a:latin typeface="Work Sans" pitchFamily="2" charset="0"/>
              </a:rPr>
              <a:t>γ = </a:t>
            </a:r>
            <a:r>
              <a:rPr lang="en-US" b="1" i="0" dirty="0">
                <a:solidFill>
                  <a:srgbClr val="2A2A2A"/>
                </a:solidFill>
                <a:effectLst/>
                <a:latin typeface="Work Sans" pitchFamily="2" charset="0"/>
              </a:rPr>
              <a:t>10</a:t>
            </a:r>
            <a:endParaRPr lang="en-US" dirty="0"/>
          </a:p>
        </p:txBody>
      </p:sp>
      <p:pic>
        <p:nvPicPr>
          <p:cNvPr id="4102" name="Picture 6" descr="Fig 5: RBF Kernel for σ = 10 [Image by Author]">
            <a:extLst>
              <a:ext uri="{FF2B5EF4-FFF2-40B4-BE49-F238E27FC236}">
                <a16:creationId xmlns:a16="http://schemas.microsoft.com/office/drawing/2014/main" id="{6E3DA71C-5188-46EE-BEEB-14394C053C0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04073" y="3657600"/>
            <a:ext cx="4267198" cy="26285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4B49819E-29B7-457B-B9E7-A8F27BFE37AE}"/>
              </a:ext>
            </a:extLst>
          </p:cNvPr>
          <p:cNvSpPr txBox="1"/>
          <p:nvPr/>
        </p:nvSpPr>
        <p:spPr>
          <a:xfrm>
            <a:off x="6477000" y="3282074"/>
            <a:ext cx="932848" cy="369332"/>
          </a:xfrm>
          <a:prstGeom prst="rect">
            <a:avLst/>
          </a:prstGeom>
          <a:noFill/>
        </p:spPr>
        <p:txBody>
          <a:bodyPr wrap="square">
            <a:spAutoFit/>
          </a:bodyPr>
          <a:lstStyle/>
          <a:p>
            <a:r>
              <a:rPr lang="el-GR" b="1" i="0" dirty="0">
                <a:solidFill>
                  <a:srgbClr val="2A2A2A"/>
                </a:solidFill>
                <a:effectLst/>
                <a:latin typeface="Work Sans" pitchFamily="2" charset="0"/>
              </a:rPr>
              <a:t>γ = </a:t>
            </a:r>
            <a:r>
              <a:rPr lang="en-US" b="1" i="0" dirty="0">
                <a:solidFill>
                  <a:srgbClr val="2A2A2A"/>
                </a:solidFill>
                <a:effectLst/>
                <a:latin typeface="Work Sans" pitchFamily="2" charset="0"/>
              </a:rPr>
              <a:t>0.1</a:t>
            </a:r>
            <a:endParaRPr lang="en-US" dirty="0"/>
          </a:p>
        </p:txBody>
      </p:sp>
    </p:spTree>
    <p:extLst>
      <p:ext uri="{BB962C8B-B14F-4D97-AF65-F5344CB8AC3E}">
        <p14:creationId xmlns:p14="http://schemas.microsoft.com/office/powerpoint/2010/main" val="38044501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3194" y="2659559"/>
            <a:ext cx="3247427" cy="769441"/>
          </a:xfrm>
          <a:prstGeom prst="rect">
            <a:avLst/>
          </a:prstGeom>
        </p:spPr>
        <p:txBody>
          <a:bodyPr wrap="none">
            <a:spAutoFit/>
          </a:bodyPr>
          <a:lstStyle/>
          <a:p>
            <a:r>
              <a:rPr lang="en-US" sz="4400" b="1" dirty="0"/>
              <a:t>Classification</a:t>
            </a:r>
            <a:endParaRPr lang="en-GB" sz="4400" b="1" dirty="0"/>
          </a:p>
        </p:txBody>
      </p:sp>
      <p:cxnSp>
        <p:nvCxnSpPr>
          <p:cNvPr id="6" name="Straight Connector 5"/>
          <p:cNvCxnSpPr/>
          <p:nvPr/>
        </p:nvCxnSpPr>
        <p:spPr>
          <a:xfrm flipV="1">
            <a:off x="3276600" y="3371225"/>
            <a:ext cx="4038600" cy="137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200400" y="3345359"/>
            <a:ext cx="1742785" cy="584775"/>
          </a:xfrm>
          <a:prstGeom prst="rect">
            <a:avLst/>
          </a:prstGeom>
        </p:spPr>
        <p:txBody>
          <a:bodyPr wrap="none">
            <a:spAutoFit/>
          </a:bodyPr>
          <a:lstStyle/>
          <a:p>
            <a:r>
              <a:rPr lang="en-US" sz="3200" b="1" dirty="0"/>
              <a:t>Section 2</a:t>
            </a:r>
            <a:endParaRPr lang="en-GB" sz="3200" b="1" dirty="0"/>
          </a:p>
        </p:txBody>
      </p:sp>
      <p:pic>
        <p:nvPicPr>
          <p:cNvPr id="8" name="Picture 7">
            <a:extLst>
              <a:ext uri="{FF2B5EF4-FFF2-40B4-BE49-F238E27FC236}">
                <a16:creationId xmlns:a16="http://schemas.microsoft.com/office/drawing/2014/main" id="{6A7DD4A9-1B97-46B0-9721-1D76A68ED33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586678"/>
            <a:ext cx="915202" cy="915202"/>
          </a:xfrm>
          <a:prstGeom prst="rect">
            <a:avLst/>
          </a:prstGeom>
        </p:spPr>
      </p:pic>
    </p:spTree>
    <p:extLst>
      <p:ext uri="{BB962C8B-B14F-4D97-AF65-F5344CB8AC3E}">
        <p14:creationId xmlns:p14="http://schemas.microsoft.com/office/powerpoint/2010/main" val="22722225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995500" cy="523220"/>
          </a:xfrm>
          <a:prstGeom prst="rect">
            <a:avLst/>
          </a:prstGeom>
        </p:spPr>
        <p:txBody>
          <a:bodyPr wrap="none">
            <a:spAutoFit/>
          </a:bodyPr>
          <a:lstStyle/>
          <a:p>
            <a:r>
              <a:rPr lang="en-US" sz="2800" b="1" dirty="0"/>
              <a:t>Gamma Parameter</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19</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76200" y="1524000"/>
            <a:ext cx="4419600" cy="3693319"/>
          </a:xfrm>
          <a:prstGeom prst="rect">
            <a:avLst/>
          </a:prstGeom>
        </p:spPr>
        <p:txBody>
          <a:bodyPr wrap="square">
            <a:spAutoFit/>
          </a:bodyPr>
          <a:lstStyle/>
          <a:p>
            <a:pPr lvl="1"/>
            <a:r>
              <a:rPr lang="en-US" dirty="0"/>
              <a:t>It tells us how much will be the </a:t>
            </a:r>
            <a:r>
              <a:rPr lang="en-US" dirty="0">
                <a:solidFill>
                  <a:srgbClr val="FF0000"/>
                </a:solidFill>
              </a:rPr>
              <a:t>influence of the individual data </a:t>
            </a:r>
            <a:r>
              <a:rPr lang="en-US" dirty="0"/>
              <a:t>points on the </a:t>
            </a:r>
            <a:r>
              <a:rPr lang="en-US" dirty="0">
                <a:solidFill>
                  <a:srgbClr val="FF0000"/>
                </a:solidFill>
              </a:rPr>
              <a:t>decision boundary</a:t>
            </a:r>
            <a:r>
              <a:rPr lang="en-US" dirty="0"/>
              <a:t>.</a:t>
            </a:r>
          </a:p>
          <a:p>
            <a:pPr lvl="1"/>
            <a:endParaRPr lang="en-US" dirty="0"/>
          </a:p>
          <a:p>
            <a:pPr lvl="1"/>
            <a:r>
              <a:rPr lang="en-US" dirty="0"/>
              <a:t>– </a:t>
            </a:r>
            <a:r>
              <a:rPr lang="en-US" dirty="0">
                <a:solidFill>
                  <a:srgbClr val="FF0000"/>
                </a:solidFill>
              </a:rPr>
              <a:t>Small Gamma</a:t>
            </a:r>
            <a:r>
              <a:rPr lang="en-US" dirty="0"/>
              <a:t>: More data points will influence the decision boundary. Therefore, the decision boundary is more generic.</a:t>
            </a:r>
          </a:p>
          <a:p>
            <a:pPr lvl="1"/>
            <a:endParaRPr lang="en-US" dirty="0"/>
          </a:p>
          <a:p>
            <a:pPr lvl="1"/>
            <a:r>
              <a:rPr lang="en-US" dirty="0"/>
              <a:t>– </a:t>
            </a:r>
            <a:r>
              <a:rPr lang="en-US" dirty="0">
                <a:solidFill>
                  <a:srgbClr val="FF0000"/>
                </a:solidFill>
              </a:rPr>
              <a:t>Large Gamma</a:t>
            </a:r>
            <a:r>
              <a:rPr lang="en-US" dirty="0"/>
              <a:t>: Fewer data points will influence the decision boundary. Therefore, decision boundary becomes non-linear leading to overfitting</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904220"/>
            <a:ext cx="4267200" cy="5489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8">
            <a:extLst>
              <a:ext uri="{FF2B5EF4-FFF2-40B4-BE49-F238E27FC236}">
                <a16:creationId xmlns:a16="http://schemas.microsoft.com/office/drawing/2014/main" id="{641874E6-53E0-4817-8085-5C77EC451C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4240093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1292063"/>
            <a:ext cx="4267200" cy="5489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1066800" y="381000"/>
            <a:ext cx="2995500" cy="523220"/>
          </a:xfrm>
          <a:prstGeom prst="rect">
            <a:avLst/>
          </a:prstGeom>
        </p:spPr>
        <p:txBody>
          <a:bodyPr wrap="none">
            <a:spAutoFit/>
          </a:bodyPr>
          <a:lstStyle/>
          <a:p>
            <a:r>
              <a:rPr lang="en-US" sz="2800" b="1" dirty="0"/>
              <a:t>Gamma Parameter</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20</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457200" y="3212068"/>
            <a:ext cx="5257800" cy="369332"/>
          </a:xfrm>
          <a:prstGeom prst="rect">
            <a:avLst/>
          </a:prstGeom>
        </p:spPr>
        <p:txBody>
          <a:bodyPr wrap="square">
            <a:spAutoFit/>
          </a:bodyPr>
          <a:lstStyle/>
          <a:p>
            <a:pPr lvl="1"/>
            <a:r>
              <a:rPr lang="en-US" dirty="0"/>
              <a:t>Gamma         Data         </a:t>
            </a:r>
            <a:r>
              <a:rPr lang="en-US" b="0" i="0" dirty="0">
                <a:solidFill>
                  <a:srgbClr val="242424"/>
                </a:solidFill>
                <a:effectLst/>
                <a:latin typeface="source-serif-pro"/>
              </a:rPr>
              <a:t>Curvature       Variance</a:t>
            </a:r>
            <a:endParaRPr lang="en-US" dirty="0"/>
          </a:p>
        </p:txBody>
      </p:sp>
      <p:pic>
        <p:nvPicPr>
          <p:cNvPr id="9" name="Picture 8">
            <a:extLst>
              <a:ext uri="{FF2B5EF4-FFF2-40B4-BE49-F238E27FC236}">
                <a16:creationId xmlns:a16="http://schemas.microsoft.com/office/drawing/2014/main" id="{641874E6-53E0-4817-8085-5C77EC451C2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pic>
        <p:nvPicPr>
          <p:cNvPr id="1026" name="Picture 2">
            <a:extLst>
              <a:ext uri="{FF2B5EF4-FFF2-40B4-BE49-F238E27FC236}">
                <a16:creationId xmlns:a16="http://schemas.microsoft.com/office/drawing/2014/main" id="{E9B25005-B645-4E75-A07B-98F734AF922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461000"/>
            <a:ext cx="4191000" cy="1397000"/>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4552D4B3-C161-4546-8FF4-C44EDB3057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499" y="1571120"/>
            <a:ext cx="4076701" cy="135890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Connector 2">
            <a:extLst>
              <a:ext uri="{FF2B5EF4-FFF2-40B4-BE49-F238E27FC236}">
                <a16:creationId xmlns:a16="http://schemas.microsoft.com/office/drawing/2014/main" id="{8358B772-4CC6-4F8E-B9D2-33186646AE74}"/>
              </a:ext>
            </a:extLst>
          </p:cNvPr>
          <p:cNvCxnSpPr/>
          <p:nvPr/>
        </p:nvCxnSpPr>
        <p:spPr>
          <a:xfrm flipH="1">
            <a:off x="0" y="3962400"/>
            <a:ext cx="8991600" cy="0"/>
          </a:xfrm>
          <a:prstGeom prst="line">
            <a:avLst/>
          </a:prstGeom>
          <a:ln w="38100">
            <a:solidFill>
              <a:schemeClr val="accent2"/>
            </a:solidFill>
            <a:prstDash val="dashDot"/>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25CDBC82-2CD2-43DF-BE9B-B61A1E768383}"/>
              </a:ext>
            </a:extLst>
          </p:cNvPr>
          <p:cNvCxnSpPr/>
          <p:nvPr/>
        </p:nvCxnSpPr>
        <p:spPr>
          <a:xfrm>
            <a:off x="899561" y="3256404"/>
            <a:ext cx="0" cy="280660"/>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78EF6695-7AC8-468F-AA3A-C0DB23B9D1F3}"/>
              </a:ext>
            </a:extLst>
          </p:cNvPr>
          <p:cNvCxnSpPr/>
          <p:nvPr/>
        </p:nvCxnSpPr>
        <p:spPr>
          <a:xfrm>
            <a:off x="3185561" y="3300740"/>
            <a:ext cx="0" cy="280660"/>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7EDE258A-69C4-4AA7-8A2B-C55B0F787215}"/>
              </a:ext>
            </a:extLst>
          </p:cNvPr>
          <p:cNvCxnSpPr/>
          <p:nvPr/>
        </p:nvCxnSpPr>
        <p:spPr>
          <a:xfrm>
            <a:off x="4404761" y="3295538"/>
            <a:ext cx="0" cy="280660"/>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3E450C90-B820-4F02-8F71-DB700672BF35}"/>
              </a:ext>
            </a:extLst>
          </p:cNvPr>
          <p:cNvCxnSpPr>
            <a:cxnSpLocks/>
          </p:cNvCxnSpPr>
          <p:nvPr/>
        </p:nvCxnSpPr>
        <p:spPr>
          <a:xfrm flipV="1">
            <a:off x="1813961" y="3212068"/>
            <a:ext cx="0" cy="326908"/>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9" name="Rectangle 18">
            <a:extLst>
              <a:ext uri="{FF2B5EF4-FFF2-40B4-BE49-F238E27FC236}">
                <a16:creationId xmlns:a16="http://schemas.microsoft.com/office/drawing/2014/main" id="{2130079E-B5E0-434D-AD68-BF34946E80EC}"/>
              </a:ext>
            </a:extLst>
          </p:cNvPr>
          <p:cNvSpPr/>
          <p:nvPr/>
        </p:nvSpPr>
        <p:spPr>
          <a:xfrm>
            <a:off x="-457200" y="4677175"/>
            <a:ext cx="5257800" cy="369332"/>
          </a:xfrm>
          <a:prstGeom prst="rect">
            <a:avLst/>
          </a:prstGeom>
        </p:spPr>
        <p:txBody>
          <a:bodyPr wrap="square">
            <a:spAutoFit/>
          </a:bodyPr>
          <a:lstStyle/>
          <a:p>
            <a:pPr lvl="1"/>
            <a:r>
              <a:rPr lang="en-US" dirty="0"/>
              <a:t>Gamma         Data         </a:t>
            </a:r>
            <a:r>
              <a:rPr lang="en-US" b="0" i="0" dirty="0">
                <a:solidFill>
                  <a:srgbClr val="242424"/>
                </a:solidFill>
                <a:effectLst/>
                <a:latin typeface="source-serif-pro"/>
              </a:rPr>
              <a:t>Curvature       Variance</a:t>
            </a:r>
            <a:endParaRPr lang="en-US" dirty="0"/>
          </a:p>
        </p:txBody>
      </p:sp>
      <p:cxnSp>
        <p:nvCxnSpPr>
          <p:cNvPr id="20" name="Straight Arrow Connector 19">
            <a:extLst>
              <a:ext uri="{FF2B5EF4-FFF2-40B4-BE49-F238E27FC236}">
                <a16:creationId xmlns:a16="http://schemas.microsoft.com/office/drawing/2014/main" id="{05BA7B22-670A-4E50-AC75-FC8671E9AC14}"/>
              </a:ext>
            </a:extLst>
          </p:cNvPr>
          <p:cNvCxnSpPr/>
          <p:nvPr/>
        </p:nvCxnSpPr>
        <p:spPr>
          <a:xfrm>
            <a:off x="1828800" y="4738298"/>
            <a:ext cx="0" cy="280660"/>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2FEEE7C-DE35-4AF2-ACCE-7E5F88920ADB}"/>
              </a:ext>
            </a:extLst>
          </p:cNvPr>
          <p:cNvCxnSpPr>
            <a:cxnSpLocks/>
          </p:cNvCxnSpPr>
          <p:nvPr/>
        </p:nvCxnSpPr>
        <p:spPr>
          <a:xfrm flipV="1">
            <a:off x="914400" y="4677175"/>
            <a:ext cx="0" cy="326908"/>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081C1CD-2A76-4E8B-A28D-49AA7F576505}"/>
              </a:ext>
            </a:extLst>
          </p:cNvPr>
          <p:cNvCxnSpPr>
            <a:cxnSpLocks/>
          </p:cNvCxnSpPr>
          <p:nvPr/>
        </p:nvCxnSpPr>
        <p:spPr>
          <a:xfrm flipV="1">
            <a:off x="3200400" y="4677175"/>
            <a:ext cx="0" cy="326908"/>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2BF58ED2-74AA-4A0E-8B12-74CFC72BAAE7}"/>
              </a:ext>
            </a:extLst>
          </p:cNvPr>
          <p:cNvCxnSpPr>
            <a:cxnSpLocks/>
          </p:cNvCxnSpPr>
          <p:nvPr/>
        </p:nvCxnSpPr>
        <p:spPr>
          <a:xfrm flipV="1">
            <a:off x="4419600" y="4677175"/>
            <a:ext cx="0" cy="326908"/>
          </a:xfrm>
          <a:prstGeom prst="straightConnector1">
            <a:avLst/>
          </a:prstGeom>
          <a:ln w="38100">
            <a:solidFill>
              <a:schemeClr val="accent2"/>
            </a:solidFill>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F53ADB4F-23B4-445B-B95A-B93BD56B56F4}"/>
              </a:ext>
            </a:extLst>
          </p:cNvPr>
          <p:cNvSpPr/>
          <p:nvPr/>
        </p:nvSpPr>
        <p:spPr>
          <a:xfrm>
            <a:off x="0" y="3124200"/>
            <a:ext cx="4572000" cy="550706"/>
          </a:xfrm>
          <a:prstGeom prst="roundRect">
            <a:avLst/>
          </a:prstGeom>
          <a:noFill/>
          <a:ln>
            <a:solidFill>
              <a:schemeClr val="accent5"/>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844DC05E-D470-4C59-B37D-3B611DA22EFF}"/>
              </a:ext>
            </a:extLst>
          </p:cNvPr>
          <p:cNvSpPr/>
          <p:nvPr/>
        </p:nvSpPr>
        <p:spPr>
          <a:xfrm>
            <a:off x="0" y="4576450"/>
            <a:ext cx="4572000" cy="550706"/>
          </a:xfrm>
          <a:prstGeom prst="roundRect">
            <a:avLst/>
          </a:prstGeom>
          <a:noFill/>
          <a:ln>
            <a:solidFill>
              <a:schemeClr val="accent5"/>
            </a:solidFill>
            <a:prstDash val="sysDash"/>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2FC9A00-7E9D-4B49-BED0-5F43017603CA}"/>
              </a:ext>
            </a:extLst>
          </p:cNvPr>
          <p:cNvSpPr txBox="1"/>
          <p:nvPr/>
        </p:nvSpPr>
        <p:spPr>
          <a:xfrm>
            <a:off x="0" y="976113"/>
            <a:ext cx="1371600" cy="369332"/>
          </a:xfrm>
          <a:prstGeom prst="rect">
            <a:avLst/>
          </a:prstGeom>
          <a:noFill/>
        </p:spPr>
        <p:txBody>
          <a:bodyPr wrap="square">
            <a:spAutoFit/>
          </a:bodyPr>
          <a:lstStyle/>
          <a:p>
            <a:r>
              <a:rPr lang="en-US" sz="1800" b="1" dirty="0">
                <a:hlinkClick r:id="rId7" action="ppaction://hlinkfile"/>
              </a:rPr>
              <a:t>Gamma GIF</a:t>
            </a:r>
            <a:endParaRPr lang="en-US" dirty="0"/>
          </a:p>
        </p:txBody>
      </p:sp>
    </p:spTree>
    <p:extLst>
      <p:ext uri="{BB962C8B-B14F-4D97-AF65-F5344CB8AC3E}">
        <p14:creationId xmlns:p14="http://schemas.microsoft.com/office/powerpoint/2010/main" val="33641422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580706" cy="523220"/>
          </a:xfrm>
          <a:prstGeom prst="rect">
            <a:avLst/>
          </a:prstGeom>
        </p:spPr>
        <p:txBody>
          <a:bodyPr wrap="none">
            <a:spAutoFit/>
          </a:bodyPr>
          <a:lstStyle/>
          <a:p>
            <a:r>
              <a:rPr lang="en-GB" sz="2800" b="1" dirty="0"/>
              <a:t>SVM Conclusion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21</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914400" y="2057400"/>
            <a:ext cx="6224909" cy="2554545"/>
          </a:xfrm>
          <a:prstGeom prst="rect">
            <a:avLst/>
          </a:prstGeom>
        </p:spPr>
        <p:txBody>
          <a:bodyPr wrap="none">
            <a:spAutoFit/>
          </a:bodyPr>
          <a:lstStyle/>
          <a:p>
            <a:pPr marL="342900" indent="-342900">
              <a:lnSpc>
                <a:spcPct val="200000"/>
              </a:lnSpc>
              <a:buFont typeface="Arial" panose="020B0604020202020204" pitchFamily="34" charset="0"/>
              <a:buChar char="•"/>
            </a:pPr>
            <a:r>
              <a:rPr lang="en-US" sz="2000" b="1" dirty="0"/>
              <a:t>Linear, Non linear, Regression,  even outlier Detection</a:t>
            </a:r>
          </a:p>
          <a:p>
            <a:pPr marL="342900" indent="-342900">
              <a:lnSpc>
                <a:spcPct val="200000"/>
              </a:lnSpc>
              <a:buFont typeface="Arial" panose="020B0604020202020204" pitchFamily="34" charset="0"/>
              <a:buChar char="•"/>
            </a:pPr>
            <a:r>
              <a:rPr lang="en-US" sz="2000" b="1" dirty="0"/>
              <a:t>One of the Best ML</a:t>
            </a:r>
          </a:p>
          <a:p>
            <a:pPr marL="342900" indent="-342900">
              <a:lnSpc>
                <a:spcPct val="200000"/>
              </a:lnSpc>
              <a:buFont typeface="Arial" panose="020B0604020202020204" pitchFamily="34" charset="0"/>
              <a:buChar char="•"/>
            </a:pPr>
            <a:r>
              <a:rPr lang="en-US" sz="2000" b="1" dirty="0"/>
              <a:t>Better for small or medium Dataset</a:t>
            </a:r>
          </a:p>
          <a:p>
            <a:pPr marL="342900" indent="-342900">
              <a:lnSpc>
                <a:spcPct val="200000"/>
              </a:lnSpc>
              <a:buFont typeface="Arial" panose="020B0604020202020204" pitchFamily="34" charset="0"/>
              <a:buChar char="•"/>
            </a:pPr>
            <a:r>
              <a:rPr lang="en-US" sz="2000" b="1" dirty="0"/>
              <a:t>Memory Usage is high</a:t>
            </a:r>
          </a:p>
        </p:txBody>
      </p:sp>
      <p:pic>
        <p:nvPicPr>
          <p:cNvPr id="8" name="Picture 7">
            <a:extLst>
              <a:ext uri="{FF2B5EF4-FFF2-40B4-BE49-F238E27FC236}">
                <a16:creationId xmlns:a16="http://schemas.microsoft.com/office/drawing/2014/main" id="{7A4C5909-524F-46E3-80FA-5CCD7939E6D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1732490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70794" y="2793534"/>
            <a:ext cx="3247427" cy="769441"/>
          </a:xfrm>
          <a:prstGeom prst="rect">
            <a:avLst/>
          </a:prstGeom>
        </p:spPr>
        <p:txBody>
          <a:bodyPr wrap="none">
            <a:spAutoFit/>
          </a:bodyPr>
          <a:lstStyle/>
          <a:p>
            <a:r>
              <a:rPr lang="en-US" sz="4400" b="1" dirty="0"/>
              <a:t>Classification</a:t>
            </a:r>
            <a:endParaRPr lang="en-GB" sz="4400" b="1" dirty="0"/>
          </a:p>
        </p:txBody>
      </p:sp>
      <p:cxnSp>
        <p:nvCxnSpPr>
          <p:cNvPr id="6" name="Straight Connector 5"/>
          <p:cNvCxnSpPr/>
          <p:nvPr/>
        </p:nvCxnSpPr>
        <p:spPr>
          <a:xfrm flipV="1">
            <a:off x="3124200" y="3505200"/>
            <a:ext cx="4038600" cy="137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465645" y="3587918"/>
            <a:ext cx="2457724" cy="584775"/>
          </a:xfrm>
          <a:prstGeom prst="rect">
            <a:avLst/>
          </a:prstGeom>
        </p:spPr>
        <p:txBody>
          <a:bodyPr wrap="none">
            <a:spAutoFit/>
          </a:bodyPr>
          <a:lstStyle/>
          <a:p>
            <a:r>
              <a:rPr lang="en-US" sz="3200" b="1" dirty="0"/>
              <a:t>Decision Tree</a:t>
            </a:r>
            <a:endParaRPr lang="en-GB" sz="3200" b="1" dirty="0"/>
          </a:p>
        </p:txBody>
      </p:sp>
      <p:pic>
        <p:nvPicPr>
          <p:cNvPr id="8" name="Picture 7">
            <a:extLst>
              <a:ext uri="{FF2B5EF4-FFF2-40B4-BE49-F238E27FC236}">
                <a16:creationId xmlns:a16="http://schemas.microsoft.com/office/drawing/2014/main" id="{1A686DED-4E92-4506-B494-70EFF8544D3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24238" y="2791128"/>
            <a:ext cx="915202" cy="915202"/>
          </a:xfrm>
          <a:prstGeom prst="rect">
            <a:avLst/>
          </a:prstGeom>
        </p:spPr>
      </p:pic>
    </p:spTree>
    <p:extLst>
      <p:ext uri="{BB962C8B-B14F-4D97-AF65-F5344CB8AC3E}">
        <p14:creationId xmlns:p14="http://schemas.microsoft.com/office/powerpoint/2010/main" val="36545120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6858000"/>
          </a:xfrm>
          <a:prstGeom prst="rect">
            <a:avLst/>
          </a:prstGeom>
          <a:solidFill>
            <a:srgbClr val="F0F0F0"/>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23</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3316" name="Picture 4" descr="A Sample Decision Tree Visualized"/>
          <p:cNvPicPr>
            <a:picLocks noChangeAspect="1" noChangeArrowheads="1"/>
          </p:cNvPicPr>
          <p:nvPr/>
        </p:nvPicPr>
        <p:blipFill rotWithShape="1">
          <a:blip r:embed="rId2">
            <a:extLst>
              <a:ext uri="{28A0092B-C50C-407E-A947-70E740481C1C}">
                <a14:useLocalDpi xmlns:a14="http://schemas.microsoft.com/office/drawing/2010/main" val="0"/>
              </a:ext>
            </a:extLst>
          </a:blip>
          <a:srcRect l="4102" t="4513" r="12500" b="12060"/>
          <a:stretch/>
        </p:blipFill>
        <p:spPr bwMode="auto">
          <a:xfrm>
            <a:off x="3319665" y="1892481"/>
            <a:ext cx="5824335" cy="405111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762000" y="1828800"/>
            <a:ext cx="2616870" cy="3970318"/>
          </a:xfrm>
          <a:prstGeom prst="rect">
            <a:avLst/>
          </a:prstGeom>
        </p:spPr>
        <p:txBody>
          <a:bodyPr wrap="none">
            <a:spAutoFit/>
          </a:bodyPr>
          <a:lstStyle/>
          <a:p>
            <a:pPr marL="285750" indent="-285750">
              <a:lnSpc>
                <a:spcPct val="200000"/>
              </a:lnSpc>
              <a:buFont typeface="Arial" panose="020B0604020202020204" pitchFamily="34" charset="0"/>
              <a:buChar char="•"/>
            </a:pPr>
            <a:r>
              <a:rPr lang="en-US" b="1" dirty="0"/>
              <a:t>Root Node</a:t>
            </a:r>
          </a:p>
          <a:p>
            <a:pPr marL="285750" indent="-285750">
              <a:lnSpc>
                <a:spcPct val="200000"/>
              </a:lnSpc>
              <a:buFont typeface="Arial" panose="020B0604020202020204" pitchFamily="34" charset="0"/>
              <a:buChar char="•"/>
            </a:pPr>
            <a:r>
              <a:rPr lang="en-US" b="1" dirty="0"/>
              <a:t>Decision Node</a:t>
            </a:r>
          </a:p>
          <a:p>
            <a:pPr marL="285750" indent="-285750">
              <a:lnSpc>
                <a:spcPct val="200000"/>
              </a:lnSpc>
              <a:buFont typeface="Arial" panose="020B0604020202020204" pitchFamily="34" charset="0"/>
              <a:buChar char="•"/>
            </a:pPr>
            <a:r>
              <a:rPr lang="en-US" b="1" dirty="0"/>
              <a:t>Leaf Node</a:t>
            </a:r>
          </a:p>
          <a:p>
            <a:pPr marL="285750" indent="-285750">
              <a:lnSpc>
                <a:spcPct val="200000"/>
              </a:lnSpc>
              <a:buFont typeface="Arial" panose="020B0604020202020204" pitchFamily="34" charset="0"/>
              <a:buChar char="•"/>
            </a:pPr>
            <a:r>
              <a:rPr lang="en-US" b="1" dirty="0"/>
              <a:t>Splitting</a:t>
            </a:r>
          </a:p>
          <a:p>
            <a:pPr marL="285750" indent="-285750">
              <a:lnSpc>
                <a:spcPct val="200000"/>
              </a:lnSpc>
              <a:buFont typeface="Arial" panose="020B0604020202020204" pitchFamily="34" charset="0"/>
              <a:buChar char="•"/>
            </a:pPr>
            <a:r>
              <a:rPr lang="en-US" b="1" dirty="0"/>
              <a:t>Pruning</a:t>
            </a:r>
          </a:p>
          <a:p>
            <a:pPr marL="285750" indent="-285750">
              <a:lnSpc>
                <a:spcPct val="200000"/>
              </a:lnSpc>
              <a:buFont typeface="Arial" panose="020B0604020202020204" pitchFamily="34" charset="0"/>
              <a:buChar char="•"/>
            </a:pPr>
            <a:r>
              <a:rPr lang="en-US" b="1" dirty="0"/>
              <a:t>Branch </a:t>
            </a:r>
          </a:p>
          <a:p>
            <a:pPr marL="285750" indent="-285750">
              <a:lnSpc>
                <a:spcPct val="200000"/>
              </a:lnSpc>
              <a:buFont typeface="Arial" panose="020B0604020202020204" pitchFamily="34" charset="0"/>
              <a:buChar char="•"/>
            </a:pPr>
            <a:r>
              <a:rPr lang="en-US" b="1" dirty="0"/>
              <a:t>Parent and Child Node</a:t>
            </a:r>
            <a:endParaRPr lang="en-US" dirty="0"/>
          </a:p>
        </p:txBody>
      </p:sp>
      <p:sp>
        <p:nvSpPr>
          <p:cNvPr id="16" name="Rectangle 15"/>
          <p:cNvSpPr/>
          <p:nvPr/>
        </p:nvSpPr>
        <p:spPr>
          <a:xfrm>
            <a:off x="1066800" y="381000"/>
            <a:ext cx="6762172" cy="523220"/>
          </a:xfrm>
          <a:prstGeom prst="rect">
            <a:avLst/>
          </a:prstGeom>
        </p:spPr>
        <p:txBody>
          <a:bodyPr wrap="none">
            <a:spAutoFit/>
          </a:bodyPr>
          <a:lstStyle/>
          <a:p>
            <a:r>
              <a:rPr lang="en-US" sz="2800" b="1" dirty="0"/>
              <a:t>Terminologies of Decision Tree Classification</a:t>
            </a:r>
          </a:p>
        </p:txBody>
      </p:sp>
      <p:pic>
        <p:nvPicPr>
          <p:cNvPr id="10" name="Picture 9">
            <a:extLst>
              <a:ext uri="{FF2B5EF4-FFF2-40B4-BE49-F238E27FC236}">
                <a16:creationId xmlns:a16="http://schemas.microsoft.com/office/drawing/2014/main" id="{412CE08B-A183-490E-9A34-171E8ADE6BE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472679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24</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19200" y="319173"/>
            <a:ext cx="4031553" cy="523220"/>
          </a:xfrm>
          <a:prstGeom prst="rect">
            <a:avLst/>
          </a:prstGeom>
        </p:spPr>
        <p:txBody>
          <a:bodyPr wrap="none">
            <a:spAutoFit/>
          </a:bodyPr>
          <a:lstStyle/>
          <a:p>
            <a:r>
              <a:rPr lang="en-US" sz="2800" b="1" dirty="0"/>
              <a:t>Decision Trees Algorithms</a:t>
            </a:r>
          </a:p>
        </p:txBody>
      </p:sp>
      <p:sp>
        <p:nvSpPr>
          <p:cNvPr id="2" name="AutoShape 2" descr="How to Remember all these Classification Concepts forever | by Jerry An |  The Startup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8"/>
          <p:cNvSpPr>
            <a:spLocks noChangeArrowheads="1"/>
          </p:cNvSpPr>
          <p:nvPr/>
        </p:nvSpPr>
        <p:spPr bwMode="auto">
          <a:xfrm>
            <a:off x="1229360" y="1371600"/>
            <a:ext cx="2986114" cy="685800"/>
          </a:xfrm>
          <a:prstGeom prst="rect">
            <a:avLst/>
          </a:prstGeom>
          <a:solidFill>
            <a:schemeClr val="accent5">
              <a:lumMod val="60000"/>
              <a:lumOff val="40000"/>
            </a:schemeClr>
          </a:solidFill>
          <a:ln w="28575">
            <a:solidFill>
              <a:schemeClr val="accent6">
                <a:lumMod val="20000"/>
                <a:lumOff val="80000"/>
              </a:schemeClr>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b="1" dirty="0"/>
              <a:t>ID3</a:t>
            </a:r>
            <a:r>
              <a:rPr lang="en-US" sz="2000" dirty="0"/>
              <a:t> </a:t>
            </a:r>
            <a:endParaRPr lang="en-US" sz="2000" b="1" dirty="0"/>
          </a:p>
        </p:txBody>
      </p:sp>
      <p:sp>
        <p:nvSpPr>
          <p:cNvPr id="11" name="Rectangle 10"/>
          <p:cNvSpPr>
            <a:spLocks noChangeArrowheads="1"/>
          </p:cNvSpPr>
          <p:nvPr/>
        </p:nvSpPr>
        <p:spPr bwMode="auto">
          <a:xfrm>
            <a:off x="1219200" y="2438400"/>
            <a:ext cx="2986114" cy="685800"/>
          </a:xfrm>
          <a:prstGeom prst="rect">
            <a:avLst/>
          </a:prstGeom>
          <a:solidFill>
            <a:schemeClr val="accent5">
              <a:lumMod val="60000"/>
              <a:lumOff val="40000"/>
            </a:schemeClr>
          </a:solidFill>
          <a:ln w="28575">
            <a:solidFill>
              <a:schemeClr val="accent6">
                <a:lumMod val="20000"/>
                <a:lumOff val="80000"/>
              </a:schemeClr>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b="1" dirty="0"/>
              <a:t>C4.5</a:t>
            </a:r>
            <a:r>
              <a:rPr lang="en-US" sz="2000" dirty="0"/>
              <a:t> </a:t>
            </a:r>
            <a:endParaRPr lang="en-US" sz="2000" b="1" dirty="0"/>
          </a:p>
        </p:txBody>
      </p:sp>
      <p:sp>
        <p:nvSpPr>
          <p:cNvPr id="12" name="Rectangle 11"/>
          <p:cNvSpPr>
            <a:spLocks noChangeArrowheads="1"/>
          </p:cNvSpPr>
          <p:nvPr/>
        </p:nvSpPr>
        <p:spPr bwMode="auto">
          <a:xfrm>
            <a:off x="1209040" y="3505200"/>
            <a:ext cx="2986114" cy="685800"/>
          </a:xfrm>
          <a:prstGeom prst="rect">
            <a:avLst/>
          </a:prstGeom>
          <a:solidFill>
            <a:schemeClr val="accent5">
              <a:lumMod val="60000"/>
              <a:lumOff val="40000"/>
            </a:schemeClr>
          </a:solidFill>
          <a:ln w="28575">
            <a:solidFill>
              <a:schemeClr val="accent6">
                <a:lumMod val="20000"/>
                <a:lumOff val="80000"/>
              </a:schemeClr>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b="1" dirty="0"/>
              <a:t>CART</a:t>
            </a:r>
            <a:r>
              <a:rPr lang="en-US" sz="2000" dirty="0"/>
              <a:t> </a:t>
            </a:r>
            <a:endParaRPr lang="en-US" sz="2000" b="1" dirty="0"/>
          </a:p>
        </p:txBody>
      </p:sp>
      <p:sp>
        <p:nvSpPr>
          <p:cNvPr id="14" name="Rectangle 13"/>
          <p:cNvSpPr>
            <a:spLocks noChangeArrowheads="1"/>
          </p:cNvSpPr>
          <p:nvPr/>
        </p:nvSpPr>
        <p:spPr bwMode="auto">
          <a:xfrm>
            <a:off x="1208577" y="4648200"/>
            <a:ext cx="2986114" cy="685800"/>
          </a:xfrm>
          <a:prstGeom prst="rect">
            <a:avLst/>
          </a:prstGeom>
          <a:solidFill>
            <a:schemeClr val="accent5">
              <a:lumMod val="60000"/>
              <a:lumOff val="40000"/>
            </a:schemeClr>
          </a:solidFill>
          <a:ln w="28575">
            <a:solidFill>
              <a:schemeClr val="accent6">
                <a:lumMod val="20000"/>
                <a:lumOff val="80000"/>
              </a:schemeClr>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b="1" dirty="0"/>
              <a:t>CHAID</a:t>
            </a:r>
            <a:r>
              <a:rPr lang="en-US" sz="2000" dirty="0"/>
              <a:t> </a:t>
            </a:r>
            <a:endParaRPr lang="en-US" sz="2000" b="1" dirty="0"/>
          </a:p>
        </p:txBody>
      </p:sp>
      <p:sp>
        <p:nvSpPr>
          <p:cNvPr id="16" name="Rectangle 15"/>
          <p:cNvSpPr>
            <a:spLocks noChangeArrowheads="1"/>
          </p:cNvSpPr>
          <p:nvPr/>
        </p:nvSpPr>
        <p:spPr bwMode="auto">
          <a:xfrm>
            <a:off x="1229360" y="5791200"/>
            <a:ext cx="2986114" cy="685800"/>
          </a:xfrm>
          <a:prstGeom prst="rect">
            <a:avLst/>
          </a:prstGeom>
          <a:solidFill>
            <a:schemeClr val="accent5">
              <a:lumMod val="60000"/>
              <a:lumOff val="40000"/>
            </a:schemeClr>
          </a:solidFill>
          <a:ln w="28575">
            <a:solidFill>
              <a:schemeClr val="accent6">
                <a:lumMod val="20000"/>
                <a:lumOff val="80000"/>
              </a:schemeClr>
            </a:solidFill>
            <a:miter lim="800000"/>
            <a:headEnd/>
            <a:tailEnd/>
          </a:ln>
        </p:spPr>
        <p:txBody>
          <a:bodyPr wrap="none" anchor="ct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lgn="ctr"/>
            <a:r>
              <a:rPr lang="en-US" sz="2000" b="1" dirty="0"/>
              <a:t>MARS</a:t>
            </a:r>
            <a:r>
              <a:rPr lang="en-US" sz="2000" dirty="0"/>
              <a:t> </a:t>
            </a:r>
            <a:endParaRPr lang="en-US" sz="2000" b="1" dirty="0"/>
          </a:p>
        </p:txBody>
      </p:sp>
      <p:pic>
        <p:nvPicPr>
          <p:cNvPr id="19" name="Picture 18">
            <a:extLst>
              <a:ext uri="{FF2B5EF4-FFF2-40B4-BE49-F238E27FC236}">
                <a16:creationId xmlns:a16="http://schemas.microsoft.com/office/drawing/2014/main" id="{86616CBF-6318-4A44-97D6-70BFAED2318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3943549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4529189" cy="523220"/>
          </a:xfrm>
          <a:prstGeom prst="rect">
            <a:avLst/>
          </a:prstGeom>
        </p:spPr>
        <p:txBody>
          <a:bodyPr wrap="none">
            <a:spAutoFit/>
          </a:bodyPr>
          <a:lstStyle/>
          <a:p>
            <a:r>
              <a:rPr lang="en-US" sz="2800" b="1" dirty="0"/>
              <a:t>Attribute Selection Measures</a:t>
            </a:r>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25</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48352" y="3564337"/>
            <a:ext cx="2370360" cy="589072"/>
          </a:xfrm>
          <a:prstGeom prst="rect">
            <a:avLst/>
          </a:prstGeom>
        </p:spPr>
        <p:txBody>
          <a:bodyPr wrap="square">
            <a:spAutoFit/>
          </a:bodyPr>
          <a:lstStyle/>
          <a:p>
            <a:pPr>
              <a:lnSpc>
                <a:spcPct val="150000"/>
              </a:lnSpc>
            </a:pPr>
            <a:r>
              <a:rPr lang="en-US" sz="2400" b="1" dirty="0"/>
              <a:t>Information gain</a:t>
            </a:r>
            <a:endParaRPr lang="en-US" sz="2000" b="1" dirty="0">
              <a:solidFill>
                <a:srgbClr val="FF0000"/>
              </a:solidFill>
            </a:endParaRPr>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8712" y="2960999"/>
            <a:ext cx="2438400" cy="82669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741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7600" y="3858873"/>
            <a:ext cx="2510369" cy="277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AutoShape 5" descr="Fig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43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343400"/>
            <a:ext cx="4953000" cy="25434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11">
            <a:extLst>
              <a:ext uri="{FF2B5EF4-FFF2-40B4-BE49-F238E27FC236}">
                <a16:creationId xmlns:a16="http://schemas.microsoft.com/office/drawing/2014/main" id="{0ACF0B19-62A2-460B-B405-E15F8DED2FD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
        <p:nvSpPr>
          <p:cNvPr id="14" name="TextBox 13">
            <a:extLst>
              <a:ext uri="{FF2B5EF4-FFF2-40B4-BE49-F238E27FC236}">
                <a16:creationId xmlns:a16="http://schemas.microsoft.com/office/drawing/2014/main" id="{213A19E9-274A-4F30-BB58-F5400DEECC53}"/>
              </a:ext>
            </a:extLst>
          </p:cNvPr>
          <p:cNvSpPr txBox="1"/>
          <p:nvPr/>
        </p:nvSpPr>
        <p:spPr>
          <a:xfrm>
            <a:off x="990600" y="1120676"/>
            <a:ext cx="7772400" cy="1200329"/>
          </a:xfrm>
          <a:prstGeom prst="rect">
            <a:avLst/>
          </a:prstGeom>
          <a:noFill/>
        </p:spPr>
        <p:txBody>
          <a:bodyPr wrap="square">
            <a:spAutoFit/>
          </a:bodyPr>
          <a:lstStyle/>
          <a:p>
            <a:r>
              <a:rPr lang="en-US" b="1" dirty="0"/>
              <a:t>Entropy</a:t>
            </a:r>
            <a:r>
              <a:rPr lang="en-US" dirty="0"/>
              <a:t> measures the impurity or randomness in a dataset</a:t>
            </a:r>
          </a:p>
          <a:p>
            <a:endParaRPr lang="en-US" dirty="0"/>
          </a:p>
          <a:p>
            <a:r>
              <a:rPr lang="en-US" b="1" dirty="0"/>
              <a:t>Information gain </a:t>
            </a:r>
            <a:r>
              <a:rPr lang="en-US" dirty="0"/>
              <a:t>tells you how much a specific feature helps in separating the data into more organized groups</a:t>
            </a:r>
          </a:p>
        </p:txBody>
      </p:sp>
      <p:sp>
        <p:nvSpPr>
          <p:cNvPr id="16" name="TextBox 15">
            <a:extLst>
              <a:ext uri="{FF2B5EF4-FFF2-40B4-BE49-F238E27FC236}">
                <a16:creationId xmlns:a16="http://schemas.microsoft.com/office/drawing/2014/main" id="{34991CF3-9191-41AC-BC17-4121006C13A2}"/>
              </a:ext>
            </a:extLst>
          </p:cNvPr>
          <p:cNvSpPr txBox="1"/>
          <p:nvPr/>
        </p:nvSpPr>
        <p:spPr>
          <a:xfrm>
            <a:off x="1135310" y="3189680"/>
            <a:ext cx="1836489" cy="461665"/>
          </a:xfrm>
          <a:prstGeom prst="rect">
            <a:avLst/>
          </a:prstGeom>
          <a:noFill/>
        </p:spPr>
        <p:txBody>
          <a:bodyPr wrap="square">
            <a:spAutoFit/>
          </a:bodyPr>
          <a:lstStyle/>
          <a:p>
            <a:r>
              <a:rPr lang="en-US" sz="2400" b="1" dirty="0"/>
              <a:t>Entropy</a:t>
            </a:r>
            <a:endParaRPr lang="en-US" sz="2400" dirty="0"/>
          </a:p>
        </p:txBody>
      </p:sp>
      <p:sp>
        <p:nvSpPr>
          <p:cNvPr id="19" name="TextBox 18">
            <a:extLst>
              <a:ext uri="{FF2B5EF4-FFF2-40B4-BE49-F238E27FC236}">
                <a16:creationId xmlns:a16="http://schemas.microsoft.com/office/drawing/2014/main" id="{2871B1B3-7A2D-4E6A-B776-A2438E0535DE}"/>
              </a:ext>
            </a:extLst>
          </p:cNvPr>
          <p:cNvSpPr txBox="1"/>
          <p:nvPr/>
        </p:nvSpPr>
        <p:spPr>
          <a:xfrm>
            <a:off x="7576600" y="6019800"/>
            <a:ext cx="1600200" cy="369332"/>
          </a:xfrm>
          <a:prstGeom prst="rect">
            <a:avLst/>
          </a:prstGeom>
          <a:noFill/>
        </p:spPr>
        <p:txBody>
          <a:bodyPr wrap="square">
            <a:spAutoFit/>
          </a:bodyPr>
          <a:lstStyle/>
          <a:p>
            <a:r>
              <a:rPr lang="en-US" dirty="0"/>
              <a:t>Low Entropy </a:t>
            </a:r>
          </a:p>
        </p:txBody>
      </p:sp>
      <p:sp>
        <p:nvSpPr>
          <p:cNvPr id="20" name="TextBox 19">
            <a:extLst>
              <a:ext uri="{FF2B5EF4-FFF2-40B4-BE49-F238E27FC236}">
                <a16:creationId xmlns:a16="http://schemas.microsoft.com/office/drawing/2014/main" id="{83610CD6-22EF-4C1E-8EB1-7AB89A430A8C}"/>
              </a:ext>
            </a:extLst>
          </p:cNvPr>
          <p:cNvSpPr txBox="1"/>
          <p:nvPr/>
        </p:nvSpPr>
        <p:spPr>
          <a:xfrm>
            <a:off x="76200" y="6019800"/>
            <a:ext cx="1600200" cy="369332"/>
          </a:xfrm>
          <a:prstGeom prst="rect">
            <a:avLst/>
          </a:prstGeom>
          <a:noFill/>
        </p:spPr>
        <p:txBody>
          <a:bodyPr wrap="square">
            <a:spAutoFit/>
          </a:bodyPr>
          <a:lstStyle/>
          <a:p>
            <a:r>
              <a:rPr lang="en-US" dirty="0"/>
              <a:t>High Entropy </a:t>
            </a:r>
          </a:p>
        </p:txBody>
      </p:sp>
      <p:cxnSp>
        <p:nvCxnSpPr>
          <p:cNvPr id="10" name="Straight Arrow Connector 9">
            <a:extLst>
              <a:ext uri="{FF2B5EF4-FFF2-40B4-BE49-F238E27FC236}">
                <a16:creationId xmlns:a16="http://schemas.microsoft.com/office/drawing/2014/main" id="{674F9AF2-48E6-4079-A0AD-A9AD8ACA243D}"/>
              </a:ext>
            </a:extLst>
          </p:cNvPr>
          <p:cNvCxnSpPr>
            <a:cxnSpLocks/>
          </p:cNvCxnSpPr>
          <p:nvPr/>
        </p:nvCxnSpPr>
        <p:spPr>
          <a:xfrm flipH="1">
            <a:off x="1447800" y="6248400"/>
            <a:ext cx="4572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6CFD2BC2-19EA-4B62-AAF2-4A61694D786B}"/>
              </a:ext>
            </a:extLst>
          </p:cNvPr>
          <p:cNvCxnSpPr>
            <a:cxnSpLocks/>
          </p:cNvCxnSpPr>
          <p:nvPr/>
        </p:nvCxnSpPr>
        <p:spPr>
          <a:xfrm>
            <a:off x="6858000" y="6248400"/>
            <a:ext cx="60960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6800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2903359" cy="523220"/>
          </a:xfrm>
          <a:prstGeom prst="rect">
            <a:avLst/>
          </a:prstGeom>
        </p:spPr>
        <p:txBody>
          <a:bodyPr wrap="none">
            <a:spAutoFit/>
          </a:bodyPr>
          <a:lstStyle/>
          <a:p>
            <a:r>
              <a:rPr lang="en-US" sz="2800" b="1" dirty="0"/>
              <a:t>ID3 Decision Trees</a:t>
            </a:r>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26</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295400" y="1295400"/>
            <a:ext cx="7315200" cy="4204356"/>
          </a:xfrm>
          <a:prstGeom prst="rect">
            <a:avLst/>
          </a:prstGeom>
        </p:spPr>
        <p:txBody>
          <a:bodyPr wrap="square">
            <a:spAutoFit/>
          </a:bodyPr>
          <a:lstStyle/>
          <a:p>
            <a:pPr marL="342900" indent="-342900">
              <a:lnSpc>
                <a:spcPct val="150000"/>
              </a:lnSpc>
              <a:buFont typeface="+mj-lt"/>
              <a:buAutoNum type="arabicPeriod"/>
            </a:pPr>
            <a:r>
              <a:rPr lang="en-US" dirty="0"/>
              <a:t>It begins with the original set S as the root node.</a:t>
            </a:r>
          </a:p>
          <a:p>
            <a:pPr marL="342900" indent="-342900">
              <a:lnSpc>
                <a:spcPct val="150000"/>
              </a:lnSpc>
              <a:buFont typeface="+mj-lt"/>
              <a:buAutoNum type="arabicPeriod"/>
            </a:pPr>
            <a:r>
              <a:rPr lang="en-US" dirty="0"/>
              <a:t>On each iteration of the algorithm, it iterates through the very unused attribute of the set S and calculates </a:t>
            </a:r>
            <a:r>
              <a:rPr lang="en-US" b="1" dirty="0"/>
              <a:t>Entropy(H)</a:t>
            </a:r>
            <a:r>
              <a:rPr lang="en-US" dirty="0"/>
              <a:t> and </a:t>
            </a:r>
            <a:r>
              <a:rPr lang="en-US" b="1" dirty="0"/>
              <a:t>Information gain(IG) </a:t>
            </a:r>
            <a:r>
              <a:rPr lang="en-US" dirty="0"/>
              <a:t>of this attribute.</a:t>
            </a:r>
          </a:p>
          <a:p>
            <a:pPr marL="342900" indent="-342900">
              <a:lnSpc>
                <a:spcPct val="150000"/>
              </a:lnSpc>
              <a:buFont typeface="+mj-lt"/>
              <a:buAutoNum type="arabicPeriod"/>
            </a:pPr>
            <a:r>
              <a:rPr lang="en-US" dirty="0"/>
              <a:t>It then selects the attribute which has the smallest Entropy or Largest Information gain.</a:t>
            </a:r>
          </a:p>
          <a:p>
            <a:pPr marL="342900" indent="-342900">
              <a:lnSpc>
                <a:spcPct val="150000"/>
              </a:lnSpc>
              <a:buFont typeface="+mj-lt"/>
              <a:buAutoNum type="arabicPeriod"/>
            </a:pPr>
            <a:r>
              <a:rPr lang="en-US" dirty="0"/>
              <a:t>The set S is then split by the selected attribute to produce a subset of the data.</a:t>
            </a:r>
          </a:p>
          <a:p>
            <a:pPr marL="342900" indent="-342900">
              <a:lnSpc>
                <a:spcPct val="150000"/>
              </a:lnSpc>
              <a:buFont typeface="+mj-lt"/>
              <a:buAutoNum type="arabicPeriod"/>
            </a:pPr>
            <a:r>
              <a:rPr lang="en-US" dirty="0"/>
              <a:t>The algorithm continues to recur on each subset, considering only attributes </a:t>
            </a:r>
            <a:r>
              <a:rPr lang="en-US" b="1" dirty="0"/>
              <a:t>never selected </a:t>
            </a:r>
            <a:r>
              <a:rPr lang="en-US" dirty="0"/>
              <a:t>before.</a:t>
            </a:r>
          </a:p>
        </p:txBody>
      </p:sp>
      <p:pic>
        <p:nvPicPr>
          <p:cNvPr id="8" name="Picture 7">
            <a:extLst>
              <a:ext uri="{FF2B5EF4-FFF2-40B4-BE49-F238E27FC236}">
                <a16:creationId xmlns:a16="http://schemas.microsoft.com/office/drawing/2014/main" id="{35FC3828-C4FA-4858-B2A2-58C1C280CE2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15262114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27</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19200" y="319173"/>
            <a:ext cx="4343818" cy="523220"/>
          </a:xfrm>
          <a:prstGeom prst="rect">
            <a:avLst/>
          </a:prstGeom>
        </p:spPr>
        <p:txBody>
          <a:bodyPr wrap="none">
            <a:spAutoFit/>
          </a:bodyPr>
          <a:lstStyle/>
          <a:p>
            <a:r>
              <a:rPr lang="en-US" sz="2800" b="1" dirty="0"/>
              <a:t>Application of Decision Tree</a:t>
            </a:r>
          </a:p>
        </p:txBody>
      </p:sp>
      <p:sp>
        <p:nvSpPr>
          <p:cNvPr id="10" name="Rectangle 9"/>
          <p:cNvSpPr/>
          <p:nvPr/>
        </p:nvSpPr>
        <p:spPr>
          <a:xfrm>
            <a:off x="1257300" y="1524000"/>
            <a:ext cx="4408930" cy="2230739"/>
          </a:xfrm>
          <a:prstGeom prst="rect">
            <a:avLst/>
          </a:prstGeom>
        </p:spPr>
        <p:txBody>
          <a:bodyPr wrap="square">
            <a:spAutoFit/>
          </a:bodyPr>
          <a:lstStyle/>
          <a:p>
            <a:pPr marL="285750" indent="-285750">
              <a:lnSpc>
                <a:spcPct val="200000"/>
              </a:lnSpc>
              <a:buFont typeface="Wingdings" panose="05000000000000000000" pitchFamily="2" charset="2"/>
              <a:buChar char="q"/>
            </a:pPr>
            <a:r>
              <a:rPr lang="en-US" dirty="0"/>
              <a:t>Loan Application Approval</a:t>
            </a:r>
          </a:p>
          <a:p>
            <a:pPr marL="285750" indent="-285750">
              <a:lnSpc>
                <a:spcPct val="200000"/>
              </a:lnSpc>
              <a:buFont typeface="Wingdings" panose="05000000000000000000" pitchFamily="2" charset="2"/>
              <a:buChar char="q"/>
            </a:pPr>
            <a:r>
              <a:rPr lang="en-US" dirty="0"/>
              <a:t>Prediction of Customer Churn</a:t>
            </a:r>
          </a:p>
          <a:p>
            <a:pPr marL="285750" indent="-285750">
              <a:lnSpc>
                <a:spcPct val="200000"/>
              </a:lnSpc>
              <a:buFont typeface="Wingdings" panose="05000000000000000000" pitchFamily="2" charset="2"/>
              <a:buChar char="q"/>
            </a:pPr>
            <a:r>
              <a:rPr lang="en-US" dirty="0"/>
              <a:t>Fraud Detection</a:t>
            </a:r>
          </a:p>
          <a:p>
            <a:pPr marL="285750" indent="-285750">
              <a:lnSpc>
                <a:spcPct val="200000"/>
              </a:lnSpc>
              <a:buFont typeface="Wingdings" panose="05000000000000000000" pitchFamily="2" charset="2"/>
              <a:buChar char="q"/>
            </a:pPr>
            <a:r>
              <a:rPr lang="en-US" dirty="0"/>
              <a:t>Medical Diagnosis</a:t>
            </a:r>
          </a:p>
        </p:txBody>
      </p:sp>
      <p:pic>
        <p:nvPicPr>
          <p:cNvPr id="8" name="Picture 7">
            <a:extLst>
              <a:ext uri="{FF2B5EF4-FFF2-40B4-BE49-F238E27FC236}">
                <a16:creationId xmlns:a16="http://schemas.microsoft.com/office/drawing/2014/main" id="{E13A190F-392E-4C2A-9178-41EAA233D8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36885787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28</a:t>
            </a:r>
            <a:endParaRPr lang="en-GB" sz="1400" b="1" dirty="0"/>
          </a:p>
        </p:txBody>
      </p:sp>
      <p:cxnSp>
        <p:nvCxnSpPr>
          <p:cNvPr id="15" name="Straight Connector 14"/>
          <p:cNvCxnSpPr/>
          <p:nvPr/>
        </p:nvCxnSpPr>
        <p:spPr>
          <a:xfrm flipV="1">
            <a:off x="914400" y="5334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700088" y="1600200"/>
            <a:ext cx="1524000" cy="7620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Times New Roman" panose="02020603050405020304" pitchFamily="18" charset="0"/>
                <a:cs typeface="Times New Roman" panose="02020603050405020304" pitchFamily="18" charset="0"/>
              </a:rPr>
              <a:t>84 &lt; P</a:t>
            </a:r>
            <a:r>
              <a:rPr lang="fa-IR" sz="1200" b="1" dirty="0">
                <a:solidFill>
                  <a:schemeClr val="bg1"/>
                </a:solidFill>
                <a:latin typeface="Times New Roman" panose="02020603050405020304" pitchFamily="18" charset="0"/>
                <a:cs typeface="Times New Roman" panose="02020603050405020304" pitchFamily="18" charset="0"/>
              </a:rPr>
              <a:t>5</a:t>
            </a:r>
            <a:r>
              <a:rPr lang="en-US" sz="1200" b="1" dirty="0">
                <a:solidFill>
                  <a:schemeClr val="bg1"/>
                </a:solidFill>
                <a:latin typeface="Times New Roman" panose="02020603050405020304" pitchFamily="18" charset="0"/>
                <a:cs typeface="Times New Roman" panose="02020603050405020304" pitchFamily="18" charset="0"/>
              </a:rPr>
              <a:t> &lt; 93 &amp; </a:t>
            </a:r>
          </a:p>
          <a:p>
            <a:pPr algn="ctr"/>
            <a:r>
              <a:rPr lang="en-US" sz="1200" b="1" dirty="0">
                <a:solidFill>
                  <a:schemeClr val="bg1"/>
                </a:solidFill>
                <a:latin typeface="Times New Roman" panose="02020603050405020304" pitchFamily="18" charset="0"/>
                <a:cs typeface="Times New Roman" panose="02020603050405020304" pitchFamily="18" charset="0"/>
              </a:rPr>
              <a:t>0.02&lt;P</a:t>
            </a:r>
            <a:r>
              <a:rPr lang="fa-IR" sz="1200" b="1" dirty="0">
                <a:solidFill>
                  <a:schemeClr val="bg1"/>
                </a:solidFill>
                <a:latin typeface="Times New Roman" panose="02020603050405020304" pitchFamily="18" charset="0"/>
                <a:cs typeface="Times New Roman" panose="02020603050405020304" pitchFamily="18" charset="0"/>
              </a:rPr>
              <a:t>6</a:t>
            </a:r>
            <a:r>
              <a:rPr lang="en-US" sz="1200" b="1" dirty="0">
                <a:solidFill>
                  <a:schemeClr val="bg1"/>
                </a:solidFill>
                <a:latin typeface="Times New Roman" panose="02020603050405020304" pitchFamily="18" charset="0"/>
                <a:cs typeface="Times New Roman" panose="02020603050405020304" pitchFamily="18" charset="0"/>
              </a:rPr>
              <a:t> &lt;0.05</a:t>
            </a:r>
          </a:p>
          <a:p>
            <a:pPr algn="ctr"/>
            <a:r>
              <a:rPr lang="en-US" sz="1200" b="1" dirty="0">
                <a:solidFill>
                  <a:schemeClr val="bg1"/>
                </a:solidFill>
                <a:latin typeface="Times New Roman" panose="02020603050405020304" pitchFamily="18" charset="0"/>
                <a:cs typeface="Times New Roman" panose="02020603050405020304" pitchFamily="18" charset="0"/>
              </a:rPr>
              <a:t> Samples = </a:t>
            </a:r>
          </a:p>
          <a:p>
            <a:pPr algn="ctr"/>
            <a:r>
              <a:rPr lang="en-US" sz="1200" b="1" dirty="0">
                <a:solidFill>
                  <a:schemeClr val="bg1"/>
                </a:solidFill>
                <a:latin typeface="Times New Roman" panose="02020603050405020304" pitchFamily="18" charset="0"/>
                <a:cs typeface="Times New Roman" panose="02020603050405020304" pitchFamily="18" charset="0"/>
              </a:rPr>
              <a:t>Class  = Corn</a:t>
            </a:r>
          </a:p>
        </p:txBody>
      </p:sp>
      <p:sp>
        <p:nvSpPr>
          <p:cNvPr id="8" name="Rectangle 7"/>
          <p:cNvSpPr/>
          <p:nvPr/>
        </p:nvSpPr>
        <p:spPr>
          <a:xfrm>
            <a:off x="47626" y="3124200"/>
            <a:ext cx="1414462" cy="1057275"/>
          </a:xfrm>
          <a:prstGeom prst="rect">
            <a:avLst/>
          </a:prstGeom>
          <a:ln>
            <a:solidFill>
              <a:schemeClr val="accent6"/>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b="1" dirty="0">
                <a:latin typeface="Times New Roman" panose="02020603050405020304" pitchFamily="18" charset="0"/>
                <a:cs typeface="Times New Roman" panose="02020603050405020304" pitchFamily="18" charset="0"/>
              </a:rPr>
              <a:t>Samples = </a:t>
            </a:r>
          </a:p>
          <a:p>
            <a:pPr algn="ctr"/>
            <a:r>
              <a:rPr lang="en-US" sz="1200" b="1" dirty="0">
                <a:latin typeface="Times New Roman" panose="02020603050405020304" pitchFamily="18" charset="0"/>
                <a:cs typeface="Times New Roman" panose="02020603050405020304" pitchFamily="18" charset="0"/>
              </a:rPr>
              <a:t>Class = Corn</a:t>
            </a:r>
          </a:p>
        </p:txBody>
      </p:sp>
      <p:sp>
        <p:nvSpPr>
          <p:cNvPr id="9" name="Rectangle 8"/>
          <p:cNvSpPr/>
          <p:nvPr/>
        </p:nvSpPr>
        <p:spPr>
          <a:xfrm>
            <a:off x="1714500" y="3124200"/>
            <a:ext cx="1409700" cy="1057276"/>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95 &lt; P</a:t>
            </a:r>
            <a:r>
              <a:rPr lang="fa-IR" sz="1200" b="1" dirty="0">
                <a:solidFill>
                  <a:schemeClr val="tx1"/>
                </a:solidFill>
                <a:latin typeface="Times New Roman" panose="02020603050405020304" pitchFamily="18" charset="0"/>
                <a:cs typeface="Times New Roman" panose="02020603050405020304" pitchFamily="18" charset="0"/>
              </a:rPr>
              <a:t>5</a:t>
            </a:r>
            <a:r>
              <a:rPr lang="en-US" sz="1200" b="1" dirty="0">
                <a:solidFill>
                  <a:schemeClr val="tx1"/>
                </a:solidFill>
                <a:latin typeface="Times New Roman" panose="02020603050405020304" pitchFamily="18" charset="0"/>
                <a:cs typeface="Times New Roman" panose="02020603050405020304" pitchFamily="18" charset="0"/>
              </a:rPr>
              <a:t> &lt; 102</a:t>
            </a:r>
          </a:p>
          <a:p>
            <a:pPr algn="ctr"/>
            <a:r>
              <a:rPr lang="en-US" sz="1200" b="1" dirty="0">
                <a:solidFill>
                  <a:schemeClr val="tx1"/>
                </a:solidFill>
                <a:latin typeface="Times New Roman" panose="02020603050405020304" pitchFamily="18" charset="0"/>
                <a:cs typeface="Times New Roman" panose="02020603050405020304" pitchFamily="18" charset="0"/>
              </a:rPr>
              <a:t>&amp; </a:t>
            </a:r>
          </a:p>
          <a:p>
            <a:pPr algn="ctr"/>
            <a:r>
              <a:rPr lang="en-US" sz="1200" b="1" dirty="0">
                <a:solidFill>
                  <a:schemeClr val="tx1"/>
                </a:solidFill>
                <a:latin typeface="Times New Roman" panose="02020603050405020304" pitchFamily="18" charset="0"/>
                <a:cs typeface="Times New Roman" panose="02020603050405020304" pitchFamily="18" charset="0"/>
              </a:rPr>
              <a:t>0.06 &lt; P</a:t>
            </a:r>
            <a:r>
              <a:rPr lang="fa-IR" sz="1200" b="1" dirty="0">
                <a:solidFill>
                  <a:schemeClr val="tx1"/>
                </a:solidFill>
                <a:latin typeface="Times New Roman" panose="02020603050405020304" pitchFamily="18" charset="0"/>
                <a:cs typeface="Times New Roman" panose="02020603050405020304" pitchFamily="18" charset="0"/>
              </a:rPr>
              <a:t>6</a:t>
            </a:r>
            <a:r>
              <a:rPr lang="en-US" sz="1200" b="1" dirty="0">
                <a:solidFill>
                  <a:schemeClr val="tx1"/>
                </a:solidFill>
                <a:latin typeface="Times New Roman" panose="02020603050405020304" pitchFamily="18" charset="0"/>
                <a:cs typeface="Times New Roman" panose="02020603050405020304" pitchFamily="18" charset="0"/>
              </a:rPr>
              <a:t> &lt; 0.09</a:t>
            </a:r>
          </a:p>
          <a:p>
            <a:pPr algn="ctr"/>
            <a:r>
              <a:rPr lang="en-US" sz="1200" b="1" dirty="0">
                <a:solidFill>
                  <a:schemeClr val="bg1"/>
                </a:solidFill>
                <a:latin typeface="Times New Roman" panose="02020603050405020304" pitchFamily="18" charset="0"/>
                <a:cs typeface="Times New Roman" panose="02020603050405020304" pitchFamily="18" charset="0"/>
              </a:rPr>
              <a:t> </a:t>
            </a: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Rice</a:t>
            </a:r>
          </a:p>
        </p:txBody>
      </p:sp>
      <p:cxnSp>
        <p:nvCxnSpPr>
          <p:cNvPr id="10" name="Straight Arrow Connector 9"/>
          <p:cNvCxnSpPr>
            <a:stCxn id="7" idx="2"/>
            <a:endCxn id="8" idx="0"/>
          </p:cNvCxnSpPr>
          <p:nvPr/>
        </p:nvCxnSpPr>
        <p:spPr>
          <a:xfrm flipH="1">
            <a:off x="754857" y="2362200"/>
            <a:ext cx="707231"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2"/>
            <a:endCxn id="9" idx="0"/>
          </p:cNvCxnSpPr>
          <p:nvPr/>
        </p:nvCxnSpPr>
        <p:spPr>
          <a:xfrm>
            <a:off x="1462088" y="2362200"/>
            <a:ext cx="957262" cy="7620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6710363" y="1447800"/>
            <a:ext cx="1733550" cy="9906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230 &lt; P2 &lt; 290 </a:t>
            </a:r>
          </a:p>
          <a:p>
            <a:pPr algn="ctr"/>
            <a:r>
              <a:rPr lang="en-US" sz="1200" b="1" dirty="0">
                <a:solidFill>
                  <a:schemeClr val="tx1"/>
                </a:solidFill>
                <a:latin typeface="Times New Roman" panose="02020603050405020304" pitchFamily="18" charset="0"/>
                <a:cs typeface="Times New Roman" panose="02020603050405020304" pitchFamily="18" charset="0"/>
              </a:rPr>
              <a:t>&amp; 130 &lt; P</a:t>
            </a:r>
            <a:r>
              <a:rPr lang="fa-IR" sz="1200" b="1" dirty="0">
                <a:solidFill>
                  <a:schemeClr val="tx1"/>
                </a:solidFill>
                <a:latin typeface="Times New Roman" panose="02020603050405020304" pitchFamily="18" charset="0"/>
                <a:cs typeface="Times New Roman" panose="02020603050405020304" pitchFamily="18" charset="0"/>
              </a:rPr>
              <a:t>4</a:t>
            </a:r>
            <a:r>
              <a:rPr lang="en-US" sz="1200" b="1" dirty="0">
                <a:solidFill>
                  <a:schemeClr val="tx1"/>
                </a:solidFill>
                <a:latin typeface="Times New Roman" panose="02020603050405020304" pitchFamily="18" charset="0"/>
                <a:cs typeface="Times New Roman" panose="02020603050405020304" pitchFamily="18" charset="0"/>
              </a:rPr>
              <a:t> &lt; 170 </a:t>
            </a:r>
          </a:p>
          <a:p>
            <a:pPr algn="ctr"/>
            <a:r>
              <a:rPr lang="en-US" sz="1200" b="1" dirty="0">
                <a:solidFill>
                  <a:schemeClr val="tx1"/>
                </a:solidFill>
                <a:latin typeface="Times New Roman" panose="02020603050405020304" pitchFamily="18" charset="0"/>
                <a:cs typeface="Times New Roman" panose="02020603050405020304" pitchFamily="18" charset="0"/>
              </a:rPr>
              <a:t>&amp; 190 &lt; P</a:t>
            </a:r>
            <a:r>
              <a:rPr lang="fa-IR" sz="1200" b="1" dirty="0">
                <a:solidFill>
                  <a:schemeClr val="tx1"/>
                </a:solidFill>
                <a:latin typeface="Times New Roman" panose="02020603050405020304" pitchFamily="18" charset="0"/>
                <a:cs typeface="Times New Roman" panose="02020603050405020304" pitchFamily="18" charset="0"/>
              </a:rPr>
              <a:t>5</a:t>
            </a:r>
            <a:r>
              <a:rPr lang="en-US" sz="1200" b="1" dirty="0">
                <a:solidFill>
                  <a:schemeClr val="tx1"/>
                </a:solidFill>
                <a:latin typeface="Times New Roman" panose="02020603050405020304" pitchFamily="18" charset="0"/>
                <a:cs typeface="Times New Roman" panose="02020603050405020304" pitchFamily="18" charset="0"/>
              </a:rPr>
              <a:t> &lt; 2</a:t>
            </a:r>
            <a:r>
              <a:rPr lang="fa-IR" sz="1200" b="1" dirty="0">
                <a:solidFill>
                  <a:schemeClr val="tx1"/>
                </a:solidFill>
                <a:latin typeface="Times New Roman" panose="02020603050405020304" pitchFamily="18" charset="0"/>
                <a:cs typeface="Times New Roman" panose="02020603050405020304" pitchFamily="18" charset="0"/>
              </a:rPr>
              <a:t>6</a:t>
            </a:r>
            <a:r>
              <a:rPr lang="en-US" sz="1200" b="1" dirty="0">
                <a:solidFill>
                  <a:schemeClr val="tx1"/>
                </a:solidFill>
                <a:latin typeface="Times New Roman" panose="02020603050405020304" pitchFamily="18" charset="0"/>
                <a:cs typeface="Times New Roman" panose="02020603050405020304" pitchFamily="18" charset="0"/>
              </a:rPr>
              <a:t>0</a:t>
            </a:r>
          </a:p>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Arboretum</a:t>
            </a:r>
          </a:p>
        </p:txBody>
      </p:sp>
      <p:sp>
        <p:nvSpPr>
          <p:cNvPr id="13" name="Rectangle 12"/>
          <p:cNvSpPr/>
          <p:nvPr/>
        </p:nvSpPr>
        <p:spPr>
          <a:xfrm>
            <a:off x="7577139" y="2743200"/>
            <a:ext cx="1566862" cy="7620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Arboretum</a:t>
            </a:r>
          </a:p>
        </p:txBody>
      </p:sp>
      <p:sp>
        <p:nvSpPr>
          <p:cNvPr id="14" name="Rectangle 13"/>
          <p:cNvSpPr/>
          <p:nvPr/>
        </p:nvSpPr>
        <p:spPr>
          <a:xfrm>
            <a:off x="5815012" y="2667000"/>
            <a:ext cx="1676400" cy="1066800"/>
          </a:xfrm>
          <a:prstGeom prst="rect">
            <a:avLst/>
          </a:prstGeom>
          <a:solidFill>
            <a:schemeClr val="accent5">
              <a:lumMod val="60000"/>
              <a:lumOff val="40000"/>
            </a:schemeClr>
          </a:solidFill>
          <a:ln>
            <a:solidFill>
              <a:schemeClr val="accent5">
                <a:lumMod val="60000"/>
                <a:lumOff val="40000"/>
              </a:schemeClr>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17&lt; P</a:t>
            </a:r>
            <a:r>
              <a:rPr lang="fa-IR" sz="1200" b="1" dirty="0">
                <a:solidFill>
                  <a:schemeClr val="tx1"/>
                </a:solidFill>
                <a:latin typeface="Times New Roman" panose="02020603050405020304" pitchFamily="18" charset="0"/>
                <a:cs typeface="Times New Roman" panose="02020603050405020304" pitchFamily="18" charset="0"/>
              </a:rPr>
              <a:t>1</a:t>
            </a:r>
            <a:r>
              <a:rPr lang="en-US" sz="1200" b="1" dirty="0">
                <a:solidFill>
                  <a:schemeClr val="tx1"/>
                </a:solidFill>
                <a:latin typeface="Times New Roman" panose="02020603050405020304" pitchFamily="18" charset="0"/>
                <a:cs typeface="Times New Roman" panose="02020603050405020304" pitchFamily="18" charset="0"/>
              </a:rPr>
              <a:t> &lt; </a:t>
            </a:r>
            <a:r>
              <a:rPr lang="fa-IR" sz="1200" b="1" dirty="0">
                <a:solidFill>
                  <a:schemeClr val="tx1"/>
                </a:solidFill>
                <a:latin typeface="Times New Roman" panose="02020603050405020304" pitchFamily="18" charset="0"/>
                <a:cs typeface="Times New Roman" panose="02020603050405020304" pitchFamily="18" charset="0"/>
              </a:rPr>
              <a:t>3</a:t>
            </a:r>
            <a:r>
              <a:rPr lang="en-US" sz="1200" b="1" dirty="0">
                <a:solidFill>
                  <a:schemeClr val="tx1"/>
                </a:solidFill>
                <a:latin typeface="Times New Roman" panose="02020603050405020304" pitchFamily="18" charset="0"/>
                <a:cs typeface="Times New Roman" panose="02020603050405020304" pitchFamily="18" charset="0"/>
              </a:rPr>
              <a:t>3 </a:t>
            </a:r>
          </a:p>
          <a:p>
            <a:pPr algn="ctr"/>
            <a:r>
              <a:rPr lang="en-US" sz="1200" b="1" dirty="0">
                <a:solidFill>
                  <a:schemeClr val="tx1"/>
                </a:solidFill>
                <a:latin typeface="Times New Roman" panose="02020603050405020304" pitchFamily="18" charset="0"/>
                <a:cs typeface="Times New Roman" panose="02020603050405020304" pitchFamily="18" charset="0"/>
              </a:rPr>
              <a:t>&amp; 0.10 &lt; P</a:t>
            </a:r>
            <a:r>
              <a:rPr lang="fa-IR" sz="1200" b="1" dirty="0">
                <a:solidFill>
                  <a:schemeClr val="tx1"/>
                </a:solidFill>
                <a:latin typeface="Times New Roman" panose="02020603050405020304" pitchFamily="18" charset="0"/>
                <a:cs typeface="Times New Roman" panose="02020603050405020304" pitchFamily="18" charset="0"/>
              </a:rPr>
              <a:t>6</a:t>
            </a:r>
            <a:r>
              <a:rPr lang="en-US" sz="1200" b="1" dirty="0">
                <a:solidFill>
                  <a:schemeClr val="tx1"/>
                </a:solidFill>
                <a:latin typeface="Times New Roman" panose="02020603050405020304" pitchFamily="18" charset="0"/>
                <a:cs typeface="Times New Roman" panose="02020603050405020304" pitchFamily="18" charset="0"/>
              </a:rPr>
              <a:t> &lt; 0.14 </a:t>
            </a:r>
          </a:p>
          <a:p>
            <a:pPr algn="ctr"/>
            <a:r>
              <a:rPr lang="en-US" sz="1200" b="1" dirty="0">
                <a:solidFill>
                  <a:schemeClr val="tx1"/>
                </a:solidFill>
                <a:latin typeface="Times New Roman" panose="02020603050405020304" pitchFamily="18" charset="0"/>
                <a:cs typeface="Times New Roman" panose="02020603050405020304" pitchFamily="18" charset="0"/>
              </a:rPr>
              <a:t>&amp; 0.51&lt; P8 &lt; 0.56</a:t>
            </a:r>
          </a:p>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Rapeseed</a:t>
            </a:r>
          </a:p>
        </p:txBody>
      </p:sp>
      <p:sp>
        <p:nvSpPr>
          <p:cNvPr id="16" name="Rectangle 15"/>
          <p:cNvSpPr/>
          <p:nvPr/>
        </p:nvSpPr>
        <p:spPr>
          <a:xfrm>
            <a:off x="5243513" y="3962400"/>
            <a:ext cx="1371600" cy="76200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Rapeseed</a:t>
            </a:r>
          </a:p>
        </p:txBody>
      </p:sp>
      <p:sp>
        <p:nvSpPr>
          <p:cNvPr id="19" name="Rectangle 18"/>
          <p:cNvSpPr/>
          <p:nvPr/>
        </p:nvSpPr>
        <p:spPr>
          <a:xfrm>
            <a:off x="6786563" y="3962400"/>
            <a:ext cx="1371600" cy="762000"/>
          </a:xfrm>
          <a:prstGeom prst="rect">
            <a:avLst/>
          </a:prstGeom>
          <a:solidFill>
            <a:srgbClr val="FFFF00"/>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150 &lt;P2&lt;180 </a:t>
            </a:r>
          </a:p>
          <a:p>
            <a:pPr algn="ctr"/>
            <a:r>
              <a:rPr lang="en-US" sz="1200" b="1" dirty="0">
                <a:solidFill>
                  <a:schemeClr val="tx1"/>
                </a:solidFill>
                <a:latin typeface="Times New Roman" panose="02020603050405020304" pitchFamily="18" charset="0"/>
                <a:cs typeface="Times New Roman" panose="02020603050405020304" pitchFamily="18" charset="0"/>
              </a:rPr>
              <a:t>&amp; </a:t>
            </a:r>
            <a:r>
              <a:rPr lang="fa-IR" sz="1200" b="1" dirty="0">
                <a:solidFill>
                  <a:schemeClr val="tx1"/>
                </a:solidFill>
                <a:latin typeface="Times New Roman" panose="02020603050405020304" pitchFamily="18" charset="0"/>
                <a:cs typeface="Times New Roman" panose="02020603050405020304" pitchFamily="18" charset="0"/>
              </a:rPr>
              <a:t>0.41</a:t>
            </a:r>
            <a:r>
              <a:rPr lang="en-US" sz="1200" b="1" dirty="0">
                <a:solidFill>
                  <a:schemeClr val="tx1"/>
                </a:solidFill>
                <a:latin typeface="Times New Roman" panose="02020603050405020304" pitchFamily="18" charset="0"/>
                <a:cs typeface="Times New Roman" panose="02020603050405020304" pitchFamily="18" charset="0"/>
              </a:rPr>
              <a:t>&lt; P9 &lt; 0.4</a:t>
            </a:r>
            <a:r>
              <a:rPr lang="fa-IR" sz="1200" b="1" dirty="0">
                <a:solidFill>
                  <a:schemeClr val="tx1"/>
                </a:solidFill>
                <a:latin typeface="Times New Roman" panose="02020603050405020304" pitchFamily="18" charset="0"/>
                <a:cs typeface="Times New Roman" panose="02020603050405020304" pitchFamily="18" charset="0"/>
              </a:rPr>
              <a:t>3</a:t>
            </a:r>
            <a:endParaRPr lang="en-US" sz="1200" b="1" dirty="0">
              <a:solidFill>
                <a:schemeClr val="tx1"/>
              </a:solidFill>
              <a:latin typeface="Times New Roman" panose="02020603050405020304" pitchFamily="18" charset="0"/>
              <a:cs typeface="Times New Roman" panose="02020603050405020304" pitchFamily="18" charset="0"/>
            </a:endParaRPr>
          </a:p>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Wheat</a:t>
            </a:r>
          </a:p>
        </p:txBody>
      </p:sp>
      <p:cxnSp>
        <p:nvCxnSpPr>
          <p:cNvPr id="20" name="Straight Arrow Connector 19"/>
          <p:cNvCxnSpPr>
            <a:stCxn id="12" idx="2"/>
            <a:endCxn id="14" idx="0"/>
          </p:cNvCxnSpPr>
          <p:nvPr/>
        </p:nvCxnSpPr>
        <p:spPr>
          <a:xfrm flipH="1">
            <a:off x="6653212" y="2438400"/>
            <a:ext cx="923926"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12" idx="2"/>
            <a:endCxn id="13" idx="0"/>
          </p:cNvCxnSpPr>
          <p:nvPr/>
        </p:nvCxnSpPr>
        <p:spPr>
          <a:xfrm>
            <a:off x="7577138" y="2438400"/>
            <a:ext cx="783432"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14" idx="2"/>
            <a:endCxn id="16" idx="0"/>
          </p:cNvCxnSpPr>
          <p:nvPr/>
        </p:nvCxnSpPr>
        <p:spPr>
          <a:xfrm flipH="1">
            <a:off x="5929313" y="3733800"/>
            <a:ext cx="723899"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4" idx="2"/>
            <a:endCxn id="19" idx="0"/>
          </p:cNvCxnSpPr>
          <p:nvPr/>
        </p:nvCxnSpPr>
        <p:spPr>
          <a:xfrm>
            <a:off x="6653212" y="3733800"/>
            <a:ext cx="819151"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024563" y="4953000"/>
            <a:ext cx="1371600" cy="7620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200" b="1" dirty="0">
                <a:solidFill>
                  <a:schemeClr val="tx1"/>
                </a:solidFill>
                <a:latin typeface="Times New Roman" panose="02020603050405020304" pitchFamily="18" charset="0"/>
                <a:cs typeface="Times New Roman" panose="02020603050405020304" pitchFamily="18" charset="0"/>
              </a:rPr>
              <a:t>25</a:t>
            </a:r>
            <a:r>
              <a:rPr lang="en-US" sz="1200" b="1" dirty="0">
                <a:solidFill>
                  <a:schemeClr val="tx1"/>
                </a:solidFill>
                <a:latin typeface="Times New Roman" panose="02020603050405020304" pitchFamily="18" charset="0"/>
                <a:cs typeface="Times New Roman" panose="02020603050405020304" pitchFamily="18" charset="0"/>
              </a:rPr>
              <a:t> &lt;P</a:t>
            </a:r>
            <a:r>
              <a:rPr lang="fa-IR" sz="1200" b="1" dirty="0">
                <a:solidFill>
                  <a:schemeClr val="tx1"/>
                </a:solidFill>
                <a:latin typeface="Times New Roman" panose="02020603050405020304" pitchFamily="18" charset="0"/>
                <a:cs typeface="Times New Roman" panose="02020603050405020304" pitchFamily="18" charset="0"/>
              </a:rPr>
              <a:t>1</a:t>
            </a:r>
            <a:r>
              <a:rPr lang="en-US" sz="1200" b="1" dirty="0">
                <a:solidFill>
                  <a:schemeClr val="tx1"/>
                </a:solidFill>
                <a:latin typeface="Times New Roman" panose="02020603050405020304" pitchFamily="18" charset="0"/>
                <a:cs typeface="Times New Roman" panose="02020603050405020304" pitchFamily="18" charset="0"/>
              </a:rPr>
              <a:t>2&lt;</a:t>
            </a:r>
            <a:r>
              <a:rPr lang="fa-IR" sz="1200" b="1" dirty="0">
                <a:solidFill>
                  <a:schemeClr val="tx1"/>
                </a:solidFill>
                <a:latin typeface="Times New Roman" panose="02020603050405020304" pitchFamily="18" charset="0"/>
                <a:cs typeface="Times New Roman" panose="02020603050405020304" pitchFamily="18" charset="0"/>
              </a:rPr>
              <a:t>35</a:t>
            </a:r>
            <a:r>
              <a:rPr lang="en-US" sz="1200" b="1" dirty="0">
                <a:solidFill>
                  <a:schemeClr val="tx1"/>
                </a:solidFill>
                <a:latin typeface="Times New Roman" panose="02020603050405020304" pitchFamily="18" charset="0"/>
                <a:cs typeface="Times New Roman" panose="02020603050405020304" pitchFamily="18" charset="0"/>
              </a:rPr>
              <a:t> </a:t>
            </a:r>
          </a:p>
          <a:p>
            <a:pPr algn="ctr"/>
            <a:r>
              <a:rPr lang="en-US" sz="1200" b="1" dirty="0">
                <a:solidFill>
                  <a:schemeClr val="tx1"/>
                </a:solidFill>
                <a:latin typeface="Times New Roman" panose="02020603050405020304" pitchFamily="18" charset="0"/>
                <a:cs typeface="Times New Roman" panose="02020603050405020304" pitchFamily="18" charset="0"/>
              </a:rPr>
              <a:t>&amp; </a:t>
            </a:r>
            <a:r>
              <a:rPr lang="fa-IR" sz="1200" b="1" dirty="0">
                <a:solidFill>
                  <a:schemeClr val="tx1"/>
                </a:solidFill>
                <a:latin typeface="Times New Roman" panose="02020603050405020304" pitchFamily="18" charset="0"/>
                <a:cs typeface="Times New Roman" panose="02020603050405020304" pitchFamily="18" charset="0"/>
              </a:rPr>
              <a:t>0.38</a:t>
            </a:r>
            <a:r>
              <a:rPr lang="en-US" sz="1200" b="1" dirty="0">
                <a:solidFill>
                  <a:schemeClr val="tx1"/>
                </a:solidFill>
                <a:latin typeface="Times New Roman" panose="02020603050405020304" pitchFamily="18" charset="0"/>
                <a:cs typeface="Times New Roman" panose="02020603050405020304" pitchFamily="18" charset="0"/>
              </a:rPr>
              <a:t>&lt; P9 &lt; 0.4</a:t>
            </a:r>
            <a:r>
              <a:rPr lang="fa-IR" sz="1200" b="1" dirty="0">
                <a:solidFill>
                  <a:schemeClr val="tx1"/>
                </a:solidFill>
                <a:latin typeface="Times New Roman" panose="02020603050405020304" pitchFamily="18" charset="0"/>
                <a:cs typeface="Times New Roman" panose="02020603050405020304" pitchFamily="18" charset="0"/>
              </a:rPr>
              <a:t>0</a:t>
            </a:r>
            <a:endParaRPr lang="en-US" sz="1200" b="1" dirty="0">
              <a:solidFill>
                <a:schemeClr val="tx1"/>
              </a:solidFill>
              <a:latin typeface="Times New Roman" panose="02020603050405020304" pitchFamily="18" charset="0"/>
              <a:cs typeface="Times New Roman" panose="02020603050405020304" pitchFamily="18" charset="0"/>
            </a:endParaRPr>
          </a:p>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Barley</a:t>
            </a:r>
          </a:p>
        </p:txBody>
      </p:sp>
      <p:sp>
        <p:nvSpPr>
          <p:cNvPr id="25" name="Rectangle 24"/>
          <p:cNvSpPr/>
          <p:nvPr/>
        </p:nvSpPr>
        <p:spPr>
          <a:xfrm>
            <a:off x="7567613" y="4953000"/>
            <a:ext cx="1371600" cy="762000"/>
          </a:xfrm>
          <a:prstGeom prst="rect">
            <a:avLst/>
          </a:prstGeom>
          <a:solidFill>
            <a:srgbClr val="FFFF00"/>
          </a:solidFill>
          <a:ln>
            <a:solidFill>
              <a:srgbClr val="FFFF0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Wheat</a:t>
            </a:r>
          </a:p>
        </p:txBody>
      </p:sp>
      <p:cxnSp>
        <p:nvCxnSpPr>
          <p:cNvPr id="26" name="Straight Arrow Connector 25"/>
          <p:cNvCxnSpPr>
            <a:stCxn id="19" idx="2"/>
            <a:endCxn id="24" idx="0"/>
          </p:cNvCxnSpPr>
          <p:nvPr/>
        </p:nvCxnSpPr>
        <p:spPr>
          <a:xfrm flipH="1">
            <a:off x="6710363" y="4724400"/>
            <a:ext cx="76200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stCxn id="19" idx="2"/>
            <a:endCxn id="25" idx="0"/>
          </p:cNvCxnSpPr>
          <p:nvPr/>
        </p:nvCxnSpPr>
        <p:spPr>
          <a:xfrm>
            <a:off x="7472363" y="4724400"/>
            <a:ext cx="781050" cy="2286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3733800" y="790404"/>
            <a:ext cx="1733550" cy="657396"/>
          </a:xfrm>
          <a:prstGeom prst="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Peak Value &gt; 210</a:t>
            </a:r>
          </a:p>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Spring</a:t>
            </a:r>
          </a:p>
        </p:txBody>
      </p:sp>
      <p:sp>
        <p:nvSpPr>
          <p:cNvPr id="32" name="Rounded Rectangle 31"/>
          <p:cNvSpPr/>
          <p:nvPr/>
        </p:nvSpPr>
        <p:spPr>
          <a:xfrm>
            <a:off x="1019175" y="762000"/>
            <a:ext cx="962025" cy="5715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Spring</a:t>
            </a:r>
          </a:p>
        </p:txBody>
      </p:sp>
      <p:sp>
        <p:nvSpPr>
          <p:cNvPr id="33" name="Rounded Rectangle 32"/>
          <p:cNvSpPr/>
          <p:nvPr/>
        </p:nvSpPr>
        <p:spPr>
          <a:xfrm>
            <a:off x="7034212" y="762000"/>
            <a:ext cx="890588" cy="533400"/>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Fall</a:t>
            </a:r>
          </a:p>
        </p:txBody>
      </p:sp>
      <p:sp>
        <p:nvSpPr>
          <p:cNvPr id="35" name="Rectangle 34"/>
          <p:cNvSpPr/>
          <p:nvPr/>
        </p:nvSpPr>
        <p:spPr>
          <a:xfrm>
            <a:off x="814388" y="5029200"/>
            <a:ext cx="1409700" cy="762000"/>
          </a:xfrm>
          <a:prstGeom prst="rect">
            <a:avLst/>
          </a:prstGeom>
          <a:solidFill>
            <a:srgbClr val="92D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Rice</a:t>
            </a:r>
          </a:p>
        </p:txBody>
      </p:sp>
      <p:sp>
        <p:nvSpPr>
          <p:cNvPr id="36" name="Rectangle 35"/>
          <p:cNvSpPr/>
          <p:nvPr/>
        </p:nvSpPr>
        <p:spPr>
          <a:xfrm>
            <a:off x="2552700" y="5029200"/>
            <a:ext cx="1409700" cy="76200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Others</a:t>
            </a:r>
          </a:p>
        </p:txBody>
      </p:sp>
      <p:cxnSp>
        <p:nvCxnSpPr>
          <p:cNvPr id="37" name="Straight Arrow Connector 36"/>
          <p:cNvCxnSpPr>
            <a:stCxn id="9" idx="2"/>
            <a:endCxn id="35" idx="0"/>
          </p:cNvCxnSpPr>
          <p:nvPr/>
        </p:nvCxnSpPr>
        <p:spPr>
          <a:xfrm flipH="1">
            <a:off x="1519238" y="4181476"/>
            <a:ext cx="900112" cy="8477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9" idx="2"/>
            <a:endCxn id="36" idx="0"/>
          </p:cNvCxnSpPr>
          <p:nvPr/>
        </p:nvCxnSpPr>
        <p:spPr>
          <a:xfrm>
            <a:off x="2419350" y="4181476"/>
            <a:ext cx="838200" cy="847724"/>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5205413" y="6019800"/>
            <a:ext cx="1371600" cy="762000"/>
          </a:xfrm>
          <a:prstGeom prst="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200" b="1" dirty="0">
                <a:solidFill>
                  <a:schemeClr val="tx1"/>
                </a:solidFill>
                <a:latin typeface="Times New Roman" panose="02020603050405020304" pitchFamily="18" charset="0"/>
                <a:cs typeface="Times New Roman" panose="02020603050405020304" pitchFamily="18" charset="0"/>
              </a:rPr>
              <a:t>25</a:t>
            </a:r>
            <a:r>
              <a:rPr lang="en-US" sz="1200" b="1" dirty="0">
                <a:solidFill>
                  <a:schemeClr val="tx1"/>
                </a:solidFill>
                <a:latin typeface="Times New Roman" panose="02020603050405020304" pitchFamily="18" charset="0"/>
                <a:cs typeface="Times New Roman" panose="02020603050405020304" pitchFamily="18" charset="0"/>
              </a:rPr>
              <a:t> &lt;P</a:t>
            </a:r>
            <a:r>
              <a:rPr lang="fa-IR" sz="1200" b="1" dirty="0">
                <a:solidFill>
                  <a:schemeClr val="tx1"/>
                </a:solidFill>
                <a:latin typeface="Times New Roman" panose="02020603050405020304" pitchFamily="18" charset="0"/>
                <a:cs typeface="Times New Roman" panose="02020603050405020304" pitchFamily="18" charset="0"/>
              </a:rPr>
              <a:t>1</a:t>
            </a:r>
            <a:r>
              <a:rPr lang="en-US" sz="1200" b="1" dirty="0">
                <a:solidFill>
                  <a:schemeClr val="tx1"/>
                </a:solidFill>
                <a:latin typeface="Times New Roman" panose="02020603050405020304" pitchFamily="18" charset="0"/>
                <a:cs typeface="Times New Roman" panose="02020603050405020304" pitchFamily="18" charset="0"/>
              </a:rPr>
              <a:t>2&lt;</a:t>
            </a:r>
            <a:r>
              <a:rPr lang="fa-IR" sz="1200" b="1" dirty="0">
                <a:solidFill>
                  <a:schemeClr val="tx1"/>
                </a:solidFill>
                <a:latin typeface="Times New Roman" panose="02020603050405020304" pitchFamily="18" charset="0"/>
                <a:cs typeface="Times New Roman" panose="02020603050405020304" pitchFamily="18" charset="0"/>
              </a:rPr>
              <a:t>35</a:t>
            </a:r>
            <a:r>
              <a:rPr lang="en-US" sz="1200" b="1" dirty="0">
                <a:solidFill>
                  <a:schemeClr val="tx1"/>
                </a:solidFill>
                <a:latin typeface="Times New Roman" panose="02020603050405020304" pitchFamily="18" charset="0"/>
                <a:cs typeface="Times New Roman" panose="02020603050405020304" pitchFamily="18" charset="0"/>
              </a:rPr>
              <a:t> </a:t>
            </a:r>
          </a:p>
          <a:p>
            <a:pPr algn="ctr"/>
            <a:r>
              <a:rPr lang="en-US" sz="1200" b="1" dirty="0">
                <a:solidFill>
                  <a:schemeClr val="tx1"/>
                </a:solidFill>
                <a:latin typeface="Times New Roman" panose="02020603050405020304" pitchFamily="18" charset="0"/>
                <a:cs typeface="Times New Roman" panose="02020603050405020304" pitchFamily="18" charset="0"/>
              </a:rPr>
              <a:t>&amp; </a:t>
            </a:r>
            <a:r>
              <a:rPr lang="fa-IR" sz="1200" b="1" dirty="0">
                <a:solidFill>
                  <a:schemeClr val="tx1"/>
                </a:solidFill>
                <a:latin typeface="Times New Roman" panose="02020603050405020304" pitchFamily="18" charset="0"/>
                <a:cs typeface="Times New Roman" panose="02020603050405020304" pitchFamily="18" charset="0"/>
              </a:rPr>
              <a:t>0.38</a:t>
            </a:r>
            <a:r>
              <a:rPr lang="en-US" sz="1200" b="1" dirty="0">
                <a:solidFill>
                  <a:schemeClr val="tx1"/>
                </a:solidFill>
                <a:latin typeface="Times New Roman" panose="02020603050405020304" pitchFamily="18" charset="0"/>
                <a:cs typeface="Times New Roman" panose="02020603050405020304" pitchFamily="18" charset="0"/>
              </a:rPr>
              <a:t>&lt; P9 &lt; 0.4</a:t>
            </a:r>
            <a:r>
              <a:rPr lang="fa-IR" sz="1200" b="1" dirty="0">
                <a:solidFill>
                  <a:schemeClr val="tx1"/>
                </a:solidFill>
                <a:latin typeface="Times New Roman" panose="02020603050405020304" pitchFamily="18" charset="0"/>
                <a:cs typeface="Times New Roman" panose="02020603050405020304" pitchFamily="18" charset="0"/>
              </a:rPr>
              <a:t>0</a:t>
            </a:r>
            <a:endParaRPr lang="en-US" sz="1200" b="1" dirty="0">
              <a:solidFill>
                <a:schemeClr val="tx1"/>
              </a:solidFill>
              <a:latin typeface="Times New Roman" panose="02020603050405020304" pitchFamily="18" charset="0"/>
              <a:cs typeface="Times New Roman" panose="02020603050405020304" pitchFamily="18" charset="0"/>
            </a:endParaRPr>
          </a:p>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Barley</a:t>
            </a:r>
          </a:p>
        </p:txBody>
      </p:sp>
      <p:sp>
        <p:nvSpPr>
          <p:cNvPr id="40" name="Rectangle 39"/>
          <p:cNvSpPr/>
          <p:nvPr/>
        </p:nvSpPr>
        <p:spPr>
          <a:xfrm>
            <a:off x="6872288" y="6019800"/>
            <a:ext cx="1409700" cy="762000"/>
          </a:xfrm>
          <a:prstGeom prst="rect">
            <a:avLst/>
          </a:prstGeom>
          <a:solidFill>
            <a:schemeClr val="accent4">
              <a:lumMod val="60000"/>
              <a:lumOff val="40000"/>
            </a:schemeClr>
          </a:solidFill>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Times New Roman" panose="02020603050405020304" pitchFamily="18" charset="0"/>
                <a:cs typeface="Times New Roman" panose="02020603050405020304" pitchFamily="18" charset="0"/>
              </a:rPr>
              <a:t>Samples = </a:t>
            </a:r>
          </a:p>
          <a:p>
            <a:pPr algn="ctr"/>
            <a:r>
              <a:rPr lang="en-US" sz="1200" b="1" dirty="0">
                <a:solidFill>
                  <a:schemeClr val="tx1"/>
                </a:solidFill>
                <a:latin typeface="Times New Roman" panose="02020603050405020304" pitchFamily="18" charset="0"/>
                <a:cs typeface="Times New Roman" panose="02020603050405020304" pitchFamily="18" charset="0"/>
              </a:rPr>
              <a:t>Class = Others</a:t>
            </a:r>
          </a:p>
        </p:txBody>
      </p:sp>
      <p:cxnSp>
        <p:nvCxnSpPr>
          <p:cNvPr id="41" name="Straight Arrow Connector 40"/>
          <p:cNvCxnSpPr>
            <a:stCxn id="24" idx="2"/>
            <a:endCxn id="39" idx="0"/>
          </p:cNvCxnSpPr>
          <p:nvPr/>
        </p:nvCxnSpPr>
        <p:spPr>
          <a:xfrm flipH="1">
            <a:off x="5891213" y="5715000"/>
            <a:ext cx="819150"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24" idx="2"/>
            <a:endCxn id="40" idx="0"/>
          </p:cNvCxnSpPr>
          <p:nvPr/>
        </p:nvCxnSpPr>
        <p:spPr>
          <a:xfrm>
            <a:off x="6710363" y="5715000"/>
            <a:ext cx="866775" cy="3048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 name="Elbow Connector 5"/>
          <p:cNvCxnSpPr>
            <a:stCxn id="28" idx="2"/>
            <a:endCxn id="7" idx="3"/>
          </p:cNvCxnSpPr>
          <p:nvPr/>
        </p:nvCxnSpPr>
        <p:spPr>
          <a:xfrm rot="5400000">
            <a:off x="3145632" y="526257"/>
            <a:ext cx="533400" cy="2376487"/>
          </a:xfrm>
          <a:prstGeom prst="bentConnector2">
            <a:avLst/>
          </a:prstGeom>
          <a:ln>
            <a:tailEnd type="arrow"/>
          </a:ln>
        </p:spPr>
        <p:style>
          <a:lnRef idx="1">
            <a:schemeClr val="dk1"/>
          </a:lnRef>
          <a:fillRef idx="0">
            <a:schemeClr val="dk1"/>
          </a:fillRef>
          <a:effectRef idx="0">
            <a:schemeClr val="dk1"/>
          </a:effectRef>
          <a:fontRef idx="minor">
            <a:schemeClr val="tx1"/>
          </a:fontRef>
        </p:style>
      </p:cxnSp>
      <p:cxnSp>
        <p:nvCxnSpPr>
          <p:cNvPr id="44" name="Elbow Connector 43"/>
          <p:cNvCxnSpPr/>
          <p:nvPr/>
        </p:nvCxnSpPr>
        <p:spPr>
          <a:xfrm rot="16200000" flipH="1">
            <a:off x="5369719" y="640556"/>
            <a:ext cx="571500" cy="2109788"/>
          </a:xfrm>
          <a:prstGeom prst="bentConnector2">
            <a:avLst/>
          </a:prstGeom>
          <a:ln>
            <a:tailEnd type="arrow"/>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973932" y="150852"/>
            <a:ext cx="6092886" cy="461665"/>
          </a:xfrm>
          <a:prstGeom prst="rect">
            <a:avLst/>
          </a:prstGeom>
        </p:spPr>
        <p:txBody>
          <a:bodyPr wrap="none">
            <a:spAutoFit/>
          </a:bodyPr>
          <a:lstStyle/>
          <a:p>
            <a:r>
              <a:rPr lang="en-US" sz="2400" b="1" dirty="0"/>
              <a:t>Classification of Croplands Using Decision Tree</a:t>
            </a:r>
            <a:endParaRPr lang="en-US" sz="2400" dirty="0"/>
          </a:p>
        </p:txBody>
      </p:sp>
      <p:pic>
        <p:nvPicPr>
          <p:cNvPr id="43" name="Picture 42">
            <a:extLst>
              <a:ext uri="{FF2B5EF4-FFF2-40B4-BE49-F238E27FC236}">
                <a16:creationId xmlns:a16="http://schemas.microsoft.com/office/drawing/2014/main" id="{162EB5D1-50E5-4E78-8A49-A9D78B6643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4122735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3194" y="2659559"/>
            <a:ext cx="3247427" cy="769441"/>
          </a:xfrm>
          <a:prstGeom prst="rect">
            <a:avLst/>
          </a:prstGeom>
        </p:spPr>
        <p:txBody>
          <a:bodyPr wrap="none">
            <a:spAutoFit/>
          </a:bodyPr>
          <a:lstStyle/>
          <a:p>
            <a:r>
              <a:rPr lang="en-US" sz="4400" b="1" dirty="0"/>
              <a:t>Classification</a:t>
            </a:r>
            <a:endParaRPr lang="en-GB" sz="4400" b="1" dirty="0"/>
          </a:p>
        </p:txBody>
      </p:sp>
      <p:cxnSp>
        <p:nvCxnSpPr>
          <p:cNvPr id="6" name="Straight Connector 5"/>
          <p:cNvCxnSpPr/>
          <p:nvPr/>
        </p:nvCxnSpPr>
        <p:spPr>
          <a:xfrm flipV="1">
            <a:off x="3276600" y="3371225"/>
            <a:ext cx="4038600" cy="137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4359145" y="3444359"/>
            <a:ext cx="975523" cy="584775"/>
          </a:xfrm>
          <a:prstGeom prst="rect">
            <a:avLst/>
          </a:prstGeom>
        </p:spPr>
        <p:txBody>
          <a:bodyPr wrap="none">
            <a:spAutoFit/>
          </a:bodyPr>
          <a:lstStyle/>
          <a:p>
            <a:r>
              <a:rPr lang="en-US" sz="3200" b="1" dirty="0"/>
              <a:t>SVM</a:t>
            </a:r>
            <a:endParaRPr lang="en-GB" sz="3200" b="1" dirty="0"/>
          </a:p>
        </p:txBody>
      </p:sp>
      <p:pic>
        <p:nvPicPr>
          <p:cNvPr id="8" name="Picture 7">
            <a:extLst>
              <a:ext uri="{FF2B5EF4-FFF2-40B4-BE49-F238E27FC236}">
                <a16:creationId xmlns:a16="http://schemas.microsoft.com/office/drawing/2014/main" id="{F0BC2F9A-2B1A-4235-B275-F6E58953160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09800" y="2625871"/>
            <a:ext cx="915202" cy="915202"/>
          </a:xfrm>
          <a:prstGeom prst="rect">
            <a:avLst/>
          </a:prstGeom>
        </p:spPr>
      </p:pic>
    </p:spTree>
    <p:extLst>
      <p:ext uri="{BB962C8B-B14F-4D97-AF65-F5344CB8AC3E}">
        <p14:creationId xmlns:p14="http://schemas.microsoft.com/office/powerpoint/2010/main" val="17623150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29</a:t>
            </a:r>
            <a:endParaRPr lang="en-GB" sz="1400" b="1" dirty="0"/>
          </a:p>
        </p:txBody>
      </p:sp>
      <p:cxnSp>
        <p:nvCxnSpPr>
          <p:cNvPr id="15" name="Straight Connector 14"/>
          <p:cNvCxnSpPr/>
          <p:nvPr/>
        </p:nvCxnSpPr>
        <p:spPr>
          <a:xfrm flipV="1">
            <a:off x="914400" y="658364"/>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Rounded Rectangle 42"/>
          <p:cNvSpPr/>
          <p:nvPr/>
        </p:nvSpPr>
        <p:spPr>
          <a:xfrm>
            <a:off x="2895600" y="1828800"/>
            <a:ext cx="3352800" cy="4343400"/>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Times New Roman" panose="02020603050405020304" pitchFamily="18" charset="0"/>
                <a:cs typeface="Times New Roman" panose="02020603050405020304" pitchFamily="18" charset="0"/>
              </a:rPr>
              <a:t>Parameter</a:t>
            </a:r>
            <a:r>
              <a:rPr lang="en-US" sz="1600" b="1" dirty="0">
                <a:solidFill>
                  <a:schemeClr val="tx1"/>
                </a:solidFill>
                <a:latin typeface="Times New Roman" panose="02020603050405020304" pitchFamily="18" charset="0"/>
                <a:cs typeface="Times New Roman" panose="02020603050405020304" pitchFamily="18" charset="0"/>
              </a:rPr>
              <a:t>:</a:t>
            </a:r>
          </a:p>
          <a:p>
            <a:r>
              <a:rPr lang="en-US" sz="1600" b="1" dirty="0">
                <a:solidFill>
                  <a:schemeClr val="tx1"/>
                </a:solidFill>
                <a:latin typeface="Times New Roman" panose="02020603050405020304" pitchFamily="18" charset="0"/>
                <a:cs typeface="Times New Roman" panose="02020603050405020304" pitchFamily="18" charset="0"/>
              </a:rPr>
              <a:t>P1 = Start Growing Period </a:t>
            </a:r>
          </a:p>
          <a:p>
            <a:r>
              <a:rPr lang="en-US" sz="1600" b="1" dirty="0">
                <a:solidFill>
                  <a:schemeClr val="tx1"/>
                </a:solidFill>
                <a:latin typeface="Times New Roman" panose="02020603050405020304" pitchFamily="18" charset="0"/>
                <a:cs typeface="Times New Roman" panose="02020603050405020304" pitchFamily="18" charset="0"/>
              </a:rPr>
              <a:t>P2 = End Growing Period</a:t>
            </a:r>
          </a:p>
          <a:p>
            <a:r>
              <a:rPr lang="en-US" sz="1600" b="1" dirty="0">
                <a:solidFill>
                  <a:schemeClr val="tx1"/>
                </a:solidFill>
                <a:latin typeface="Times New Roman" panose="02020603050405020304" pitchFamily="18" charset="0"/>
                <a:cs typeface="Times New Roman" panose="02020603050405020304" pitchFamily="18" charset="0"/>
              </a:rPr>
              <a:t>P3 = Start Growing Period1 </a:t>
            </a:r>
          </a:p>
          <a:p>
            <a:r>
              <a:rPr lang="en-US" sz="1600" b="1" dirty="0">
                <a:solidFill>
                  <a:schemeClr val="tx1"/>
                </a:solidFill>
                <a:latin typeface="Times New Roman" panose="02020603050405020304" pitchFamily="18" charset="0"/>
                <a:cs typeface="Times New Roman" panose="02020603050405020304" pitchFamily="18" charset="0"/>
              </a:rPr>
              <a:t>P4 = End Growing Period1 </a:t>
            </a:r>
          </a:p>
          <a:p>
            <a:r>
              <a:rPr lang="en-US" sz="1600" b="1" dirty="0">
                <a:solidFill>
                  <a:schemeClr val="tx1"/>
                </a:solidFill>
                <a:latin typeface="Times New Roman" panose="02020603050405020304" pitchFamily="18" charset="0"/>
                <a:cs typeface="Times New Roman" panose="02020603050405020304" pitchFamily="18" charset="0"/>
              </a:rPr>
              <a:t>P5 = Length</a:t>
            </a:r>
          </a:p>
          <a:p>
            <a:r>
              <a:rPr lang="en-US" sz="1600" b="1" dirty="0">
                <a:solidFill>
                  <a:schemeClr val="tx1"/>
                </a:solidFill>
                <a:latin typeface="Times New Roman" panose="02020603050405020304" pitchFamily="18" charset="0"/>
                <a:cs typeface="Times New Roman" panose="02020603050405020304" pitchFamily="18" charset="0"/>
              </a:rPr>
              <a:t>P6 = Base Level </a:t>
            </a:r>
          </a:p>
          <a:p>
            <a:r>
              <a:rPr lang="en-US" sz="1600" b="1" dirty="0">
                <a:solidFill>
                  <a:schemeClr val="tx1"/>
                </a:solidFill>
                <a:latin typeface="Times New Roman" panose="02020603050405020304" pitchFamily="18" charset="0"/>
                <a:cs typeface="Times New Roman" panose="02020603050405020304" pitchFamily="18" charset="0"/>
              </a:rPr>
              <a:t>P7 = Middle Growing Period  </a:t>
            </a:r>
          </a:p>
          <a:p>
            <a:r>
              <a:rPr lang="en-US" sz="1600" b="1" dirty="0">
                <a:solidFill>
                  <a:schemeClr val="tx1"/>
                </a:solidFill>
                <a:latin typeface="Times New Roman" panose="02020603050405020304" pitchFamily="18" charset="0"/>
                <a:cs typeface="Times New Roman" panose="02020603050405020304" pitchFamily="18" charset="0"/>
              </a:rPr>
              <a:t>P8 = Maximum EVI </a:t>
            </a:r>
          </a:p>
          <a:p>
            <a:r>
              <a:rPr lang="en-US" sz="1600" b="1" dirty="0">
                <a:solidFill>
                  <a:schemeClr val="tx1"/>
                </a:solidFill>
                <a:latin typeface="Times New Roman" panose="02020603050405020304" pitchFamily="18" charset="0"/>
                <a:cs typeface="Times New Roman" panose="02020603050405020304" pitchFamily="18" charset="0"/>
              </a:rPr>
              <a:t>P9 = AMP Growing Period </a:t>
            </a:r>
          </a:p>
          <a:p>
            <a:r>
              <a:rPr lang="en-US" sz="1600" b="1" dirty="0">
                <a:solidFill>
                  <a:schemeClr val="tx1"/>
                </a:solidFill>
                <a:latin typeface="Times New Roman" panose="02020603050405020304" pitchFamily="18" charset="0"/>
                <a:cs typeface="Times New Roman" panose="02020603050405020304" pitchFamily="18" charset="0"/>
              </a:rPr>
              <a:t>P10 = Rate Growing </a:t>
            </a:r>
          </a:p>
          <a:p>
            <a:r>
              <a:rPr lang="en-US" sz="1600" b="1" dirty="0">
                <a:solidFill>
                  <a:schemeClr val="tx1"/>
                </a:solidFill>
                <a:latin typeface="Times New Roman" panose="02020603050405020304" pitchFamily="18" charset="0"/>
                <a:cs typeface="Times New Roman" panose="02020603050405020304" pitchFamily="18" charset="0"/>
              </a:rPr>
              <a:t>P11 = Rate Decreasing </a:t>
            </a:r>
          </a:p>
          <a:p>
            <a:r>
              <a:rPr lang="en-US" sz="1600" b="1" dirty="0">
                <a:solidFill>
                  <a:schemeClr val="tx1"/>
                </a:solidFill>
                <a:latin typeface="Times New Roman" panose="02020603050405020304" pitchFamily="18" charset="0"/>
                <a:cs typeface="Times New Roman" panose="02020603050405020304" pitchFamily="18" charset="0"/>
              </a:rPr>
              <a:t>P12 = large Growing Integral </a:t>
            </a:r>
          </a:p>
          <a:p>
            <a:r>
              <a:rPr lang="en-US" sz="1600" b="1" dirty="0">
                <a:solidFill>
                  <a:schemeClr val="tx1"/>
                </a:solidFill>
                <a:latin typeface="Times New Roman" panose="02020603050405020304" pitchFamily="18" charset="0"/>
                <a:cs typeface="Times New Roman" panose="02020603050405020304" pitchFamily="18" charset="0"/>
              </a:rPr>
              <a:t>P13 = Small Growing Integral</a:t>
            </a:r>
          </a:p>
        </p:txBody>
      </p:sp>
      <p:sp>
        <p:nvSpPr>
          <p:cNvPr id="2" name="Rectangle 1"/>
          <p:cNvSpPr/>
          <p:nvPr/>
        </p:nvSpPr>
        <p:spPr>
          <a:xfrm>
            <a:off x="914400" y="164068"/>
            <a:ext cx="6022354" cy="461665"/>
          </a:xfrm>
          <a:prstGeom prst="rect">
            <a:avLst/>
          </a:prstGeom>
        </p:spPr>
        <p:txBody>
          <a:bodyPr wrap="none">
            <a:spAutoFit/>
          </a:bodyPr>
          <a:lstStyle/>
          <a:p>
            <a:r>
              <a:rPr lang="en-US" sz="2400" b="1" dirty="0"/>
              <a:t>Classification of croplands using Decision Tree</a:t>
            </a:r>
            <a:endParaRPr lang="en-US" sz="2400" dirty="0"/>
          </a:p>
        </p:txBody>
      </p:sp>
      <p:sp>
        <p:nvSpPr>
          <p:cNvPr id="3" name="Rectangle 2"/>
          <p:cNvSpPr/>
          <p:nvPr/>
        </p:nvSpPr>
        <p:spPr>
          <a:xfrm>
            <a:off x="914400" y="1066800"/>
            <a:ext cx="3065904"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Parameter of Classification : </a:t>
            </a:r>
            <a:endParaRPr lang="en-US" dirty="0"/>
          </a:p>
        </p:txBody>
      </p:sp>
      <p:pic>
        <p:nvPicPr>
          <p:cNvPr id="9" name="Picture 8">
            <a:extLst>
              <a:ext uri="{FF2B5EF4-FFF2-40B4-BE49-F238E27FC236}">
                <a16:creationId xmlns:a16="http://schemas.microsoft.com/office/drawing/2014/main" id="{EF59322A-8004-4D39-A699-3BC22D5834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31599495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30</a:t>
            </a:r>
            <a:endParaRPr lang="en-GB" sz="1400" b="1" dirty="0"/>
          </a:p>
        </p:txBody>
      </p:sp>
      <p:cxnSp>
        <p:nvCxnSpPr>
          <p:cNvPr id="15" name="Straight Connector 14"/>
          <p:cNvCxnSpPr/>
          <p:nvPr/>
        </p:nvCxnSpPr>
        <p:spPr>
          <a:xfrm flipV="1">
            <a:off x="1037122" y="845161"/>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143000" y="346619"/>
            <a:ext cx="2513830" cy="461665"/>
          </a:xfrm>
          <a:prstGeom prst="rect">
            <a:avLst/>
          </a:prstGeom>
        </p:spPr>
        <p:txBody>
          <a:bodyPr wrap="none">
            <a:spAutoFit/>
          </a:bodyPr>
          <a:lstStyle/>
          <a:p>
            <a:r>
              <a:rPr lang="en-US" sz="2400" b="1" dirty="0"/>
              <a:t>C4.5 Decision Tree</a:t>
            </a:r>
            <a:endParaRPr lang="en-US" sz="2400" dirty="0"/>
          </a:p>
        </p:txBody>
      </p:sp>
      <p:pic>
        <p:nvPicPr>
          <p:cNvPr id="9" name="Picture 8">
            <a:extLst>
              <a:ext uri="{FF2B5EF4-FFF2-40B4-BE49-F238E27FC236}">
                <a16:creationId xmlns:a16="http://schemas.microsoft.com/office/drawing/2014/main" id="{EF59322A-8004-4D39-A699-3BC22D5834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
        <p:nvSpPr>
          <p:cNvPr id="10" name="TextBox 9">
            <a:extLst>
              <a:ext uri="{FF2B5EF4-FFF2-40B4-BE49-F238E27FC236}">
                <a16:creationId xmlns:a16="http://schemas.microsoft.com/office/drawing/2014/main" id="{3A0D49A8-A2E1-460F-8D7C-A89AD4258C3A}"/>
              </a:ext>
            </a:extLst>
          </p:cNvPr>
          <p:cNvSpPr txBox="1"/>
          <p:nvPr/>
        </p:nvSpPr>
        <p:spPr>
          <a:xfrm>
            <a:off x="838200" y="1205635"/>
            <a:ext cx="7239000" cy="4446730"/>
          </a:xfrm>
          <a:prstGeom prst="rect">
            <a:avLst/>
          </a:prstGeom>
          <a:noFill/>
        </p:spPr>
        <p:txBody>
          <a:bodyPr wrap="square">
            <a:spAutoFit/>
          </a:bodyPr>
          <a:lstStyle/>
          <a:p>
            <a:pPr algn="l" fontAlgn="ctr">
              <a:lnSpc>
                <a:spcPct val="200000"/>
              </a:lnSpc>
              <a:buFont typeface="Arial" panose="020B0604020202020204" pitchFamily="34" charset="0"/>
              <a:buChar char="•"/>
            </a:pPr>
            <a:r>
              <a:rPr lang="en-US" b="1" i="0" dirty="0">
                <a:solidFill>
                  <a:srgbClr val="001D35"/>
                </a:solidFill>
                <a:effectLst/>
                <a:latin typeface="Google Sans"/>
              </a:rPr>
              <a:t>Data Type:</a:t>
            </a:r>
            <a:r>
              <a:rPr lang="en-US" b="0" i="0" dirty="0">
                <a:solidFill>
                  <a:srgbClr val="001D35"/>
                </a:solidFill>
                <a:effectLst/>
                <a:latin typeface="Google Sans"/>
              </a:rPr>
              <a:t> Can handle both categorical and </a:t>
            </a:r>
            <a:r>
              <a:rPr lang="en-US" b="1" i="0" dirty="0">
                <a:solidFill>
                  <a:srgbClr val="001D35"/>
                </a:solidFill>
                <a:effectLst/>
                <a:latin typeface="Google Sans"/>
              </a:rPr>
              <a:t>continuous</a:t>
            </a:r>
            <a:r>
              <a:rPr lang="en-US" b="0" i="0" dirty="0">
                <a:solidFill>
                  <a:srgbClr val="001D35"/>
                </a:solidFill>
                <a:effectLst/>
                <a:latin typeface="Google Sans"/>
              </a:rPr>
              <a:t> data. </a:t>
            </a:r>
            <a:endParaRPr lang="en-US" b="0" i="0" dirty="0">
              <a:solidFill>
                <a:srgbClr val="0B57D0"/>
              </a:solidFill>
              <a:effectLst/>
              <a:latin typeface="Google Sans"/>
            </a:endParaRPr>
          </a:p>
          <a:p>
            <a:pPr algn="l" fontAlgn="ctr">
              <a:lnSpc>
                <a:spcPct val="200000"/>
              </a:lnSpc>
              <a:buFont typeface="Arial" panose="020B0604020202020204" pitchFamily="34" charset="0"/>
              <a:buChar char="•"/>
            </a:pPr>
            <a:r>
              <a:rPr lang="en-US" b="1" i="0" dirty="0">
                <a:solidFill>
                  <a:srgbClr val="001D35"/>
                </a:solidFill>
                <a:effectLst/>
                <a:latin typeface="Google Sans"/>
              </a:rPr>
              <a:t>Splitting Criterion:</a:t>
            </a:r>
            <a:r>
              <a:rPr lang="en-US" b="0" i="0" dirty="0">
                <a:solidFill>
                  <a:srgbClr val="001D35"/>
                </a:solidFill>
                <a:effectLst/>
                <a:latin typeface="Google Sans"/>
              </a:rPr>
              <a:t> Uses gain ratio, a modification of information gain, to overcome the bias towards attributes with many values. </a:t>
            </a:r>
            <a:endParaRPr lang="en-US" b="0" i="0" dirty="0">
              <a:solidFill>
                <a:srgbClr val="0B57D0"/>
              </a:solidFill>
              <a:effectLst/>
              <a:latin typeface="Google Sans"/>
            </a:endParaRPr>
          </a:p>
          <a:p>
            <a:pPr algn="l" fontAlgn="ctr">
              <a:lnSpc>
                <a:spcPct val="200000"/>
              </a:lnSpc>
              <a:buFont typeface="Arial" panose="020B0604020202020204" pitchFamily="34" charset="0"/>
              <a:buChar char="•"/>
            </a:pPr>
            <a:r>
              <a:rPr lang="en-US" b="1" i="0" dirty="0">
                <a:solidFill>
                  <a:srgbClr val="001D35"/>
                </a:solidFill>
                <a:effectLst/>
                <a:latin typeface="Google Sans"/>
              </a:rPr>
              <a:t>Overfitting:</a:t>
            </a:r>
            <a:r>
              <a:rPr lang="en-US" b="0" i="0" dirty="0">
                <a:solidFill>
                  <a:srgbClr val="001D35"/>
                </a:solidFill>
                <a:effectLst/>
                <a:latin typeface="Google Sans"/>
              </a:rPr>
              <a:t> Uses </a:t>
            </a:r>
            <a:r>
              <a:rPr lang="en-US" b="1" i="0" dirty="0">
                <a:solidFill>
                  <a:srgbClr val="001D35"/>
                </a:solidFill>
                <a:effectLst/>
                <a:latin typeface="Google Sans"/>
              </a:rPr>
              <a:t>pruning</a:t>
            </a:r>
            <a:r>
              <a:rPr lang="en-US" b="0" i="0" dirty="0">
                <a:solidFill>
                  <a:srgbClr val="001D35"/>
                </a:solidFill>
                <a:effectLst/>
                <a:latin typeface="Google Sans"/>
              </a:rPr>
              <a:t> techniques to reduce overfitting and improve generalization. </a:t>
            </a:r>
            <a:endParaRPr lang="en-US" b="0" i="0" dirty="0">
              <a:solidFill>
                <a:srgbClr val="0B57D0"/>
              </a:solidFill>
              <a:effectLst/>
              <a:latin typeface="Google Sans"/>
            </a:endParaRPr>
          </a:p>
          <a:p>
            <a:pPr algn="l" fontAlgn="ctr">
              <a:lnSpc>
                <a:spcPct val="200000"/>
              </a:lnSpc>
              <a:buFont typeface="Arial" panose="020B0604020202020204" pitchFamily="34" charset="0"/>
              <a:buChar char="•"/>
            </a:pPr>
            <a:r>
              <a:rPr lang="en-US" b="1" i="0" dirty="0">
                <a:solidFill>
                  <a:srgbClr val="001D35"/>
                </a:solidFill>
                <a:effectLst/>
                <a:latin typeface="Google Sans"/>
              </a:rPr>
              <a:t>Missing Values:</a:t>
            </a:r>
            <a:r>
              <a:rPr lang="en-US" b="0" i="0" dirty="0">
                <a:solidFill>
                  <a:srgbClr val="001D35"/>
                </a:solidFill>
                <a:effectLst/>
                <a:latin typeface="Google Sans"/>
              </a:rPr>
              <a:t> Can </a:t>
            </a:r>
            <a:r>
              <a:rPr lang="en-US" b="1" i="0" dirty="0">
                <a:solidFill>
                  <a:srgbClr val="001D35"/>
                </a:solidFill>
                <a:effectLst/>
                <a:latin typeface="Google Sans"/>
              </a:rPr>
              <a:t>handle missing values</a:t>
            </a:r>
            <a:r>
              <a:rPr lang="en-US" b="0" i="0" dirty="0">
                <a:solidFill>
                  <a:srgbClr val="001D35"/>
                </a:solidFill>
                <a:effectLst/>
                <a:latin typeface="Google Sans"/>
              </a:rPr>
              <a:t> by considering only the records where the attribute is defined. </a:t>
            </a:r>
            <a:endParaRPr lang="en-US" b="0" i="0" dirty="0">
              <a:solidFill>
                <a:srgbClr val="0B57D0"/>
              </a:solidFill>
              <a:effectLst/>
              <a:latin typeface="Google Sans"/>
            </a:endParaRPr>
          </a:p>
          <a:p>
            <a:pPr algn="l">
              <a:lnSpc>
                <a:spcPct val="200000"/>
              </a:lnSpc>
              <a:buFont typeface="Arial" panose="020B0604020202020204" pitchFamily="34" charset="0"/>
              <a:buChar char="•"/>
            </a:pPr>
            <a:r>
              <a:rPr lang="en-US" b="1" i="0" dirty="0">
                <a:solidFill>
                  <a:srgbClr val="001D35"/>
                </a:solidFill>
                <a:effectLst/>
                <a:latin typeface="Google Sans"/>
              </a:rPr>
              <a:t>Computational Cost:</a:t>
            </a:r>
            <a:r>
              <a:rPr lang="en-US" b="0" i="0" dirty="0">
                <a:solidFill>
                  <a:srgbClr val="001D35"/>
                </a:solidFill>
                <a:effectLst/>
                <a:latin typeface="Google Sans"/>
              </a:rPr>
              <a:t> Generally </a:t>
            </a:r>
            <a:r>
              <a:rPr lang="en-US" b="1" i="0" dirty="0">
                <a:solidFill>
                  <a:srgbClr val="001D35"/>
                </a:solidFill>
                <a:effectLst/>
                <a:latin typeface="Google Sans"/>
              </a:rPr>
              <a:t>faster</a:t>
            </a:r>
            <a:r>
              <a:rPr lang="en-US" b="0" i="0" dirty="0">
                <a:solidFill>
                  <a:srgbClr val="001D35"/>
                </a:solidFill>
                <a:effectLst/>
                <a:latin typeface="Google Sans"/>
              </a:rPr>
              <a:t> and more efficient than ID3</a:t>
            </a:r>
          </a:p>
        </p:txBody>
      </p:sp>
    </p:spTree>
    <p:extLst>
      <p:ext uri="{BB962C8B-B14F-4D97-AF65-F5344CB8AC3E}">
        <p14:creationId xmlns:p14="http://schemas.microsoft.com/office/powerpoint/2010/main" val="24065526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Introductory Guide to Decision Trees: Solving Classification ...">
            <a:extLst>
              <a:ext uri="{FF2B5EF4-FFF2-40B4-BE49-F238E27FC236}">
                <a16:creationId xmlns:a16="http://schemas.microsoft.com/office/drawing/2014/main" id="{990C1710-5E1C-4944-A802-24F07DC7DE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4155" y="3810000"/>
            <a:ext cx="5509846" cy="3048000"/>
          </a:xfrm>
          <a:prstGeom prst="rect">
            <a:avLst/>
          </a:prstGeom>
          <a:noFill/>
          <a:extLst>
            <a:ext uri="{909E8E84-426E-40DD-AFC4-6F175D3DCCD1}">
              <a14:hiddenFill xmlns:a14="http://schemas.microsoft.com/office/drawing/2010/main">
                <a:solidFill>
                  <a:srgbClr val="FFFFFF"/>
                </a:solidFill>
              </a14:hiddenFill>
            </a:ext>
          </a:extLst>
        </p:spPr>
      </p:pic>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31</a:t>
            </a:r>
            <a:endParaRPr lang="en-GB" sz="1400" b="1" dirty="0"/>
          </a:p>
        </p:txBody>
      </p:sp>
      <p:cxnSp>
        <p:nvCxnSpPr>
          <p:cNvPr id="15" name="Straight Connector 14"/>
          <p:cNvCxnSpPr/>
          <p:nvPr/>
        </p:nvCxnSpPr>
        <p:spPr>
          <a:xfrm flipV="1">
            <a:off x="1037122" y="845161"/>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143000" y="346619"/>
            <a:ext cx="1306768" cy="461665"/>
          </a:xfrm>
          <a:prstGeom prst="rect">
            <a:avLst/>
          </a:prstGeom>
        </p:spPr>
        <p:txBody>
          <a:bodyPr wrap="none">
            <a:spAutoFit/>
          </a:bodyPr>
          <a:lstStyle/>
          <a:p>
            <a:pPr algn="l" fontAlgn="base"/>
            <a:r>
              <a:rPr lang="en-US" sz="2400" b="1" i="0" dirty="0">
                <a:solidFill>
                  <a:srgbClr val="273239"/>
                </a:solidFill>
                <a:effectLst/>
                <a:latin typeface="Nunito" pitchFamily="2" charset="0"/>
              </a:rPr>
              <a:t>Pruning</a:t>
            </a:r>
          </a:p>
        </p:txBody>
      </p:sp>
      <p:pic>
        <p:nvPicPr>
          <p:cNvPr id="9" name="Picture 8">
            <a:extLst>
              <a:ext uri="{FF2B5EF4-FFF2-40B4-BE49-F238E27FC236}">
                <a16:creationId xmlns:a16="http://schemas.microsoft.com/office/drawing/2014/main" id="{EF59322A-8004-4D39-A699-3BC22D5834B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
        <p:nvSpPr>
          <p:cNvPr id="10" name="TextBox 9">
            <a:extLst>
              <a:ext uri="{FF2B5EF4-FFF2-40B4-BE49-F238E27FC236}">
                <a16:creationId xmlns:a16="http://schemas.microsoft.com/office/drawing/2014/main" id="{3A0D49A8-A2E1-460F-8D7C-A89AD4258C3A}"/>
              </a:ext>
            </a:extLst>
          </p:cNvPr>
          <p:cNvSpPr txBox="1"/>
          <p:nvPr/>
        </p:nvSpPr>
        <p:spPr>
          <a:xfrm>
            <a:off x="838200" y="1028279"/>
            <a:ext cx="7239000" cy="2169825"/>
          </a:xfrm>
          <a:prstGeom prst="rect">
            <a:avLst/>
          </a:prstGeom>
          <a:noFill/>
        </p:spPr>
        <p:txBody>
          <a:bodyPr wrap="square">
            <a:spAutoFit/>
          </a:bodyPr>
          <a:lstStyle/>
          <a:p>
            <a:pPr algn="l" fontAlgn="ctr">
              <a:lnSpc>
                <a:spcPct val="150000"/>
              </a:lnSpc>
            </a:pPr>
            <a:r>
              <a:rPr lang="en-US" b="0" i="0" dirty="0">
                <a:effectLst/>
                <a:latin typeface="Nunito" pitchFamily="2" charset="0"/>
              </a:rPr>
              <a:t>Decision tree pruning is a technique used to prevent decision trees from </a:t>
            </a:r>
            <a:r>
              <a:rPr lang="en-US" b="1" i="0" dirty="0">
                <a:solidFill>
                  <a:srgbClr val="FF0000"/>
                </a:solidFill>
                <a:effectLst/>
                <a:latin typeface="Nunito" pitchFamily="2" charset="0"/>
              </a:rPr>
              <a:t>overfitting</a:t>
            </a:r>
            <a:r>
              <a:rPr lang="en-US" b="0" i="0" dirty="0">
                <a:effectLst/>
                <a:latin typeface="Nunito" pitchFamily="2" charset="0"/>
              </a:rPr>
              <a:t> the training data. Pruning aims to simplify the decision tree by removing parts of it that do not provide significant predictive power, thus improving its ability to generalize to new data.</a:t>
            </a:r>
            <a:endParaRPr lang="en-US" b="0" i="0" dirty="0">
              <a:effectLst/>
              <a:latin typeface="Google Sans"/>
            </a:endParaRPr>
          </a:p>
        </p:txBody>
      </p:sp>
      <p:sp>
        <p:nvSpPr>
          <p:cNvPr id="11" name="TextBox 10">
            <a:extLst>
              <a:ext uri="{FF2B5EF4-FFF2-40B4-BE49-F238E27FC236}">
                <a16:creationId xmlns:a16="http://schemas.microsoft.com/office/drawing/2014/main" id="{E3F04A2B-F8D6-4F65-97CB-272B08A7D824}"/>
              </a:ext>
            </a:extLst>
          </p:cNvPr>
          <p:cNvSpPr txBox="1"/>
          <p:nvPr/>
        </p:nvSpPr>
        <p:spPr>
          <a:xfrm>
            <a:off x="685800" y="3234981"/>
            <a:ext cx="4572000" cy="1719702"/>
          </a:xfrm>
          <a:prstGeom prst="rect">
            <a:avLst/>
          </a:prstGeom>
          <a:noFill/>
        </p:spPr>
        <p:txBody>
          <a:bodyPr wrap="square">
            <a:spAutoFit/>
          </a:bodyPr>
          <a:lstStyle/>
          <a:p>
            <a:pPr marL="285750" indent="-285750" algn="l" fontAlgn="base">
              <a:lnSpc>
                <a:spcPct val="150000"/>
              </a:lnSpc>
              <a:buFont typeface="Arial" panose="020B0604020202020204" pitchFamily="34" charset="0"/>
              <a:buChar char="•"/>
            </a:pPr>
            <a:r>
              <a:rPr lang="en-US" b="1" i="0" dirty="0">
                <a:solidFill>
                  <a:srgbClr val="273239"/>
                </a:solidFill>
                <a:effectLst/>
                <a:latin typeface="Nunito" pitchFamily="2" charset="0"/>
              </a:rPr>
              <a:t>Pre-Pruning (Early Stopping)</a:t>
            </a:r>
          </a:p>
          <a:p>
            <a:pPr marL="742950" lvl="1" indent="-285750" fontAlgn="base">
              <a:lnSpc>
                <a:spcPct val="150000"/>
              </a:lnSpc>
              <a:buFont typeface="Arial" panose="020B0604020202020204" pitchFamily="34" charset="0"/>
              <a:buChar char="•"/>
            </a:pPr>
            <a:r>
              <a:rPr lang="en-US" i="0" dirty="0">
                <a:solidFill>
                  <a:srgbClr val="273239"/>
                </a:solidFill>
                <a:effectLst/>
                <a:latin typeface="Nunito" pitchFamily="2" charset="0"/>
              </a:rPr>
              <a:t>Maximum Depth</a:t>
            </a:r>
          </a:p>
          <a:p>
            <a:pPr marL="285750" indent="-285750" algn="l" fontAlgn="base">
              <a:lnSpc>
                <a:spcPct val="150000"/>
              </a:lnSpc>
              <a:buFont typeface="Arial" panose="020B0604020202020204" pitchFamily="34" charset="0"/>
              <a:buChar char="•"/>
            </a:pPr>
            <a:r>
              <a:rPr lang="en-US" b="1" i="0" dirty="0">
                <a:solidFill>
                  <a:srgbClr val="273239"/>
                </a:solidFill>
                <a:effectLst/>
                <a:latin typeface="Nunito" pitchFamily="2" charset="0"/>
              </a:rPr>
              <a:t>Post-Pruning (Reducing Nodes)</a:t>
            </a:r>
          </a:p>
          <a:p>
            <a:pPr marL="742950" lvl="1" indent="-285750" fontAlgn="base">
              <a:lnSpc>
                <a:spcPct val="150000"/>
              </a:lnSpc>
              <a:buFont typeface="Arial" panose="020B0604020202020204" pitchFamily="34" charset="0"/>
              <a:buChar char="•"/>
            </a:pPr>
            <a:r>
              <a:rPr lang="en-US" i="0" dirty="0">
                <a:solidFill>
                  <a:srgbClr val="273239"/>
                </a:solidFill>
                <a:effectLst/>
                <a:latin typeface="Nunito" pitchFamily="2" charset="0"/>
              </a:rPr>
              <a:t>Minimum Leaf Size</a:t>
            </a:r>
          </a:p>
        </p:txBody>
      </p:sp>
    </p:spTree>
    <p:extLst>
      <p:ext uri="{BB962C8B-B14F-4D97-AF65-F5344CB8AC3E}">
        <p14:creationId xmlns:p14="http://schemas.microsoft.com/office/powerpoint/2010/main" val="231834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32</a:t>
            </a:r>
            <a:endParaRPr lang="en-GB" sz="1400" b="1" dirty="0"/>
          </a:p>
        </p:txBody>
      </p:sp>
      <p:cxnSp>
        <p:nvCxnSpPr>
          <p:cNvPr id="15" name="Straight Connector 14"/>
          <p:cNvCxnSpPr/>
          <p:nvPr/>
        </p:nvCxnSpPr>
        <p:spPr>
          <a:xfrm flipV="1">
            <a:off x="1037122" y="845161"/>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143000" y="346619"/>
            <a:ext cx="1026243" cy="461665"/>
          </a:xfrm>
          <a:prstGeom prst="rect">
            <a:avLst/>
          </a:prstGeom>
        </p:spPr>
        <p:txBody>
          <a:bodyPr wrap="none">
            <a:spAutoFit/>
          </a:bodyPr>
          <a:lstStyle/>
          <a:p>
            <a:pPr algn="l" fontAlgn="base"/>
            <a:r>
              <a:rPr lang="en-US" sz="2400" b="1" i="0" dirty="0">
                <a:solidFill>
                  <a:srgbClr val="273239"/>
                </a:solidFill>
                <a:effectLst/>
                <a:latin typeface="Nunito" pitchFamily="2" charset="0"/>
              </a:rPr>
              <a:t>CART</a:t>
            </a:r>
          </a:p>
        </p:txBody>
      </p:sp>
      <p:pic>
        <p:nvPicPr>
          <p:cNvPr id="9" name="Picture 8">
            <a:extLst>
              <a:ext uri="{FF2B5EF4-FFF2-40B4-BE49-F238E27FC236}">
                <a16:creationId xmlns:a16="http://schemas.microsoft.com/office/drawing/2014/main" id="{EF59322A-8004-4D39-A699-3BC22D5834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
        <p:nvSpPr>
          <p:cNvPr id="10" name="TextBox 9">
            <a:extLst>
              <a:ext uri="{FF2B5EF4-FFF2-40B4-BE49-F238E27FC236}">
                <a16:creationId xmlns:a16="http://schemas.microsoft.com/office/drawing/2014/main" id="{3A0D49A8-A2E1-460F-8D7C-A89AD4258C3A}"/>
              </a:ext>
            </a:extLst>
          </p:cNvPr>
          <p:cNvSpPr txBox="1"/>
          <p:nvPr/>
        </p:nvSpPr>
        <p:spPr>
          <a:xfrm>
            <a:off x="838200" y="1028279"/>
            <a:ext cx="7239000" cy="830997"/>
          </a:xfrm>
          <a:prstGeom prst="rect">
            <a:avLst/>
          </a:prstGeom>
          <a:noFill/>
        </p:spPr>
        <p:txBody>
          <a:bodyPr wrap="square">
            <a:spAutoFit/>
          </a:bodyPr>
          <a:lstStyle/>
          <a:p>
            <a:pPr algn="l" fontAlgn="ctr">
              <a:lnSpc>
                <a:spcPct val="150000"/>
              </a:lnSpc>
            </a:pPr>
            <a:r>
              <a:rPr lang="en-US" sz="1600" b="1" i="0" dirty="0">
                <a:effectLst/>
                <a:latin typeface="Nunito" pitchFamily="2" charset="0"/>
              </a:rPr>
              <a:t>CART</a:t>
            </a:r>
            <a:r>
              <a:rPr lang="en-US" sz="1600" i="0" dirty="0">
                <a:effectLst/>
                <a:latin typeface="Nunito" pitchFamily="2" charset="0"/>
              </a:rPr>
              <a:t>( Classification And Regression Trees) is a  variation of the decision tree algorithm. It can handle both classification and regression tasks.</a:t>
            </a:r>
            <a:endParaRPr lang="en-US" sz="1600" i="0" dirty="0">
              <a:effectLst/>
              <a:latin typeface="Google Sans"/>
            </a:endParaRPr>
          </a:p>
        </p:txBody>
      </p:sp>
      <p:pic>
        <p:nvPicPr>
          <p:cNvPr id="12" name="Picture 6">
            <a:extLst>
              <a:ext uri="{FF2B5EF4-FFF2-40B4-BE49-F238E27FC236}">
                <a16:creationId xmlns:a16="http://schemas.microsoft.com/office/drawing/2014/main" id="{5E392D4E-7A2E-4949-8FBB-56AA570592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68803" y="5791678"/>
            <a:ext cx="1828800" cy="6978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a:extLst>
              <a:ext uri="{FF2B5EF4-FFF2-40B4-BE49-F238E27FC236}">
                <a16:creationId xmlns:a16="http://schemas.microsoft.com/office/drawing/2014/main" id="{22B5DBCD-717B-47C4-87A0-44A677675D5E}"/>
              </a:ext>
            </a:extLst>
          </p:cNvPr>
          <p:cNvSpPr/>
          <p:nvPr/>
        </p:nvSpPr>
        <p:spPr>
          <a:xfrm>
            <a:off x="838200" y="4724400"/>
            <a:ext cx="6281200" cy="2031325"/>
          </a:xfrm>
          <a:prstGeom prst="rect">
            <a:avLst/>
          </a:prstGeom>
        </p:spPr>
        <p:txBody>
          <a:bodyPr wrap="square">
            <a:spAutoFit/>
          </a:bodyPr>
          <a:lstStyle/>
          <a:p>
            <a:r>
              <a:rPr lang="en-US" b="1" dirty="0"/>
              <a:t>Gini Index:</a:t>
            </a:r>
          </a:p>
          <a:p>
            <a:r>
              <a:rPr lang="en-US" dirty="0"/>
              <a:t>calculates the probability of a certain randomly selected feature that was classified incorrectly.</a:t>
            </a:r>
          </a:p>
          <a:p>
            <a:r>
              <a:rPr lang="en-US" dirty="0"/>
              <a:t>The Gini Index varies between 0 and 1.</a:t>
            </a:r>
          </a:p>
          <a:p>
            <a:endParaRPr lang="en-US" dirty="0"/>
          </a:p>
          <a:p>
            <a:r>
              <a:rPr lang="en-US" dirty="0"/>
              <a:t>Gini Index  = 0  ------&gt; purity of the classification</a:t>
            </a:r>
          </a:p>
          <a:p>
            <a:r>
              <a:rPr lang="en-US" dirty="0"/>
              <a:t>Gini Index  = 1  ------&gt; random distribution</a:t>
            </a:r>
          </a:p>
        </p:txBody>
      </p:sp>
      <p:sp>
        <p:nvSpPr>
          <p:cNvPr id="14" name="TextBox 13">
            <a:extLst>
              <a:ext uri="{FF2B5EF4-FFF2-40B4-BE49-F238E27FC236}">
                <a16:creationId xmlns:a16="http://schemas.microsoft.com/office/drawing/2014/main" id="{F5EB2D25-680F-47EC-AA09-1D34021AE7F1}"/>
              </a:ext>
            </a:extLst>
          </p:cNvPr>
          <p:cNvSpPr txBox="1"/>
          <p:nvPr/>
        </p:nvSpPr>
        <p:spPr>
          <a:xfrm>
            <a:off x="842211" y="2211052"/>
            <a:ext cx="8229600" cy="2031325"/>
          </a:xfrm>
          <a:prstGeom prst="rect">
            <a:avLst/>
          </a:prstGeom>
          <a:noFill/>
        </p:spPr>
        <p:txBody>
          <a:bodyPr wrap="square">
            <a:spAutoFit/>
          </a:bodyPr>
          <a:lstStyle/>
          <a:p>
            <a:pPr marL="285750" indent="-285750">
              <a:buFont typeface="Arial" panose="020B0604020202020204" pitchFamily="34" charset="0"/>
              <a:buChar char="•"/>
            </a:pPr>
            <a:r>
              <a:rPr lang="en-US" b="1" dirty="0"/>
              <a:t>Splitting criteria</a:t>
            </a:r>
          </a:p>
          <a:p>
            <a:pPr marL="742950" lvl="1" indent="-285750">
              <a:buFont typeface="Arial" panose="020B0604020202020204" pitchFamily="34" charset="0"/>
              <a:buChar char="•"/>
            </a:pPr>
            <a:r>
              <a:rPr lang="en-US" sz="1600" b="1" dirty="0"/>
              <a:t>Classification</a:t>
            </a:r>
            <a:r>
              <a:rPr lang="en-US" dirty="0"/>
              <a:t>: CART uses Gini impurity as the splitting criterion. The lower the Gini impurity, the more pure the subset is. </a:t>
            </a:r>
          </a:p>
          <a:p>
            <a:pPr marL="742950" lvl="1" indent="-285750">
              <a:buFont typeface="Arial" panose="020B0604020202020204" pitchFamily="34" charset="0"/>
              <a:buChar char="•"/>
            </a:pPr>
            <a:r>
              <a:rPr lang="en-US" sz="1600" b="1" dirty="0"/>
              <a:t>Regression</a:t>
            </a:r>
            <a:r>
              <a:rPr lang="en-US" dirty="0"/>
              <a:t>: CART uses residual reduction as the splitting criterion. The lower the residual reduction, the better the fit of the model to the data.</a:t>
            </a:r>
          </a:p>
          <a:p>
            <a:pPr marL="285750" indent="-285750">
              <a:buFont typeface="Arial" panose="020B0604020202020204" pitchFamily="34" charset="0"/>
              <a:buChar char="•"/>
            </a:pPr>
            <a:r>
              <a:rPr lang="en-US" b="1" dirty="0"/>
              <a:t>Pruning</a:t>
            </a:r>
          </a:p>
          <a:p>
            <a:pPr marL="742950" lvl="1" indent="-285750">
              <a:buFont typeface="Arial" panose="020B0604020202020204" pitchFamily="34" charset="0"/>
              <a:buChar char="•"/>
            </a:pPr>
            <a:r>
              <a:rPr lang="en-US" dirty="0"/>
              <a:t>To prevent overfitting of the data/ Reduce cost and complexity</a:t>
            </a:r>
          </a:p>
        </p:txBody>
      </p:sp>
    </p:spTree>
    <p:extLst>
      <p:ext uri="{BB962C8B-B14F-4D97-AF65-F5344CB8AC3E}">
        <p14:creationId xmlns:p14="http://schemas.microsoft.com/office/powerpoint/2010/main" val="23496018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33</a:t>
            </a:r>
            <a:endParaRPr lang="en-GB" sz="1400" b="1" dirty="0"/>
          </a:p>
        </p:txBody>
      </p:sp>
      <p:cxnSp>
        <p:nvCxnSpPr>
          <p:cNvPr id="15" name="Straight Connector 14"/>
          <p:cNvCxnSpPr/>
          <p:nvPr/>
        </p:nvCxnSpPr>
        <p:spPr>
          <a:xfrm flipV="1">
            <a:off x="914400" y="658364"/>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066800" y="185470"/>
            <a:ext cx="1888659" cy="461665"/>
          </a:xfrm>
          <a:prstGeom prst="rect">
            <a:avLst/>
          </a:prstGeom>
        </p:spPr>
        <p:txBody>
          <a:bodyPr wrap="none">
            <a:spAutoFit/>
          </a:bodyPr>
          <a:lstStyle/>
          <a:p>
            <a:r>
              <a:rPr lang="en-US" sz="2400" b="1" i="0" dirty="0">
                <a:solidFill>
                  <a:srgbClr val="273239"/>
                </a:solidFill>
                <a:effectLst/>
                <a:latin typeface="Source Sans 3"/>
              </a:rPr>
              <a:t>Decision Tree</a:t>
            </a:r>
          </a:p>
        </p:txBody>
      </p:sp>
      <p:pic>
        <p:nvPicPr>
          <p:cNvPr id="9" name="Picture 8">
            <a:extLst>
              <a:ext uri="{FF2B5EF4-FFF2-40B4-BE49-F238E27FC236}">
                <a16:creationId xmlns:a16="http://schemas.microsoft.com/office/drawing/2014/main" id="{EF59322A-8004-4D39-A699-3BC22D5834B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pic>
        <p:nvPicPr>
          <p:cNvPr id="5" name="Picture 4">
            <a:extLst>
              <a:ext uri="{FF2B5EF4-FFF2-40B4-BE49-F238E27FC236}">
                <a16:creationId xmlns:a16="http://schemas.microsoft.com/office/drawing/2014/main" id="{83406DD3-A0C6-43D7-BA98-9D9851840F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143000"/>
            <a:ext cx="9144000" cy="4572000"/>
          </a:xfrm>
          <a:prstGeom prst="rect">
            <a:avLst/>
          </a:prstGeom>
        </p:spPr>
      </p:pic>
    </p:spTree>
    <p:extLst>
      <p:ext uri="{BB962C8B-B14F-4D97-AF65-F5344CB8AC3E}">
        <p14:creationId xmlns:p14="http://schemas.microsoft.com/office/powerpoint/2010/main" val="1449334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34</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219200" y="319173"/>
            <a:ext cx="7065267" cy="523220"/>
          </a:xfrm>
          <a:prstGeom prst="rect">
            <a:avLst/>
          </a:prstGeom>
        </p:spPr>
        <p:txBody>
          <a:bodyPr wrap="none">
            <a:spAutoFit/>
          </a:bodyPr>
          <a:lstStyle/>
          <a:p>
            <a:r>
              <a:rPr lang="en-US" sz="2800" b="1" dirty="0"/>
              <a:t>Advantages VS Disadvantages of Decision Tree</a:t>
            </a:r>
          </a:p>
        </p:txBody>
      </p:sp>
      <p:sp>
        <p:nvSpPr>
          <p:cNvPr id="10" name="Rectangle 9"/>
          <p:cNvSpPr/>
          <p:nvPr/>
        </p:nvSpPr>
        <p:spPr>
          <a:xfrm>
            <a:off x="-76200" y="2814320"/>
            <a:ext cx="4408930" cy="1754326"/>
          </a:xfrm>
          <a:prstGeom prst="rect">
            <a:avLst/>
          </a:prstGeom>
        </p:spPr>
        <p:txBody>
          <a:bodyPr wrap="square">
            <a:spAutoFit/>
          </a:bodyPr>
          <a:lstStyle/>
          <a:p>
            <a:pPr marL="742950" lvl="1" indent="-285750" algn="just">
              <a:buFont typeface="Wingdings" pitchFamily="2" charset="2"/>
              <a:buChar char="q"/>
            </a:pPr>
            <a:r>
              <a:rPr lang="en-US" dirty="0"/>
              <a:t>The decision tree is a white-box model. We can easily understand any particular condition of the model which results in either true or false.</a:t>
            </a:r>
          </a:p>
          <a:p>
            <a:pPr marL="742950" lvl="1" indent="-285750" algn="just">
              <a:buFont typeface="Wingdings" pitchFamily="2" charset="2"/>
              <a:buChar char="q"/>
            </a:pPr>
            <a:r>
              <a:rPr lang="en-US" dirty="0"/>
              <a:t>It can handle both </a:t>
            </a:r>
            <a:r>
              <a:rPr lang="en-US" b="1" dirty="0">
                <a:solidFill>
                  <a:srgbClr val="FF0000"/>
                </a:solidFill>
              </a:rPr>
              <a:t>continuous</a:t>
            </a:r>
            <a:r>
              <a:rPr lang="en-US" dirty="0"/>
              <a:t> and </a:t>
            </a:r>
            <a:r>
              <a:rPr lang="en-US" b="1" dirty="0">
                <a:solidFill>
                  <a:srgbClr val="FF0000"/>
                </a:solidFill>
              </a:rPr>
              <a:t>categorical</a:t>
            </a:r>
            <a:r>
              <a:rPr lang="en-US" dirty="0">
                <a:solidFill>
                  <a:srgbClr val="FF0000"/>
                </a:solidFill>
              </a:rPr>
              <a:t> </a:t>
            </a:r>
            <a:r>
              <a:rPr lang="en-US" dirty="0"/>
              <a:t>data.</a:t>
            </a:r>
          </a:p>
        </p:txBody>
      </p:sp>
      <p:pic>
        <p:nvPicPr>
          <p:cNvPr id="11" name="Picture 4" descr="https://encrypted-tbn0.gstatic.com/images?q=tbn:ANd9GcSFQJyJrvPJBrDQHyDj81iY2HE4dMQIh0Ydh8UUNNSYfnIsTtE5_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9670" y="1371600"/>
            <a:ext cx="2929003" cy="1303711"/>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a:off x="4724400" y="2814320"/>
            <a:ext cx="4186238" cy="2031325"/>
          </a:xfrm>
          <a:prstGeom prst="rect">
            <a:avLst/>
          </a:prstGeom>
        </p:spPr>
        <p:txBody>
          <a:bodyPr wrap="square">
            <a:spAutoFit/>
          </a:bodyPr>
          <a:lstStyle/>
          <a:p>
            <a:pPr marL="285750" indent="-285750">
              <a:buFont typeface="Wingdings" panose="05000000000000000000" pitchFamily="2" charset="2"/>
              <a:buChar char="q"/>
            </a:pPr>
            <a:r>
              <a:rPr lang="en-US" dirty="0"/>
              <a:t>Decision trees may become very large and </a:t>
            </a:r>
            <a:r>
              <a:rPr lang="en-US" b="1" dirty="0">
                <a:solidFill>
                  <a:srgbClr val="FF0000"/>
                </a:solidFill>
              </a:rPr>
              <a:t>complex</a:t>
            </a:r>
            <a:r>
              <a:rPr lang="en-US" dirty="0"/>
              <a:t> with a large number of attributes.</a:t>
            </a:r>
          </a:p>
          <a:p>
            <a:pPr marL="285750" indent="-285750">
              <a:buFont typeface="Wingdings" panose="05000000000000000000" pitchFamily="2" charset="2"/>
              <a:buChar char="q"/>
            </a:pPr>
            <a:r>
              <a:rPr lang="en-US" dirty="0"/>
              <a:t>A decision tree at times can be </a:t>
            </a:r>
            <a:r>
              <a:rPr lang="en-US" b="1" dirty="0">
                <a:solidFill>
                  <a:srgbClr val="FF0000"/>
                </a:solidFill>
              </a:rPr>
              <a:t>sensitive</a:t>
            </a:r>
            <a:r>
              <a:rPr lang="en-US" dirty="0"/>
              <a:t> to the training data, a very small variation in data can lead to a completely different tree structure.</a:t>
            </a:r>
          </a:p>
        </p:txBody>
      </p:sp>
      <p:pic>
        <p:nvPicPr>
          <p:cNvPr id="14" name="Picture 13">
            <a:extLst>
              <a:ext uri="{FF2B5EF4-FFF2-40B4-BE49-F238E27FC236}">
                <a16:creationId xmlns:a16="http://schemas.microsoft.com/office/drawing/2014/main" id="{8B07319D-7571-4BC2-912A-ADB2DD41B89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4106062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23194" y="2659559"/>
            <a:ext cx="3247427" cy="769441"/>
          </a:xfrm>
          <a:prstGeom prst="rect">
            <a:avLst/>
          </a:prstGeom>
        </p:spPr>
        <p:txBody>
          <a:bodyPr wrap="none">
            <a:spAutoFit/>
          </a:bodyPr>
          <a:lstStyle/>
          <a:p>
            <a:r>
              <a:rPr lang="en-US" sz="4400" b="1" dirty="0"/>
              <a:t>Classification</a:t>
            </a:r>
            <a:endParaRPr lang="en-GB" sz="4400" b="1" dirty="0"/>
          </a:p>
        </p:txBody>
      </p:sp>
      <p:cxnSp>
        <p:nvCxnSpPr>
          <p:cNvPr id="6" name="Straight Connector 5"/>
          <p:cNvCxnSpPr/>
          <p:nvPr/>
        </p:nvCxnSpPr>
        <p:spPr>
          <a:xfrm flipV="1">
            <a:off x="3276600" y="3371225"/>
            <a:ext cx="4038600" cy="137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618045" y="3453943"/>
            <a:ext cx="2759282" cy="584775"/>
          </a:xfrm>
          <a:prstGeom prst="rect">
            <a:avLst/>
          </a:prstGeom>
        </p:spPr>
        <p:txBody>
          <a:bodyPr wrap="none">
            <a:spAutoFit/>
          </a:bodyPr>
          <a:lstStyle/>
          <a:p>
            <a:r>
              <a:rPr lang="en-US" sz="3200" b="1" dirty="0"/>
              <a:t>Random Forest</a:t>
            </a:r>
            <a:endParaRPr lang="en-GB" sz="3200" b="1" dirty="0"/>
          </a:p>
        </p:txBody>
      </p:sp>
      <p:pic>
        <p:nvPicPr>
          <p:cNvPr id="8" name="Picture 7">
            <a:extLst>
              <a:ext uri="{FF2B5EF4-FFF2-40B4-BE49-F238E27FC236}">
                <a16:creationId xmlns:a16="http://schemas.microsoft.com/office/drawing/2014/main" id="{318F2AFA-0E5F-4BD7-9682-745AAECE43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46531" y="2659559"/>
            <a:ext cx="915202" cy="915202"/>
          </a:xfrm>
          <a:prstGeom prst="rect">
            <a:avLst/>
          </a:prstGeom>
        </p:spPr>
      </p:pic>
    </p:spTree>
    <p:extLst>
      <p:ext uri="{BB962C8B-B14F-4D97-AF65-F5344CB8AC3E}">
        <p14:creationId xmlns:p14="http://schemas.microsoft.com/office/powerpoint/2010/main" val="3471953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2384884" cy="523220"/>
          </a:xfrm>
          <a:prstGeom prst="rect">
            <a:avLst/>
          </a:prstGeom>
        </p:spPr>
        <p:txBody>
          <a:bodyPr wrap="none">
            <a:spAutoFit/>
          </a:bodyPr>
          <a:lstStyle/>
          <a:p>
            <a:r>
              <a:rPr lang="en-US" sz="2800" b="1" dirty="0"/>
              <a:t>Random forest</a:t>
            </a:r>
            <a:endParaRPr lang="en-GB" sz="2800" b="1" dirty="0"/>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36</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9458" name="Picture 2" descr="الگوریتم جنگل تصادفی Random Forest"/>
          <p:cNvPicPr>
            <a:picLocks noChangeAspect="1" noChangeArrowheads="1"/>
          </p:cNvPicPr>
          <p:nvPr/>
        </p:nvPicPr>
        <p:blipFill rotWithShape="1">
          <a:blip r:embed="rId2">
            <a:extLst>
              <a:ext uri="{28A0092B-C50C-407E-A947-70E740481C1C}">
                <a14:useLocalDpi xmlns:a14="http://schemas.microsoft.com/office/drawing/2010/main" val="0"/>
              </a:ext>
            </a:extLst>
          </a:blip>
          <a:srcRect l="25488" r="27051"/>
          <a:stretch/>
        </p:blipFill>
        <p:spPr bwMode="auto">
          <a:xfrm>
            <a:off x="1905000" y="3190874"/>
            <a:ext cx="4629150" cy="34671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066800" y="1143000"/>
            <a:ext cx="7467600" cy="1200329"/>
          </a:xfrm>
          <a:prstGeom prst="rect">
            <a:avLst/>
          </a:prstGeom>
        </p:spPr>
        <p:txBody>
          <a:bodyPr wrap="square">
            <a:spAutoFit/>
          </a:bodyPr>
          <a:lstStyle/>
          <a:p>
            <a:r>
              <a:rPr lang="en-US" dirty="0"/>
              <a:t>Random forest, like its name implies, consists of a large number of individual decision trees that operate as an ensemble. Each individual tree in the random forest spits out a class prediction and the class with the most votes becomes our model’s prediction.</a:t>
            </a:r>
          </a:p>
        </p:txBody>
      </p:sp>
      <p:sp>
        <p:nvSpPr>
          <p:cNvPr id="10" name="Rectangle 9"/>
          <p:cNvSpPr/>
          <p:nvPr/>
        </p:nvSpPr>
        <p:spPr>
          <a:xfrm>
            <a:off x="1066800" y="3059668"/>
            <a:ext cx="2590800" cy="369332"/>
          </a:xfrm>
          <a:prstGeom prst="rect">
            <a:avLst/>
          </a:prstGeom>
        </p:spPr>
        <p:txBody>
          <a:bodyPr wrap="square">
            <a:spAutoFit/>
          </a:bodyPr>
          <a:lstStyle/>
          <a:p>
            <a:r>
              <a:rPr lang="en-US" b="1" dirty="0"/>
              <a:t>The Wisdom of Crowds</a:t>
            </a:r>
          </a:p>
        </p:txBody>
      </p:sp>
      <p:sp>
        <p:nvSpPr>
          <p:cNvPr id="3" name="Rectangle 2"/>
          <p:cNvSpPr/>
          <p:nvPr/>
        </p:nvSpPr>
        <p:spPr>
          <a:xfrm>
            <a:off x="1154118" y="2325469"/>
            <a:ext cx="2060179" cy="646331"/>
          </a:xfrm>
          <a:prstGeom prst="rect">
            <a:avLst/>
          </a:prstGeom>
        </p:spPr>
        <p:txBody>
          <a:bodyPr wrap="none">
            <a:spAutoFit/>
          </a:bodyPr>
          <a:lstStyle/>
          <a:p>
            <a:r>
              <a:rPr lang="en-US" b="1" dirty="0"/>
              <a:t>Ensemble Learning </a:t>
            </a:r>
          </a:p>
          <a:p>
            <a:r>
              <a:rPr lang="en-US" b="1" dirty="0"/>
              <a:t>Ensemble methods</a:t>
            </a:r>
          </a:p>
        </p:txBody>
      </p:sp>
      <p:pic>
        <p:nvPicPr>
          <p:cNvPr id="11" name="Picture 10">
            <a:extLst>
              <a:ext uri="{FF2B5EF4-FFF2-40B4-BE49-F238E27FC236}">
                <a16:creationId xmlns:a16="http://schemas.microsoft.com/office/drawing/2014/main" id="{37E35E99-A807-4E68-B2B3-2B8B6BE1FBD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1538467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5344733" cy="523220"/>
          </a:xfrm>
          <a:prstGeom prst="rect">
            <a:avLst/>
          </a:prstGeom>
        </p:spPr>
        <p:txBody>
          <a:bodyPr wrap="none">
            <a:spAutoFit/>
          </a:bodyPr>
          <a:lstStyle/>
          <a:p>
            <a:pPr algn="l" fontAlgn="base"/>
            <a:r>
              <a:rPr lang="en-US" sz="2800" b="1" i="0" dirty="0">
                <a:solidFill>
                  <a:srgbClr val="273239"/>
                </a:solidFill>
                <a:effectLst/>
                <a:latin typeface="Nunito" pitchFamily="2" charset="0"/>
              </a:rPr>
              <a:t>How to work the RF Algorithm</a:t>
            </a:r>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37</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066800" y="1143000"/>
            <a:ext cx="7467600" cy="4628190"/>
          </a:xfrm>
          <a:prstGeom prst="rect">
            <a:avLst/>
          </a:prstGeom>
        </p:spPr>
        <p:txBody>
          <a:bodyPr wrap="square">
            <a:spAutoFit/>
          </a:bodyPr>
          <a:lstStyle/>
          <a:p>
            <a:pPr algn="l" fontAlgn="base">
              <a:lnSpc>
                <a:spcPct val="150000"/>
              </a:lnSpc>
              <a:buFont typeface="Arial" panose="020B0604020202020204" pitchFamily="34" charset="0"/>
              <a:buChar char="•"/>
            </a:pPr>
            <a:r>
              <a:rPr lang="en-US" b="1" i="0" dirty="0">
                <a:solidFill>
                  <a:srgbClr val="273239"/>
                </a:solidFill>
                <a:effectLst/>
                <a:latin typeface="Nunito" pitchFamily="2" charset="0"/>
              </a:rPr>
              <a:t>Create Many Decision Trees</a:t>
            </a:r>
          </a:p>
          <a:p>
            <a:pPr algn="l" fontAlgn="base">
              <a:lnSpc>
                <a:spcPct val="150000"/>
              </a:lnSpc>
              <a:buFont typeface="Arial" panose="020B0604020202020204" pitchFamily="34" charset="0"/>
              <a:buChar char="•"/>
            </a:pPr>
            <a:r>
              <a:rPr lang="en-US" b="1" i="0" dirty="0">
                <a:solidFill>
                  <a:srgbClr val="273239"/>
                </a:solidFill>
                <a:effectLst/>
                <a:latin typeface="Nunito" pitchFamily="2" charset="0"/>
              </a:rPr>
              <a:t>Pick Random Features</a:t>
            </a:r>
          </a:p>
          <a:p>
            <a:pPr algn="l" fontAlgn="base">
              <a:lnSpc>
                <a:spcPct val="150000"/>
              </a:lnSpc>
              <a:buFont typeface="Arial" panose="020B0604020202020204" pitchFamily="34" charset="0"/>
              <a:buChar char="•"/>
            </a:pPr>
            <a:r>
              <a:rPr lang="en-US" b="1" i="0" dirty="0">
                <a:solidFill>
                  <a:srgbClr val="273239"/>
                </a:solidFill>
                <a:effectLst/>
                <a:latin typeface="Nunito" pitchFamily="2" charset="0"/>
              </a:rPr>
              <a:t>Each Tree Makes a Prediction</a:t>
            </a:r>
          </a:p>
          <a:p>
            <a:pPr algn="l" fontAlgn="base">
              <a:lnSpc>
                <a:spcPct val="150000"/>
              </a:lnSpc>
              <a:buFont typeface="Arial" panose="020B0604020202020204" pitchFamily="34" charset="0"/>
              <a:buChar char="•"/>
            </a:pPr>
            <a:r>
              <a:rPr lang="en-US" b="1" i="0" dirty="0">
                <a:solidFill>
                  <a:srgbClr val="273239"/>
                </a:solidFill>
                <a:effectLst/>
                <a:latin typeface="Nunito" pitchFamily="2" charset="0"/>
              </a:rPr>
              <a:t>Combine the Predictions:</a:t>
            </a:r>
            <a:endParaRPr lang="en-US" b="0" i="0" dirty="0">
              <a:solidFill>
                <a:srgbClr val="273239"/>
              </a:solidFill>
              <a:effectLst/>
              <a:latin typeface="Nunito" pitchFamily="2" charset="0"/>
            </a:endParaRPr>
          </a:p>
          <a:p>
            <a:pPr marL="742950" lvl="1" indent="-285750" algn="l" fontAlgn="base">
              <a:lnSpc>
                <a:spcPct val="150000"/>
              </a:lnSpc>
              <a:buFont typeface="Arial" panose="020B0604020202020204" pitchFamily="34" charset="0"/>
              <a:buChar char="•"/>
            </a:pPr>
            <a:r>
              <a:rPr lang="en-US" b="0" i="0" dirty="0">
                <a:solidFill>
                  <a:srgbClr val="273239"/>
                </a:solidFill>
                <a:effectLst/>
                <a:latin typeface="Nunito" pitchFamily="2" charset="0"/>
              </a:rPr>
              <a:t>For </a:t>
            </a:r>
            <a:r>
              <a:rPr lang="en-US" b="1" i="0" dirty="0">
                <a:solidFill>
                  <a:srgbClr val="273239"/>
                </a:solidFill>
                <a:effectLst/>
                <a:latin typeface="Nunito" pitchFamily="2" charset="0"/>
              </a:rPr>
              <a:t>classification</a:t>
            </a:r>
            <a:r>
              <a:rPr lang="en-US" b="0" i="0" dirty="0">
                <a:solidFill>
                  <a:srgbClr val="273239"/>
                </a:solidFill>
                <a:effectLst/>
                <a:latin typeface="Nunito" pitchFamily="2" charset="0"/>
              </a:rPr>
              <a:t> we choose a category as the final answer is the one that most trees agree on </a:t>
            </a:r>
            <a:r>
              <a:rPr lang="en-US" b="0" i="0" dirty="0" err="1">
                <a:solidFill>
                  <a:srgbClr val="273239"/>
                </a:solidFill>
                <a:effectLst/>
                <a:latin typeface="Nunito" pitchFamily="2" charset="0"/>
              </a:rPr>
              <a:t>i.e</a:t>
            </a:r>
            <a:r>
              <a:rPr lang="en-US" b="0" i="0" dirty="0">
                <a:solidFill>
                  <a:srgbClr val="273239"/>
                </a:solidFill>
                <a:effectLst/>
                <a:latin typeface="Nunito" pitchFamily="2" charset="0"/>
              </a:rPr>
              <a:t> </a:t>
            </a:r>
            <a:r>
              <a:rPr lang="en-US" b="1" i="0" dirty="0">
                <a:solidFill>
                  <a:srgbClr val="273239"/>
                </a:solidFill>
                <a:effectLst/>
                <a:latin typeface="Nunito" pitchFamily="2" charset="0"/>
              </a:rPr>
              <a:t>majority voting</a:t>
            </a:r>
            <a:r>
              <a:rPr lang="en-US" b="0" i="0" dirty="0">
                <a:solidFill>
                  <a:srgbClr val="273239"/>
                </a:solidFill>
                <a:effectLst/>
                <a:latin typeface="Nunito" pitchFamily="2" charset="0"/>
              </a:rPr>
              <a:t>.</a:t>
            </a:r>
          </a:p>
          <a:p>
            <a:pPr marL="742950" lvl="1" indent="-285750" algn="l" fontAlgn="base">
              <a:lnSpc>
                <a:spcPct val="150000"/>
              </a:lnSpc>
              <a:buFont typeface="Arial" panose="020B0604020202020204" pitchFamily="34" charset="0"/>
              <a:buChar char="•"/>
            </a:pPr>
            <a:r>
              <a:rPr lang="en-US" b="0" i="0" dirty="0">
                <a:solidFill>
                  <a:srgbClr val="273239"/>
                </a:solidFill>
                <a:effectLst/>
                <a:latin typeface="Nunito" pitchFamily="2" charset="0"/>
              </a:rPr>
              <a:t>For </a:t>
            </a:r>
            <a:r>
              <a:rPr lang="en-US" b="1" i="0" dirty="0">
                <a:solidFill>
                  <a:srgbClr val="273239"/>
                </a:solidFill>
                <a:effectLst/>
                <a:latin typeface="Nunito" pitchFamily="2" charset="0"/>
              </a:rPr>
              <a:t>regression</a:t>
            </a:r>
            <a:r>
              <a:rPr lang="en-US" b="0" i="0" dirty="0">
                <a:solidFill>
                  <a:srgbClr val="273239"/>
                </a:solidFill>
                <a:effectLst/>
                <a:latin typeface="Nunito" pitchFamily="2" charset="0"/>
              </a:rPr>
              <a:t> we predict a number as the final answer is the average of all the trees predictions.</a:t>
            </a:r>
          </a:p>
          <a:p>
            <a:pPr algn="l" fontAlgn="base">
              <a:lnSpc>
                <a:spcPct val="150000"/>
              </a:lnSpc>
              <a:buFont typeface="Arial" panose="020B0604020202020204" pitchFamily="34" charset="0"/>
              <a:buChar char="•"/>
            </a:pPr>
            <a:r>
              <a:rPr lang="en-US" b="1" i="0" dirty="0">
                <a:solidFill>
                  <a:srgbClr val="273239"/>
                </a:solidFill>
                <a:effectLst/>
                <a:latin typeface="Nunito" pitchFamily="2" charset="0"/>
              </a:rPr>
              <a:t>Why It Works Well:</a:t>
            </a:r>
            <a:r>
              <a:rPr lang="en-US" b="0" i="0" dirty="0">
                <a:solidFill>
                  <a:srgbClr val="273239"/>
                </a:solidFill>
                <a:effectLst/>
                <a:latin typeface="Nunito" pitchFamily="2" charset="0"/>
              </a:rPr>
              <a:t> Using random data and features for each tree helps avoid overfitting and makes the overall prediction more accurate and trustworthy.</a:t>
            </a:r>
          </a:p>
        </p:txBody>
      </p:sp>
      <p:pic>
        <p:nvPicPr>
          <p:cNvPr id="11" name="Picture 10">
            <a:extLst>
              <a:ext uri="{FF2B5EF4-FFF2-40B4-BE49-F238E27FC236}">
                <a16:creationId xmlns:a16="http://schemas.microsoft.com/office/drawing/2014/main" id="{37E35E99-A807-4E68-B2B3-2B8B6BE1FBD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427701162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3626634" cy="523220"/>
          </a:xfrm>
          <a:prstGeom prst="rect">
            <a:avLst/>
          </a:prstGeom>
        </p:spPr>
        <p:txBody>
          <a:bodyPr wrap="none">
            <a:spAutoFit/>
          </a:bodyPr>
          <a:lstStyle/>
          <a:p>
            <a:r>
              <a:rPr lang="en-US" sz="2800" b="1" dirty="0"/>
              <a:t>The Wisdom of Crowds</a:t>
            </a:r>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38</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23554" name="Picture 2" descr="http://deeptip.ir/wp-content/uploads/2020/09/0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999" y="1742420"/>
            <a:ext cx="4890373" cy="3667780"/>
          </a:xfrm>
          <a:prstGeom prst="rect">
            <a:avLst/>
          </a:prstGeom>
          <a:noFill/>
          <a:extLst>
            <a:ext uri="{909E8E84-426E-40DD-AFC4-6F175D3DCCD1}">
              <a14:hiddenFill xmlns:a14="http://schemas.microsoft.com/office/drawing/2010/main">
                <a:solidFill>
                  <a:srgbClr val="FFFFFF"/>
                </a:solidFill>
              </a14:hiddenFill>
            </a:ext>
          </a:extLst>
        </p:spPr>
      </p:pic>
      <p:pic>
        <p:nvPicPr>
          <p:cNvPr id="23556" name="Picture 4" descr="http://deeptip.ir/wp-content/uploads/2020/09/04.jpe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3512" y="4582241"/>
            <a:ext cx="3367088" cy="227575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192218" y="1132820"/>
            <a:ext cx="3919663" cy="400110"/>
          </a:xfrm>
          <a:prstGeom prst="rect">
            <a:avLst/>
          </a:prstGeom>
        </p:spPr>
        <p:txBody>
          <a:bodyPr wrap="none">
            <a:spAutoFit/>
          </a:bodyPr>
          <a:lstStyle/>
          <a:p>
            <a:r>
              <a:rPr lang="en-US" sz="2000" dirty="0"/>
              <a:t>Many uncorrelated models is Useful</a:t>
            </a:r>
          </a:p>
        </p:txBody>
      </p:sp>
      <p:pic>
        <p:nvPicPr>
          <p:cNvPr id="10" name="Picture 9">
            <a:extLst>
              <a:ext uri="{FF2B5EF4-FFF2-40B4-BE49-F238E27FC236}">
                <a16:creationId xmlns:a16="http://schemas.microsoft.com/office/drawing/2014/main" id="{D33D219A-94EB-478A-B808-FB1977779AA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321084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5752665" cy="523220"/>
          </a:xfrm>
          <a:prstGeom prst="rect">
            <a:avLst/>
          </a:prstGeom>
        </p:spPr>
        <p:txBody>
          <a:bodyPr wrap="none">
            <a:spAutoFit/>
          </a:bodyPr>
          <a:lstStyle/>
          <a:p>
            <a:r>
              <a:rPr lang="en-GB" sz="2800" b="1" dirty="0"/>
              <a:t>Which decision Boundary is the best?</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en-US" sz="1400" b="1" dirty="0"/>
              <a:t>3</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143000" y="1148477"/>
            <a:ext cx="6705600" cy="2585323"/>
          </a:xfrm>
          <a:prstGeom prst="rect">
            <a:avLst/>
          </a:prstGeom>
        </p:spPr>
        <p:txBody>
          <a:bodyPr wrap="square">
            <a:spAutoFit/>
          </a:bodyPr>
          <a:lstStyle/>
          <a:p>
            <a:pPr>
              <a:lnSpc>
                <a:spcPct val="150000"/>
              </a:lnSpc>
            </a:pPr>
            <a:r>
              <a:rPr lang="en-US" dirty="0"/>
              <a:t>To separate the two classes of data points, there are </a:t>
            </a:r>
            <a:r>
              <a:rPr lang="en-US" dirty="0">
                <a:solidFill>
                  <a:srgbClr val="FF0000"/>
                </a:solidFill>
              </a:rPr>
              <a:t>many possible </a:t>
            </a:r>
            <a:r>
              <a:rPr lang="en-US" dirty="0" err="1">
                <a:solidFill>
                  <a:srgbClr val="FF0000"/>
                </a:solidFill>
              </a:rPr>
              <a:t>hyperplanes</a:t>
            </a:r>
            <a:r>
              <a:rPr lang="en-US" dirty="0">
                <a:solidFill>
                  <a:srgbClr val="FF0000"/>
                </a:solidFill>
              </a:rPr>
              <a:t> </a:t>
            </a:r>
            <a:r>
              <a:rPr lang="en-US" dirty="0"/>
              <a:t>that could be chosen. Our </a:t>
            </a:r>
            <a:r>
              <a:rPr lang="en-US" dirty="0">
                <a:solidFill>
                  <a:srgbClr val="FF0000"/>
                </a:solidFill>
              </a:rPr>
              <a:t>objective</a:t>
            </a:r>
            <a:r>
              <a:rPr lang="en-US" dirty="0"/>
              <a:t> is to</a:t>
            </a:r>
            <a:r>
              <a:rPr lang="en-US" dirty="0">
                <a:solidFill>
                  <a:srgbClr val="FF0000"/>
                </a:solidFill>
              </a:rPr>
              <a:t> find a plane </a:t>
            </a:r>
            <a:r>
              <a:rPr lang="en-US" dirty="0"/>
              <a:t>that</a:t>
            </a:r>
            <a:r>
              <a:rPr lang="en-US" dirty="0">
                <a:solidFill>
                  <a:srgbClr val="FF0000"/>
                </a:solidFill>
              </a:rPr>
              <a:t> </a:t>
            </a:r>
            <a:r>
              <a:rPr lang="en-US" dirty="0"/>
              <a:t>has the </a:t>
            </a:r>
            <a:r>
              <a:rPr lang="en-US" dirty="0">
                <a:solidFill>
                  <a:srgbClr val="FF0000"/>
                </a:solidFill>
              </a:rPr>
              <a:t>maximum margin</a:t>
            </a:r>
            <a:r>
              <a:rPr lang="en-US" dirty="0"/>
              <a:t>, </a:t>
            </a:r>
            <a:r>
              <a:rPr lang="en-US" dirty="0" err="1"/>
              <a:t>i.e</a:t>
            </a:r>
            <a:r>
              <a:rPr lang="en-US" dirty="0"/>
              <a:t> the maximum distance between data points of both classes. Maximizing the margin distance provides some reinforcement so that future data points can be classified with more confidence.</a:t>
            </a:r>
            <a:endParaRPr lang="en-US" sz="1600" dirty="0"/>
          </a:p>
        </p:txBody>
      </p:sp>
      <p:pic>
        <p:nvPicPr>
          <p:cNvPr id="11" name="Picture 2" descr="https://miro.medium.com/max/375/0*9jEWNXTAao7phK-5.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77309"/>
            <a:ext cx="2857500" cy="280035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4" descr="https://miro.medium.com/max/375/0*0o8xIA4k3gXUDCFU.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0" y="3897629"/>
            <a:ext cx="2857500" cy="2819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F402E170-A4FF-4893-9D00-54EFA53C573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19276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4905125" cy="523220"/>
          </a:xfrm>
          <a:prstGeom prst="rect">
            <a:avLst/>
          </a:prstGeom>
        </p:spPr>
        <p:txBody>
          <a:bodyPr wrap="none">
            <a:spAutoFit/>
          </a:bodyPr>
          <a:lstStyle/>
          <a:p>
            <a:r>
              <a:rPr lang="en-US" sz="2800" b="1" dirty="0"/>
              <a:t>Is Random forest Use Diversity?</a:t>
            </a:r>
            <a:endParaRPr lang="en-GB" sz="2800" b="1" dirty="0"/>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39</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765175" y="1721792"/>
            <a:ext cx="1190711" cy="461665"/>
          </a:xfrm>
          <a:prstGeom prst="rect">
            <a:avLst/>
          </a:prstGeom>
        </p:spPr>
        <p:txBody>
          <a:bodyPr wrap="none">
            <a:spAutoFit/>
          </a:bodyPr>
          <a:lstStyle/>
          <a:p>
            <a:r>
              <a:rPr lang="en-US" sz="2400" b="1" dirty="0"/>
              <a:t>Bagging</a:t>
            </a:r>
            <a:endParaRPr lang="en-US" sz="2400" dirty="0"/>
          </a:p>
        </p:txBody>
      </p:sp>
      <p:sp>
        <p:nvSpPr>
          <p:cNvPr id="3" name="Rectangle 2"/>
          <p:cNvSpPr/>
          <p:nvPr/>
        </p:nvSpPr>
        <p:spPr>
          <a:xfrm>
            <a:off x="2789789" y="1295400"/>
            <a:ext cx="1633781" cy="369332"/>
          </a:xfrm>
          <a:prstGeom prst="rect">
            <a:avLst/>
          </a:prstGeom>
        </p:spPr>
        <p:txBody>
          <a:bodyPr wrap="none">
            <a:spAutoFit/>
          </a:bodyPr>
          <a:lstStyle/>
          <a:p>
            <a:r>
              <a:rPr lang="en-US" dirty="0"/>
              <a:t> [1, 2, 3, 4, 5, 6]</a:t>
            </a:r>
          </a:p>
        </p:txBody>
      </p:sp>
      <p:sp>
        <p:nvSpPr>
          <p:cNvPr id="6" name="Rectangle 5"/>
          <p:cNvSpPr/>
          <p:nvPr/>
        </p:nvSpPr>
        <p:spPr>
          <a:xfrm>
            <a:off x="2785819" y="1952625"/>
            <a:ext cx="1633781" cy="369332"/>
          </a:xfrm>
          <a:prstGeom prst="rect">
            <a:avLst/>
          </a:prstGeom>
        </p:spPr>
        <p:txBody>
          <a:bodyPr wrap="none">
            <a:spAutoFit/>
          </a:bodyPr>
          <a:lstStyle/>
          <a:p>
            <a:r>
              <a:rPr lang="en-US" dirty="0"/>
              <a:t> [2, 2, 3, 4, 6, 6]</a:t>
            </a:r>
          </a:p>
        </p:txBody>
      </p:sp>
      <p:sp>
        <p:nvSpPr>
          <p:cNvPr id="7" name="AutoShape 2" descr="https://miro.medium.com/max/775/1*EemYMyOADnT0lJWSXmTDdg.jpe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descr="https://miro.medium.com/max/775/1*EemYMyOADnT0lJWSXmTDdg.jpe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6" descr="https://miro.medium.com/max/775/1*EemYMyOADnT0lJWSXmTDdg.jpe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2535"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5084" y="3352800"/>
            <a:ext cx="4525099" cy="2881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736600" y="4793456"/>
            <a:ext cx="2419830" cy="400110"/>
          </a:xfrm>
          <a:prstGeom prst="rect">
            <a:avLst/>
          </a:prstGeom>
        </p:spPr>
        <p:txBody>
          <a:bodyPr wrap="none">
            <a:spAutoFit/>
          </a:bodyPr>
          <a:lstStyle/>
          <a:p>
            <a:r>
              <a:rPr lang="en-US" sz="2000" b="1" dirty="0"/>
              <a:t>Feature Randomness</a:t>
            </a:r>
            <a:endParaRPr lang="en-US" sz="2000" dirty="0"/>
          </a:p>
        </p:txBody>
      </p:sp>
      <p:sp>
        <p:nvSpPr>
          <p:cNvPr id="11" name="Oval 10"/>
          <p:cNvSpPr/>
          <p:nvPr/>
        </p:nvSpPr>
        <p:spPr>
          <a:xfrm>
            <a:off x="1913932" y="1714500"/>
            <a:ext cx="187085" cy="2286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92F7BA3E-AB7D-4C05-B402-FA39A1B1680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2941193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5623847" cy="523220"/>
          </a:xfrm>
          <a:prstGeom prst="rect">
            <a:avLst/>
          </a:prstGeom>
        </p:spPr>
        <p:txBody>
          <a:bodyPr wrap="none">
            <a:spAutoFit/>
          </a:bodyPr>
          <a:lstStyle/>
          <a:p>
            <a:r>
              <a:rPr lang="en-US" sz="2800" b="1" dirty="0"/>
              <a:t>Random forest Important Parameter</a:t>
            </a:r>
            <a:endParaRPr lang="en-GB" sz="2800" b="1" dirty="0"/>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dirty="0"/>
              <a:t>40</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D850C0C-79E1-43D6-BA51-020F4AE734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
        <p:nvSpPr>
          <p:cNvPr id="14" name="TextBox 13">
            <a:extLst>
              <a:ext uri="{FF2B5EF4-FFF2-40B4-BE49-F238E27FC236}">
                <a16:creationId xmlns:a16="http://schemas.microsoft.com/office/drawing/2014/main" id="{08DCA0B1-DAB7-46CD-A990-263244F1A004}"/>
              </a:ext>
            </a:extLst>
          </p:cNvPr>
          <p:cNvSpPr txBox="1"/>
          <p:nvPr/>
        </p:nvSpPr>
        <p:spPr>
          <a:xfrm>
            <a:off x="1101290" y="1524000"/>
            <a:ext cx="7204509" cy="3797193"/>
          </a:xfrm>
          <a:prstGeom prst="rect">
            <a:avLst/>
          </a:prstGeom>
          <a:noFill/>
        </p:spPr>
        <p:txBody>
          <a:bodyPr wrap="square">
            <a:spAutoFit/>
          </a:bodyPr>
          <a:lstStyle/>
          <a:p>
            <a:pPr algn="l" fontAlgn="base">
              <a:lnSpc>
                <a:spcPct val="150000"/>
              </a:lnSpc>
              <a:buFont typeface="Arial" panose="020B0604020202020204" pitchFamily="34" charset="0"/>
              <a:buChar char="•"/>
            </a:pPr>
            <a:r>
              <a:rPr lang="en-US" b="1" i="0" dirty="0" err="1">
                <a:solidFill>
                  <a:srgbClr val="273239"/>
                </a:solidFill>
                <a:effectLst/>
                <a:latin typeface="Nunito" pitchFamily="2" charset="0"/>
              </a:rPr>
              <a:t>n_estimators</a:t>
            </a:r>
            <a:r>
              <a:rPr lang="en-US" b="1" i="0" dirty="0">
                <a:solidFill>
                  <a:srgbClr val="273239"/>
                </a:solidFill>
                <a:effectLst/>
                <a:latin typeface="Nunito" pitchFamily="2" charset="0"/>
              </a:rPr>
              <a:t>:</a:t>
            </a:r>
            <a:r>
              <a:rPr lang="en-US" b="0" i="0" dirty="0">
                <a:solidFill>
                  <a:srgbClr val="273239"/>
                </a:solidFill>
                <a:effectLst/>
                <a:latin typeface="Nunito" pitchFamily="2" charset="0"/>
              </a:rPr>
              <a:t> Number of trees in the forest.</a:t>
            </a:r>
          </a:p>
          <a:p>
            <a:pPr algn="l" fontAlgn="base">
              <a:lnSpc>
                <a:spcPct val="150000"/>
              </a:lnSpc>
              <a:buFont typeface="Arial" panose="020B0604020202020204" pitchFamily="34" charset="0"/>
              <a:buChar char="•"/>
            </a:pPr>
            <a:r>
              <a:rPr lang="en-US" b="1" i="0" dirty="0" err="1">
                <a:solidFill>
                  <a:srgbClr val="273239"/>
                </a:solidFill>
                <a:effectLst/>
                <a:latin typeface="Nunito" pitchFamily="2" charset="0"/>
              </a:rPr>
              <a:t>max_depth</a:t>
            </a:r>
            <a:r>
              <a:rPr lang="en-US" b="1" i="0" dirty="0">
                <a:solidFill>
                  <a:srgbClr val="273239"/>
                </a:solidFill>
                <a:effectLst/>
                <a:latin typeface="Nunito" pitchFamily="2" charset="0"/>
              </a:rPr>
              <a:t>:</a:t>
            </a:r>
            <a:r>
              <a:rPr lang="en-US" b="0" i="0" dirty="0">
                <a:solidFill>
                  <a:srgbClr val="273239"/>
                </a:solidFill>
                <a:effectLst/>
                <a:latin typeface="Nunito" pitchFamily="2" charset="0"/>
              </a:rPr>
              <a:t> Maximum depth of each tree.</a:t>
            </a:r>
          </a:p>
          <a:p>
            <a:pPr algn="l" fontAlgn="base">
              <a:lnSpc>
                <a:spcPct val="150000"/>
              </a:lnSpc>
              <a:buFont typeface="Arial" panose="020B0604020202020204" pitchFamily="34" charset="0"/>
              <a:buChar char="•"/>
            </a:pPr>
            <a:r>
              <a:rPr lang="en-US" b="1" i="0" dirty="0" err="1">
                <a:solidFill>
                  <a:srgbClr val="273239"/>
                </a:solidFill>
                <a:effectLst/>
                <a:latin typeface="Nunito" pitchFamily="2" charset="0"/>
              </a:rPr>
              <a:t>max_features</a:t>
            </a:r>
            <a:r>
              <a:rPr lang="en-US" b="1" i="0" dirty="0">
                <a:solidFill>
                  <a:srgbClr val="273239"/>
                </a:solidFill>
                <a:effectLst/>
                <a:latin typeface="Nunito" pitchFamily="2" charset="0"/>
              </a:rPr>
              <a:t>:</a:t>
            </a:r>
            <a:r>
              <a:rPr lang="en-US" b="0" i="0" dirty="0">
                <a:solidFill>
                  <a:srgbClr val="273239"/>
                </a:solidFill>
                <a:effectLst/>
                <a:latin typeface="Nunito" pitchFamily="2" charset="0"/>
              </a:rPr>
              <a:t> Number of features considered for splitting at each node.</a:t>
            </a:r>
          </a:p>
          <a:p>
            <a:pPr algn="l" fontAlgn="base">
              <a:lnSpc>
                <a:spcPct val="150000"/>
              </a:lnSpc>
              <a:buFont typeface="Arial" panose="020B0604020202020204" pitchFamily="34" charset="0"/>
              <a:buChar char="•"/>
            </a:pPr>
            <a:r>
              <a:rPr lang="en-US" b="1" i="0" dirty="0">
                <a:solidFill>
                  <a:srgbClr val="273239"/>
                </a:solidFill>
                <a:effectLst/>
                <a:latin typeface="Nunito" pitchFamily="2" charset="0"/>
              </a:rPr>
              <a:t>criterion:</a:t>
            </a:r>
            <a:r>
              <a:rPr lang="en-US" b="0" i="0" dirty="0">
                <a:solidFill>
                  <a:srgbClr val="273239"/>
                </a:solidFill>
                <a:effectLst/>
                <a:latin typeface="Nunito" pitchFamily="2" charset="0"/>
              </a:rPr>
              <a:t> Function used to measure split quality ('</a:t>
            </a:r>
            <a:r>
              <a:rPr lang="en-US" b="0" i="0" dirty="0" err="1">
                <a:solidFill>
                  <a:srgbClr val="273239"/>
                </a:solidFill>
                <a:effectLst/>
                <a:latin typeface="Nunito" pitchFamily="2" charset="0"/>
              </a:rPr>
              <a:t>gini</a:t>
            </a:r>
            <a:r>
              <a:rPr lang="en-US" b="0" i="0" dirty="0">
                <a:solidFill>
                  <a:srgbClr val="273239"/>
                </a:solidFill>
                <a:effectLst/>
                <a:latin typeface="Nunito" pitchFamily="2" charset="0"/>
              </a:rPr>
              <a:t>' or 'entropy').</a:t>
            </a:r>
          </a:p>
          <a:p>
            <a:pPr algn="l" fontAlgn="base">
              <a:lnSpc>
                <a:spcPct val="150000"/>
              </a:lnSpc>
              <a:buFont typeface="Arial" panose="020B0604020202020204" pitchFamily="34" charset="0"/>
              <a:buChar char="•"/>
            </a:pPr>
            <a:r>
              <a:rPr lang="en-US" b="1" i="0" dirty="0" err="1">
                <a:solidFill>
                  <a:srgbClr val="273239"/>
                </a:solidFill>
                <a:effectLst/>
                <a:latin typeface="Nunito" pitchFamily="2" charset="0"/>
              </a:rPr>
              <a:t>min_samples_split</a:t>
            </a:r>
            <a:r>
              <a:rPr lang="en-US" b="1" i="0" dirty="0">
                <a:solidFill>
                  <a:srgbClr val="273239"/>
                </a:solidFill>
                <a:effectLst/>
                <a:latin typeface="Nunito" pitchFamily="2" charset="0"/>
              </a:rPr>
              <a:t>:</a:t>
            </a:r>
            <a:r>
              <a:rPr lang="en-US" b="0" i="0" dirty="0">
                <a:solidFill>
                  <a:srgbClr val="273239"/>
                </a:solidFill>
                <a:effectLst/>
                <a:latin typeface="Nunito" pitchFamily="2" charset="0"/>
              </a:rPr>
              <a:t> Minimum samples required to split a node.</a:t>
            </a:r>
          </a:p>
          <a:p>
            <a:pPr algn="l" fontAlgn="base">
              <a:lnSpc>
                <a:spcPct val="150000"/>
              </a:lnSpc>
              <a:buFont typeface="Arial" panose="020B0604020202020204" pitchFamily="34" charset="0"/>
              <a:buChar char="•"/>
            </a:pPr>
            <a:r>
              <a:rPr lang="en-US" b="1" i="0" dirty="0" err="1">
                <a:solidFill>
                  <a:srgbClr val="273239"/>
                </a:solidFill>
                <a:effectLst/>
                <a:latin typeface="Nunito" pitchFamily="2" charset="0"/>
              </a:rPr>
              <a:t>min_samples_leaf</a:t>
            </a:r>
            <a:r>
              <a:rPr lang="en-US" b="1" i="0" dirty="0">
                <a:solidFill>
                  <a:srgbClr val="273239"/>
                </a:solidFill>
                <a:effectLst/>
                <a:latin typeface="Nunito" pitchFamily="2" charset="0"/>
              </a:rPr>
              <a:t>:</a:t>
            </a:r>
            <a:r>
              <a:rPr lang="en-US" b="0" i="0" dirty="0">
                <a:solidFill>
                  <a:srgbClr val="273239"/>
                </a:solidFill>
                <a:effectLst/>
                <a:latin typeface="Nunito" pitchFamily="2" charset="0"/>
              </a:rPr>
              <a:t> Minimum samples required to be at a leaf node.</a:t>
            </a:r>
          </a:p>
          <a:p>
            <a:pPr algn="l" fontAlgn="base">
              <a:lnSpc>
                <a:spcPct val="150000"/>
              </a:lnSpc>
              <a:buFont typeface="Arial" panose="020B0604020202020204" pitchFamily="34" charset="0"/>
              <a:buChar char="•"/>
            </a:pPr>
            <a:r>
              <a:rPr lang="en-US" b="1" i="0" dirty="0">
                <a:solidFill>
                  <a:srgbClr val="273239"/>
                </a:solidFill>
                <a:effectLst/>
                <a:latin typeface="Nunito" pitchFamily="2" charset="0"/>
              </a:rPr>
              <a:t>bootstrap:</a:t>
            </a:r>
            <a:r>
              <a:rPr lang="en-US" b="0" i="0" dirty="0">
                <a:solidFill>
                  <a:srgbClr val="273239"/>
                </a:solidFill>
                <a:effectLst/>
                <a:latin typeface="Nunito" pitchFamily="2" charset="0"/>
              </a:rPr>
              <a:t> Whether to use bootstrap sampling when building trees (True or False).</a:t>
            </a:r>
          </a:p>
        </p:txBody>
      </p:sp>
    </p:spTree>
    <p:extLst>
      <p:ext uri="{BB962C8B-B14F-4D97-AF65-F5344CB8AC3E}">
        <p14:creationId xmlns:p14="http://schemas.microsoft.com/office/powerpoint/2010/main" val="30174726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54118" y="304800"/>
            <a:ext cx="4404667" cy="523220"/>
          </a:xfrm>
          <a:prstGeom prst="rect">
            <a:avLst/>
          </a:prstGeom>
        </p:spPr>
        <p:txBody>
          <a:bodyPr wrap="none">
            <a:spAutoFit/>
          </a:bodyPr>
          <a:lstStyle/>
          <a:p>
            <a:r>
              <a:rPr lang="en-US" sz="2800" b="1" dirty="0"/>
              <a:t>Random forest Effectiveness</a:t>
            </a:r>
            <a:endParaRPr lang="en-GB" sz="2800" b="1" dirty="0"/>
          </a:p>
        </p:txBody>
      </p:sp>
      <p:sp>
        <p:nvSpPr>
          <p:cNvPr id="17" name="Oval 16"/>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8" name="TextBox 17"/>
          <p:cNvSpPr txBox="1"/>
          <p:nvPr/>
        </p:nvSpPr>
        <p:spPr>
          <a:xfrm>
            <a:off x="8763000" y="6513611"/>
            <a:ext cx="381000" cy="307777"/>
          </a:xfrm>
          <a:prstGeom prst="rect">
            <a:avLst/>
          </a:prstGeom>
          <a:noFill/>
        </p:spPr>
        <p:txBody>
          <a:bodyPr wrap="square" rtlCol="0">
            <a:spAutoFit/>
          </a:bodyPr>
          <a:lstStyle/>
          <a:p>
            <a:r>
              <a:rPr lang="fa-IR" sz="1400" b="1"/>
              <a:t>41</a:t>
            </a:r>
            <a:endParaRPr lang="en-GB" sz="1400" b="1" dirty="0"/>
          </a:p>
        </p:txBody>
      </p:sp>
      <p:cxnSp>
        <p:nvCxnSpPr>
          <p:cNvPr id="15" name="Straight Connector 14"/>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pic>
        <p:nvPicPr>
          <p:cNvPr id="10" name="Picture 9">
            <a:extLst>
              <a:ext uri="{FF2B5EF4-FFF2-40B4-BE49-F238E27FC236}">
                <a16:creationId xmlns:a16="http://schemas.microsoft.com/office/drawing/2014/main" id="{2D850C0C-79E1-43D6-BA51-020F4AE734D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pic>
        <p:nvPicPr>
          <p:cNvPr id="7" name="Picture 6">
            <a:extLst>
              <a:ext uri="{FF2B5EF4-FFF2-40B4-BE49-F238E27FC236}">
                <a16:creationId xmlns:a16="http://schemas.microsoft.com/office/drawing/2014/main" id="{3886EF94-DB58-4E32-AFF4-AFE447419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1627636"/>
            <a:ext cx="8458200" cy="4229100"/>
          </a:xfrm>
          <a:prstGeom prst="rect">
            <a:avLst/>
          </a:prstGeom>
        </p:spPr>
      </p:pic>
    </p:spTree>
    <p:extLst>
      <p:ext uri="{BB962C8B-B14F-4D97-AF65-F5344CB8AC3E}">
        <p14:creationId xmlns:p14="http://schemas.microsoft.com/office/powerpoint/2010/main" val="2840294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3804760" cy="523220"/>
          </a:xfrm>
          <a:prstGeom prst="rect">
            <a:avLst/>
          </a:prstGeom>
        </p:spPr>
        <p:txBody>
          <a:bodyPr wrap="none">
            <a:spAutoFit/>
          </a:bodyPr>
          <a:lstStyle/>
          <a:p>
            <a:r>
              <a:rPr lang="en-GB" sz="2800" b="1" dirty="0"/>
              <a:t>Support Vector Machine</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4</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871000" y="1143000"/>
            <a:ext cx="8196800" cy="1938992"/>
          </a:xfrm>
          <a:prstGeom prst="rect">
            <a:avLst/>
          </a:prstGeom>
        </p:spPr>
        <p:txBody>
          <a:bodyPr wrap="square">
            <a:spAutoFit/>
          </a:bodyPr>
          <a:lstStyle/>
          <a:p>
            <a:pPr algn="just"/>
            <a:r>
              <a:rPr lang="en-US" sz="2000" dirty="0"/>
              <a:t>The objective of the support vector machine algorithm is to find a hyperplane in an N-dimensional space(N — the number of features) that distinctly classifies the data points.</a:t>
            </a:r>
          </a:p>
          <a:p>
            <a:pPr algn="just"/>
            <a:r>
              <a:rPr lang="en-US" sz="2000" b="0" i="0" dirty="0">
                <a:solidFill>
                  <a:srgbClr val="273239"/>
                </a:solidFill>
                <a:effectLst/>
                <a:latin typeface="Nunito" pitchFamily="2" charset="0"/>
              </a:rPr>
              <a:t>The main goal of SVM is to </a:t>
            </a:r>
            <a:r>
              <a:rPr lang="en-US" sz="2000" b="0" i="0" dirty="0">
                <a:solidFill>
                  <a:srgbClr val="FF0000"/>
                </a:solidFill>
                <a:effectLst/>
                <a:latin typeface="Nunito" pitchFamily="2" charset="0"/>
              </a:rPr>
              <a:t>maximize</a:t>
            </a:r>
            <a:r>
              <a:rPr lang="en-US" sz="2000" b="0" i="0" dirty="0">
                <a:solidFill>
                  <a:srgbClr val="273239"/>
                </a:solidFill>
                <a:effectLst/>
                <a:latin typeface="Nunito" pitchFamily="2" charset="0"/>
              </a:rPr>
              <a:t> the margin between the two classes. The larger the margin the better the model performs on new and unseen data.</a:t>
            </a:r>
            <a:endParaRPr lang="en-US" sz="2000" dirty="0"/>
          </a:p>
        </p:txBody>
      </p:sp>
      <p:pic>
        <p:nvPicPr>
          <p:cNvPr id="19" name="Picture 2" descr="https://miro.medium.com/max/875/1*ZpkLQf2FNfzfH4HXeMw4MQ.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394649"/>
            <a:ext cx="7877004" cy="333084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5DBC060-7841-4D1B-B469-33F390140AF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10794433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3783408" cy="523220"/>
          </a:xfrm>
          <a:prstGeom prst="rect">
            <a:avLst/>
          </a:prstGeom>
        </p:spPr>
        <p:txBody>
          <a:bodyPr wrap="none">
            <a:spAutoFit/>
          </a:bodyPr>
          <a:lstStyle/>
          <a:p>
            <a:pPr algn="l" fontAlgn="base"/>
            <a:r>
              <a:rPr lang="en-US" sz="2800" b="1" i="0" dirty="0">
                <a:solidFill>
                  <a:srgbClr val="273239"/>
                </a:solidFill>
                <a:effectLst/>
                <a:latin typeface="Nunito" pitchFamily="2" charset="0"/>
              </a:rPr>
              <a:t>Key Concepts of SVM</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5</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533400" y="1600200"/>
            <a:ext cx="8196800" cy="3747180"/>
          </a:xfrm>
          <a:prstGeom prst="rect">
            <a:avLst/>
          </a:prstGeom>
        </p:spPr>
        <p:txBody>
          <a:bodyPr wrap="square">
            <a:spAutoFit/>
          </a:bodyPr>
          <a:lstStyle/>
          <a:p>
            <a:pPr algn="l" fontAlgn="base">
              <a:lnSpc>
                <a:spcPct val="150000"/>
              </a:lnSpc>
              <a:buFont typeface="Arial" panose="020B0604020202020204" pitchFamily="34" charset="0"/>
              <a:buChar char="•"/>
            </a:pPr>
            <a:r>
              <a:rPr lang="en-US" sz="2000" b="1" i="0" dirty="0">
                <a:solidFill>
                  <a:srgbClr val="273239"/>
                </a:solidFill>
                <a:effectLst/>
                <a:latin typeface="Nunito" pitchFamily="2" charset="0"/>
              </a:rPr>
              <a:t>Hyperplane</a:t>
            </a:r>
            <a:r>
              <a:rPr lang="en-US" sz="2000" b="0" i="0" dirty="0">
                <a:solidFill>
                  <a:srgbClr val="273239"/>
                </a:solidFill>
                <a:effectLst/>
                <a:latin typeface="Nunito" pitchFamily="2" charset="0"/>
              </a:rPr>
              <a:t>: A decision boundary separating different classes in feature space and is represented by the equation </a:t>
            </a:r>
            <a:r>
              <a:rPr lang="en-US" sz="2000" b="0" i="0" dirty="0" err="1">
                <a:solidFill>
                  <a:srgbClr val="273239"/>
                </a:solidFill>
                <a:effectLst/>
                <a:latin typeface="Nunito" pitchFamily="2" charset="0"/>
              </a:rPr>
              <a:t>wx</a:t>
            </a:r>
            <a:r>
              <a:rPr lang="en-US" sz="2000" b="0" i="0" dirty="0">
                <a:solidFill>
                  <a:srgbClr val="273239"/>
                </a:solidFill>
                <a:effectLst/>
                <a:latin typeface="Nunito" pitchFamily="2" charset="0"/>
              </a:rPr>
              <a:t> + b = 0 in linear classification.</a:t>
            </a:r>
          </a:p>
          <a:p>
            <a:pPr algn="l" fontAlgn="base">
              <a:lnSpc>
                <a:spcPct val="150000"/>
              </a:lnSpc>
              <a:buFont typeface="Arial" panose="020B0604020202020204" pitchFamily="34" charset="0"/>
              <a:buChar char="•"/>
            </a:pPr>
            <a:r>
              <a:rPr lang="en-US" sz="2000" b="1" i="0" dirty="0">
                <a:solidFill>
                  <a:srgbClr val="273239"/>
                </a:solidFill>
                <a:effectLst/>
                <a:latin typeface="Nunito" pitchFamily="2" charset="0"/>
              </a:rPr>
              <a:t>Support Vectors</a:t>
            </a:r>
            <a:r>
              <a:rPr lang="en-US" sz="2000" b="0" i="0" dirty="0">
                <a:solidFill>
                  <a:srgbClr val="273239"/>
                </a:solidFill>
                <a:effectLst/>
                <a:latin typeface="Nunito" pitchFamily="2" charset="0"/>
              </a:rPr>
              <a:t>: The closest data points to the hyperplane, crucial for determining the hyperplane and margin in SVM.</a:t>
            </a:r>
          </a:p>
          <a:p>
            <a:pPr algn="l" fontAlgn="base">
              <a:lnSpc>
                <a:spcPct val="150000"/>
              </a:lnSpc>
              <a:buFont typeface="Arial" panose="020B0604020202020204" pitchFamily="34" charset="0"/>
              <a:buChar char="•"/>
            </a:pPr>
            <a:r>
              <a:rPr lang="en-US" sz="2000" b="1" i="0" dirty="0">
                <a:solidFill>
                  <a:srgbClr val="273239"/>
                </a:solidFill>
                <a:effectLst/>
                <a:latin typeface="Nunito" pitchFamily="2" charset="0"/>
              </a:rPr>
              <a:t>Margin</a:t>
            </a:r>
            <a:r>
              <a:rPr lang="en-US" sz="2000" b="0" i="0" dirty="0">
                <a:solidFill>
                  <a:srgbClr val="273239"/>
                </a:solidFill>
                <a:effectLst/>
                <a:latin typeface="Nunito" pitchFamily="2" charset="0"/>
              </a:rPr>
              <a:t>: The distance between the hyperplane and the support vectors. SVM aims to maximize this margin for better classification performance.</a:t>
            </a:r>
          </a:p>
        </p:txBody>
      </p:sp>
      <p:pic>
        <p:nvPicPr>
          <p:cNvPr id="9" name="Picture 8">
            <a:extLst>
              <a:ext uri="{FF2B5EF4-FFF2-40B4-BE49-F238E27FC236}">
                <a16:creationId xmlns:a16="http://schemas.microsoft.com/office/drawing/2014/main" id="{75DBC060-7841-4D1B-B469-33F390140AF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1554409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194832" cy="523220"/>
          </a:xfrm>
          <a:prstGeom prst="rect">
            <a:avLst/>
          </a:prstGeom>
        </p:spPr>
        <p:txBody>
          <a:bodyPr wrap="none">
            <a:spAutoFit/>
          </a:bodyPr>
          <a:lstStyle/>
          <a:p>
            <a:r>
              <a:rPr lang="en-US" sz="2800" b="1" dirty="0"/>
              <a:t>Loss Function</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6</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0" y="1371600"/>
            <a:ext cx="7086600" cy="1676741"/>
          </a:xfrm>
          <a:prstGeom prst="rect">
            <a:avLst/>
          </a:prstGeom>
        </p:spPr>
        <p:txBody>
          <a:bodyPr wrap="square">
            <a:spAutoFit/>
          </a:bodyPr>
          <a:lstStyle/>
          <a:p>
            <a:pPr>
              <a:lnSpc>
                <a:spcPct val="200000"/>
              </a:lnSpc>
            </a:pPr>
            <a:r>
              <a:rPr lang="en-US" dirty="0"/>
              <a:t>In the </a:t>
            </a:r>
            <a:r>
              <a:rPr lang="en-US" b="1" dirty="0">
                <a:solidFill>
                  <a:srgbClr val="FF0000"/>
                </a:solidFill>
              </a:rPr>
              <a:t>SVM</a:t>
            </a:r>
            <a:r>
              <a:rPr lang="en-US" dirty="0">
                <a:solidFill>
                  <a:srgbClr val="FF0000"/>
                </a:solidFill>
              </a:rPr>
              <a:t> </a:t>
            </a:r>
            <a:r>
              <a:rPr lang="en-US" dirty="0"/>
              <a:t>algorithm, we are looking </a:t>
            </a:r>
            <a:r>
              <a:rPr lang="en-US" b="1" dirty="0">
                <a:solidFill>
                  <a:srgbClr val="FF0000"/>
                </a:solidFill>
              </a:rPr>
              <a:t>to maximize the margin</a:t>
            </a:r>
            <a:r>
              <a:rPr lang="en-US" dirty="0"/>
              <a:t> between the data points and the </a:t>
            </a:r>
            <a:r>
              <a:rPr lang="en-US" b="1" dirty="0" err="1">
                <a:solidFill>
                  <a:srgbClr val="FF0000"/>
                </a:solidFill>
              </a:rPr>
              <a:t>hyperplane</a:t>
            </a:r>
            <a:r>
              <a:rPr lang="en-US" dirty="0"/>
              <a:t>. </a:t>
            </a:r>
          </a:p>
          <a:p>
            <a:pPr>
              <a:lnSpc>
                <a:spcPct val="200000"/>
              </a:lnSpc>
            </a:pPr>
            <a:r>
              <a:rPr lang="en-US" b="1" dirty="0">
                <a:solidFill>
                  <a:srgbClr val="FF0000"/>
                </a:solidFill>
              </a:rPr>
              <a:t>The loss function </a:t>
            </a:r>
            <a:r>
              <a:rPr lang="en-US" dirty="0"/>
              <a:t>that helps maximize the margin is </a:t>
            </a:r>
            <a:r>
              <a:rPr lang="en-US" b="1" dirty="0">
                <a:solidFill>
                  <a:srgbClr val="FF0000"/>
                </a:solidFill>
              </a:rPr>
              <a:t>hinge</a:t>
            </a:r>
            <a:r>
              <a:rPr lang="en-US" dirty="0">
                <a:solidFill>
                  <a:srgbClr val="FF0000"/>
                </a:solidFill>
              </a:rPr>
              <a:t> </a:t>
            </a:r>
            <a:r>
              <a:rPr lang="en-US" dirty="0"/>
              <a:t>loss.</a:t>
            </a:r>
          </a:p>
        </p:txBody>
      </p:sp>
      <p:pic>
        <p:nvPicPr>
          <p:cNvPr id="3074" name="Picture 2" descr="https://miro.medium.com/max/1300/1*3xErahGeTFnbDiRuNXjAuA.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6838" y="3947746"/>
            <a:ext cx="8001000" cy="15386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44F4311F-0327-4313-AAA5-19AFE90CF18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spTree>
    <p:extLst>
      <p:ext uri="{BB962C8B-B14F-4D97-AF65-F5344CB8AC3E}">
        <p14:creationId xmlns:p14="http://schemas.microsoft.com/office/powerpoint/2010/main" val="892121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3005951" cy="523220"/>
          </a:xfrm>
          <a:prstGeom prst="rect">
            <a:avLst/>
          </a:prstGeom>
        </p:spPr>
        <p:txBody>
          <a:bodyPr wrap="none">
            <a:spAutoFit/>
          </a:bodyPr>
          <a:lstStyle/>
          <a:p>
            <a:r>
              <a:rPr lang="en-US" sz="2800" b="1" dirty="0"/>
              <a:t>Hard and Soft SVM</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7</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29451" y="1281764"/>
            <a:ext cx="7086600" cy="1200329"/>
          </a:xfrm>
          <a:prstGeom prst="rect">
            <a:avLst/>
          </a:prstGeom>
        </p:spPr>
        <p:txBody>
          <a:bodyPr wrap="square">
            <a:spAutoFit/>
          </a:bodyPr>
          <a:lstStyle/>
          <a:p>
            <a:pPr lvl="1"/>
            <a:r>
              <a:rPr lang="en-US" b="0" i="0" dirty="0">
                <a:solidFill>
                  <a:srgbClr val="273239"/>
                </a:solidFill>
                <a:effectLst/>
                <a:latin typeface="Nunito" pitchFamily="2" charset="0"/>
              </a:rPr>
              <a:t>The best hyperplane also known as the </a:t>
            </a:r>
            <a:r>
              <a:rPr lang="en-US" b="1" i="0" dirty="0">
                <a:solidFill>
                  <a:srgbClr val="273239"/>
                </a:solidFill>
                <a:effectLst/>
                <a:latin typeface="Nunito" pitchFamily="2" charset="0"/>
              </a:rPr>
              <a:t>"</a:t>
            </a:r>
            <a:r>
              <a:rPr lang="en-US" b="1" i="0" dirty="0">
                <a:solidFill>
                  <a:srgbClr val="FF0000"/>
                </a:solidFill>
                <a:effectLst/>
                <a:latin typeface="Nunito" pitchFamily="2" charset="0"/>
              </a:rPr>
              <a:t>hard margin</a:t>
            </a:r>
            <a:r>
              <a:rPr lang="en-US" b="1" i="0" dirty="0">
                <a:solidFill>
                  <a:srgbClr val="273239"/>
                </a:solidFill>
                <a:effectLst/>
                <a:latin typeface="Nunito" pitchFamily="2" charset="0"/>
              </a:rPr>
              <a:t>"</a:t>
            </a:r>
            <a:r>
              <a:rPr lang="en-US" b="0" i="0" dirty="0">
                <a:solidFill>
                  <a:srgbClr val="273239"/>
                </a:solidFill>
                <a:effectLst/>
                <a:latin typeface="Nunito" pitchFamily="2" charset="0"/>
              </a:rPr>
              <a:t> is the one that maximizes the distance between the hyperplane and the nearest data points from both classes. This ensures a clear separation between the classes.</a:t>
            </a:r>
            <a:endParaRPr lang="en-US" dirty="0"/>
          </a:p>
        </p:txBody>
      </p:sp>
      <p:pic>
        <p:nvPicPr>
          <p:cNvPr id="9" name="Picture 8">
            <a:extLst>
              <a:ext uri="{FF2B5EF4-FFF2-40B4-BE49-F238E27FC236}">
                <a16:creationId xmlns:a16="http://schemas.microsoft.com/office/drawing/2014/main" id="{2018D49B-46AA-49A9-BEC0-96420E227B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pic>
        <p:nvPicPr>
          <p:cNvPr id="3" name="Picture 2">
            <a:extLst>
              <a:ext uri="{FF2B5EF4-FFF2-40B4-BE49-F238E27FC236}">
                <a16:creationId xmlns:a16="http://schemas.microsoft.com/office/drawing/2014/main" id="{13A4F5E3-19CF-4E52-9B39-C6B7A7AB300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1951" y="2679290"/>
            <a:ext cx="5181600" cy="4178710"/>
          </a:xfrm>
          <a:prstGeom prst="rect">
            <a:avLst/>
          </a:prstGeom>
        </p:spPr>
      </p:pic>
    </p:spTree>
    <p:extLst>
      <p:ext uri="{BB962C8B-B14F-4D97-AF65-F5344CB8AC3E}">
        <p14:creationId xmlns:p14="http://schemas.microsoft.com/office/powerpoint/2010/main" val="29140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66800" y="381000"/>
            <a:ext cx="2244397" cy="523220"/>
          </a:xfrm>
          <a:prstGeom prst="rect">
            <a:avLst/>
          </a:prstGeom>
        </p:spPr>
        <p:txBody>
          <a:bodyPr wrap="none">
            <a:spAutoFit/>
          </a:bodyPr>
          <a:lstStyle/>
          <a:p>
            <a:r>
              <a:rPr lang="en-US" sz="2800" b="1" dirty="0"/>
              <a:t>What We Do?</a:t>
            </a:r>
          </a:p>
        </p:txBody>
      </p:sp>
      <p:sp>
        <p:nvSpPr>
          <p:cNvPr id="13" name="Oval 12"/>
          <p:cNvSpPr/>
          <p:nvPr/>
        </p:nvSpPr>
        <p:spPr>
          <a:xfrm>
            <a:off x="8763000" y="6477000"/>
            <a:ext cx="381000" cy="381000"/>
          </a:xfrm>
          <a:prstGeom prst="ellipse">
            <a:avLst/>
          </a:prstGeom>
          <a:solidFill>
            <a:schemeClr val="accent5">
              <a:lumMod val="60000"/>
              <a:lumOff val="40000"/>
            </a:schemeClr>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GB" b="1" dirty="0">
              <a:solidFill>
                <a:schemeClr val="tx1"/>
              </a:solidFill>
            </a:endParaRPr>
          </a:p>
        </p:txBody>
      </p:sp>
      <p:sp>
        <p:nvSpPr>
          <p:cNvPr id="15" name="TextBox 14"/>
          <p:cNvSpPr txBox="1"/>
          <p:nvPr/>
        </p:nvSpPr>
        <p:spPr>
          <a:xfrm>
            <a:off x="8763000" y="6513611"/>
            <a:ext cx="381000" cy="307777"/>
          </a:xfrm>
          <a:prstGeom prst="rect">
            <a:avLst/>
          </a:prstGeom>
          <a:noFill/>
        </p:spPr>
        <p:txBody>
          <a:bodyPr wrap="square" rtlCol="0">
            <a:spAutoFit/>
          </a:bodyPr>
          <a:lstStyle/>
          <a:p>
            <a:pPr algn="ctr"/>
            <a:r>
              <a:rPr lang="fa-IR" sz="1400" b="1" dirty="0"/>
              <a:t>8</a:t>
            </a:r>
            <a:endParaRPr lang="en-GB" sz="1400" b="1" dirty="0"/>
          </a:p>
        </p:txBody>
      </p:sp>
      <p:cxnSp>
        <p:nvCxnSpPr>
          <p:cNvPr id="14" name="Straight Connector 13"/>
          <p:cNvCxnSpPr/>
          <p:nvPr/>
        </p:nvCxnSpPr>
        <p:spPr>
          <a:xfrm flipV="1">
            <a:off x="1066800" y="838200"/>
            <a:ext cx="6509800" cy="2743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529450" y="1281764"/>
            <a:ext cx="7547749" cy="1477328"/>
          </a:xfrm>
          <a:prstGeom prst="rect">
            <a:avLst/>
          </a:prstGeom>
        </p:spPr>
        <p:txBody>
          <a:bodyPr wrap="square">
            <a:spAutoFit/>
          </a:bodyPr>
          <a:lstStyle/>
          <a:p>
            <a:pPr lvl="1"/>
            <a:r>
              <a:rPr lang="en-US" dirty="0"/>
              <a:t>The SVM algorithm has the characteristics to ignore the outlier and finds the best hyperplane that maximizes the margin. SVM is </a:t>
            </a:r>
            <a:r>
              <a:rPr lang="en-US" dirty="0">
                <a:solidFill>
                  <a:srgbClr val="FF0000"/>
                </a:solidFill>
              </a:rPr>
              <a:t>robust to outliers</a:t>
            </a:r>
            <a:r>
              <a:rPr lang="en-US" dirty="0"/>
              <a:t>.</a:t>
            </a:r>
          </a:p>
          <a:p>
            <a:pPr lvl="1"/>
            <a:r>
              <a:rPr lang="en-US" dirty="0"/>
              <a:t>A </a:t>
            </a:r>
            <a:r>
              <a:rPr lang="en-US" b="1" dirty="0">
                <a:solidFill>
                  <a:srgbClr val="FF0000"/>
                </a:solidFill>
              </a:rPr>
              <a:t>SOFT</a:t>
            </a:r>
            <a:r>
              <a:rPr lang="en-US" dirty="0"/>
              <a:t> margin allows for some </a:t>
            </a:r>
            <a:r>
              <a:rPr lang="en-US" dirty="0">
                <a:solidFill>
                  <a:srgbClr val="FF0000"/>
                </a:solidFill>
              </a:rPr>
              <a:t>misclassifications</a:t>
            </a:r>
            <a:r>
              <a:rPr lang="en-US" dirty="0"/>
              <a:t> or violations of the margin to improve generalization. The SVM optimizes the loss function to balance margin maximization and penalty minimization</a:t>
            </a:r>
          </a:p>
        </p:txBody>
      </p:sp>
      <p:pic>
        <p:nvPicPr>
          <p:cNvPr id="9" name="Picture 8">
            <a:extLst>
              <a:ext uri="{FF2B5EF4-FFF2-40B4-BE49-F238E27FC236}">
                <a16:creationId xmlns:a16="http://schemas.microsoft.com/office/drawing/2014/main" id="{2018D49B-46AA-49A9-BEC0-96420E227BD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1598" y="76200"/>
            <a:ext cx="915202" cy="915202"/>
          </a:xfrm>
          <a:prstGeom prst="rect">
            <a:avLst/>
          </a:prstGeom>
        </p:spPr>
      </p:pic>
      <p:pic>
        <p:nvPicPr>
          <p:cNvPr id="5" name="Picture 4">
            <a:extLst>
              <a:ext uri="{FF2B5EF4-FFF2-40B4-BE49-F238E27FC236}">
                <a16:creationId xmlns:a16="http://schemas.microsoft.com/office/drawing/2014/main" id="{2FF11AB7-972B-4C9F-8F17-9B1BAD34B7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199" y="3680460"/>
            <a:ext cx="3629025" cy="3086100"/>
          </a:xfrm>
          <a:prstGeom prst="rect">
            <a:avLst/>
          </a:prstGeom>
        </p:spPr>
      </p:pic>
      <p:pic>
        <p:nvPicPr>
          <p:cNvPr id="10" name="Picture 9">
            <a:extLst>
              <a:ext uri="{FF2B5EF4-FFF2-40B4-BE49-F238E27FC236}">
                <a16:creationId xmlns:a16="http://schemas.microsoft.com/office/drawing/2014/main" id="{ECC296B9-4420-4BED-9928-D12F97FEA51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3000" y="3670935"/>
            <a:ext cx="3619500" cy="3105150"/>
          </a:xfrm>
          <a:prstGeom prst="rect">
            <a:avLst/>
          </a:prstGeom>
        </p:spPr>
      </p:pic>
      <p:sp>
        <p:nvSpPr>
          <p:cNvPr id="11" name="Arrow: Right 10">
            <a:extLst>
              <a:ext uri="{FF2B5EF4-FFF2-40B4-BE49-F238E27FC236}">
                <a16:creationId xmlns:a16="http://schemas.microsoft.com/office/drawing/2014/main" id="{446DFFF3-F183-47B9-B394-9D951BAD05B3}"/>
              </a:ext>
            </a:extLst>
          </p:cNvPr>
          <p:cNvSpPr/>
          <p:nvPr/>
        </p:nvSpPr>
        <p:spPr>
          <a:xfrm>
            <a:off x="4191000" y="4724400"/>
            <a:ext cx="714778"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659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fade">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9952</TotalTime>
  <Words>2023</Words>
  <Application>Microsoft Office PowerPoint</Application>
  <PresentationFormat>On-screen Show (4:3)</PresentationFormat>
  <Paragraphs>309</Paragraphs>
  <Slides>42</Slides>
  <Notes>20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Arial Unicode MS</vt:lpstr>
      <vt:lpstr>Calibri</vt:lpstr>
      <vt:lpstr>Google Sans</vt:lpstr>
      <vt:lpstr>Nunito</vt:lpstr>
      <vt:lpstr>Source Sans 3</vt:lpstr>
      <vt:lpstr>source-serif-pro</vt:lpstr>
      <vt:lpstr>Times New Roman</vt:lpstr>
      <vt:lpstr>Wingdings</vt:lpstr>
      <vt:lpstr>Work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H</dc:creator>
  <cp:lastModifiedBy>Mehdi Habibian</cp:lastModifiedBy>
  <cp:revision>147</cp:revision>
  <dcterms:created xsi:type="dcterms:W3CDTF">2022-11-02T20:08:57Z</dcterms:created>
  <dcterms:modified xsi:type="dcterms:W3CDTF">2025-07-07T19:30:48Z</dcterms:modified>
</cp:coreProperties>
</file>