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422" r:id="rId3"/>
    <p:sldId id="424" r:id="rId4"/>
    <p:sldId id="423" r:id="rId5"/>
    <p:sldId id="363" r:id="rId6"/>
    <p:sldId id="378" r:id="rId7"/>
    <p:sldId id="425" r:id="rId8"/>
    <p:sldId id="364" r:id="rId9"/>
    <p:sldId id="347" r:id="rId10"/>
    <p:sldId id="429" r:id="rId11"/>
    <p:sldId id="436" r:id="rId12"/>
    <p:sldId id="437" r:id="rId13"/>
    <p:sldId id="405" r:id="rId14"/>
    <p:sldId id="400" r:id="rId15"/>
    <p:sldId id="375" r:id="rId16"/>
    <p:sldId id="406" r:id="rId17"/>
    <p:sldId id="376" r:id="rId18"/>
    <p:sldId id="428" r:id="rId19"/>
    <p:sldId id="377" r:id="rId20"/>
    <p:sldId id="426" r:id="rId21"/>
    <p:sldId id="427" r:id="rId22"/>
    <p:sldId id="408" r:id="rId23"/>
    <p:sldId id="314" r:id="rId24"/>
    <p:sldId id="401" r:id="rId25"/>
    <p:sldId id="402" r:id="rId26"/>
    <p:sldId id="403" r:id="rId27"/>
    <p:sldId id="407" r:id="rId28"/>
    <p:sldId id="404" r:id="rId29"/>
    <p:sldId id="411" r:id="rId30"/>
    <p:sldId id="382" r:id="rId31"/>
    <p:sldId id="409" r:id="rId32"/>
    <p:sldId id="412" r:id="rId33"/>
    <p:sldId id="413" r:id="rId34"/>
    <p:sldId id="414" r:id="rId35"/>
    <p:sldId id="415" r:id="rId36"/>
    <p:sldId id="432" r:id="rId37"/>
    <p:sldId id="416" r:id="rId38"/>
    <p:sldId id="417" r:id="rId39"/>
    <p:sldId id="430" r:id="rId40"/>
    <p:sldId id="433" r:id="rId41"/>
    <p:sldId id="434" r:id="rId42"/>
    <p:sldId id="431" r:id="rId43"/>
    <p:sldId id="418" r:id="rId44"/>
    <p:sldId id="435" r:id="rId45"/>
    <p:sldId id="419" r:id="rId46"/>
    <p:sldId id="420"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E6E6E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4680" autoAdjust="0"/>
  </p:normalViewPr>
  <p:slideViewPr>
    <p:cSldViewPr>
      <p:cViewPr varScale="1">
        <p:scale>
          <a:sx n="99" d="100"/>
          <a:sy n="99" d="100"/>
        </p:scale>
        <p:origin x="1245" y="2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314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FF41D-7C62-45B4-953A-DF499AA2BC58}" type="datetimeFigureOut">
              <a:rPr lang="en-US" smtClean="0"/>
              <a:t>7/2/2025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907DC-CA6C-4DAE-A4B6-6DC0FFFF0616}" type="slidenum">
              <a:rPr lang="en-US" smtClean="0"/>
              <a:t>‹#›</a:t>
            </a:fld>
            <a:endParaRPr lang="en-US"/>
          </a:p>
        </p:txBody>
      </p:sp>
    </p:spTree>
    <p:extLst>
      <p:ext uri="{BB962C8B-B14F-4D97-AF65-F5344CB8AC3E}">
        <p14:creationId xmlns:p14="http://schemas.microsoft.com/office/powerpoint/2010/main" val="119861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F907DC-CA6C-4DAE-A4B6-6DC0FFFF0616}" type="slidenum">
              <a:rPr lang="en-US" smtClean="0"/>
              <a:t>1</a:t>
            </a:fld>
            <a:endParaRPr lang="en-US"/>
          </a:p>
        </p:txBody>
      </p:sp>
    </p:spTree>
    <p:extLst>
      <p:ext uri="{BB962C8B-B14F-4D97-AF65-F5344CB8AC3E}">
        <p14:creationId xmlns:p14="http://schemas.microsoft.com/office/powerpoint/2010/main" val="1595813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16</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17</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18</a:t>
            </a:fld>
            <a:endParaRPr lang="en-GB"/>
          </a:p>
        </p:txBody>
      </p:sp>
    </p:spTree>
    <p:extLst>
      <p:ext uri="{BB962C8B-B14F-4D97-AF65-F5344CB8AC3E}">
        <p14:creationId xmlns:p14="http://schemas.microsoft.com/office/powerpoint/2010/main" val="2963875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19</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20</a:t>
            </a:fld>
            <a:endParaRPr lang="en-GB"/>
          </a:p>
        </p:txBody>
      </p:sp>
    </p:spTree>
    <p:extLst>
      <p:ext uri="{BB962C8B-B14F-4D97-AF65-F5344CB8AC3E}">
        <p14:creationId xmlns:p14="http://schemas.microsoft.com/office/powerpoint/2010/main" val="1084292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21</a:t>
            </a:fld>
            <a:endParaRPr lang="en-GB"/>
          </a:p>
        </p:txBody>
      </p:sp>
    </p:spTree>
    <p:extLst>
      <p:ext uri="{BB962C8B-B14F-4D97-AF65-F5344CB8AC3E}">
        <p14:creationId xmlns:p14="http://schemas.microsoft.com/office/powerpoint/2010/main" val="1741535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22</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23</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24</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25</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a:t>
            </a:fld>
            <a:endParaRPr lang="en-GB"/>
          </a:p>
        </p:txBody>
      </p:sp>
    </p:spTree>
    <p:extLst>
      <p:ext uri="{BB962C8B-B14F-4D97-AF65-F5344CB8AC3E}">
        <p14:creationId xmlns:p14="http://schemas.microsoft.com/office/powerpoint/2010/main" val="41611240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26</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27</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28</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29</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30</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31</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32</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33</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34</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35</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4</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36</a:t>
            </a:fld>
            <a:endParaRPr lang="en-GB"/>
          </a:p>
        </p:txBody>
      </p:sp>
    </p:spTree>
    <p:extLst>
      <p:ext uri="{BB962C8B-B14F-4D97-AF65-F5344CB8AC3E}">
        <p14:creationId xmlns:p14="http://schemas.microsoft.com/office/powerpoint/2010/main" val="721265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37</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38</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39</a:t>
            </a:fld>
            <a:endParaRPr lang="en-GB"/>
          </a:p>
        </p:txBody>
      </p:sp>
    </p:spTree>
    <p:extLst>
      <p:ext uri="{BB962C8B-B14F-4D97-AF65-F5344CB8AC3E}">
        <p14:creationId xmlns:p14="http://schemas.microsoft.com/office/powerpoint/2010/main" val="11470668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40</a:t>
            </a:fld>
            <a:endParaRPr lang="en-GB"/>
          </a:p>
        </p:txBody>
      </p:sp>
    </p:spTree>
    <p:extLst>
      <p:ext uri="{BB962C8B-B14F-4D97-AF65-F5344CB8AC3E}">
        <p14:creationId xmlns:p14="http://schemas.microsoft.com/office/powerpoint/2010/main" val="18276794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41</a:t>
            </a:fld>
            <a:endParaRPr lang="en-GB"/>
          </a:p>
        </p:txBody>
      </p:sp>
    </p:spTree>
    <p:extLst>
      <p:ext uri="{BB962C8B-B14F-4D97-AF65-F5344CB8AC3E}">
        <p14:creationId xmlns:p14="http://schemas.microsoft.com/office/powerpoint/2010/main" val="227412958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42</a:t>
            </a:fld>
            <a:endParaRPr lang="en-GB"/>
          </a:p>
        </p:txBody>
      </p:sp>
    </p:spTree>
    <p:extLst>
      <p:ext uri="{BB962C8B-B14F-4D97-AF65-F5344CB8AC3E}">
        <p14:creationId xmlns:p14="http://schemas.microsoft.com/office/powerpoint/2010/main" val="19335773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43</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44</a:t>
            </a:fld>
            <a:endParaRPr lang="en-GB"/>
          </a:p>
        </p:txBody>
      </p:sp>
    </p:spTree>
    <p:extLst>
      <p:ext uri="{BB962C8B-B14F-4D97-AF65-F5344CB8AC3E}">
        <p14:creationId xmlns:p14="http://schemas.microsoft.com/office/powerpoint/2010/main" val="9631891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45</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9</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46</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10</a:t>
            </a:fld>
            <a:endParaRPr lang="en-GB"/>
          </a:p>
        </p:txBody>
      </p:sp>
    </p:spTree>
    <p:extLst>
      <p:ext uri="{BB962C8B-B14F-4D97-AF65-F5344CB8AC3E}">
        <p14:creationId xmlns:p14="http://schemas.microsoft.com/office/powerpoint/2010/main" val="3791922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11</a:t>
            </a:fld>
            <a:endParaRPr lang="en-GB"/>
          </a:p>
        </p:txBody>
      </p:sp>
    </p:spTree>
    <p:extLst>
      <p:ext uri="{BB962C8B-B14F-4D97-AF65-F5344CB8AC3E}">
        <p14:creationId xmlns:p14="http://schemas.microsoft.com/office/powerpoint/2010/main" val="4061259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12</a:t>
            </a:fld>
            <a:endParaRPr lang="en-GB"/>
          </a:p>
        </p:txBody>
      </p:sp>
    </p:spTree>
    <p:extLst>
      <p:ext uri="{BB962C8B-B14F-4D97-AF65-F5344CB8AC3E}">
        <p14:creationId xmlns:p14="http://schemas.microsoft.com/office/powerpoint/2010/main" val="1722615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14</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15</a:t>
            </a:fld>
            <a:endParaRPr lang="en-GB"/>
          </a:p>
        </p:txBody>
      </p:sp>
    </p:spTree>
    <p:extLst>
      <p:ext uri="{BB962C8B-B14F-4D97-AF65-F5344CB8AC3E}">
        <p14:creationId xmlns:p14="http://schemas.microsoft.com/office/powerpoint/2010/main" val="144036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537B46-68CB-457B-9BA4-D28E4172D953}"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148493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37B46-68CB-457B-9BA4-D28E4172D953}"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1762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37B46-68CB-457B-9BA4-D28E4172D953}"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116847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37B46-68CB-457B-9BA4-D28E4172D953}"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04841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37B46-68CB-457B-9BA4-D28E4172D953}"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70595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537B46-68CB-457B-9BA4-D28E4172D953}"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73879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537B46-68CB-457B-9BA4-D28E4172D953}" type="datetimeFigureOut">
              <a:rPr lang="en-US" smtClean="0"/>
              <a:t>7/2/2025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197864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537B46-68CB-457B-9BA4-D28E4172D953}" type="datetimeFigureOut">
              <a:rPr lang="en-US" smtClean="0"/>
              <a:t>7/2/2025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192290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37B46-68CB-457B-9BA4-D28E4172D953}" type="datetimeFigureOut">
              <a:rPr lang="en-US" smtClean="0"/>
              <a:t>7/2/2025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208345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37B46-68CB-457B-9BA4-D28E4172D953}"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276469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37B46-68CB-457B-9BA4-D28E4172D953}"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7676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37B46-68CB-457B-9BA4-D28E4172D953}" type="datetimeFigureOut">
              <a:rPr lang="en-US" smtClean="0"/>
              <a:t>7/2/2025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66B2E-DBF9-4D52-B1C7-E05DA5C6BA48}" type="slidenum">
              <a:rPr lang="en-US" smtClean="0"/>
              <a:t>‹#›</a:t>
            </a:fld>
            <a:endParaRPr lang="en-US"/>
          </a:p>
        </p:txBody>
      </p:sp>
    </p:spTree>
    <p:extLst>
      <p:ext uri="{BB962C8B-B14F-4D97-AF65-F5344CB8AC3E}">
        <p14:creationId xmlns:p14="http://schemas.microsoft.com/office/powerpoint/2010/main" val="316161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0.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7.jpeg"/><Relationship Id="rId4" Type="http://schemas.openxmlformats.org/officeDocument/2006/relationships/image" Target="../media/image46.jpe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z_during\machineLearning\T2e0J8XU.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9282" y="228600"/>
            <a:ext cx="1690917" cy="25757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3997" y="3453825"/>
            <a:ext cx="6096001" cy="584775"/>
          </a:xfrm>
          <a:prstGeom prst="rect">
            <a:avLst/>
          </a:prstGeom>
          <a:noFill/>
        </p:spPr>
        <p:txBody>
          <a:bodyPr wrap="square" rtlCol="0">
            <a:spAutoFit/>
          </a:bodyPr>
          <a:lstStyle/>
          <a:p>
            <a:pPr algn="ctr" rtl="1"/>
            <a:r>
              <a:rPr lang="fa-IR" sz="3200" dirty="0">
                <a:cs typeface="B Titr" panose="00000700000000000000" pitchFamily="2" charset="-78"/>
              </a:rPr>
              <a:t>وبینارآموزشی یادگیری ماشین با پایتون</a:t>
            </a:r>
            <a:endParaRPr lang="en-US" sz="3200" dirty="0">
              <a:cs typeface="B Titr" panose="00000700000000000000" pitchFamily="2" charset="-78"/>
            </a:endParaRPr>
          </a:p>
        </p:txBody>
      </p:sp>
      <p:sp>
        <p:nvSpPr>
          <p:cNvPr id="7" name="TextBox 6"/>
          <p:cNvSpPr txBox="1"/>
          <p:nvPr/>
        </p:nvSpPr>
        <p:spPr>
          <a:xfrm>
            <a:off x="1523999" y="6096000"/>
            <a:ext cx="6096001" cy="369332"/>
          </a:xfrm>
          <a:prstGeom prst="rect">
            <a:avLst/>
          </a:prstGeom>
          <a:noFill/>
        </p:spPr>
        <p:txBody>
          <a:bodyPr wrap="square" rtlCol="0">
            <a:spAutoFit/>
          </a:bodyPr>
          <a:lstStyle/>
          <a:p>
            <a:pPr algn="ctr" rtl="1"/>
            <a:r>
              <a:rPr lang="fa-IR" dirty="0">
                <a:cs typeface="B Titr" panose="00000700000000000000" pitchFamily="2" charset="-78"/>
              </a:rPr>
              <a:t>بهار 1404</a:t>
            </a:r>
            <a:endParaRPr lang="en-US" dirty="0">
              <a:cs typeface="B Titr" panose="00000700000000000000" pitchFamily="2" charset="-78"/>
            </a:endParaRPr>
          </a:p>
        </p:txBody>
      </p:sp>
      <p:pic>
        <p:nvPicPr>
          <p:cNvPr id="1028" name="Picture 4" descr="Python (programming language)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4948317"/>
            <a:ext cx="1550501" cy="1699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96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1468" y="328698"/>
            <a:ext cx="4334328" cy="523220"/>
          </a:xfrm>
          <a:prstGeom prst="rect">
            <a:avLst/>
          </a:prstGeom>
        </p:spPr>
        <p:txBody>
          <a:bodyPr wrap="none">
            <a:spAutoFit/>
          </a:bodyPr>
          <a:lstStyle/>
          <a:p>
            <a:r>
              <a:rPr lang="en-US" sz="2800" b="1" dirty="0"/>
              <a:t>Data in </a:t>
            </a:r>
            <a:r>
              <a:rPr lang="en-GB" sz="2800" b="1" dirty="0"/>
              <a:t>Supervised Learning</a:t>
            </a:r>
          </a:p>
        </p:txBody>
      </p:sp>
      <p:pic>
        <p:nvPicPr>
          <p:cNvPr id="5" name="Picture 4" descr="https://cdn.iconscout.com/icon/premium/png-256-thumb/cluster-3-4778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96" y="342416"/>
            <a:ext cx="790404" cy="790404"/>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9</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07C4566-ABC7-4EFB-BFEB-3528EA1D02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2411293"/>
            <a:ext cx="5761135" cy="1866900"/>
          </a:xfrm>
          <a:prstGeom prst="rect">
            <a:avLst/>
          </a:prstGeom>
        </p:spPr>
      </p:pic>
    </p:spTree>
    <p:extLst>
      <p:ext uri="{BB962C8B-B14F-4D97-AF65-F5344CB8AC3E}">
        <p14:creationId xmlns:p14="http://schemas.microsoft.com/office/powerpoint/2010/main" val="365911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1468" y="328698"/>
            <a:ext cx="4334328" cy="523220"/>
          </a:xfrm>
          <a:prstGeom prst="rect">
            <a:avLst/>
          </a:prstGeom>
        </p:spPr>
        <p:txBody>
          <a:bodyPr wrap="none">
            <a:spAutoFit/>
          </a:bodyPr>
          <a:lstStyle/>
          <a:p>
            <a:r>
              <a:rPr lang="en-US" sz="2800" b="1" dirty="0"/>
              <a:t>Data in </a:t>
            </a:r>
            <a:r>
              <a:rPr lang="en-GB" sz="2800" b="1" dirty="0"/>
              <a:t>Supervised Learning</a:t>
            </a:r>
          </a:p>
        </p:txBody>
      </p:sp>
      <p:pic>
        <p:nvPicPr>
          <p:cNvPr id="5" name="Picture 4" descr="https://cdn.iconscout.com/icon/premium/png-256-thumb/cluster-3-4778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96" y="342416"/>
            <a:ext cx="790404" cy="790404"/>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9</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28" name="Picture 4" descr="Kaggle Titanic Dataset : Cleaning &amp; Split data into train, validation, and  test set – Learn Python , Tableau &amp; Amsterdam">
            <a:extLst>
              <a:ext uri="{FF2B5EF4-FFF2-40B4-BE49-F238E27FC236}">
                <a16:creationId xmlns:a16="http://schemas.microsoft.com/office/drawing/2014/main" id="{D6A7A24A-36D4-4BBF-AE3C-E97536194F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76400"/>
            <a:ext cx="5095222" cy="3719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744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voiding Data Leakage in Machine Learning · Conlan Scientific">
            <a:extLst>
              <a:ext uri="{FF2B5EF4-FFF2-40B4-BE49-F238E27FC236}">
                <a16:creationId xmlns:a16="http://schemas.microsoft.com/office/drawing/2014/main" id="{C19DA730-81D8-4E2E-82C0-B3906FC0D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6499" y="1447800"/>
            <a:ext cx="5029200" cy="46208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31468" y="328698"/>
            <a:ext cx="4334328" cy="523220"/>
          </a:xfrm>
          <a:prstGeom prst="rect">
            <a:avLst/>
          </a:prstGeom>
        </p:spPr>
        <p:txBody>
          <a:bodyPr wrap="none">
            <a:spAutoFit/>
          </a:bodyPr>
          <a:lstStyle/>
          <a:p>
            <a:r>
              <a:rPr lang="en-US" sz="2800" b="1" dirty="0"/>
              <a:t>Data in </a:t>
            </a:r>
            <a:r>
              <a:rPr lang="en-GB" sz="2800" b="1" dirty="0"/>
              <a:t>Supervised Learning</a:t>
            </a:r>
          </a:p>
        </p:txBody>
      </p:sp>
      <p:pic>
        <p:nvPicPr>
          <p:cNvPr id="5" name="Picture 4" descr="https://cdn.iconscout.com/icon/premium/png-256-thumb/cluster-3-47787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6396" y="342416"/>
            <a:ext cx="790404" cy="790404"/>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9</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48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94602" y="3505200"/>
            <a:ext cx="2715615" cy="769441"/>
          </a:xfrm>
          <a:prstGeom prst="rect">
            <a:avLst/>
          </a:prstGeom>
        </p:spPr>
        <p:txBody>
          <a:bodyPr wrap="none">
            <a:spAutoFit/>
          </a:bodyPr>
          <a:lstStyle/>
          <a:p>
            <a:r>
              <a:rPr lang="en-US" sz="4400" b="1" dirty="0"/>
              <a:t>Regression</a:t>
            </a:r>
            <a:endParaRPr lang="en-GB" sz="4400" b="1" dirty="0"/>
          </a:p>
        </p:txBody>
      </p:sp>
      <p:cxnSp>
        <p:nvCxnSpPr>
          <p:cNvPr id="6" name="Straight Connector 5"/>
          <p:cNvCxnSpPr/>
          <p:nvPr/>
        </p:nvCxnSpPr>
        <p:spPr>
          <a:xfrm>
            <a:off x="2590800" y="3429000"/>
            <a:ext cx="5486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6" descr="Regression - Free business and finance icon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2057400"/>
            <a:ext cx="1508694" cy="150869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F26CD850-EFE6-4CFF-A63A-E547797D3EBF}"/>
              </a:ext>
            </a:extLst>
          </p:cNvPr>
          <p:cNvSpPr/>
          <p:nvPr/>
        </p:nvSpPr>
        <p:spPr>
          <a:xfrm>
            <a:off x="2590800" y="2583360"/>
            <a:ext cx="4904035" cy="769441"/>
          </a:xfrm>
          <a:prstGeom prst="rect">
            <a:avLst/>
          </a:prstGeom>
        </p:spPr>
        <p:txBody>
          <a:bodyPr wrap="none">
            <a:spAutoFit/>
          </a:bodyPr>
          <a:lstStyle/>
          <a:p>
            <a:r>
              <a:rPr lang="en-US" sz="4400" b="1" dirty="0"/>
              <a:t>Supervised Learning</a:t>
            </a:r>
            <a:endParaRPr lang="en-GB" sz="4400" b="1" dirty="0"/>
          </a:p>
        </p:txBody>
      </p:sp>
    </p:spTree>
    <p:extLst>
      <p:ext uri="{BB962C8B-B14F-4D97-AF65-F5344CB8AC3E}">
        <p14:creationId xmlns:p14="http://schemas.microsoft.com/office/powerpoint/2010/main" val="3014089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1796004" cy="523220"/>
          </a:xfrm>
          <a:prstGeom prst="rect">
            <a:avLst/>
          </a:prstGeom>
        </p:spPr>
        <p:txBody>
          <a:bodyPr wrap="none">
            <a:spAutoFit/>
          </a:bodyPr>
          <a:lstStyle/>
          <a:p>
            <a:r>
              <a:rPr lang="en-US" sz="2800" b="1" dirty="0"/>
              <a:t>Regression</a:t>
            </a:r>
            <a:endParaRPr lang="en-GB" sz="2800" b="1" dirty="0"/>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11</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143000" y="1391483"/>
            <a:ext cx="6705600" cy="4247317"/>
          </a:xfrm>
          <a:prstGeom prst="rect">
            <a:avLst/>
          </a:prstGeom>
        </p:spPr>
        <p:txBody>
          <a:bodyPr wrap="square">
            <a:spAutoFit/>
          </a:bodyPr>
          <a:lstStyle/>
          <a:p>
            <a:pPr>
              <a:lnSpc>
                <a:spcPct val="150000"/>
              </a:lnSpc>
            </a:pPr>
            <a:r>
              <a:rPr lang="en-US" dirty="0"/>
              <a:t>In Machine Learning, we use various kinds of algorithms to allow machines to learn the relationships within the data provided and make predictions based on patterns or rules identified from the dataset. </a:t>
            </a:r>
          </a:p>
          <a:p>
            <a:pPr>
              <a:lnSpc>
                <a:spcPct val="150000"/>
              </a:lnSpc>
            </a:pPr>
            <a:endParaRPr lang="en-US" dirty="0"/>
          </a:p>
          <a:p>
            <a:pPr>
              <a:lnSpc>
                <a:spcPct val="150000"/>
              </a:lnSpc>
            </a:pPr>
            <a:r>
              <a:rPr lang="en-US" dirty="0"/>
              <a:t>So, </a:t>
            </a:r>
            <a:r>
              <a:rPr lang="en-US" b="1" dirty="0">
                <a:solidFill>
                  <a:srgbClr val="FF0000"/>
                </a:solidFill>
              </a:rPr>
              <a:t>Regression</a:t>
            </a:r>
            <a:r>
              <a:rPr lang="en-US" dirty="0"/>
              <a:t> is a machine learning technique where the model </a:t>
            </a:r>
            <a:r>
              <a:rPr lang="en-US" b="1" dirty="0">
                <a:solidFill>
                  <a:srgbClr val="FF0000"/>
                </a:solidFill>
              </a:rPr>
              <a:t>Predicts</a:t>
            </a:r>
            <a:r>
              <a:rPr lang="en-US" dirty="0"/>
              <a:t> the output as a continuous numerical value.</a:t>
            </a:r>
          </a:p>
          <a:p>
            <a:pPr>
              <a:lnSpc>
                <a:spcPct val="150000"/>
              </a:lnSpc>
            </a:pPr>
            <a:endParaRPr lang="en-US" dirty="0"/>
          </a:p>
          <a:p>
            <a:pPr>
              <a:lnSpc>
                <a:spcPct val="150000"/>
              </a:lnSpc>
            </a:pPr>
            <a:r>
              <a:rPr lang="en-US" dirty="0"/>
              <a:t>Finds out the </a:t>
            </a:r>
            <a:r>
              <a:rPr lang="en-US" b="1" dirty="0">
                <a:solidFill>
                  <a:srgbClr val="FF0000"/>
                </a:solidFill>
              </a:rPr>
              <a:t>relationship</a:t>
            </a:r>
            <a:r>
              <a:rPr lang="en-US" dirty="0"/>
              <a:t> between </a:t>
            </a:r>
            <a:r>
              <a:rPr lang="en-US" dirty="0">
                <a:solidFill>
                  <a:srgbClr val="FF0000"/>
                </a:solidFill>
              </a:rPr>
              <a:t>a</a:t>
            </a:r>
            <a:r>
              <a:rPr lang="en-US" dirty="0"/>
              <a:t> </a:t>
            </a:r>
            <a:r>
              <a:rPr lang="en-US" b="1" dirty="0"/>
              <a:t>single dependent variable</a:t>
            </a:r>
            <a:r>
              <a:rPr lang="en-US" dirty="0"/>
              <a:t>(target variable) dependent on </a:t>
            </a:r>
            <a:r>
              <a:rPr lang="en-US" b="1" dirty="0">
                <a:solidFill>
                  <a:srgbClr val="FF0000"/>
                </a:solidFill>
              </a:rPr>
              <a:t>several</a:t>
            </a:r>
            <a:r>
              <a:rPr lang="en-US" b="1" dirty="0"/>
              <a:t> independent</a:t>
            </a:r>
            <a:r>
              <a:rPr lang="en-US" dirty="0"/>
              <a:t> ones.</a:t>
            </a:r>
          </a:p>
        </p:txBody>
      </p:sp>
      <p:pic>
        <p:nvPicPr>
          <p:cNvPr id="10"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387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12</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AutoShape 2" descr="https://miro.medium.com/max/875/1*j3LRR2Z-g-r1vZgTqnmPAw.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1215185" y="304800"/>
            <a:ext cx="2975815" cy="523220"/>
          </a:xfrm>
          <a:prstGeom prst="rect">
            <a:avLst/>
          </a:prstGeom>
        </p:spPr>
        <p:txBody>
          <a:bodyPr wrap="none">
            <a:spAutoFit/>
          </a:bodyPr>
          <a:lstStyle/>
          <a:p>
            <a:r>
              <a:rPr lang="en-GB" sz="2800" b="1" dirty="0"/>
              <a:t>Type of Regression</a:t>
            </a:r>
          </a:p>
        </p:txBody>
      </p:sp>
      <p:pic>
        <p:nvPicPr>
          <p:cNvPr id="23"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Regression Analysis in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87" y="1905000"/>
            <a:ext cx="5000625" cy="415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7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549B28E-F344-40ED-97CC-38028C428152}"/>
              </a:ext>
            </a:extLst>
          </p:cNvPr>
          <p:cNvSpPr/>
          <p:nvPr/>
        </p:nvSpPr>
        <p:spPr>
          <a:xfrm>
            <a:off x="1445792" y="1613918"/>
            <a:ext cx="4250760" cy="582164"/>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Linear 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13</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AutoShape 2" descr="https://miro.medium.com/max/875/1*j3LRR2Z-g-r1vZgTqnmPAw.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a:off x="1215185" y="304800"/>
            <a:ext cx="2975815" cy="523220"/>
          </a:xfrm>
          <a:prstGeom prst="rect">
            <a:avLst/>
          </a:prstGeom>
        </p:spPr>
        <p:txBody>
          <a:bodyPr wrap="none">
            <a:spAutoFit/>
          </a:bodyPr>
          <a:lstStyle/>
          <a:p>
            <a:r>
              <a:rPr lang="en-GB" sz="2800" b="1" dirty="0"/>
              <a:t>Type of Regression</a:t>
            </a:r>
          </a:p>
        </p:txBody>
      </p:sp>
      <p:pic>
        <p:nvPicPr>
          <p:cNvPr id="23"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81AD31EF-E6F6-4600-85A1-7CDCB7435409}"/>
              </a:ext>
            </a:extLst>
          </p:cNvPr>
          <p:cNvSpPr/>
          <p:nvPr/>
        </p:nvSpPr>
        <p:spPr>
          <a:xfrm>
            <a:off x="1215185" y="1600200"/>
            <a:ext cx="613615" cy="58216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1</a:t>
            </a:r>
          </a:p>
        </p:txBody>
      </p:sp>
      <p:sp>
        <p:nvSpPr>
          <p:cNvPr id="11" name="Rectangle: Rounded Corners 10">
            <a:extLst>
              <a:ext uri="{FF2B5EF4-FFF2-40B4-BE49-F238E27FC236}">
                <a16:creationId xmlns:a16="http://schemas.microsoft.com/office/drawing/2014/main" id="{55A01ACD-77DC-4B73-BEC3-C20F47D7B9E8}"/>
              </a:ext>
            </a:extLst>
          </p:cNvPr>
          <p:cNvSpPr/>
          <p:nvPr/>
        </p:nvSpPr>
        <p:spPr>
          <a:xfrm>
            <a:off x="1445792" y="2490218"/>
            <a:ext cx="4250760" cy="582164"/>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solidFill>
              </a:rPr>
              <a:t>Multiple Linear Regression</a:t>
            </a:r>
          </a:p>
        </p:txBody>
      </p:sp>
      <p:sp>
        <p:nvSpPr>
          <p:cNvPr id="12" name="Oval 11">
            <a:extLst>
              <a:ext uri="{FF2B5EF4-FFF2-40B4-BE49-F238E27FC236}">
                <a16:creationId xmlns:a16="http://schemas.microsoft.com/office/drawing/2014/main" id="{25E26BF4-4942-4AA9-8021-03C8640D33EC}"/>
              </a:ext>
            </a:extLst>
          </p:cNvPr>
          <p:cNvSpPr/>
          <p:nvPr/>
        </p:nvSpPr>
        <p:spPr>
          <a:xfrm>
            <a:off x="1196737" y="2490218"/>
            <a:ext cx="613615" cy="58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sp>
        <p:nvSpPr>
          <p:cNvPr id="19" name="Rectangle: Rounded Corners 18">
            <a:extLst>
              <a:ext uri="{FF2B5EF4-FFF2-40B4-BE49-F238E27FC236}">
                <a16:creationId xmlns:a16="http://schemas.microsoft.com/office/drawing/2014/main" id="{2F542E8E-BA2F-42D6-8E4B-82DEAB570C46}"/>
              </a:ext>
            </a:extLst>
          </p:cNvPr>
          <p:cNvSpPr/>
          <p:nvPr/>
        </p:nvSpPr>
        <p:spPr>
          <a:xfrm>
            <a:off x="1420125" y="3366518"/>
            <a:ext cx="4250760" cy="582164"/>
          </a:xfrm>
          <a:prstGeom prst="roundRect">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Polynomial Regression</a:t>
            </a:r>
          </a:p>
        </p:txBody>
      </p:sp>
      <p:sp>
        <p:nvSpPr>
          <p:cNvPr id="20" name="Oval 19">
            <a:extLst>
              <a:ext uri="{FF2B5EF4-FFF2-40B4-BE49-F238E27FC236}">
                <a16:creationId xmlns:a16="http://schemas.microsoft.com/office/drawing/2014/main" id="{34A0B5BA-F56D-410A-9B3F-43E6EFEBF4DE}"/>
              </a:ext>
            </a:extLst>
          </p:cNvPr>
          <p:cNvSpPr/>
          <p:nvPr/>
        </p:nvSpPr>
        <p:spPr>
          <a:xfrm>
            <a:off x="1171070" y="3366518"/>
            <a:ext cx="613615" cy="582164"/>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3</a:t>
            </a:r>
          </a:p>
        </p:txBody>
      </p:sp>
      <p:sp>
        <p:nvSpPr>
          <p:cNvPr id="21" name="Rectangle: Rounded Corners 20">
            <a:extLst>
              <a:ext uri="{FF2B5EF4-FFF2-40B4-BE49-F238E27FC236}">
                <a16:creationId xmlns:a16="http://schemas.microsoft.com/office/drawing/2014/main" id="{3E8CC080-D645-42E3-992E-8832C9D84B1F}"/>
              </a:ext>
            </a:extLst>
          </p:cNvPr>
          <p:cNvSpPr/>
          <p:nvPr/>
        </p:nvSpPr>
        <p:spPr>
          <a:xfrm>
            <a:off x="1410500" y="4242818"/>
            <a:ext cx="4250760" cy="58216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Ridge Regression</a:t>
            </a:r>
          </a:p>
        </p:txBody>
      </p:sp>
      <p:sp>
        <p:nvSpPr>
          <p:cNvPr id="22" name="Oval 21">
            <a:extLst>
              <a:ext uri="{FF2B5EF4-FFF2-40B4-BE49-F238E27FC236}">
                <a16:creationId xmlns:a16="http://schemas.microsoft.com/office/drawing/2014/main" id="{765051E4-6A94-4A85-B328-E51894E64E6C}"/>
              </a:ext>
            </a:extLst>
          </p:cNvPr>
          <p:cNvSpPr/>
          <p:nvPr/>
        </p:nvSpPr>
        <p:spPr>
          <a:xfrm>
            <a:off x="1161445" y="4242818"/>
            <a:ext cx="613615" cy="58216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4</a:t>
            </a:r>
          </a:p>
        </p:txBody>
      </p:sp>
      <p:sp>
        <p:nvSpPr>
          <p:cNvPr id="24" name="Rectangle: Rounded Corners 23">
            <a:extLst>
              <a:ext uri="{FF2B5EF4-FFF2-40B4-BE49-F238E27FC236}">
                <a16:creationId xmlns:a16="http://schemas.microsoft.com/office/drawing/2014/main" id="{BBCECB88-2D2F-443A-9B45-3D74DA6B9E1E}"/>
              </a:ext>
            </a:extLst>
          </p:cNvPr>
          <p:cNvSpPr/>
          <p:nvPr/>
        </p:nvSpPr>
        <p:spPr>
          <a:xfrm>
            <a:off x="1420125" y="5097461"/>
            <a:ext cx="4250760" cy="582164"/>
          </a:xfrm>
          <a:prstGeom prst="roundRect">
            <a:avLst/>
          </a:prstGeom>
          <a:solidFill>
            <a:schemeClr val="bg1"/>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Lasso Regression</a:t>
            </a:r>
          </a:p>
        </p:txBody>
      </p:sp>
      <p:sp>
        <p:nvSpPr>
          <p:cNvPr id="25" name="Oval 24">
            <a:extLst>
              <a:ext uri="{FF2B5EF4-FFF2-40B4-BE49-F238E27FC236}">
                <a16:creationId xmlns:a16="http://schemas.microsoft.com/office/drawing/2014/main" id="{8679A2CA-FEAA-424D-8E4A-40D6AB84D38B}"/>
              </a:ext>
            </a:extLst>
          </p:cNvPr>
          <p:cNvSpPr/>
          <p:nvPr/>
        </p:nvSpPr>
        <p:spPr>
          <a:xfrm>
            <a:off x="1171070" y="5097461"/>
            <a:ext cx="613615" cy="582164"/>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5</a:t>
            </a:r>
          </a:p>
        </p:txBody>
      </p:sp>
    </p:spTree>
    <p:extLst>
      <p:ext uri="{BB962C8B-B14F-4D97-AF65-F5344CB8AC3E}">
        <p14:creationId xmlns:p14="http://schemas.microsoft.com/office/powerpoint/2010/main" val="3950542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14</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66800" y="381000"/>
            <a:ext cx="3891130" cy="523220"/>
          </a:xfrm>
          <a:prstGeom prst="rect">
            <a:avLst/>
          </a:prstGeom>
        </p:spPr>
        <p:txBody>
          <a:bodyPr wrap="none">
            <a:spAutoFit/>
          </a:bodyPr>
          <a:lstStyle/>
          <a:p>
            <a:r>
              <a:rPr lang="en-GB" sz="2800" b="1" dirty="0"/>
              <a:t>Simple Linear Regression</a:t>
            </a:r>
          </a:p>
        </p:txBody>
      </p:sp>
      <p:sp>
        <p:nvSpPr>
          <p:cNvPr id="3" name="Rectangle 2"/>
          <p:cNvSpPr/>
          <p:nvPr/>
        </p:nvSpPr>
        <p:spPr>
          <a:xfrm>
            <a:off x="1066800" y="1295400"/>
            <a:ext cx="7391400" cy="2126864"/>
          </a:xfrm>
          <a:prstGeom prst="rect">
            <a:avLst/>
          </a:prstGeom>
        </p:spPr>
        <p:txBody>
          <a:bodyPr wrap="square">
            <a:spAutoFit/>
          </a:bodyPr>
          <a:lstStyle/>
          <a:p>
            <a:pPr>
              <a:lnSpc>
                <a:spcPct val="150000"/>
              </a:lnSpc>
            </a:pPr>
            <a:r>
              <a:rPr lang="en-US" dirty="0"/>
              <a:t>Linear Regression is an ML algorithm used for </a:t>
            </a:r>
            <a:r>
              <a:rPr lang="en-US" b="1" dirty="0"/>
              <a:t>supervised</a:t>
            </a:r>
            <a:r>
              <a:rPr lang="en-US" dirty="0"/>
              <a:t> learning. </a:t>
            </a:r>
          </a:p>
          <a:p>
            <a:pPr>
              <a:lnSpc>
                <a:spcPct val="150000"/>
              </a:lnSpc>
            </a:pPr>
            <a:r>
              <a:rPr lang="en-US" dirty="0"/>
              <a:t>Linear regression performs the task to </a:t>
            </a:r>
            <a:r>
              <a:rPr lang="en-US" b="1" dirty="0">
                <a:solidFill>
                  <a:srgbClr val="FF0000"/>
                </a:solidFill>
              </a:rPr>
              <a:t>predict</a:t>
            </a:r>
            <a:r>
              <a:rPr lang="en-US" dirty="0"/>
              <a:t> a dependent variable(</a:t>
            </a:r>
            <a:r>
              <a:rPr lang="en-US" b="1" dirty="0"/>
              <a:t>target</a:t>
            </a:r>
            <a:r>
              <a:rPr lang="en-US" dirty="0"/>
              <a:t>) based on the given independent variable(</a:t>
            </a:r>
            <a:r>
              <a:rPr lang="en-US" b="1" dirty="0"/>
              <a:t>source</a:t>
            </a:r>
            <a:r>
              <a:rPr lang="en-US" dirty="0"/>
              <a:t>). </a:t>
            </a:r>
          </a:p>
          <a:p>
            <a:pPr>
              <a:lnSpc>
                <a:spcPct val="150000"/>
              </a:lnSpc>
            </a:pPr>
            <a:r>
              <a:rPr lang="en-US" dirty="0"/>
              <a:t>So, this regression technique finds out a </a:t>
            </a:r>
            <a:r>
              <a:rPr lang="en-US" b="1" dirty="0">
                <a:solidFill>
                  <a:srgbClr val="FF0000"/>
                </a:solidFill>
              </a:rPr>
              <a:t>linear relationship</a:t>
            </a:r>
            <a:r>
              <a:rPr lang="en-US" dirty="0"/>
              <a:t> between a </a:t>
            </a:r>
            <a:r>
              <a:rPr lang="en-US" b="1" dirty="0">
                <a:solidFill>
                  <a:srgbClr val="FF0000"/>
                </a:solidFill>
              </a:rPr>
              <a:t>dependent</a:t>
            </a:r>
            <a:r>
              <a:rPr lang="en-US" dirty="0"/>
              <a:t> variable and the other given </a:t>
            </a:r>
            <a:r>
              <a:rPr lang="en-US" b="1" dirty="0">
                <a:solidFill>
                  <a:srgbClr val="FF0000"/>
                </a:solidFill>
              </a:rPr>
              <a:t>independent</a:t>
            </a:r>
            <a:r>
              <a:rPr lang="en-US" dirty="0"/>
              <a:t> variables.</a:t>
            </a:r>
          </a:p>
        </p:txBody>
      </p:sp>
      <p:pic>
        <p:nvPicPr>
          <p:cNvPr id="2050" name="Picture 2" descr="https://www.upgrad.com/blog/wp-content/uploads/2020/07/438px-Linear_regression.svg-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751360"/>
            <a:ext cx="4171950" cy="2762251"/>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https://internal.upgrad.com/blog/wp-content/uploads/2020/07/screenshot-docs.google.com-2022.08.02-14_44_53-300x3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Regression - Free business and finance ic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8" descr="Regression Algorithms L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0" y="4040088"/>
            <a:ext cx="4116006" cy="2627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408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15</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066800" y="381000"/>
            <a:ext cx="3891130" cy="523220"/>
          </a:xfrm>
          <a:prstGeom prst="rect">
            <a:avLst/>
          </a:prstGeom>
        </p:spPr>
        <p:txBody>
          <a:bodyPr wrap="none">
            <a:spAutoFit/>
          </a:bodyPr>
          <a:lstStyle/>
          <a:p>
            <a:r>
              <a:rPr lang="en-GB" sz="2800" b="1" dirty="0"/>
              <a:t>Simple Linear Regression</a:t>
            </a:r>
          </a:p>
        </p:txBody>
      </p:sp>
      <p:sp>
        <p:nvSpPr>
          <p:cNvPr id="6" name="AutoShape 4" descr="https://internal.upgrad.com/blog/wp-content/uploads/2020/07/screenshot-docs.google.com-2022.08.02-14_44_53-300x30.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4"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D1CC2F2-3871-49D0-9612-B7EAC59C0C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600" y="1447800"/>
            <a:ext cx="6096000" cy="4572000"/>
          </a:xfrm>
          <a:prstGeom prst="rect">
            <a:avLst/>
          </a:prstGeom>
        </p:spPr>
      </p:pic>
      <p:cxnSp>
        <p:nvCxnSpPr>
          <p:cNvPr id="7" name="Straight Connector 6">
            <a:extLst>
              <a:ext uri="{FF2B5EF4-FFF2-40B4-BE49-F238E27FC236}">
                <a16:creationId xmlns:a16="http://schemas.microsoft.com/office/drawing/2014/main" id="{F1131622-B85B-47C4-B180-8C98C1E52632}"/>
              </a:ext>
            </a:extLst>
          </p:cNvPr>
          <p:cNvCxnSpPr/>
          <p:nvPr/>
        </p:nvCxnSpPr>
        <p:spPr>
          <a:xfrm flipV="1">
            <a:off x="2286000" y="2057400"/>
            <a:ext cx="4419600" cy="327660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4904103C-9FDC-44B2-9EC4-B57572801777}"/>
              </a:ext>
            </a:extLst>
          </p:cNvPr>
          <p:cNvSpPr txBox="1"/>
          <p:nvPr/>
        </p:nvSpPr>
        <p:spPr>
          <a:xfrm>
            <a:off x="1371600" y="1285939"/>
            <a:ext cx="1447800" cy="369332"/>
          </a:xfrm>
          <a:prstGeom prst="rect">
            <a:avLst/>
          </a:prstGeom>
          <a:noFill/>
        </p:spPr>
        <p:txBody>
          <a:bodyPr wrap="square">
            <a:spAutoFit/>
          </a:bodyPr>
          <a:lstStyle/>
          <a:p>
            <a:r>
              <a:rPr lang="en-US" dirty="0"/>
              <a:t>Y = m*x + b</a:t>
            </a:r>
          </a:p>
        </p:txBody>
      </p:sp>
    </p:spTree>
    <p:extLst>
      <p:ext uri="{BB962C8B-B14F-4D97-AF65-F5344CB8AC3E}">
        <p14:creationId xmlns:p14="http://schemas.microsoft.com/office/powerpoint/2010/main" val="243204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194832" cy="523220"/>
          </a:xfrm>
          <a:prstGeom prst="rect">
            <a:avLst/>
          </a:prstGeom>
        </p:spPr>
        <p:txBody>
          <a:bodyPr wrap="none">
            <a:spAutoFit/>
          </a:bodyPr>
          <a:lstStyle/>
          <a:p>
            <a:r>
              <a:rPr lang="en-US" sz="2800" b="1" dirty="0"/>
              <a:t>Loss Function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16</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miro.medium.com/max/231/1*VKEPNvd-ZBHxMycqldL13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038225" y="1143000"/>
            <a:ext cx="3838575" cy="1015663"/>
          </a:xfrm>
          <a:prstGeom prst="rect">
            <a:avLst/>
          </a:prstGeom>
        </p:spPr>
        <p:txBody>
          <a:bodyPr wrap="square">
            <a:spAutoFit/>
          </a:bodyPr>
          <a:lstStyle/>
          <a:p>
            <a:r>
              <a:rPr lang="en-US" dirty="0"/>
              <a:t>Our aim is to find such </a:t>
            </a:r>
          </a:p>
          <a:p>
            <a:pPr marL="457200" indent="-457200">
              <a:buAutoNum type="arabicPeriod"/>
            </a:pPr>
            <a:r>
              <a:rPr lang="en-US" sz="2000" b="1" dirty="0"/>
              <a:t>values of coefficients </a:t>
            </a:r>
            <a:endParaRPr lang="en-US" sz="2000" dirty="0"/>
          </a:p>
          <a:p>
            <a:pPr marL="457200" indent="-457200">
              <a:buAutoNum type="arabicPeriod"/>
            </a:pPr>
            <a:r>
              <a:rPr lang="en-US" sz="2000" b="1" dirty="0"/>
              <a:t>minimize the cost function</a:t>
            </a:r>
          </a:p>
        </p:txBody>
      </p:sp>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6400" y="4114800"/>
            <a:ext cx="2644277" cy="647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50" name="Picture 6" descr="What is Linear Regression? Examples &amp; Best Practices | Spiceworks 1"/>
          <p:cNvPicPr>
            <a:picLocks noChangeAspect="1" noChangeArrowheads="1"/>
          </p:cNvPicPr>
          <p:nvPr/>
        </p:nvPicPr>
        <p:blipFill rotWithShape="1">
          <a:blip r:embed="rId5">
            <a:extLst>
              <a:ext uri="{28A0092B-C50C-407E-A947-70E740481C1C}">
                <a14:useLocalDpi xmlns:a14="http://schemas.microsoft.com/office/drawing/2010/main" val="0"/>
              </a:ext>
            </a:extLst>
          </a:blip>
          <a:srcRect l="1958" t="10203" r="4624" b="4628"/>
          <a:stretch/>
        </p:blipFill>
        <p:spPr bwMode="auto">
          <a:xfrm>
            <a:off x="109481" y="2590800"/>
            <a:ext cx="4781757" cy="3559726"/>
          </a:xfrm>
          <a:prstGeom prst="rect">
            <a:avLst/>
          </a:prstGeom>
          <a:noFill/>
          <a:extLst>
            <a:ext uri="{909E8E84-426E-40DD-AFC4-6F175D3DCCD1}">
              <a14:hiddenFill xmlns:a14="http://schemas.microsoft.com/office/drawing/2010/main">
                <a:solidFill>
                  <a:srgbClr val="FFFFFF"/>
                </a:solidFill>
              </a14:hiddenFill>
            </a:ext>
          </a:extLst>
        </p:spPr>
      </p:pic>
      <p:sp>
        <p:nvSpPr>
          <p:cNvPr id="8" name="Right Arrow 7"/>
          <p:cNvSpPr/>
          <p:nvPr/>
        </p:nvSpPr>
        <p:spPr>
          <a:xfrm>
            <a:off x="4572000" y="4209383"/>
            <a:ext cx="609600" cy="379742"/>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12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3640" y="2895600"/>
            <a:ext cx="5735673" cy="707886"/>
          </a:xfrm>
          <a:prstGeom prst="rect">
            <a:avLst/>
          </a:prstGeom>
        </p:spPr>
        <p:txBody>
          <a:bodyPr wrap="none">
            <a:spAutoFit/>
          </a:bodyPr>
          <a:lstStyle/>
          <a:p>
            <a:r>
              <a:rPr lang="en-US" sz="4000" b="1" dirty="0"/>
              <a:t>Classification / Regression</a:t>
            </a:r>
            <a:endParaRPr lang="en-GB" sz="4400" b="1" dirty="0"/>
          </a:p>
        </p:txBody>
      </p:sp>
      <p:sp>
        <p:nvSpPr>
          <p:cNvPr id="6" name="Rectangle 5">
            <a:extLst>
              <a:ext uri="{FF2B5EF4-FFF2-40B4-BE49-F238E27FC236}">
                <a16:creationId xmlns:a16="http://schemas.microsoft.com/office/drawing/2014/main" id="{7CEB9E1A-D04D-448C-A6BB-55B2A8B81C62}"/>
              </a:ext>
            </a:extLst>
          </p:cNvPr>
          <p:cNvSpPr/>
          <p:nvPr/>
        </p:nvSpPr>
        <p:spPr>
          <a:xfrm>
            <a:off x="2250677" y="1893838"/>
            <a:ext cx="4904035" cy="769441"/>
          </a:xfrm>
          <a:prstGeom prst="rect">
            <a:avLst/>
          </a:prstGeom>
        </p:spPr>
        <p:txBody>
          <a:bodyPr wrap="none">
            <a:spAutoFit/>
          </a:bodyPr>
          <a:lstStyle/>
          <a:p>
            <a:r>
              <a:rPr lang="en-US" sz="4400" b="1" dirty="0"/>
              <a:t>Supervised Learning</a:t>
            </a:r>
            <a:endParaRPr lang="en-GB" sz="4400" b="1" dirty="0"/>
          </a:p>
        </p:txBody>
      </p:sp>
      <p:cxnSp>
        <p:nvCxnSpPr>
          <p:cNvPr id="3" name="Straight Connector 2">
            <a:extLst>
              <a:ext uri="{FF2B5EF4-FFF2-40B4-BE49-F238E27FC236}">
                <a16:creationId xmlns:a16="http://schemas.microsoft.com/office/drawing/2014/main" id="{B58A897C-D136-4564-989F-F31AF414D74A}"/>
              </a:ext>
            </a:extLst>
          </p:cNvPr>
          <p:cNvCxnSpPr/>
          <p:nvPr/>
        </p:nvCxnSpPr>
        <p:spPr>
          <a:xfrm>
            <a:off x="2174477" y="2743200"/>
            <a:ext cx="5334000" cy="0"/>
          </a:xfrm>
          <a:prstGeom prst="line">
            <a:avLst/>
          </a:prstGeom>
          <a:ln w="38100"/>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37C4EB85-800C-435F-A987-0B581637F3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51297"/>
            <a:ext cx="1223963" cy="1223963"/>
          </a:xfrm>
          <a:prstGeom prst="rect">
            <a:avLst/>
          </a:prstGeom>
        </p:spPr>
      </p:pic>
    </p:spTree>
    <p:extLst>
      <p:ext uri="{BB962C8B-B14F-4D97-AF65-F5344CB8AC3E}">
        <p14:creationId xmlns:p14="http://schemas.microsoft.com/office/powerpoint/2010/main" val="3761867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3268844" cy="523220"/>
          </a:xfrm>
          <a:prstGeom prst="rect">
            <a:avLst/>
          </a:prstGeom>
        </p:spPr>
        <p:txBody>
          <a:bodyPr wrap="none">
            <a:spAutoFit/>
          </a:bodyPr>
          <a:lstStyle/>
          <a:p>
            <a:pPr algn="l" fontAlgn="base"/>
            <a:r>
              <a:rPr lang="en-US" sz="2800" b="1" i="0" dirty="0">
                <a:solidFill>
                  <a:srgbClr val="273239"/>
                </a:solidFill>
                <a:effectLst/>
                <a:latin typeface="Nunito" pitchFamily="2" charset="0"/>
              </a:rPr>
              <a:t>Evaluation Metrics</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17</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miro.medium.com/max/231/1*VKEPNvd-ZBHxMycqldL13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Rounded Corners 15">
            <a:extLst>
              <a:ext uri="{FF2B5EF4-FFF2-40B4-BE49-F238E27FC236}">
                <a16:creationId xmlns:a16="http://schemas.microsoft.com/office/drawing/2014/main" id="{1A86A547-C451-497E-89AC-835F8E024178}"/>
              </a:ext>
            </a:extLst>
          </p:cNvPr>
          <p:cNvSpPr/>
          <p:nvPr/>
        </p:nvSpPr>
        <p:spPr>
          <a:xfrm>
            <a:off x="1447800" y="2057400"/>
            <a:ext cx="4250760" cy="58216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0" dirty="0">
                <a:solidFill>
                  <a:srgbClr val="273239"/>
                </a:solidFill>
                <a:effectLst/>
                <a:latin typeface="Nunito" pitchFamily="2" charset="0"/>
              </a:rPr>
              <a:t>Mean Square Error (MSE)</a:t>
            </a:r>
          </a:p>
        </p:txBody>
      </p:sp>
      <p:sp>
        <p:nvSpPr>
          <p:cNvPr id="17" name="Oval 16">
            <a:extLst>
              <a:ext uri="{FF2B5EF4-FFF2-40B4-BE49-F238E27FC236}">
                <a16:creationId xmlns:a16="http://schemas.microsoft.com/office/drawing/2014/main" id="{49DFF6F0-B2CB-44B8-8EF8-D248CDE2E003}"/>
              </a:ext>
            </a:extLst>
          </p:cNvPr>
          <p:cNvSpPr/>
          <p:nvPr/>
        </p:nvSpPr>
        <p:spPr>
          <a:xfrm>
            <a:off x="1217193" y="2043682"/>
            <a:ext cx="613615" cy="58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1</a:t>
            </a:r>
          </a:p>
        </p:txBody>
      </p:sp>
      <p:sp>
        <p:nvSpPr>
          <p:cNvPr id="18" name="Rectangle: Rounded Corners 17">
            <a:extLst>
              <a:ext uri="{FF2B5EF4-FFF2-40B4-BE49-F238E27FC236}">
                <a16:creationId xmlns:a16="http://schemas.microsoft.com/office/drawing/2014/main" id="{E2F56D7C-F913-4814-AE45-9341E0E6860E}"/>
              </a:ext>
            </a:extLst>
          </p:cNvPr>
          <p:cNvSpPr/>
          <p:nvPr/>
        </p:nvSpPr>
        <p:spPr>
          <a:xfrm>
            <a:off x="1447800" y="2933700"/>
            <a:ext cx="4250760" cy="582164"/>
          </a:xfrm>
          <a:prstGeom prst="roundRect">
            <a:avLst/>
          </a:prstGeom>
          <a:ln>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fontAlgn="base"/>
            <a:r>
              <a:rPr lang="en-US" sz="2000" b="1" i="0" dirty="0">
                <a:solidFill>
                  <a:srgbClr val="273239"/>
                </a:solidFill>
                <a:effectLst/>
                <a:latin typeface="Nunito" pitchFamily="2" charset="0"/>
              </a:rPr>
              <a:t>Mean Absolute Error (MAE)</a:t>
            </a:r>
          </a:p>
        </p:txBody>
      </p:sp>
      <p:sp>
        <p:nvSpPr>
          <p:cNvPr id="19" name="Oval 18">
            <a:extLst>
              <a:ext uri="{FF2B5EF4-FFF2-40B4-BE49-F238E27FC236}">
                <a16:creationId xmlns:a16="http://schemas.microsoft.com/office/drawing/2014/main" id="{6FFDA6C1-53B2-431D-9331-A85623288D45}"/>
              </a:ext>
            </a:extLst>
          </p:cNvPr>
          <p:cNvSpPr/>
          <p:nvPr/>
        </p:nvSpPr>
        <p:spPr>
          <a:xfrm>
            <a:off x="1198745" y="2933700"/>
            <a:ext cx="613615" cy="58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2</a:t>
            </a:r>
          </a:p>
        </p:txBody>
      </p:sp>
      <p:sp>
        <p:nvSpPr>
          <p:cNvPr id="20" name="Rectangle: Rounded Corners 19">
            <a:extLst>
              <a:ext uri="{FF2B5EF4-FFF2-40B4-BE49-F238E27FC236}">
                <a16:creationId xmlns:a16="http://schemas.microsoft.com/office/drawing/2014/main" id="{D61EF08C-3129-45EC-A831-7E1BD99C7DF2}"/>
              </a:ext>
            </a:extLst>
          </p:cNvPr>
          <p:cNvSpPr/>
          <p:nvPr/>
        </p:nvSpPr>
        <p:spPr>
          <a:xfrm>
            <a:off x="1422133" y="3810000"/>
            <a:ext cx="4250760" cy="58216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b="1" i="0" dirty="0">
                <a:solidFill>
                  <a:srgbClr val="273239"/>
                </a:solidFill>
                <a:effectLst/>
                <a:latin typeface="Nunito" pitchFamily="2" charset="0"/>
              </a:rPr>
              <a:t>   Root Mean Squared Error (RMSE)</a:t>
            </a:r>
          </a:p>
        </p:txBody>
      </p:sp>
      <p:sp>
        <p:nvSpPr>
          <p:cNvPr id="21" name="Oval 20">
            <a:extLst>
              <a:ext uri="{FF2B5EF4-FFF2-40B4-BE49-F238E27FC236}">
                <a16:creationId xmlns:a16="http://schemas.microsoft.com/office/drawing/2014/main" id="{DE58DCB2-F71E-4430-89F0-8F5BE3AF18B9}"/>
              </a:ext>
            </a:extLst>
          </p:cNvPr>
          <p:cNvSpPr/>
          <p:nvPr/>
        </p:nvSpPr>
        <p:spPr>
          <a:xfrm>
            <a:off x="1173078" y="3810000"/>
            <a:ext cx="613615" cy="58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3</a:t>
            </a:r>
          </a:p>
        </p:txBody>
      </p:sp>
      <p:sp>
        <p:nvSpPr>
          <p:cNvPr id="22" name="Rectangle: Rounded Corners 21">
            <a:extLst>
              <a:ext uri="{FF2B5EF4-FFF2-40B4-BE49-F238E27FC236}">
                <a16:creationId xmlns:a16="http://schemas.microsoft.com/office/drawing/2014/main" id="{3EDD30AE-E1EF-44B3-A459-3FF09EB58D99}"/>
              </a:ext>
            </a:extLst>
          </p:cNvPr>
          <p:cNvSpPr/>
          <p:nvPr/>
        </p:nvSpPr>
        <p:spPr>
          <a:xfrm>
            <a:off x="1412508" y="4686300"/>
            <a:ext cx="4250760" cy="582164"/>
          </a:xfrm>
          <a:prstGeom prst="roundRect">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000" b="1" i="0" dirty="0">
                <a:solidFill>
                  <a:srgbClr val="273239"/>
                </a:solidFill>
                <a:effectLst/>
                <a:latin typeface="Nunito" pitchFamily="2" charset="0"/>
              </a:rPr>
              <a:t>R-squared</a:t>
            </a:r>
          </a:p>
        </p:txBody>
      </p:sp>
      <p:sp>
        <p:nvSpPr>
          <p:cNvPr id="23" name="Oval 22">
            <a:extLst>
              <a:ext uri="{FF2B5EF4-FFF2-40B4-BE49-F238E27FC236}">
                <a16:creationId xmlns:a16="http://schemas.microsoft.com/office/drawing/2014/main" id="{4FD1EA53-6A16-48D5-9277-05E8D9D90909}"/>
              </a:ext>
            </a:extLst>
          </p:cNvPr>
          <p:cNvSpPr/>
          <p:nvPr/>
        </p:nvSpPr>
        <p:spPr>
          <a:xfrm>
            <a:off x="1163453" y="4686300"/>
            <a:ext cx="613615" cy="58216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2501847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3355021" cy="523220"/>
          </a:xfrm>
          <a:prstGeom prst="rect">
            <a:avLst/>
          </a:prstGeom>
        </p:spPr>
        <p:txBody>
          <a:bodyPr wrap="none">
            <a:spAutoFit/>
          </a:bodyPr>
          <a:lstStyle/>
          <a:p>
            <a:pPr algn="l" fontAlgn="base"/>
            <a:r>
              <a:rPr lang="en-US" sz="2800" b="1" i="0" dirty="0">
                <a:solidFill>
                  <a:srgbClr val="273239"/>
                </a:solidFill>
                <a:effectLst/>
                <a:latin typeface="Nunito" pitchFamily="2" charset="0"/>
              </a:rPr>
              <a:t>Evaluation Metrics</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18</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miro.medium.com/max/231/1*VKEPNvd-ZBHxMycqldL13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5" name="Table 5">
            <a:extLst>
              <a:ext uri="{FF2B5EF4-FFF2-40B4-BE49-F238E27FC236}">
                <a16:creationId xmlns:a16="http://schemas.microsoft.com/office/drawing/2014/main" id="{1334AB2B-832C-44B5-9150-50CEB411E36C}"/>
              </a:ext>
            </a:extLst>
          </p:cNvPr>
          <p:cNvGraphicFramePr>
            <a:graphicFrameLocks noGrp="1"/>
          </p:cNvGraphicFramePr>
          <p:nvPr>
            <p:extLst>
              <p:ext uri="{D42A27DB-BD31-4B8C-83A1-F6EECF244321}">
                <p14:modId xmlns:p14="http://schemas.microsoft.com/office/powerpoint/2010/main" val="1972145550"/>
              </p:ext>
            </p:extLst>
          </p:nvPr>
        </p:nvGraphicFramePr>
        <p:xfrm>
          <a:off x="155575" y="1389995"/>
          <a:ext cx="8988425" cy="4687745"/>
        </p:xfrm>
        <a:graphic>
          <a:graphicData uri="http://schemas.openxmlformats.org/drawingml/2006/table">
            <a:tbl>
              <a:tblPr firstRow="1" bandRow="1">
                <a:tableStyleId>{5C22544A-7EE6-4342-B048-85BDC9FD1C3A}</a:tableStyleId>
              </a:tblPr>
              <a:tblGrid>
                <a:gridCol w="1307408">
                  <a:extLst>
                    <a:ext uri="{9D8B030D-6E8A-4147-A177-3AD203B41FA5}">
                      <a16:colId xmlns:a16="http://schemas.microsoft.com/office/drawing/2014/main" val="667321311"/>
                    </a:ext>
                  </a:extLst>
                </a:gridCol>
                <a:gridCol w="4575925">
                  <a:extLst>
                    <a:ext uri="{9D8B030D-6E8A-4147-A177-3AD203B41FA5}">
                      <a16:colId xmlns:a16="http://schemas.microsoft.com/office/drawing/2014/main" val="977875345"/>
                    </a:ext>
                  </a:extLst>
                </a:gridCol>
                <a:gridCol w="3105092">
                  <a:extLst>
                    <a:ext uri="{9D8B030D-6E8A-4147-A177-3AD203B41FA5}">
                      <a16:colId xmlns:a16="http://schemas.microsoft.com/office/drawing/2014/main" val="4167010884"/>
                    </a:ext>
                  </a:extLst>
                </a:gridCol>
              </a:tblGrid>
              <a:tr h="393218">
                <a:tc>
                  <a:txBody>
                    <a:bodyPr/>
                    <a:lstStyle/>
                    <a:p>
                      <a:pPr algn="ctr"/>
                      <a:r>
                        <a:rPr lang="en-US" dirty="0"/>
                        <a:t>Evaluation</a:t>
                      </a:r>
                    </a:p>
                  </a:txBody>
                  <a:tcPr/>
                </a:tc>
                <a:tc>
                  <a:txBody>
                    <a:bodyPr/>
                    <a:lstStyle/>
                    <a:p>
                      <a:pPr algn="ctr"/>
                      <a:r>
                        <a:rPr lang="en-US" dirty="0"/>
                        <a:t>Description</a:t>
                      </a:r>
                    </a:p>
                  </a:txBody>
                  <a:tcPr/>
                </a:tc>
                <a:tc>
                  <a:txBody>
                    <a:bodyPr/>
                    <a:lstStyle/>
                    <a:p>
                      <a:pPr algn="ctr"/>
                      <a:r>
                        <a:rPr lang="en-US" dirty="0"/>
                        <a:t>Formula</a:t>
                      </a:r>
                    </a:p>
                  </a:txBody>
                  <a:tcPr/>
                </a:tc>
                <a:extLst>
                  <a:ext uri="{0D108BD9-81ED-4DB2-BD59-A6C34878D82A}">
                    <a16:rowId xmlns:a16="http://schemas.microsoft.com/office/drawing/2014/main" val="3669829363"/>
                  </a:ext>
                </a:extLst>
              </a:tr>
              <a:tr h="1551327">
                <a:tc>
                  <a:txBody>
                    <a:bodyPr/>
                    <a:lstStyle/>
                    <a:p>
                      <a:pPr algn="ctr"/>
                      <a:r>
                        <a:rPr lang="en-US" b="1" dirty="0"/>
                        <a:t>MSE</a:t>
                      </a:r>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Is equal to the </a:t>
                      </a:r>
                      <a:r>
                        <a:rPr lang="en-US" dirty="0">
                          <a:solidFill>
                            <a:schemeClr val="tx1"/>
                          </a:solidFill>
                        </a:rPr>
                        <a:t>average</a:t>
                      </a:r>
                      <a:r>
                        <a:rPr lang="en-US" dirty="0">
                          <a:solidFill>
                            <a:srgbClr val="FF0000"/>
                          </a:solidFill>
                        </a:rPr>
                        <a:t> </a:t>
                      </a:r>
                      <a:r>
                        <a:rPr lang="en-US" dirty="0">
                          <a:solidFill>
                            <a:schemeClr val="tx1"/>
                          </a:solidFill>
                        </a:rPr>
                        <a:t>squared</a:t>
                      </a:r>
                      <a:r>
                        <a:rPr lang="en-US" dirty="0">
                          <a:solidFill>
                            <a:srgbClr val="FF0000"/>
                          </a:solidFill>
                        </a:rPr>
                        <a:t> </a:t>
                      </a:r>
                      <a:r>
                        <a:rPr lang="en-US" dirty="0">
                          <a:solidFill>
                            <a:schemeClr val="tx1"/>
                          </a:solidFill>
                        </a:rPr>
                        <a:t>difference</a:t>
                      </a:r>
                      <a:r>
                        <a:rPr lang="en-US" dirty="0">
                          <a:solidFill>
                            <a:srgbClr val="FF0000"/>
                          </a:solidFill>
                        </a:rPr>
                        <a:t> </a:t>
                      </a:r>
                      <a:r>
                        <a:rPr lang="en-US" dirty="0"/>
                        <a:t>between an </a:t>
                      </a:r>
                      <a:r>
                        <a:rPr lang="en-US" dirty="0">
                          <a:solidFill>
                            <a:schemeClr val="tx1"/>
                          </a:solidFill>
                        </a:rPr>
                        <a:t>observation’s</a:t>
                      </a:r>
                      <a:r>
                        <a:rPr lang="en-US" dirty="0"/>
                        <a:t> actual and </a:t>
                      </a:r>
                      <a:r>
                        <a:rPr lang="en-US" dirty="0">
                          <a:solidFill>
                            <a:schemeClr val="tx1"/>
                          </a:solidFill>
                        </a:rPr>
                        <a:t>predicted</a:t>
                      </a:r>
                      <a:r>
                        <a:rPr lang="en-US" dirty="0"/>
                        <a:t> values.</a:t>
                      </a:r>
                      <a:endParaRPr lang="en-US" b="1" dirty="0"/>
                    </a:p>
                  </a:txBody>
                  <a:tcPr anchor="ctr"/>
                </a:tc>
                <a:tc>
                  <a:txBody>
                    <a:bodyPr/>
                    <a:lstStyle/>
                    <a:p>
                      <a:pPr algn="ctr"/>
                      <a:endParaRPr lang="en-US" dirty="0"/>
                    </a:p>
                  </a:txBody>
                  <a:tcPr anchor="ctr"/>
                </a:tc>
                <a:extLst>
                  <a:ext uri="{0D108BD9-81ED-4DB2-BD59-A6C34878D82A}">
                    <a16:rowId xmlns:a16="http://schemas.microsoft.com/office/drawing/2014/main" val="282625729"/>
                  </a:ext>
                </a:extLst>
              </a:tr>
              <a:tr h="393218">
                <a:tc>
                  <a:txBody>
                    <a:bodyPr/>
                    <a:lstStyle/>
                    <a:p>
                      <a:pPr algn="ctr"/>
                      <a:r>
                        <a:rPr lang="en-US" b="1" dirty="0"/>
                        <a:t>MAE</a:t>
                      </a:r>
                    </a:p>
                  </a:txBody>
                  <a:tcPr anchor="ctr"/>
                </a:tc>
                <a:tc>
                  <a:txBody>
                    <a:bodyPr/>
                    <a:lstStyle/>
                    <a:p>
                      <a:pPr algn="ctr"/>
                      <a:r>
                        <a:rPr lang="en-US" sz="1800" b="0" i="0" kern="1200" dirty="0">
                          <a:solidFill>
                            <a:schemeClr val="dk1"/>
                          </a:solidFill>
                          <a:effectLst/>
                          <a:latin typeface="+mn-lt"/>
                          <a:ea typeface="+mn-ea"/>
                          <a:cs typeface="+mn-cs"/>
                        </a:rPr>
                        <a:t>MAE measures the average absolute difference between the predicted values and actual values</a:t>
                      </a:r>
                      <a:endParaRPr lang="en-US" dirty="0"/>
                    </a:p>
                  </a:txBody>
                  <a:tcPr anchor="ctr"/>
                </a:tc>
                <a:tc>
                  <a:txBody>
                    <a:bodyPr/>
                    <a:lstStyle/>
                    <a:p>
                      <a:pPr algn="ctr"/>
                      <a:endParaRPr lang="en-US"/>
                    </a:p>
                  </a:txBody>
                  <a:tcPr anchor="ctr"/>
                </a:tc>
                <a:extLst>
                  <a:ext uri="{0D108BD9-81ED-4DB2-BD59-A6C34878D82A}">
                    <a16:rowId xmlns:a16="http://schemas.microsoft.com/office/drawing/2014/main" val="158079128"/>
                  </a:ext>
                </a:extLst>
              </a:tr>
              <a:tr h="393218">
                <a:tc>
                  <a:txBody>
                    <a:bodyPr/>
                    <a:lstStyle/>
                    <a:p>
                      <a:pPr algn="ctr"/>
                      <a:r>
                        <a:rPr lang="en-US" b="1" dirty="0"/>
                        <a:t>RMSE</a:t>
                      </a:r>
                    </a:p>
                  </a:txBody>
                  <a:tcPr anchor="ctr"/>
                </a:tc>
                <a:tc>
                  <a:txBody>
                    <a:bodyPr/>
                    <a:lstStyle/>
                    <a:p>
                      <a:pPr algn="ctr"/>
                      <a:r>
                        <a:rPr lang="en-US" sz="1800" b="0" i="0" kern="1200" dirty="0">
                          <a:solidFill>
                            <a:schemeClr val="dk1"/>
                          </a:solidFill>
                          <a:effectLst/>
                          <a:latin typeface="+mn-lt"/>
                          <a:ea typeface="+mn-ea"/>
                          <a:cs typeface="+mn-cs"/>
                        </a:rPr>
                        <a:t> It represents the square root of the average squared differences between predicted and actual values.</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780758783"/>
                  </a:ext>
                </a:extLst>
              </a:tr>
              <a:tr h="393218">
                <a:tc>
                  <a:txBody>
                    <a:bodyPr/>
                    <a:lstStyle/>
                    <a:p>
                      <a:pPr algn="ctr"/>
                      <a:r>
                        <a:rPr lang="en-US" b="1" dirty="0"/>
                        <a:t>R^2</a:t>
                      </a:r>
                    </a:p>
                  </a:txBody>
                  <a:tcPr anchor="ctr"/>
                </a:tc>
                <a:tc>
                  <a:txBody>
                    <a:bodyPr/>
                    <a:lstStyle/>
                    <a:p>
                      <a:pPr algn="ctr"/>
                      <a:r>
                        <a:rPr lang="en-US" sz="1800" b="0" i="0" kern="1200" dirty="0">
                          <a:solidFill>
                            <a:schemeClr val="dk1"/>
                          </a:solidFill>
                          <a:effectLst/>
                          <a:latin typeface="+mn-lt"/>
                          <a:ea typeface="+mn-ea"/>
                          <a:cs typeface="+mn-cs"/>
                        </a:rPr>
                        <a:t>statistic that indicates how much variation the developed model can explain or capture. It is always in the range of 0 to 1.</a:t>
                      </a:r>
                      <a:endParaRPr lang="en-US" dirty="0"/>
                    </a:p>
                  </a:txBody>
                  <a:tcPr anchor="ctr"/>
                </a:tc>
                <a:tc>
                  <a:txBody>
                    <a:bodyPr/>
                    <a:lstStyle/>
                    <a:p>
                      <a:pPr algn="ctr"/>
                      <a:endParaRPr lang="en-US" dirty="0"/>
                    </a:p>
                  </a:txBody>
                  <a:tcPr anchor="ctr"/>
                </a:tc>
                <a:extLst>
                  <a:ext uri="{0D108BD9-81ED-4DB2-BD59-A6C34878D82A}">
                    <a16:rowId xmlns:a16="http://schemas.microsoft.com/office/drawing/2014/main" val="4089292999"/>
                  </a:ext>
                </a:extLst>
              </a:tr>
            </a:tbl>
          </a:graphicData>
        </a:graphic>
      </p:graphicFrame>
      <p:pic>
        <p:nvPicPr>
          <p:cNvPr id="10" name="Picture 9">
            <a:extLst>
              <a:ext uri="{FF2B5EF4-FFF2-40B4-BE49-F238E27FC236}">
                <a16:creationId xmlns:a16="http://schemas.microsoft.com/office/drawing/2014/main" id="{E01EBC54-DCB5-41D9-A94F-30C5A7CA8E22}"/>
              </a:ext>
            </a:extLst>
          </p:cNvPr>
          <p:cNvPicPr>
            <a:picLocks noChangeAspect="1"/>
          </p:cNvPicPr>
          <p:nvPr/>
        </p:nvPicPr>
        <p:blipFill>
          <a:blip r:embed="rId4"/>
          <a:stretch>
            <a:fillRect/>
          </a:stretch>
        </p:blipFill>
        <p:spPr>
          <a:xfrm>
            <a:off x="6376441" y="2381615"/>
            <a:ext cx="2400318" cy="371478"/>
          </a:xfrm>
          <a:prstGeom prst="rect">
            <a:avLst/>
          </a:prstGeom>
        </p:spPr>
      </p:pic>
      <p:pic>
        <p:nvPicPr>
          <p:cNvPr id="12" name="Picture 11">
            <a:extLst>
              <a:ext uri="{FF2B5EF4-FFF2-40B4-BE49-F238E27FC236}">
                <a16:creationId xmlns:a16="http://schemas.microsoft.com/office/drawing/2014/main" id="{74E90FFC-CB4F-4A72-8168-E57B12433A75}"/>
              </a:ext>
            </a:extLst>
          </p:cNvPr>
          <p:cNvPicPr>
            <a:picLocks noChangeAspect="1"/>
          </p:cNvPicPr>
          <p:nvPr/>
        </p:nvPicPr>
        <p:blipFill>
          <a:blip r:embed="rId5"/>
          <a:stretch>
            <a:fillRect/>
          </a:stretch>
        </p:blipFill>
        <p:spPr>
          <a:xfrm>
            <a:off x="6381204" y="3567227"/>
            <a:ext cx="2390792" cy="400053"/>
          </a:xfrm>
          <a:prstGeom prst="rect">
            <a:avLst/>
          </a:prstGeom>
        </p:spPr>
      </p:pic>
      <p:pic>
        <p:nvPicPr>
          <p:cNvPr id="17" name="Picture 16">
            <a:extLst>
              <a:ext uri="{FF2B5EF4-FFF2-40B4-BE49-F238E27FC236}">
                <a16:creationId xmlns:a16="http://schemas.microsoft.com/office/drawing/2014/main" id="{B85EA81D-BCC4-477B-A04E-472B2E1FA3D3}"/>
              </a:ext>
            </a:extLst>
          </p:cNvPr>
          <p:cNvPicPr>
            <a:picLocks noChangeAspect="1"/>
          </p:cNvPicPr>
          <p:nvPr/>
        </p:nvPicPr>
        <p:blipFill>
          <a:blip r:embed="rId6"/>
          <a:stretch>
            <a:fillRect/>
          </a:stretch>
        </p:blipFill>
        <p:spPr>
          <a:xfrm>
            <a:off x="6096001" y="4487669"/>
            <a:ext cx="3048000" cy="393798"/>
          </a:xfrm>
          <a:prstGeom prst="rect">
            <a:avLst/>
          </a:prstGeom>
        </p:spPr>
      </p:pic>
      <p:pic>
        <p:nvPicPr>
          <p:cNvPr id="19" name="Picture 18">
            <a:extLst>
              <a:ext uri="{FF2B5EF4-FFF2-40B4-BE49-F238E27FC236}">
                <a16:creationId xmlns:a16="http://schemas.microsoft.com/office/drawing/2014/main" id="{32A74DDE-E01D-4D12-A489-F99FC3CDC598}"/>
              </a:ext>
            </a:extLst>
          </p:cNvPr>
          <p:cNvPicPr>
            <a:picLocks noChangeAspect="1"/>
          </p:cNvPicPr>
          <p:nvPr/>
        </p:nvPicPr>
        <p:blipFill>
          <a:blip r:embed="rId7"/>
          <a:stretch>
            <a:fillRect/>
          </a:stretch>
        </p:blipFill>
        <p:spPr>
          <a:xfrm>
            <a:off x="6910383" y="5454634"/>
            <a:ext cx="1419235" cy="352428"/>
          </a:xfrm>
          <a:prstGeom prst="rect">
            <a:avLst/>
          </a:prstGeom>
        </p:spPr>
      </p:pic>
    </p:spTree>
    <p:extLst>
      <p:ext uri="{BB962C8B-B14F-4D97-AF65-F5344CB8AC3E}">
        <p14:creationId xmlns:p14="http://schemas.microsoft.com/office/powerpoint/2010/main" val="782201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1727524" cy="523220"/>
          </a:xfrm>
          <a:prstGeom prst="rect">
            <a:avLst/>
          </a:prstGeom>
        </p:spPr>
        <p:txBody>
          <a:bodyPr wrap="none">
            <a:spAutoFit/>
          </a:bodyPr>
          <a:lstStyle/>
          <a:p>
            <a:r>
              <a:rPr lang="en-US" sz="2800" b="1" dirty="0"/>
              <a:t>R-Squared</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19</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miro.medium.com/max/231/1*VKEPNvd-ZBHxMycqldL13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5" name="Rectangle 4"/>
              <p:cNvSpPr/>
              <p:nvPr/>
            </p:nvSpPr>
            <p:spPr>
              <a:xfrm>
                <a:off x="2209800" y="3200400"/>
                <a:ext cx="4572000" cy="745717"/>
              </a:xfrm>
              <a:prstGeom prst="rect">
                <a:avLst/>
              </a:prstGeom>
            </p:spPr>
            <p:txBody>
              <a:bodyPr>
                <a:spAutoFit/>
              </a:bodyPr>
              <a:lstStyle/>
              <a:p>
                <a:r>
                  <a:rPr lang="en-US" sz="2400" dirty="0"/>
                  <a:t>R2 = 1 - </a:t>
                </a:r>
                <a14:m>
                  <m:oMath xmlns:m="http://schemas.openxmlformats.org/officeDocument/2006/math">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m:rPr>
                                <m:nor/>
                              </m:rPr>
                              <a:rPr lang="en-US" sz="2400" dirty="0"/>
                              <m:t>∑(</m:t>
                            </m:r>
                            <m:r>
                              <m:rPr>
                                <m:nor/>
                              </m:rPr>
                              <a:rPr lang="en-US" sz="2400" dirty="0"/>
                              <m:t>Actual</m:t>
                            </m:r>
                            <m:r>
                              <m:rPr>
                                <m:nor/>
                              </m:rPr>
                              <a:rPr lang="en-US" sz="2400" dirty="0"/>
                              <m:t>−</m:t>
                            </m:r>
                            <m:r>
                              <m:rPr>
                                <m:nor/>
                              </m:rPr>
                              <a:rPr lang="en-US" sz="2400" dirty="0"/>
                              <m:t>Predicted</m:t>
                            </m:r>
                            <m:r>
                              <m:rPr>
                                <m:nor/>
                              </m:rPr>
                              <a:rPr lang="en-US" sz="2400" dirty="0"/>
                              <m:t>)</m:t>
                            </m:r>
                          </m:e>
                          <m:sup>
                            <m:r>
                              <a:rPr lang="en-US" sz="2400" b="0" i="1" smtClean="0">
                                <a:latin typeface="Cambria Math"/>
                              </a:rPr>
                              <m:t>2</m:t>
                            </m:r>
                          </m:sup>
                        </m:sSup>
                      </m:num>
                      <m:den>
                        <m:sSup>
                          <m:sSupPr>
                            <m:ctrlPr>
                              <a:rPr lang="en-US" sz="2400" i="1" smtClean="0">
                                <a:latin typeface="Cambria Math" panose="02040503050406030204" pitchFamily="18" charset="0"/>
                              </a:rPr>
                            </m:ctrlPr>
                          </m:sSupPr>
                          <m:e>
                            <m:r>
                              <m:rPr>
                                <m:nor/>
                              </m:rPr>
                              <a:rPr lang="en-US" sz="2400" dirty="0"/>
                              <m:t>∑(</m:t>
                            </m:r>
                            <m:r>
                              <m:rPr>
                                <m:nor/>
                              </m:rPr>
                              <a:rPr lang="en-US" sz="2400" dirty="0"/>
                              <m:t>Actual</m:t>
                            </m:r>
                            <m:r>
                              <m:rPr>
                                <m:nor/>
                              </m:rPr>
                              <a:rPr lang="en-US" sz="2400" dirty="0"/>
                              <m:t>−</m:t>
                            </m:r>
                            <m:r>
                              <m:rPr>
                                <m:nor/>
                              </m:rPr>
                              <a:rPr lang="en-US" sz="2400" dirty="0"/>
                              <m:t>Actual</m:t>
                            </m:r>
                            <m:r>
                              <m:rPr>
                                <m:nor/>
                              </m:rPr>
                              <a:rPr lang="en-US" sz="2400" dirty="0"/>
                              <m:t> </m:t>
                            </m:r>
                            <m:r>
                              <m:rPr>
                                <m:nor/>
                              </m:rPr>
                              <a:rPr lang="en-US" sz="2400" dirty="0"/>
                              <m:t>Mean</m:t>
                            </m:r>
                            <m:r>
                              <m:rPr>
                                <m:nor/>
                              </m:rPr>
                              <a:rPr lang="en-US" sz="2400" dirty="0"/>
                              <m:t>)</m:t>
                            </m:r>
                          </m:e>
                          <m:sup>
                            <m:r>
                              <a:rPr lang="en-US" sz="2400" b="0" i="1" smtClean="0">
                                <a:latin typeface="Cambria Math"/>
                              </a:rPr>
                              <m:t>2</m:t>
                            </m:r>
                          </m:sup>
                        </m:sSup>
                      </m:den>
                    </m:f>
                  </m:oMath>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209800" y="3200400"/>
                <a:ext cx="4572000" cy="745717"/>
              </a:xfrm>
              <a:prstGeom prst="rect">
                <a:avLst/>
              </a:prstGeom>
              <a:blipFill rotWithShape="1">
                <a:blip r:embed="rId4"/>
                <a:stretch>
                  <a:fillRect l="-2133"/>
                </a:stretch>
              </a:blipFill>
            </p:spPr>
            <p:txBody>
              <a:bodyPr/>
              <a:lstStyle/>
              <a:p>
                <a:r>
                  <a:rPr lang="en-US">
                    <a:noFill/>
                  </a:rPr>
                  <a:t> </a:t>
                </a:r>
              </a:p>
            </p:txBody>
          </p:sp>
        </mc:Fallback>
      </mc:AlternateContent>
      <p:sp>
        <p:nvSpPr>
          <p:cNvPr id="6" name="Rectangle 5"/>
          <p:cNvSpPr/>
          <p:nvPr/>
        </p:nvSpPr>
        <p:spPr>
          <a:xfrm>
            <a:off x="1066800" y="1147614"/>
            <a:ext cx="7162800" cy="2126864"/>
          </a:xfrm>
          <a:prstGeom prst="rect">
            <a:avLst/>
          </a:prstGeom>
        </p:spPr>
        <p:txBody>
          <a:bodyPr wrap="square">
            <a:spAutoFit/>
          </a:bodyPr>
          <a:lstStyle/>
          <a:p>
            <a:pPr>
              <a:lnSpc>
                <a:spcPct val="150000"/>
              </a:lnSpc>
            </a:pPr>
            <a:r>
              <a:rPr lang="en-US" dirty="0"/>
              <a:t>R-Squared (R² or the coefficient of determination) is a statistical measure in a regression model that determines the </a:t>
            </a:r>
            <a:r>
              <a:rPr lang="en-US" dirty="0">
                <a:solidFill>
                  <a:srgbClr val="FF0000"/>
                </a:solidFill>
              </a:rPr>
              <a:t>proportion of variance </a:t>
            </a:r>
            <a:r>
              <a:rPr lang="en-US" dirty="0"/>
              <a:t>in the dependent variable that can be explained by the independent variable. </a:t>
            </a:r>
          </a:p>
          <a:p>
            <a:pPr>
              <a:lnSpc>
                <a:spcPct val="150000"/>
              </a:lnSpc>
            </a:pPr>
            <a:r>
              <a:rPr lang="en-US" dirty="0"/>
              <a:t>In other words, r-squared shows how well the data fit the regression model.</a:t>
            </a:r>
          </a:p>
        </p:txBody>
      </p:sp>
      <p:pic>
        <p:nvPicPr>
          <p:cNvPr id="15362" name="Picture 2" descr="Graph that illustrates a model with a high R-square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4400" y="4352926"/>
            <a:ext cx="2857500" cy="1990725"/>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descr="Graph that illustrates a regression model with a low R-squar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6325" y="4343400"/>
            <a:ext cx="2857500" cy="200025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2209800" y="6412468"/>
            <a:ext cx="317716" cy="369332"/>
          </a:xfrm>
          <a:prstGeom prst="rect">
            <a:avLst/>
          </a:prstGeom>
        </p:spPr>
        <p:txBody>
          <a:bodyPr wrap="none">
            <a:spAutoFit/>
          </a:bodyPr>
          <a:lstStyle/>
          <a:p>
            <a:r>
              <a:rPr lang="en-US" dirty="0"/>
              <a:t>A</a:t>
            </a:r>
          </a:p>
        </p:txBody>
      </p:sp>
      <p:sp>
        <p:nvSpPr>
          <p:cNvPr id="19" name="Rectangle 18"/>
          <p:cNvSpPr/>
          <p:nvPr/>
        </p:nvSpPr>
        <p:spPr>
          <a:xfrm>
            <a:off x="6005513" y="6328945"/>
            <a:ext cx="309700" cy="369332"/>
          </a:xfrm>
          <a:prstGeom prst="rect">
            <a:avLst/>
          </a:prstGeom>
        </p:spPr>
        <p:txBody>
          <a:bodyPr wrap="none">
            <a:spAutoFit/>
          </a:bodyPr>
          <a:lstStyle/>
          <a:p>
            <a:r>
              <a:rPr lang="en-US" dirty="0"/>
              <a:t>B</a:t>
            </a:r>
          </a:p>
        </p:txBody>
      </p:sp>
    </p:spTree>
    <p:extLst>
      <p:ext uri="{BB962C8B-B14F-4D97-AF65-F5344CB8AC3E}">
        <p14:creationId xmlns:p14="http://schemas.microsoft.com/office/powerpoint/2010/main" val="3078768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595" y="228600"/>
            <a:ext cx="3128805" cy="584775"/>
          </a:xfrm>
          <a:prstGeom prst="rect">
            <a:avLst/>
          </a:prstGeom>
        </p:spPr>
        <p:txBody>
          <a:bodyPr wrap="none">
            <a:spAutoFit/>
          </a:bodyPr>
          <a:lstStyle/>
          <a:p>
            <a:r>
              <a:rPr lang="en-US" sz="3200" b="1" dirty="0"/>
              <a:t>Gradient Descent</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20</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35844" y="3010763"/>
            <a:ext cx="7162800" cy="1754326"/>
          </a:xfrm>
          <a:prstGeom prst="rect">
            <a:avLst/>
          </a:prstGeom>
        </p:spPr>
        <p:txBody>
          <a:bodyPr wrap="square">
            <a:spAutoFit/>
          </a:bodyPr>
          <a:lstStyle/>
          <a:p>
            <a:pPr>
              <a:lnSpc>
                <a:spcPct val="150000"/>
              </a:lnSpc>
            </a:pPr>
            <a:r>
              <a:rPr lang="en-US" dirty="0"/>
              <a:t>Gradient Descent is known as one of the most commonly used </a:t>
            </a:r>
            <a:r>
              <a:rPr lang="en-US" b="1" dirty="0">
                <a:solidFill>
                  <a:srgbClr val="FF0000"/>
                </a:solidFill>
              </a:rPr>
              <a:t>optimization</a:t>
            </a:r>
            <a:r>
              <a:rPr lang="en-US" dirty="0"/>
              <a:t> algorithms to </a:t>
            </a:r>
            <a:r>
              <a:rPr lang="en-US" b="1" dirty="0">
                <a:solidFill>
                  <a:srgbClr val="FF0000"/>
                </a:solidFill>
              </a:rPr>
              <a:t>train</a:t>
            </a:r>
            <a:r>
              <a:rPr lang="en-US" dirty="0"/>
              <a:t> machine learning models by means of </a:t>
            </a:r>
            <a:r>
              <a:rPr lang="en-US" dirty="0">
                <a:solidFill>
                  <a:srgbClr val="FF0000"/>
                </a:solidFill>
              </a:rPr>
              <a:t>minimizing</a:t>
            </a:r>
            <a:r>
              <a:rPr lang="en-US" dirty="0"/>
              <a:t> </a:t>
            </a:r>
            <a:r>
              <a:rPr lang="en-US" dirty="0">
                <a:solidFill>
                  <a:srgbClr val="FF0000"/>
                </a:solidFill>
              </a:rPr>
              <a:t>errors</a:t>
            </a:r>
            <a:r>
              <a:rPr lang="en-US" dirty="0"/>
              <a:t> between </a:t>
            </a:r>
            <a:r>
              <a:rPr lang="en-US" b="1" dirty="0">
                <a:solidFill>
                  <a:srgbClr val="FF0000"/>
                </a:solidFill>
              </a:rPr>
              <a:t>actual</a:t>
            </a:r>
            <a:r>
              <a:rPr lang="en-US" dirty="0"/>
              <a:t> and </a:t>
            </a:r>
            <a:r>
              <a:rPr lang="en-US" b="1" dirty="0">
                <a:solidFill>
                  <a:srgbClr val="FF0000"/>
                </a:solidFill>
              </a:rPr>
              <a:t>expected</a:t>
            </a:r>
            <a:r>
              <a:rPr lang="en-US" dirty="0"/>
              <a:t> results. </a:t>
            </a:r>
          </a:p>
          <a:p>
            <a:pPr>
              <a:lnSpc>
                <a:spcPct val="150000"/>
              </a:lnSpc>
            </a:pPr>
            <a:r>
              <a:rPr lang="en-US" dirty="0"/>
              <a:t>Further, gradient descent is also used to train Neural Networks.</a:t>
            </a:r>
          </a:p>
        </p:txBody>
      </p:sp>
      <p:pic>
        <p:nvPicPr>
          <p:cNvPr id="10"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35844" y="1525548"/>
            <a:ext cx="6540756" cy="369332"/>
          </a:xfrm>
          <a:prstGeom prst="rect">
            <a:avLst/>
          </a:prstGeom>
        </p:spPr>
        <p:txBody>
          <a:bodyPr wrap="square">
            <a:spAutoFit/>
          </a:bodyPr>
          <a:lstStyle/>
          <a:p>
            <a:r>
              <a:rPr lang="en-US" b="1" dirty="0"/>
              <a:t>"</a:t>
            </a:r>
            <a:r>
              <a:rPr lang="en-US" b="1" dirty="0" err="1"/>
              <a:t>Augustin</a:t>
            </a:r>
            <a:r>
              <a:rPr lang="en-US" b="1" dirty="0"/>
              <a:t>-Louis Cauchy"</a:t>
            </a:r>
            <a:r>
              <a:rPr lang="en-US" dirty="0"/>
              <a:t> in mid of </a:t>
            </a:r>
            <a:r>
              <a:rPr lang="en-US" b="1" dirty="0">
                <a:solidFill>
                  <a:srgbClr val="FF0000"/>
                </a:solidFill>
              </a:rPr>
              <a:t>18th</a:t>
            </a:r>
            <a:r>
              <a:rPr lang="en-US" dirty="0"/>
              <a:t> century. </a:t>
            </a:r>
          </a:p>
        </p:txBody>
      </p:sp>
    </p:spTree>
    <p:extLst>
      <p:ext uri="{BB962C8B-B14F-4D97-AF65-F5344CB8AC3E}">
        <p14:creationId xmlns:p14="http://schemas.microsoft.com/office/powerpoint/2010/main" val="1079443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595" y="228600"/>
            <a:ext cx="3128805" cy="584775"/>
          </a:xfrm>
          <a:prstGeom prst="rect">
            <a:avLst/>
          </a:prstGeom>
        </p:spPr>
        <p:txBody>
          <a:bodyPr wrap="none">
            <a:spAutoFit/>
          </a:bodyPr>
          <a:lstStyle/>
          <a:p>
            <a:r>
              <a:rPr lang="en-US" sz="3200" b="1" dirty="0"/>
              <a:t>Gradient Descent</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21</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950195" y="2971800"/>
            <a:ext cx="7620000" cy="2631490"/>
          </a:xfrm>
          <a:prstGeom prst="rect">
            <a:avLst/>
          </a:prstGeom>
        </p:spPr>
        <p:txBody>
          <a:bodyPr wrap="square">
            <a:spAutoFit/>
          </a:bodyPr>
          <a:lstStyle/>
          <a:p>
            <a:pPr>
              <a:lnSpc>
                <a:spcPct val="150000"/>
              </a:lnSpc>
            </a:pPr>
            <a:r>
              <a:rPr lang="en-US" dirty="0"/>
              <a:t>In machine learning:</a:t>
            </a:r>
          </a:p>
          <a:p>
            <a:pPr>
              <a:lnSpc>
                <a:spcPct val="150000"/>
              </a:lnSpc>
            </a:pPr>
            <a:r>
              <a:rPr lang="en-US" dirty="0"/>
              <a:t>optimization  -----------&gt; task of </a:t>
            </a:r>
            <a:r>
              <a:rPr lang="en-US" b="1" dirty="0">
                <a:solidFill>
                  <a:srgbClr val="FF0000"/>
                </a:solidFill>
              </a:rPr>
              <a:t>minimizing</a:t>
            </a:r>
            <a:r>
              <a:rPr lang="en-US" dirty="0"/>
              <a:t> the </a:t>
            </a:r>
            <a:r>
              <a:rPr lang="en-US" b="1" dirty="0">
                <a:solidFill>
                  <a:srgbClr val="FF0000"/>
                </a:solidFill>
              </a:rPr>
              <a:t>cost function </a:t>
            </a:r>
            <a:r>
              <a:rPr lang="en-US" dirty="0"/>
              <a:t>parameterized by the </a:t>
            </a:r>
            <a:r>
              <a:rPr lang="en-US" b="1" dirty="0">
                <a:solidFill>
                  <a:srgbClr val="FF0000"/>
                </a:solidFill>
              </a:rPr>
              <a:t>model's parameters</a:t>
            </a:r>
            <a:r>
              <a:rPr lang="en-US" dirty="0"/>
              <a:t>. </a:t>
            </a:r>
          </a:p>
          <a:p>
            <a:pPr>
              <a:lnSpc>
                <a:spcPct val="150000"/>
              </a:lnSpc>
            </a:pPr>
            <a:endParaRPr lang="en-US" dirty="0"/>
          </a:p>
          <a:p>
            <a:pPr>
              <a:lnSpc>
                <a:spcPct val="150000"/>
              </a:lnSpc>
            </a:pPr>
            <a:r>
              <a:rPr lang="en-US" b="1" dirty="0"/>
              <a:t>The main objective </a:t>
            </a:r>
            <a:r>
              <a:rPr lang="en-US" dirty="0"/>
              <a:t>of gradient descent is :</a:t>
            </a:r>
          </a:p>
          <a:p>
            <a:pPr>
              <a:lnSpc>
                <a:spcPct val="150000"/>
              </a:lnSpc>
            </a:pPr>
            <a:r>
              <a:rPr lang="en-US" sz="2000" b="1" dirty="0"/>
              <a:t>to minimize the convex function using iteration of parameter updates.</a:t>
            </a:r>
          </a:p>
        </p:txBody>
      </p:sp>
      <p:sp>
        <p:nvSpPr>
          <p:cNvPr id="11" name="Rectangle 10"/>
          <p:cNvSpPr/>
          <p:nvPr/>
        </p:nvSpPr>
        <p:spPr>
          <a:xfrm>
            <a:off x="950195" y="1295400"/>
            <a:ext cx="7091205" cy="1338828"/>
          </a:xfrm>
          <a:prstGeom prst="rect">
            <a:avLst/>
          </a:prstGeom>
        </p:spPr>
        <p:txBody>
          <a:bodyPr wrap="square">
            <a:spAutoFit/>
          </a:bodyPr>
          <a:lstStyle/>
          <a:p>
            <a:pPr>
              <a:lnSpc>
                <a:spcPct val="150000"/>
              </a:lnSpc>
            </a:pPr>
            <a:r>
              <a:rPr lang="en-US" dirty="0"/>
              <a:t>In mathematical:</a:t>
            </a:r>
            <a:endParaRPr lang="fa-IR" dirty="0"/>
          </a:p>
          <a:p>
            <a:pPr>
              <a:lnSpc>
                <a:spcPct val="150000"/>
              </a:lnSpc>
            </a:pPr>
            <a:r>
              <a:rPr lang="en-US" b="1" dirty="0">
                <a:solidFill>
                  <a:srgbClr val="FF0000"/>
                </a:solidFill>
              </a:rPr>
              <a:t>Optimization</a:t>
            </a:r>
            <a:r>
              <a:rPr lang="en-US" dirty="0"/>
              <a:t> algorithm  ------&gt; task of </a:t>
            </a:r>
            <a:r>
              <a:rPr lang="en-US" dirty="0">
                <a:solidFill>
                  <a:srgbClr val="FF0000"/>
                </a:solidFill>
              </a:rPr>
              <a:t>minimizing/maximizing</a:t>
            </a:r>
            <a:r>
              <a:rPr lang="en-US" dirty="0"/>
              <a:t> an objective function f(x) parameterized by x. </a:t>
            </a:r>
          </a:p>
        </p:txBody>
      </p:sp>
    </p:spTree>
    <p:extLst>
      <p:ext uri="{BB962C8B-B14F-4D97-AF65-F5344CB8AC3E}">
        <p14:creationId xmlns:p14="http://schemas.microsoft.com/office/powerpoint/2010/main" val="1271195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595" y="228600"/>
            <a:ext cx="3128805" cy="584775"/>
          </a:xfrm>
          <a:prstGeom prst="rect">
            <a:avLst/>
          </a:prstGeom>
        </p:spPr>
        <p:txBody>
          <a:bodyPr wrap="none">
            <a:spAutoFit/>
          </a:bodyPr>
          <a:lstStyle/>
          <a:p>
            <a:r>
              <a:rPr lang="en-US" sz="3200" b="1" dirty="0"/>
              <a:t>Gradient Descent</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22</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35844" y="1371600"/>
            <a:ext cx="7269956" cy="2585323"/>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If we move towards a</a:t>
            </a:r>
            <a:r>
              <a:rPr lang="en-US" b="1" dirty="0">
                <a:solidFill>
                  <a:srgbClr val="FF0000"/>
                </a:solidFill>
              </a:rPr>
              <a:t> negative gradient </a:t>
            </a:r>
            <a:r>
              <a:rPr lang="en-US" dirty="0"/>
              <a:t>or away from the gradient of the function at the current point, it will give the </a:t>
            </a:r>
            <a:r>
              <a:rPr lang="en-US" b="1" dirty="0"/>
              <a:t>local minimum</a:t>
            </a:r>
            <a:r>
              <a:rPr lang="en-US" dirty="0"/>
              <a:t> of that function.</a:t>
            </a:r>
          </a:p>
          <a:p>
            <a:pPr marL="285750" indent="-285750">
              <a:lnSpc>
                <a:spcPct val="150000"/>
              </a:lnSpc>
              <a:buFont typeface="Wingdings" panose="05000000000000000000" pitchFamily="2" charset="2"/>
              <a:buChar char="q"/>
            </a:pPr>
            <a:r>
              <a:rPr lang="en-US" dirty="0"/>
              <a:t>Whenever we move towards a </a:t>
            </a:r>
            <a:r>
              <a:rPr lang="en-US" b="1" dirty="0">
                <a:solidFill>
                  <a:srgbClr val="FF0000"/>
                </a:solidFill>
              </a:rPr>
              <a:t>positive gradient </a:t>
            </a:r>
            <a:r>
              <a:rPr lang="en-US" dirty="0"/>
              <a:t>or towards the gradient of the function at the current point, we will get the </a:t>
            </a:r>
            <a:r>
              <a:rPr lang="en-US" b="1" dirty="0"/>
              <a:t>local maximum</a:t>
            </a:r>
            <a:r>
              <a:rPr lang="en-US" dirty="0"/>
              <a:t> of that function.</a:t>
            </a:r>
          </a:p>
        </p:txBody>
      </p:sp>
      <p:pic>
        <p:nvPicPr>
          <p:cNvPr id="7172" name="Picture 4" descr="f vs. 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822" y="3521458"/>
            <a:ext cx="3253978" cy="329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9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595" y="228600"/>
            <a:ext cx="3128805" cy="584775"/>
          </a:xfrm>
          <a:prstGeom prst="rect">
            <a:avLst/>
          </a:prstGeom>
        </p:spPr>
        <p:txBody>
          <a:bodyPr wrap="none">
            <a:spAutoFit/>
          </a:bodyPr>
          <a:lstStyle/>
          <a:p>
            <a:r>
              <a:rPr lang="en-US" sz="3200" b="1" dirty="0"/>
              <a:t>Gradient Descent</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23</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35844" y="1143000"/>
            <a:ext cx="7269956" cy="878574"/>
          </a:xfrm>
          <a:prstGeom prst="rect">
            <a:avLst/>
          </a:prstGeom>
        </p:spPr>
        <p:txBody>
          <a:bodyPr wrap="square">
            <a:spAutoFit/>
          </a:bodyPr>
          <a:lstStyle/>
          <a:p>
            <a:pPr>
              <a:lnSpc>
                <a:spcPct val="150000"/>
              </a:lnSpc>
            </a:pPr>
            <a:r>
              <a:rPr lang="en-US" b="1" dirty="0"/>
              <a:t>The main </a:t>
            </a:r>
            <a:r>
              <a:rPr lang="en-US" b="1" dirty="0">
                <a:solidFill>
                  <a:srgbClr val="FF0000"/>
                </a:solidFill>
              </a:rPr>
              <a:t>objective</a:t>
            </a:r>
            <a:r>
              <a:rPr lang="en-US" b="1" dirty="0"/>
              <a:t> </a:t>
            </a:r>
            <a:r>
              <a:rPr lang="en-US" dirty="0"/>
              <a:t>of using a </a:t>
            </a:r>
            <a:r>
              <a:rPr lang="en-US" b="1" dirty="0"/>
              <a:t>gradient descent </a:t>
            </a:r>
            <a:r>
              <a:rPr lang="en-US" dirty="0"/>
              <a:t>algorithm</a:t>
            </a:r>
            <a:r>
              <a:rPr lang="en-US" b="1" dirty="0"/>
              <a:t> </a:t>
            </a:r>
            <a:r>
              <a:rPr lang="en-US" dirty="0"/>
              <a:t>is to</a:t>
            </a:r>
            <a:r>
              <a:rPr lang="en-US" b="1" dirty="0"/>
              <a:t> </a:t>
            </a:r>
            <a:r>
              <a:rPr lang="en-US" b="1" dirty="0">
                <a:solidFill>
                  <a:srgbClr val="FF0000"/>
                </a:solidFill>
              </a:rPr>
              <a:t>minimize</a:t>
            </a:r>
            <a:r>
              <a:rPr lang="en-US" b="1" dirty="0"/>
              <a:t> the </a:t>
            </a:r>
            <a:r>
              <a:rPr lang="en-US" b="1" dirty="0">
                <a:solidFill>
                  <a:srgbClr val="FF0000"/>
                </a:solidFill>
              </a:rPr>
              <a:t>cost</a:t>
            </a:r>
            <a:r>
              <a:rPr lang="en-US" b="1" dirty="0"/>
              <a:t> </a:t>
            </a:r>
            <a:r>
              <a:rPr lang="en-US" b="1" dirty="0">
                <a:solidFill>
                  <a:srgbClr val="FF0000"/>
                </a:solidFill>
              </a:rPr>
              <a:t>function</a:t>
            </a:r>
            <a:r>
              <a:rPr lang="en-US" b="1" dirty="0"/>
              <a:t> </a:t>
            </a:r>
            <a:r>
              <a:rPr lang="en-US" dirty="0"/>
              <a:t>using</a:t>
            </a:r>
            <a:r>
              <a:rPr lang="en-US" b="1" dirty="0"/>
              <a:t> </a:t>
            </a:r>
            <a:r>
              <a:rPr lang="en-US" b="1" dirty="0">
                <a:solidFill>
                  <a:srgbClr val="FF0000"/>
                </a:solidFill>
              </a:rPr>
              <a:t>iteration</a:t>
            </a:r>
            <a:endParaRPr lang="en-US" dirty="0">
              <a:solidFill>
                <a:srgbClr val="FF0000"/>
              </a:solidFill>
            </a:endParaRPr>
          </a:p>
        </p:txBody>
      </p:sp>
      <p:sp>
        <p:nvSpPr>
          <p:cNvPr id="3" name="Rectangle 2"/>
          <p:cNvSpPr/>
          <p:nvPr/>
        </p:nvSpPr>
        <p:spPr>
          <a:xfrm>
            <a:off x="1035844" y="2590800"/>
            <a:ext cx="8031956" cy="880369"/>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Calculates the </a:t>
            </a:r>
            <a:r>
              <a:rPr lang="en-US" dirty="0">
                <a:solidFill>
                  <a:srgbClr val="FF0000"/>
                </a:solidFill>
              </a:rPr>
              <a:t>first-order derivative </a:t>
            </a:r>
            <a:r>
              <a:rPr lang="en-US" dirty="0"/>
              <a:t>of the function to compute the gradient or </a:t>
            </a:r>
            <a:r>
              <a:rPr lang="en-US" dirty="0">
                <a:solidFill>
                  <a:srgbClr val="FF0000"/>
                </a:solidFill>
              </a:rPr>
              <a:t>slope</a:t>
            </a:r>
            <a:r>
              <a:rPr lang="en-US" dirty="0"/>
              <a:t> of that function.</a:t>
            </a:r>
          </a:p>
        </p:txBody>
      </p:sp>
      <p:sp>
        <p:nvSpPr>
          <p:cNvPr id="5" name="Rectangle 4"/>
          <p:cNvSpPr/>
          <p:nvPr/>
        </p:nvSpPr>
        <p:spPr>
          <a:xfrm>
            <a:off x="1066800" y="2078593"/>
            <a:ext cx="1193532" cy="369332"/>
          </a:xfrm>
          <a:prstGeom prst="rect">
            <a:avLst/>
          </a:prstGeom>
        </p:spPr>
        <p:txBody>
          <a:bodyPr wrap="none">
            <a:spAutoFit/>
          </a:bodyPr>
          <a:lstStyle/>
          <a:p>
            <a:r>
              <a:rPr lang="en-US" dirty="0"/>
              <a:t>Two Steps:</a:t>
            </a:r>
          </a:p>
        </p:txBody>
      </p:sp>
      <p:pic>
        <p:nvPicPr>
          <p:cNvPr id="11" name="Picture 2" descr="Gradient Descent in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3581400"/>
            <a:ext cx="4516810" cy="27191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35844" y="3666679"/>
            <a:ext cx="3917156" cy="2169825"/>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Move away from the direction of the gradient, which means </a:t>
            </a:r>
            <a:r>
              <a:rPr lang="en-US" dirty="0">
                <a:solidFill>
                  <a:srgbClr val="FF0000"/>
                </a:solidFill>
              </a:rPr>
              <a:t>slope</a:t>
            </a:r>
            <a:r>
              <a:rPr lang="en-US" dirty="0"/>
              <a:t> </a:t>
            </a:r>
            <a:r>
              <a:rPr lang="en-US" dirty="0">
                <a:solidFill>
                  <a:srgbClr val="FF0000"/>
                </a:solidFill>
              </a:rPr>
              <a:t>increased</a:t>
            </a:r>
            <a:r>
              <a:rPr lang="en-US" dirty="0"/>
              <a:t> from the current point by </a:t>
            </a:r>
            <a:r>
              <a:rPr lang="en-US" dirty="0">
                <a:solidFill>
                  <a:srgbClr val="FF0000"/>
                </a:solidFill>
              </a:rPr>
              <a:t>alpha</a:t>
            </a:r>
            <a:r>
              <a:rPr lang="en-US" dirty="0"/>
              <a:t> times, where Alpha is defined as </a:t>
            </a:r>
            <a:r>
              <a:rPr lang="en-US" dirty="0">
                <a:solidFill>
                  <a:srgbClr val="FF0000"/>
                </a:solidFill>
              </a:rPr>
              <a:t>Learning Rate</a:t>
            </a:r>
            <a:r>
              <a:rPr lang="en-US" dirty="0"/>
              <a:t>.</a:t>
            </a:r>
          </a:p>
        </p:txBody>
      </p:sp>
    </p:spTree>
    <p:extLst>
      <p:ext uri="{BB962C8B-B14F-4D97-AF65-F5344CB8AC3E}">
        <p14:creationId xmlns:p14="http://schemas.microsoft.com/office/powerpoint/2010/main" val="310452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595" y="228600"/>
            <a:ext cx="2041777" cy="584775"/>
          </a:xfrm>
          <a:prstGeom prst="rect">
            <a:avLst/>
          </a:prstGeom>
        </p:spPr>
        <p:txBody>
          <a:bodyPr wrap="none">
            <a:spAutoFit/>
          </a:bodyPr>
          <a:lstStyle/>
          <a:p>
            <a:r>
              <a:rPr lang="en-US" sz="3200" b="1" dirty="0"/>
              <a:t>Alpha Rate</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24</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Gradient Descent in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906" y="1981200"/>
            <a:ext cx="8422102"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328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4595" y="228600"/>
            <a:ext cx="6036845" cy="584775"/>
          </a:xfrm>
          <a:prstGeom prst="rect">
            <a:avLst/>
          </a:prstGeom>
        </p:spPr>
        <p:txBody>
          <a:bodyPr wrap="none">
            <a:spAutoFit/>
          </a:bodyPr>
          <a:lstStyle/>
          <a:p>
            <a:r>
              <a:rPr lang="en-US" sz="3200" b="1" dirty="0"/>
              <a:t>Cost Function  -   Gradient Descent</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25</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35844" y="1447800"/>
            <a:ext cx="7269956" cy="880369"/>
          </a:xfrm>
          <a:prstGeom prst="rect">
            <a:avLst/>
          </a:prstGeom>
        </p:spPr>
        <p:txBody>
          <a:bodyPr wrap="square">
            <a:spAutoFit/>
          </a:bodyPr>
          <a:lstStyle/>
          <a:p>
            <a:pPr>
              <a:lnSpc>
                <a:spcPct val="150000"/>
              </a:lnSpc>
            </a:pPr>
            <a:r>
              <a:rPr lang="en-US" dirty="0"/>
              <a:t>The </a:t>
            </a:r>
            <a:r>
              <a:rPr lang="en-US" b="1" dirty="0">
                <a:solidFill>
                  <a:srgbClr val="FF0000"/>
                </a:solidFill>
              </a:rPr>
              <a:t>cost function </a:t>
            </a:r>
            <a:r>
              <a:rPr lang="en-US" dirty="0"/>
              <a:t>is defined as the measurement of difference or </a:t>
            </a:r>
            <a:r>
              <a:rPr lang="en-US" b="1" dirty="0">
                <a:solidFill>
                  <a:srgbClr val="FF0000"/>
                </a:solidFill>
              </a:rPr>
              <a:t>error</a:t>
            </a:r>
            <a:r>
              <a:rPr lang="en-US" dirty="0">
                <a:solidFill>
                  <a:srgbClr val="FF0000"/>
                </a:solidFill>
              </a:rPr>
              <a:t> </a:t>
            </a:r>
            <a:r>
              <a:rPr lang="en-US" dirty="0"/>
              <a:t>between </a:t>
            </a:r>
            <a:r>
              <a:rPr lang="en-US" dirty="0">
                <a:solidFill>
                  <a:srgbClr val="FF0000"/>
                </a:solidFill>
              </a:rPr>
              <a:t>actual</a:t>
            </a:r>
            <a:r>
              <a:rPr lang="en-US" dirty="0"/>
              <a:t> values and </a:t>
            </a:r>
            <a:r>
              <a:rPr lang="en-US" dirty="0">
                <a:solidFill>
                  <a:srgbClr val="FF0000"/>
                </a:solidFill>
              </a:rPr>
              <a:t>expected</a:t>
            </a:r>
            <a:r>
              <a:rPr lang="en-US" dirty="0"/>
              <a:t> values at the current position.</a:t>
            </a:r>
            <a:endParaRPr lang="en-US" dirty="0">
              <a:solidFill>
                <a:srgbClr val="FF0000"/>
              </a:solidFill>
            </a:endParaRPr>
          </a:p>
        </p:txBody>
      </p:sp>
      <p:sp>
        <p:nvSpPr>
          <p:cNvPr id="3" name="Rectangle 2"/>
          <p:cNvSpPr/>
          <p:nvPr/>
        </p:nvSpPr>
        <p:spPr>
          <a:xfrm>
            <a:off x="1035844" y="2971800"/>
            <a:ext cx="8031956" cy="1295868"/>
          </a:xfrm>
          <a:prstGeom prst="rect">
            <a:avLst/>
          </a:prstGeom>
        </p:spPr>
        <p:txBody>
          <a:bodyPr wrap="square">
            <a:spAutoFit/>
          </a:bodyPr>
          <a:lstStyle/>
          <a:p>
            <a:pPr>
              <a:lnSpc>
                <a:spcPct val="150000"/>
              </a:lnSpc>
            </a:pPr>
            <a:r>
              <a:rPr lang="en-US" b="1" dirty="0"/>
              <a:t>Gradient Descent</a:t>
            </a:r>
            <a:r>
              <a:rPr lang="en-US" dirty="0"/>
              <a:t> helps to increase and improve machine learning efficiency by providing feedback to this model so that it can minimize error and find the local or global minimum. </a:t>
            </a:r>
          </a:p>
        </p:txBody>
      </p:sp>
      <p:sp>
        <p:nvSpPr>
          <p:cNvPr id="7" name="Rectangle 6"/>
          <p:cNvSpPr/>
          <p:nvPr/>
        </p:nvSpPr>
        <p:spPr>
          <a:xfrm>
            <a:off x="1064419" y="5264836"/>
            <a:ext cx="7696200" cy="880369"/>
          </a:xfrm>
          <a:prstGeom prst="rect">
            <a:avLst/>
          </a:prstGeom>
        </p:spPr>
        <p:txBody>
          <a:bodyPr wrap="square">
            <a:spAutoFit/>
          </a:bodyPr>
          <a:lstStyle/>
          <a:p>
            <a:pPr>
              <a:lnSpc>
                <a:spcPct val="150000"/>
              </a:lnSpc>
            </a:pPr>
            <a:r>
              <a:rPr lang="en-US" b="1" dirty="0">
                <a:solidFill>
                  <a:srgbClr val="FF0000"/>
                </a:solidFill>
              </a:rPr>
              <a:t>Loss Function </a:t>
            </a:r>
            <a:r>
              <a:rPr lang="en-US" dirty="0"/>
              <a:t>: Error within the single training set.</a:t>
            </a:r>
          </a:p>
          <a:p>
            <a:pPr>
              <a:lnSpc>
                <a:spcPct val="150000"/>
              </a:lnSpc>
            </a:pPr>
            <a:r>
              <a:rPr lang="en-US" b="1" dirty="0">
                <a:solidFill>
                  <a:srgbClr val="FF0000"/>
                </a:solidFill>
              </a:rPr>
              <a:t>Cost Function : </a:t>
            </a:r>
            <a:r>
              <a:rPr lang="en-US" dirty="0"/>
              <a:t>Calculates the average error in all loss function.</a:t>
            </a:r>
          </a:p>
        </p:txBody>
      </p:sp>
    </p:spTree>
    <p:extLst>
      <p:ext uri="{BB962C8B-B14F-4D97-AF65-F5344CB8AC3E}">
        <p14:creationId xmlns:p14="http://schemas.microsoft.com/office/powerpoint/2010/main" val="4247358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45227" y="228600"/>
            <a:ext cx="4012573" cy="523220"/>
          </a:xfrm>
          <a:prstGeom prst="rect">
            <a:avLst/>
          </a:prstGeom>
        </p:spPr>
        <p:txBody>
          <a:bodyPr wrap="none">
            <a:spAutoFit/>
          </a:bodyPr>
          <a:lstStyle/>
          <a:p>
            <a:r>
              <a:rPr lang="en-US" sz="2800" b="1" dirty="0"/>
              <a:t>Multiple linear 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26</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https://miro.medium.com/max/231/1*VKEPNvd-ZBHxMycqldL13A.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1066800" y="1147614"/>
            <a:ext cx="7696200" cy="923330"/>
          </a:xfrm>
          <a:prstGeom prst="rect">
            <a:avLst/>
          </a:prstGeom>
        </p:spPr>
        <p:txBody>
          <a:bodyPr wrap="square">
            <a:spAutoFit/>
          </a:bodyPr>
          <a:lstStyle/>
          <a:p>
            <a:pPr>
              <a:lnSpc>
                <a:spcPct val="150000"/>
              </a:lnSpc>
            </a:pPr>
            <a:r>
              <a:rPr lang="en-US" b="1" dirty="0"/>
              <a:t>Multiple linear regression</a:t>
            </a:r>
            <a:r>
              <a:rPr lang="en-US" dirty="0"/>
              <a:t> is used to estimate the relationship between </a:t>
            </a:r>
            <a:r>
              <a:rPr lang="en-US" b="1" dirty="0"/>
              <a:t>two or more independent variables </a:t>
            </a:r>
            <a:r>
              <a:rPr lang="en-US" dirty="0"/>
              <a:t>and</a:t>
            </a:r>
            <a:r>
              <a:rPr lang="en-US" b="1" dirty="0"/>
              <a:t> one dependent variable</a:t>
            </a:r>
            <a:r>
              <a:rPr lang="en-US" dirty="0"/>
              <a:t>.</a:t>
            </a:r>
          </a:p>
        </p:txBody>
      </p:sp>
      <p:sp>
        <p:nvSpPr>
          <p:cNvPr id="3" name="AutoShape 2" descr="y = {\beta_0} + {\beta_1{X_1}} + … + {{\beta_n{X_n}} + {\epsilon}"/>
          <p:cNvSpPr>
            <a:spLocks noChangeAspect="1" noChangeArrowheads="1"/>
          </p:cNvSpPr>
          <p:nvPr/>
        </p:nvSpPr>
        <p:spPr bwMode="auto">
          <a:xfrm>
            <a:off x="155575" y="-136525"/>
            <a:ext cx="25431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y = {\beta_0} + {\beta_1{X_1}} + … + {{\beta_n{X_n}} + {\epsil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8" name="Picture 6" descr="https://media.geeksforgeeks.org/wp-content/uploads/20220622083956/Screenshot20220622at83914A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667000"/>
            <a:ext cx="5800725" cy="9144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035844" y="3962400"/>
            <a:ext cx="4572000" cy="1323439"/>
          </a:xfrm>
          <a:prstGeom prst="rect">
            <a:avLst/>
          </a:prstGeom>
        </p:spPr>
        <p:txBody>
          <a:bodyPr>
            <a:spAutoFit/>
          </a:bodyPr>
          <a:lstStyle/>
          <a:p>
            <a:pPr marL="285750" indent="-285750" fontAlgn="base">
              <a:buFont typeface="Wingdings" panose="05000000000000000000" pitchFamily="2" charset="2"/>
              <a:buChar char="§"/>
            </a:pPr>
            <a:r>
              <a:rPr lang="en-US" sz="2000" b="1" dirty="0"/>
              <a:t>Y</a:t>
            </a:r>
            <a:r>
              <a:rPr lang="en-US" dirty="0"/>
              <a:t> :  is the dependent variable.</a:t>
            </a:r>
          </a:p>
          <a:p>
            <a:pPr marL="285750" indent="-285750" fontAlgn="base">
              <a:buFont typeface="Wingdings" panose="05000000000000000000" pitchFamily="2" charset="2"/>
              <a:buChar char="§"/>
            </a:pPr>
            <a:r>
              <a:rPr lang="en-US" sz="2000" b="1" dirty="0"/>
              <a:t>x1, x2,x3,…  </a:t>
            </a:r>
            <a:r>
              <a:rPr lang="en-US" dirty="0"/>
              <a:t>: are independent variables.</a:t>
            </a:r>
          </a:p>
          <a:p>
            <a:pPr marL="285750" indent="-285750" fontAlgn="base">
              <a:buFont typeface="Wingdings" panose="05000000000000000000" pitchFamily="2" charset="2"/>
              <a:buChar char="§"/>
            </a:pPr>
            <a:r>
              <a:rPr lang="en-US" sz="2000" b="1" dirty="0"/>
              <a:t>b0</a:t>
            </a:r>
            <a:r>
              <a:rPr lang="en-US" dirty="0"/>
              <a:t>  : intercept of the line.</a:t>
            </a:r>
          </a:p>
          <a:p>
            <a:pPr marL="285750" indent="-285750" fontAlgn="base">
              <a:buFont typeface="Wingdings" panose="05000000000000000000" pitchFamily="2" charset="2"/>
              <a:buChar char="§"/>
            </a:pPr>
            <a:r>
              <a:rPr lang="en-US" sz="2000" b="1" dirty="0"/>
              <a:t>b1, b2, …  </a:t>
            </a:r>
            <a:r>
              <a:rPr lang="en-US" dirty="0"/>
              <a:t>: are coefficients.</a:t>
            </a:r>
          </a:p>
        </p:txBody>
      </p:sp>
    </p:spTree>
    <p:extLst>
      <p:ext uri="{BB962C8B-B14F-4D97-AF65-F5344CB8AC3E}">
        <p14:creationId xmlns:p14="http://schemas.microsoft.com/office/powerpoint/2010/main" val="3577116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1796004" cy="523220"/>
          </a:xfrm>
          <a:prstGeom prst="rect">
            <a:avLst/>
          </a:prstGeom>
        </p:spPr>
        <p:txBody>
          <a:bodyPr wrap="none">
            <a:spAutoFit/>
          </a:bodyPr>
          <a:lstStyle/>
          <a:p>
            <a:r>
              <a:rPr lang="en-GB" sz="2800" b="1" dirty="0"/>
              <a:t>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a:spLocks noChangeArrowheads="1"/>
          </p:cNvSpPr>
          <p:nvPr/>
        </p:nvSpPr>
        <p:spPr bwMode="auto">
          <a:xfrm>
            <a:off x="2962275" y="3857626"/>
            <a:ext cx="3200400" cy="2209800"/>
          </a:xfrm>
          <a:prstGeom prst="rect">
            <a:avLst/>
          </a:prstGeom>
          <a:solidFill>
            <a:schemeClr val="accent5">
              <a:lumMod val="20000"/>
              <a:lumOff val="80000"/>
            </a:schemeClr>
          </a:solidFill>
          <a:ln w="2857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en-US" sz="3600" b="1" dirty="0">
                <a:solidFill>
                  <a:srgbClr val="990000"/>
                </a:solidFill>
              </a:rPr>
              <a:t>Regressor</a:t>
            </a:r>
          </a:p>
        </p:txBody>
      </p:sp>
      <p:sp>
        <p:nvSpPr>
          <p:cNvPr id="17" name="Line 20"/>
          <p:cNvSpPr>
            <a:spLocks noChangeShapeType="1"/>
          </p:cNvSpPr>
          <p:nvPr/>
        </p:nvSpPr>
        <p:spPr bwMode="auto">
          <a:xfrm>
            <a:off x="447675" y="5153026"/>
            <a:ext cx="2514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Line 21"/>
          <p:cNvSpPr>
            <a:spLocks noChangeShapeType="1"/>
          </p:cNvSpPr>
          <p:nvPr/>
        </p:nvSpPr>
        <p:spPr bwMode="auto">
          <a:xfrm>
            <a:off x="6162675" y="5229226"/>
            <a:ext cx="2514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0" name="Text Box 23"/>
          <p:cNvSpPr txBox="1">
            <a:spLocks noChangeArrowheads="1"/>
          </p:cNvSpPr>
          <p:nvPr/>
        </p:nvSpPr>
        <p:spPr bwMode="auto">
          <a:xfrm>
            <a:off x="6467475" y="4695826"/>
            <a:ext cx="21431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b="0" i="0" dirty="0">
                <a:effectLst/>
                <a:latin typeface="Nunito" pitchFamily="2" charset="0"/>
              </a:rPr>
              <a:t>continuous</a:t>
            </a:r>
            <a:r>
              <a:rPr lang="en-US" altLang="en-US" dirty="0"/>
              <a:t>-valued</a:t>
            </a:r>
          </a:p>
        </p:txBody>
      </p:sp>
      <p:sp>
        <p:nvSpPr>
          <p:cNvPr id="23" name="Text Box 28"/>
          <p:cNvSpPr txBox="1">
            <a:spLocks noChangeArrowheads="1"/>
          </p:cNvSpPr>
          <p:nvPr/>
        </p:nvSpPr>
        <p:spPr bwMode="auto">
          <a:xfrm>
            <a:off x="215436" y="4692652"/>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altLang="en-US" dirty="0"/>
              <a:t>( Perceptive inputs )</a:t>
            </a:r>
          </a:p>
        </p:txBody>
      </p:sp>
      <p:sp>
        <p:nvSpPr>
          <p:cNvPr id="6" name="Rectangle 5"/>
          <p:cNvSpPr/>
          <p:nvPr/>
        </p:nvSpPr>
        <p:spPr>
          <a:xfrm>
            <a:off x="671598" y="1261815"/>
            <a:ext cx="7939002" cy="1304203"/>
          </a:xfrm>
          <a:prstGeom prst="rect">
            <a:avLst/>
          </a:prstGeom>
        </p:spPr>
        <p:txBody>
          <a:bodyPr wrap="square">
            <a:spAutoFit/>
          </a:bodyPr>
          <a:lstStyle/>
          <a:p>
            <a:pPr algn="l" rtl="0" fontAlgn="base">
              <a:lnSpc>
                <a:spcPct val="150000"/>
              </a:lnSpc>
            </a:pPr>
            <a:r>
              <a:rPr lang="en-US" b="0" i="0" dirty="0">
                <a:solidFill>
                  <a:srgbClr val="273239"/>
                </a:solidFill>
                <a:effectLst/>
                <a:latin typeface="Nunito" pitchFamily="2" charset="0"/>
              </a:rPr>
              <a:t>Regression algorithms predict a </a:t>
            </a:r>
            <a:r>
              <a:rPr lang="en-US" b="0" i="0" dirty="0">
                <a:solidFill>
                  <a:srgbClr val="FF0000"/>
                </a:solidFill>
                <a:effectLst/>
                <a:latin typeface="Nunito" pitchFamily="2" charset="0"/>
              </a:rPr>
              <a:t>continuous</a:t>
            </a:r>
            <a:r>
              <a:rPr lang="en-US" b="0" i="0" dirty="0">
                <a:solidFill>
                  <a:srgbClr val="273239"/>
                </a:solidFill>
                <a:effectLst/>
                <a:latin typeface="Nunito" pitchFamily="2" charset="0"/>
              </a:rPr>
              <a:t> value based on input data. This is used when you want to </a:t>
            </a:r>
            <a:r>
              <a:rPr lang="en-US" b="0" i="0" dirty="0">
                <a:solidFill>
                  <a:srgbClr val="FF0000"/>
                </a:solidFill>
                <a:effectLst/>
                <a:latin typeface="Nunito" pitchFamily="2" charset="0"/>
              </a:rPr>
              <a:t>predict numbers</a:t>
            </a:r>
            <a:r>
              <a:rPr lang="en-US" b="0" i="0" dirty="0">
                <a:solidFill>
                  <a:srgbClr val="273239"/>
                </a:solidFill>
                <a:effectLst/>
                <a:latin typeface="Nunito" pitchFamily="2" charset="0"/>
              </a:rPr>
              <a:t> such as income, height, weight, or even the probability of something happening (like the chance of rain).</a:t>
            </a:r>
          </a:p>
        </p:txBody>
      </p:sp>
      <p:pic>
        <p:nvPicPr>
          <p:cNvPr id="19" name="Picture 18">
            <a:extLst>
              <a:ext uri="{FF2B5EF4-FFF2-40B4-BE49-F238E27FC236}">
                <a16:creationId xmlns:a16="http://schemas.microsoft.com/office/drawing/2014/main" id="{7D8A4BA0-6A01-48CB-9357-AC2F0A1071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436" y="363458"/>
            <a:ext cx="762000" cy="762000"/>
          </a:xfrm>
          <a:prstGeom prst="ellipse">
            <a:avLst/>
          </a:prstGeom>
          <a:ln w="9525" cap="rnd">
            <a:solidFill>
              <a:srgbClr val="333333"/>
            </a:solidFill>
          </a:ln>
          <a:effectLst/>
        </p:spPr>
      </p:pic>
    </p:spTree>
    <p:extLst>
      <p:ext uri="{BB962C8B-B14F-4D97-AF65-F5344CB8AC3E}">
        <p14:creationId xmlns:p14="http://schemas.microsoft.com/office/powerpoint/2010/main" val="2040374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797882" cy="523220"/>
          </a:xfrm>
          <a:prstGeom prst="rect">
            <a:avLst/>
          </a:prstGeom>
        </p:spPr>
        <p:txBody>
          <a:bodyPr wrap="none">
            <a:spAutoFit/>
          </a:bodyPr>
          <a:lstStyle/>
          <a:p>
            <a:r>
              <a:rPr lang="en-US" sz="2800" b="1" dirty="0"/>
              <a:t>Linear 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27</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066800" y="3048000"/>
            <a:ext cx="3422644" cy="2585323"/>
          </a:xfrm>
          <a:prstGeom prst="rect">
            <a:avLst/>
          </a:prstGeom>
        </p:spPr>
        <p:txBody>
          <a:bodyPr wrap="square">
            <a:spAutoFit/>
          </a:bodyPr>
          <a:lstStyle/>
          <a:p>
            <a:pPr marL="285750" indent="-285750">
              <a:buFont typeface="Wingdings" panose="05000000000000000000" pitchFamily="2" charset="2"/>
              <a:buChar char="q"/>
            </a:pPr>
            <a:r>
              <a:rPr lang="en-US" dirty="0"/>
              <a:t>Linear Regression is </a:t>
            </a:r>
            <a:r>
              <a:rPr lang="en-US" dirty="0">
                <a:solidFill>
                  <a:srgbClr val="FF0000"/>
                </a:solidFill>
              </a:rPr>
              <a:t>simple</a:t>
            </a:r>
            <a:r>
              <a:rPr lang="en-US" dirty="0"/>
              <a:t> to implement.</a:t>
            </a:r>
          </a:p>
          <a:p>
            <a:pPr marL="285750" indent="-285750">
              <a:buFont typeface="Wingdings" panose="05000000000000000000" pitchFamily="2" charset="2"/>
              <a:buChar char="q"/>
            </a:pPr>
            <a:r>
              <a:rPr lang="en-US" dirty="0"/>
              <a:t>Less </a:t>
            </a:r>
            <a:r>
              <a:rPr lang="en-US" dirty="0">
                <a:solidFill>
                  <a:srgbClr val="FF0000"/>
                </a:solidFill>
              </a:rPr>
              <a:t>complexity</a:t>
            </a:r>
            <a:r>
              <a:rPr lang="en-US" dirty="0"/>
              <a:t> compared to other algorithms.</a:t>
            </a:r>
          </a:p>
          <a:p>
            <a:pPr marL="285750" indent="-285750">
              <a:buFont typeface="Wingdings" panose="05000000000000000000" pitchFamily="2" charset="2"/>
              <a:buChar char="q"/>
            </a:pPr>
            <a:r>
              <a:rPr lang="en-US" dirty="0"/>
              <a:t>Linear Regression may lead to </a:t>
            </a:r>
            <a:r>
              <a:rPr lang="en-US" dirty="0">
                <a:solidFill>
                  <a:srgbClr val="FF0000"/>
                </a:solidFill>
              </a:rPr>
              <a:t>over-fitting</a:t>
            </a:r>
            <a:r>
              <a:rPr lang="en-US" dirty="0"/>
              <a:t> but it can be avoided using some dimensionality reduction techniques and etc.</a:t>
            </a:r>
          </a:p>
        </p:txBody>
      </p:sp>
      <p:pic>
        <p:nvPicPr>
          <p:cNvPr id="11" name="Picture 4" descr="https://encrypted-tbn0.gstatic.com/images?q=tbn:ANd9GcSFQJyJrvPJBrDQHyDj81iY2HE4dMQIh0Ydh8UUNNSYfnIsTtE5_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7752" y="1371600"/>
            <a:ext cx="2929003" cy="130371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664704" y="3124200"/>
            <a:ext cx="4186238" cy="2126864"/>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dirty="0"/>
              <a:t>Outliers affect this algorithm badly.</a:t>
            </a:r>
          </a:p>
          <a:p>
            <a:pPr marL="285750" indent="-285750">
              <a:lnSpc>
                <a:spcPct val="150000"/>
              </a:lnSpc>
              <a:buFont typeface="Wingdings" panose="05000000000000000000" pitchFamily="2" charset="2"/>
              <a:buChar char="q"/>
            </a:pPr>
            <a:r>
              <a:rPr lang="en-US" dirty="0"/>
              <a:t>It over-simplifies real-world problems by assuming a linear relationship among the variables, hence not recommended for practical use-cases.</a:t>
            </a:r>
          </a:p>
        </p:txBody>
      </p:sp>
    </p:spTree>
    <p:extLst>
      <p:ext uri="{BB962C8B-B14F-4D97-AF65-F5344CB8AC3E}">
        <p14:creationId xmlns:p14="http://schemas.microsoft.com/office/powerpoint/2010/main" val="291400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3543919" cy="523220"/>
          </a:xfrm>
          <a:prstGeom prst="rect">
            <a:avLst/>
          </a:prstGeom>
        </p:spPr>
        <p:txBody>
          <a:bodyPr wrap="none">
            <a:spAutoFit/>
          </a:bodyPr>
          <a:lstStyle/>
          <a:p>
            <a:r>
              <a:rPr lang="en-US" sz="2800" b="1" dirty="0"/>
              <a:t>Polynomial 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28</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ML Polynomial Regress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035844" y="990600"/>
            <a:ext cx="7498556" cy="1295868"/>
          </a:xfrm>
          <a:prstGeom prst="rect">
            <a:avLst/>
          </a:prstGeom>
        </p:spPr>
        <p:txBody>
          <a:bodyPr wrap="square">
            <a:spAutoFit/>
          </a:bodyPr>
          <a:lstStyle/>
          <a:p>
            <a:pPr>
              <a:lnSpc>
                <a:spcPct val="150000"/>
              </a:lnSpc>
            </a:pPr>
            <a:r>
              <a:rPr lang="en-US" dirty="0"/>
              <a:t>Polynomial Regression is a regression algorithm that models the relationship between a dependent(y) and independent variable(x) as </a:t>
            </a:r>
            <a:r>
              <a:rPr lang="en-US" b="1" dirty="0">
                <a:solidFill>
                  <a:srgbClr val="FF0000"/>
                </a:solidFill>
              </a:rPr>
              <a:t>nth degree </a:t>
            </a:r>
            <a:r>
              <a:rPr lang="en-US" dirty="0"/>
              <a:t>polynomial. </a:t>
            </a:r>
          </a:p>
        </p:txBody>
      </p:sp>
      <p:sp>
        <p:nvSpPr>
          <p:cNvPr id="5" name="Rectangle 3"/>
          <p:cNvSpPr>
            <a:spLocks noChangeArrowheads="1"/>
          </p:cNvSpPr>
          <p:nvPr/>
        </p:nvSpPr>
        <p:spPr bwMode="auto">
          <a:xfrm>
            <a:off x="2348508" y="2447524"/>
            <a:ext cx="4777978" cy="37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31740" rIns="91440" bIns="3174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Unicode MS" pitchFamily="34" charset="-128"/>
                <a:cs typeface="Arial" pitchFamily="34" charset="0"/>
              </a:rPr>
              <a:t>Y = b</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0</a:t>
            </a:r>
            <a:r>
              <a:rPr kumimoji="0" lang="en-US" altLang="en-US" sz="2000" b="0" i="0" u="none" strike="noStrike" cap="none" normalizeH="0" baseline="0" dirty="0">
                <a:ln>
                  <a:noFill/>
                </a:ln>
                <a:solidFill>
                  <a:srgbClr val="333333"/>
                </a:solidFill>
                <a:effectLst/>
                <a:latin typeface="Arial Unicode MS" pitchFamily="34" charset="-128"/>
                <a:cs typeface="Arial" pitchFamily="34" charset="0"/>
              </a:rPr>
              <a:t>+b</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1</a:t>
            </a:r>
            <a:r>
              <a:rPr kumimoji="0" lang="en-US" altLang="en-US" sz="2000" b="0" i="0" u="none" strike="noStrike" cap="none" normalizeH="0" baseline="0" dirty="0">
                <a:ln>
                  <a:noFill/>
                </a:ln>
                <a:solidFill>
                  <a:srgbClr val="333333"/>
                </a:solidFill>
                <a:effectLst/>
                <a:latin typeface="Arial Unicode MS" pitchFamily="34" charset="-128"/>
                <a:cs typeface="Arial" pitchFamily="34" charset="0"/>
              </a:rPr>
              <a:t>x</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1</a:t>
            </a:r>
            <a:r>
              <a:rPr kumimoji="0" lang="en-US" altLang="en-US" sz="2000" b="0" i="0" u="none" strike="noStrike" cap="none" normalizeH="0" baseline="0" dirty="0">
                <a:ln>
                  <a:noFill/>
                </a:ln>
                <a:solidFill>
                  <a:srgbClr val="333333"/>
                </a:solidFill>
                <a:effectLst/>
                <a:latin typeface="Arial Unicode MS" pitchFamily="34" charset="-128"/>
                <a:cs typeface="Arial" pitchFamily="34" charset="0"/>
              </a:rPr>
              <a:t>+ b</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2</a:t>
            </a:r>
            <a:r>
              <a:rPr kumimoji="0" lang="en-US" altLang="en-US" sz="2000" b="0" i="0" u="none" strike="noStrike" cap="none" normalizeH="0" baseline="0" dirty="0">
                <a:ln>
                  <a:noFill/>
                </a:ln>
                <a:solidFill>
                  <a:srgbClr val="333333"/>
                </a:solidFill>
                <a:effectLst/>
                <a:latin typeface="Arial Unicode MS" pitchFamily="34" charset="-128"/>
                <a:cs typeface="Arial" pitchFamily="34" charset="0"/>
              </a:rPr>
              <a:t>x</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1</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2</a:t>
            </a:r>
            <a:r>
              <a:rPr kumimoji="0" lang="en-US" altLang="en-US" sz="2000" b="0" i="0" u="none" strike="noStrike" cap="none" normalizeH="0" baseline="0" dirty="0">
                <a:ln>
                  <a:noFill/>
                </a:ln>
                <a:solidFill>
                  <a:srgbClr val="333333"/>
                </a:solidFill>
                <a:effectLst/>
                <a:latin typeface="Arial Unicode MS" pitchFamily="34" charset="-128"/>
                <a:cs typeface="Arial" pitchFamily="34" charset="0"/>
              </a:rPr>
              <a:t>+ b</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2</a:t>
            </a:r>
            <a:r>
              <a:rPr kumimoji="0" lang="en-US" altLang="en-US" sz="2000" b="0" i="0" u="none" strike="noStrike" cap="none" normalizeH="0" baseline="0" dirty="0">
                <a:ln>
                  <a:noFill/>
                </a:ln>
                <a:solidFill>
                  <a:srgbClr val="333333"/>
                </a:solidFill>
                <a:effectLst/>
                <a:latin typeface="Arial Unicode MS" pitchFamily="34" charset="-128"/>
                <a:cs typeface="Arial" pitchFamily="34" charset="0"/>
              </a:rPr>
              <a:t>x</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1</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3</a:t>
            </a:r>
            <a:r>
              <a:rPr kumimoji="0" lang="en-US" altLang="en-US" sz="2000" b="0" i="0" u="none" strike="noStrike" cap="none" normalizeH="0" baseline="0" dirty="0">
                <a:ln>
                  <a:noFill/>
                </a:ln>
                <a:solidFill>
                  <a:srgbClr val="333333"/>
                </a:solidFill>
                <a:effectLst/>
                <a:latin typeface="Arial Unicode MS" pitchFamily="34" charset="-128"/>
                <a:cs typeface="Arial" pitchFamily="34" charset="0"/>
              </a:rPr>
              <a:t>+...... b</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n</a:t>
            </a:r>
            <a:r>
              <a:rPr kumimoji="0" lang="en-US" altLang="en-US" sz="2000" b="0" i="0" u="none" strike="noStrike" cap="none" normalizeH="0" baseline="0" dirty="0">
                <a:ln>
                  <a:noFill/>
                </a:ln>
                <a:solidFill>
                  <a:srgbClr val="333333"/>
                </a:solidFill>
                <a:effectLst/>
                <a:latin typeface="Arial Unicode MS" pitchFamily="34" charset="-128"/>
                <a:cs typeface="Arial" pitchFamily="34" charset="0"/>
              </a:rPr>
              <a:t>x</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1</a:t>
            </a:r>
            <a:r>
              <a:rPr kumimoji="0" lang="en-US" altLang="en-US" sz="2000" b="0" i="0" u="none" strike="noStrike" cap="none" normalizeH="0" baseline="30000" dirty="0">
                <a:ln>
                  <a:noFill/>
                </a:ln>
                <a:solidFill>
                  <a:srgbClr val="333333"/>
                </a:solidFill>
                <a:effectLst/>
                <a:latin typeface="Arial Unicode MS" pitchFamily="34" charset="-128"/>
                <a:cs typeface="Arial" pitchFamily="34" charset="0"/>
              </a:rPr>
              <a:t>n</a:t>
            </a:r>
            <a:r>
              <a:rPr kumimoji="0" lang="en-US" altLang="en-US" sz="1000" b="0" i="0" u="none" strike="noStrike" cap="none" normalizeH="0" baseline="0" dirty="0">
                <a:ln>
                  <a:noFill/>
                </a:ln>
                <a:solidFill>
                  <a:schemeClr val="tx1"/>
                </a:solidFill>
                <a:effectLst/>
                <a:latin typeface="Arial" pitchFamily="34" charset="0"/>
                <a:cs typeface="Arial" pitchFamily="34" charset="0"/>
              </a:rPr>
              <a:t> </a:t>
            </a:r>
            <a:endParaRPr kumimoji="0" lang="en-US" altLang="en-US" sz="32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1066800" y="2971800"/>
            <a:ext cx="7543800" cy="1531445"/>
          </a:xfrm>
          <a:prstGeom prst="rect">
            <a:avLst/>
          </a:prstGeom>
        </p:spPr>
        <p:txBody>
          <a:bodyPr wrap="square">
            <a:spAutoFit/>
          </a:bodyPr>
          <a:lstStyle/>
          <a:p>
            <a:pPr>
              <a:lnSpc>
                <a:spcPct val="150000"/>
              </a:lnSpc>
            </a:pPr>
            <a:r>
              <a:rPr lang="en-US" sz="1600" dirty="0"/>
              <a:t>Polynomial Regression is a form of </a:t>
            </a:r>
            <a:r>
              <a:rPr lang="en-US" sz="1600" dirty="0">
                <a:solidFill>
                  <a:srgbClr val="FF0000"/>
                </a:solidFill>
              </a:rPr>
              <a:t>Linear</a:t>
            </a:r>
            <a:r>
              <a:rPr lang="en-US" sz="1600" dirty="0"/>
              <a:t> regression known as a special case of </a:t>
            </a:r>
            <a:r>
              <a:rPr lang="en-US" sz="1600" dirty="0">
                <a:solidFill>
                  <a:srgbClr val="FF0000"/>
                </a:solidFill>
              </a:rPr>
              <a:t>Multiple</a:t>
            </a:r>
            <a:r>
              <a:rPr lang="en-US" sz="1600" dirty="0"/>
              <a:t> linear regression which estimates the relationship as an </a:t>
            </a:r>
            <a:r>
              <a:rPr lang="en-US" sz="1600" dirty="0">
                <a:solidFill>
                  <a:srgbClr val="FF0000"/>
                </a:solidFill>
              </a:rPr>
              <a:t>nth degree </a:t>
            </a:r>
            <a:r>
              <a:rPr lang="en-US" sz="1600" dirty="0"/>
              <a:t>polynomial. Polynomial Regression is sensitive to </a:t>
            </a:r>
            <a:r>
              <a:rPr lang="en-US" sz="1600" dirty="0">
                <a:solidFill>
                  <a:srgbClr val="FF0000"/>
                </a:solidFill>
              </a:rPr>
              <a:t>outliers</a:t>
            </a:r>
            <a:r>
              <a:rPr lang="en-US" sz="1600" dirty="0"/>
              <a:t> so the presence of one or two outliers can also </a:t>
            </a:r>
            <a:r>
              <a:rPr lang="en-US" sz="1600" dirty="0">
                <a:solidFill>
                  <a:srgbClr val="FF0000"/>
                </a:solidFill>
              </a:rPr>
              <a:t>badly</a:t>
            </a:r>
            <a:r>
              <a:rPr lang="en-US" sz="1600" dirty="0"/>
              <a:t> affect the performance.</a:t>
            </a:r>
          </a:p>
        </p:txBody>
      </p:sp>
      <p:pic>
        <p:nvPicPr>
          <p:cNvPr id="17412" name="Picture 4" descr="D:\z_during\machineLearning\pic\machine-learning-polynomial-regress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533900"/>
            <a:ext cx="48768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606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625847" cy="523220"/>
          </a:xfrm>
          <a:prstGeom prst="rect">
            <a:avLst/>
          </a:prstGeom>
        </p:spPr>
        <p:txBody>
          <a:bodyPr wrap="none">
            <a:spAutoFit/>
          </a:bodyPr>
          <a:lstStyle/>
          <a:p>
            <a:r>
              <a:rPr lang="en-US" sz="2800" b="1" dirty="0"/>
              <a:t>Bias VS Variance</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29</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066800" y="1447800"/>
            <a:ext cx="7391400" cy="2585323"/>
          </a:xfrm>
          <a:prstGeom prst="rect">
            <a:avLst/>
          </a:prstGeom>
        </p:spPr>
        <p:txBody>
          <a:bodyPr wrap="square">
            <a:spAutoFit/>
          </a:bodyPr>
          <a:lstStyle/>
          <a:p>
            <a:pPr>
              <a:lnSpc>
                <a:spcPct val="150000"/>
              </a:lnSpc>
            </a:pPr>
            <a:r>
              <a:rPr lang="en-US" dirty="0"/>
              <a:t>Bias is the difference between the </a:t>
            </a:r>
            <a:r>
              <a:rPr lang="en-US" dirty="0">
                <a:solidFill>
                  <a:srgbClr val="FF0000"/>
                </a:solidFill>
              </a:rPr>
              <a:t>average prediction </a:t>
            </a:r>
            <a:r>
              <a:rPr lang="en-US" dirty="0"/>
              <a:t>of our model and the </a:t>
            </a:r>
            <a:r>
              <a:rPr lang="en-US" dirty="0">
                <a:solidFill>
                  <a:srgbClr val="FF0000"/>
                </a:solidFill>
              </a:rPr>
              <a:t>correct</a:t>
            </a:r>
            <a:r>
              <a:rPr lang="en-US" dirty="0"/>
              <a:t> </a:t>
            </a:r>
            <a:r>
              <a:rPr lang="en-US" dirty="0">
                <a:solidFill>
                  <a:srgbClr val="FF0000"/>
                </a:solidFill>
              </a:rPr>
              <a:t>value</a:t>
            </a:r>
            <a:r>
              <a:rPr lang="en-US" dirty="0"/>
              <a:t> that we are trying to predict. </a:t>
            </a:r>
          </a:p>
          <a:p>
            <a:pPr>
              <a:lnSpc>
                <a:spcPct val="150000"/>
              </a:lnSpc>
            </a:pPr>
            <a:r>
              <a:rPr lang="en-US" dirty="0"/>
              <a:t>The model with high bias pays very little attention to the training data and </a:t>
            </a:r>
            <a:r>
              <a:rPr lang="en-US" dirty="0">
                <a:solidFill>
                  <a:srgbClr val="FF0000"/>
                </a:solidFill>
              </a:rPr>
              <a:t>oversimplifies</a:t>
            </a:r>
            <a:r>
              <a:rPr lang="en-US" dirty="0"/>
              <a:t> the model. It always leads to high error in training and test data.</a:t>
            </a:r>
          </a:p>
          <a:p>
            <a:pPr>
              <a:lnSpc>
                <a:spcPct val="150000"/>
              </a:lnSpc>
            </a:pPr>
            <a:r>
              <a:rPr lang="en-US" b="1" dirty="0"/>
              <a:t>Under fitting </a:t>
            </a:r>
            <a:r>
              <a:rPr lang="en-US" b="1" dirty="0">
                <a:sym typeface="Wingdings" panose="05000000000000000000" pitchFamily="2" charset="2"/>
              </a:rPr>
              <a:t></a:t>
            </a:r>
            <a:endParaRPr lang="en-US" b="1" dirty="0"/>
          </a:p>
        </p:txBody>
      </p:sp>
      <p:pic>
        <p:nvPicPr>
          <p:cNvPr id="19458" name="Picture 2" descr="D:\z_during\machineLearning\pic\Figure_1.png"/>
          <p:cNvPicPr>
            <a:picLocks noChangeAspect="1" noChangeArrowheads="1"/>
          </p:cNvPicPr>
          <p:nvPr/>
        </p:nvPicPr>
        <p:blipFill rotWithShape="1">
          <a:blip r:embed="rId4">
            <a:extLst>
              <a:ext uri="{28A0092B-C50C-407E-A947-70E740481C1C}">
                <a14:useLocalDpi xmlns:a14="http://schemas.microsoft.com/office/drawing/2010/main" val="0"/>
              </a:ext>
            </a:extLst>
          </a:blip>
          <a:srcRect l="5508" t="7776" r="7217"/>
          <a:stretch/>
        </p:blipFill>
        <p:spPr bwMode="auto">
          <a:xfrm>
            <a:off x="3505200" y="3424628"/>
            <a:ext cx="4343400" cy="344289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2275" y="1066800"/>
            <a:ext cx="777777" cy="461665"/>
          </a:xfrm>
          <a:prstGeom prst="rect">
            <a:avLst/>
          </a:prstGeom>
        </p:spPr>
        <p:txBody>
          <a:bodyPr wrap="none">
            <a:spAutoFit/>
          </a:bodyPr>
          <a:lstStyle/>
          <a:p>
            <a:r>
              <a:rPr lang="en-US" sz="2400" b="1" dirty="0"/>
              <a:t>Bias </a:t>
            </a:r>
            <a:endParaRPr lang="en-US" sz="2400" dirty="0"/>
          </a:p>
        </p:txBody>
      </p:sp>
    </p:spTree>
    <p:extLst>
      <p:ext uri="{BB962C8B-B14F-4D97-AF65-F5344CB8AC3E}">
        <p14:creationId xmlns:p14="http://schemas.microsoft.com/office/powerpoint/2010/main" val="28043191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625847" cy="523220"/>
          </a:xfrm>
          <a:prstGeom prst="rect">
            <a:avLst/>
          </a:prstGeom>
        </p:spPr>
        <p:txBody>
          <a:bodyPr wrap="none">
            <a:spAutoFit/>
          </a:bodyPr>
          <a:lstStyle/>
          <a:p>
            <a:r>
              <a:rPr lang="en-US" sz="2800" b="1" dirty="0"/>
              <a:t>Bias VS Variance</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30</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1066800" y="1447800"/>
            <a:ext cx="7391400" cy="2169825"/>
          </a:xfrm>
          <a:prstGeom prst="rect">
            <a:avLst/>
          </a:prstGeom>
        </p:spPr>
        <p:txBody>
          <a:bodyPr wrap="square">
            <a:spAutoFit/>
          </a:bodyPr>
          <a:lstStyle/>
          <a:p>
            <a:pPr>
              <a:lnSpc>
                <a:spcPct val="150000"/>
              </a:lnSpc>
            </a:pPr>
            <a:r>
              <a:rPr lang="en-US" dirty="0"/>
              <a:t>The model with high variance </a:t>
            </a:r>
            <a:r>
              <a:rPr lang="en-US" dirty="0">
                <a:solidFill>
                  <a:srgbClr val="FF0000"/>
                </a:solidFill>
              </a:rPr>
              <a:t>pays a lot of attention </a:t>
            </a:r>
            <a:r>
              <a:rPr lang="en-US" dirty="0"/>
              <a:t>to </a:t>
            </a:r>
            <a:r>
              <a:rPr lang="en-US" dirty="0">
                <a:solidFill>
                  <a:srgbClr val="FF0000"/>
                </a:solidFill>
              </a:rPr>
              <a:t>training</a:t>
            </a:r>
            <a:r>
              <a:rPr lang="en-US" dirty="0"/>
              <a:t> data and does not generalize on the data which it hasn’t seen before. As a result, such models perform very well on training data but has </a:t>
            </a:r>
            <a:r>
              <a:rPr lang="en-US" dirty="0">
                <a:solidFill>
                  <a:srgbClr val="FF0000"/>
                </a:solidFill>
              </a:rPr>
              <a:t>high error rates </a:t>
            </a:r>
            <a:r>
              <a:rPr lang="en-US" dirty="0"/>
              <a:t>on </a:t>
            </a:r>
            <a:r>
              <a:rPr lang="en-US" dirty="0">
                <a:solidFill>
                  <a:srgbClr val="FF0000"/>
                </a:solidFill>
              </a:rPr>
              <a:t>test</a:t>
            </a:r>
            <a:r>
              <a:rPr lang="en-US" dirty="0"/>
              <a:t> data. </a:t>
            </a:r>
          </a:p>
          <a:p>
            <a:pPr>
              <a:lnSpc>
                <a:spcPct val="150000"/>
              </a:lnSpc>
            </a:pPr>
            <a:r>
              <a:rPr lang="en-US" b="1" dirty="0"/>
              <a:t>Over fitting </a:t>
            </a:r>
            <a:r>
              <a:rPr lang="en-US" b="1" dirty="0">
                <a:sym typeface="Wingdings" panose="05000000000000000000" pitchFamily="2" charset="2"/>
              </a:rPr>
              <a:t></a:t>
            </a:r>
            <a:endParaRPr lang="en-US" b="1" dirty="0"/>
          </a:p>
        </p:txBody>
      </p:sp>
      <p:sp>
        <p:nvSpPr>
          <p:cNvPr id="5" name="Rectangle 4"/>
          <p:cNvSpPr/>
          <p:nvPr/>
        </p:nvSpPr>
        <p:spPr>
          <a:xfrm>
            <a:off x="422275" y="1066800"/>
            <a:ext cx="1288173" cy="461665"/>
          </a:xfrm>
          <a:prstGeom prst="rect">
            <a:avLst/>
          </a:prstGeom>
        </p:spPr>
        <p:txBody>
          <a:bodyPr wrap="none">
            <a:spAutoFit/>
          </a:bodyPr>
          <a:lstStyle/>
          <a:p>
            <a:r>
              <a:rPr lang="en-US" sz="2400" b="1" dirty="0"/>
              <a:t>Variance</a:t>
            </a:r>
            <a:endParaRPr lang="en-US" sz="2400" dirty="0"/>
          </a:p>
        </p:txBody>
      </p:sp>
      <p:pic>
        <p:nvPicPr>
          <p:cNvPr id="21505"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3629" y="3276600"/>
            <a:ext cx="3884721" cy="339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a:extLst>
              <a:ext uri="{FF2B5EF4-FFF2-40B4-BE49-F238E27FC236}">
                <a16:creationId xmlns:a16="http://schemas.microsoft.com/office/drawing/2014/main" id="{77BBC9D9-33C2-4262-B49B-66A3520F6B74}"/>
              </a:ext>
            </a:extLst>
          </p:cNvPr>
          <p:cNvGrpSpPr/>
          <p:nvPr/>
        </p:nvGrpSpPr>
        <p:grpSpPr>
          <a:xfrm>
            <a:off x="5943600" y="4343400"/>
            <a:ext cx="381000" cy="369332"/>
            <a:chOff x="5943600" y="4152135"/>
            <a:chExt cx="381000" cy="369332"/>
          </a:xfrm>
        </p:grpSpPr>
        <p:sp>
          <p:nvSpPr>
            <p:cNvPr id="2" name="Oval 1">
              <a:extLst>
                <a:ext uri="{FF2B5EF4-FFF2-40B4-BE49-F238E27FC236}">
                  <a16:creationId xmlns:a16="http://schemas.microsoft.com/office/drawing/2014/main" id="{A9BCDE72-F57F-405B-B611-8F6387B8B23A}"/>
                </a:ext>
              </a:extLst>
            </p:cNvPr>
            <p:cNvSpPr/>
            <p:nvPr/>
          </p:nvSpPr>
          <p:spPr>
            <a:xfrm>
              <a:off x="6248400" y="4445267"/>
              <a:ext cx="76200" cy="76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16A3AB0-7F66-4665-881E-2F19A8842958}"/>
                </a:ext>
              </a:extLst>
            </p:cNvPr>
            <p:cNvSpPr txBox="1"/>
            <p:nvPr/>
          </p:nvSpPr>
          <p:spPr>
            <a:xfrm>
              <a:off x="5943600" y="4152135"/>
              <a:ext cx="378594" cy="369332"/>
            </a:xfrm>
            <a:prstGeom prst="rect">
              <a:avLst/>
            </a:prstGeom>
            <a:noFill/>
          </p:spPr>
          <p:txBody>
            <a:bodyPr wrap="square">
              <a:spAutoFit/>
            </a:bodyPr>
            <a:lstStyle/>
            <a:p>
              <a:r>
                <a:rPr lang="fa-IR" dirty="0"/>
                <a:t>1</a:t>
              </a:r>
              <a:endParaRPr lang="en-US" dirty="0"/>
            </a:p>
          </p:txBody>
        </p:sp>
      </p:grpSp>
    </p:spTree>
    <p:extLst>
      <p:ext uri="{BB962C8B-B14F-4D97-AF65-F5344CB8AC3E}">
        <p14:creationId xmlns:p14="http://schemas.microsoft.com/office/powerpoint/2010/main" val="259929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5"/>
                                        </p:tgtEl>
                                        <p:attrNameLst>
                                          <p:attrName>style.visibility</p:attrName>
                                        </p:attrNameLst>
                                      </p:cBhvr>
                                      <p:to>
                                        <p:strVal val="visible"/>
                                      </p:to>
                                    </p:set>
                                    <p:animEffect transition="in" filter="fade">
                                      <p:cBhvr>
                                        <p:cTn id="7" dur="500"/>
                                        <p:tgtEl>
                                          <p:spTgt spid="2150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625847" cy="523220"/>
          </a:xfrm>
          <a:prstGeom prst="rect">
            <a:avLst/>
          </a:prstGeom>
        </p:spPr>
        <p:txBody>
          <a:bodyPr wrap="none">
            <a:spAutoFit/>
          </a:bodyPr>
          <a:lstStyle/>
          <a:p>
            <a:r>
              <a:rPr lang="en-US" sz="2800" b="1" dirty="0"/>
              <a:t>Bias VS Variance</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31</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https://miro.medium.com/max/875/1*9hPX9pAO3jqLrzt0IE3JzA.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3" name="Picture 3" descr="D:\z_during\machineLearning\pic\1_9hPX9pAO3jqLrzt0IE3JzA.web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676400"/>
            <a:ext cx="7905750" cy="30765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5979336" y="4876800"/>
            <a:ext cx="2628861" cy="523220"/>
          </a:xfrm>
          <a:prstGeom prst="rect">
            <a:avLst/>
          </a:prstGeom>
        </p:spPr>
        <p:txBody>
          <a:bodyPr wrap="none">
            <a:spAutoFit/>
          </a:bodyPr>
          <a:lstStyle/>
          <a:p>
            <a:r>
              <a:rPr lang="en-US" sz="2800" b="1" dirty="0"/>
              <a:t>Irreducible Error</a:t>
            </a:r>
            <a:endParaRPr lang="en-US" sz="2800" dirty="0"/>
          </a:p>
        </p:txBody>
      </p:sp>
      <p:sp>
        <p:nvSpPr>
          <p:cNvPr id="11" name="Rectangle 10">
            <a:extLst>
              <a:ext uri="{FF2B5EF4-FFF2-40B4-BE49-F238E27FC236}">
                <a16:creationId xmlns:a16="http://schemas.microsoft.com/office/drawing/2014/main" id="{5FD1685A-14FE-4C2A-A1E5-86F28D985EC8}"/>
              </a:ext>
            </a:extLst>
          </p:cNvPr>
          <p:cNvSpPr/>
          <p:nvPr/>
        </p:nvSpPr>
        <p:spPr>
          <a:xfrm>
            <a:off x="719492" y="5004374"/>
            <a:ext cx="1985287" cy="400110"/>
          </a:xfrm>
          <a:prstGeom prst="rect">
            <a:avLst/>
          </a:prstGeom>
        </p:spPr>
        <p:txBody>
          <a:bodyPr wrap="none">
            <a:spAutoFit/>
          </a:bodyPr>
          <a:lstStyle/>
          <a:p>
            <a:r>
              <a:rPr lang="en-US" sz="2000" b="1" dirty="0"/>
              <a:t>High Error In test</a:t>
            </a:r>
            <a:endParaRPr lang="en-US" sz="2000" dirty="0"/>
          </a:p>
        </p:txBody>
      </p:sp>
      <p:sp>
        <p:nvSpPr>
          <p:cNvPr id="12" name="Rectangle 11">
            <a:extLst>
              <a:ext uri="{FF2B5EF4-FFF2-40B4-BE49-F238E27FC236}">
                <a16:creationId xmlns:a16="http://schemas.microsoft.com/office/drawing/2014/main" id="{B1C57A17-5FBC-45CE-9068-41F20B54C869}"/>
              </a:ext>
            </a:extLst>
          </p:cNvPr>
          <p:cNvSpPr/>
          <p:nvPr/>
        </p:nvSpPr>
        <p:spPr>
          <a:xfrm>
            <a:off x="3657600" y="4938057"/>
            <a:ext cx="1472904" cy="461665"/>
          </a:xfrm>
          <a:prstGeom prst="rect">
            <a:avLst/>
          </a:prstGeom>
        </p:spPr>
        <p:txBody>
          <a:bodyPr wrap="none">
            <a:spAutoFit/>
          </a:bodyPr>
          <a:lstStyle/>
          <a:p>
            <a:r>
              <a:rPr lang="en-US" sz="2400" b="1" dirty="0"/>
              <a:t>High Error</a:t>
            </a:r>
            <a:endParaRPr lang="en-US" sz="2400" dirty="0"/>
          </a:p>
        </p:txBody>
      </p:sp>
      <p:sp>
        <p:nvSpPr>
          <p:cNvPr id="3" name="Arrow: Down 2">
            <a:extLst>
              <a:ext uri="{FF2B5EF4-FFF2-40B4-BE49-F238E27FC236}">
                <a16:creationId xmlns:a16="http://schemas.microsoft.com/office/drawing/2014/main" id="{8691E26D-E8A1-4B98-8766-65C9141C242F}"/>
              </a:ext>
            </a:extLst>
          </p:cNvPr>
          <p:cNvSpPr/>
          <p:nvPr/>
        </p:nvSpPr>
        <p:spPr>
          <a:xfrm>
            <a:off x="1559736" y="4086225"/>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38F0BE45-2630-47F2-8B80-03A64EC90D28}"/>
              </a:ext>
            </a:extLst>
          </p:cNvPr>
          <p:cNvSpPr/>
          <p:nvPr/>
        </p:nvSpPr>
        <p:spPr>
          <a:xfrm>
            <a:off x="4219323" y="4086225"/>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Down 16">
            <a:extLst>
              <a:ext uri="{FF2B5EF4-FFF2-40B4-BE49-F238E27FC236}">
                <a16:creationId xmlns:a16="http://schemas.microsoft.com/office/drawing/2014/main" id="{94FED6CE-308F-4064-861D-23D09BE2D08A}"/>
              </a:ext>
            </a:extLst>
          </p:cNvPr>
          <p:cNvSpPr/>
          <p:nvPr/>
        </p:nvSpPr>
        <p:spPr>
          <a:xfrm>
            <a:off x="6988966" y="4086225"/>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0878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4040658" cy="523220"/>
          </a:xfrm>
          <a:prstGeom prst="rect">
            <a:avLst/>
          </a:prstGeom>
        </p:spPr>
        <p:txBody>
          <a:bodyPr wrap="none">
            <a:spAutoFit/>
          </a:bodyPr>
          <a:lstStyle/>
          <a:p>
            <a:r>
              <a:rPr lang="en-US" sz="2800" b="1" dirty="0"/>
              <a:t>Bias VS Variance Trade off</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32</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https://miro.medium.com/max/875/1*9hPX9pAO3jqLrzt0IE3JzA.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724400" y="1905000"/>
            <a:ext cx="1143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2" name="Picture 4" descr="نمودار پیچیدگی مدل و خطای آن"/>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925" y="2242097"/>
            <a:ext cx="6153150" cy="456976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1076325" y="1143000"/>
            <a:ext cx="2988895" cy="1004570"/>
          </a:xfrm>
          <a:prstGeom prst="rect">
            <a:avLst/>
          </a:prstGeom>
        </p:spPr>
        <p:txBody>
          <a:bodyPr wrap="none">
            <a:spAutoFit/>
          </a:bodyPr>
          <a:lstStyle/>
          <a:p>
            <a:pPr marL="285750" indent="-285750">
              <a:lnSpc>
                <a:spcPct val="150000"/>
              </a:lnSpc>
              <a:buFont typeface="Wingdings" panose="05000000000000000000" pitchFamily="2" charset="2"/>
              <a:buChar char="q"/>
            </a:pPr>
            <a:r>
              <a:rPr lang="en-US" b="1" dirty="0"/>
              <a:t>Use more data for training</a:t>
            </a:r>
          </a:p>
          <a:p>
            <a:pPr marL="285750" indent="-285750">
              <a:lnSpc>
                <a:spcPct val="150000"/>
              </a:lnSpc>
              <a:buFont typeface="Wingdings" panose="05000000000000000000" pitchFamily="2" charset="2"/>
              <a:buChar char="q"/>
            </a:pPr>
            <a:r>
              <a:rPr lang="en-US" b="1" dirty="0"/>
              <a:t>Use </a:t>
            </a:r>
            <a:r>
              <a:rPr lang="en-US" sz="2400" b="1" dirty="0">
                <a:solidFill>
                  <a:srgbClr val="FF0000"/>
                </a:solidFill>
              </a:rPr>
              <a:t>Regularization</a:t>
            </a:r>
            <a:endParaRPr lang="en-US" dirty="0">
              <a:solidFill>
                <a:srgbClr val="FF0000"/>
              </a:solidFill>
            </a:endParaRPr>
          </a:p>
        </p:txBody>
      </p:sp>
    </p:spTree>
    <p:extLst>
      <p:ext uri="{BB962C8B-B14F-4D97-AF65-F5344CB8AC3E}">
        <p14:creationId xmlns:p14="http://schemas.microsoft.com/office/powerpoint/2010/main" val="32038822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4867" y="284163"/>
            <a:ext cx="3565720" cy="523220"/>
          </a:xfrm>
          <a:prstGeom prst="rect">
            <a:avLst/>
          </a:prstGeom>
        </p:spPr>
        <p:txBody>
          <a:bodyPr wrap="none">
            <a:spAutoFit/>
          </a:bodyPr>
          <a:lstStyle/>
          <a:p>
            <a:r>
              <a:rPr lang="en-US" sz="2800" b="1" dirty="0"/>
              <a:t>K-Fold Cross Validation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33</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AutoShape 2" descr="https://miro.medium.com/max/875/1*9hPX9pAO3jqLrzt0IE3JzA.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4724400" y="1905000"/>
            <a:ext cx="11430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ross Validation. Cross-validation is a technique for… | by Omkar Hankare |  Medium">
            <a:extLst>
              <a:ext uri="{FF2B5EF4-FFF2-40B4-BE49-F238E27FC236}">
                <a16:creationId xmlns:a16="http://schemas.microsoft.com/office/drawing/2014/main" id="{19FC3AE0-E9D6-49C3-8718-D24974C7C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2195512"/>
            <a:ext cx="7578725" cy="455529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A654175-4D71-4E32-89E9-3E697DF38FD6}"/>
              </a:ext>
            </a:extLst>
          </p:cNvPr>
          <p:cNvSpPr txBox="1"/>
          <p:nvPr/>
        </p:nvSpPr>
        <p:spPr>
          <a:xfrm>
            <a:off x="838200" y="1287655"/>
            <a:ext cx="4576762" cy="646331"/>
          </a:xfrm>
          <a:prstGeom prst="rect">
            <a:avLst/>
          </a:prstGeom>
          <a:noFill/>
        </p:spPr>
        <p:txBody>
          <a:bodyPr wrap="square">
            <a:spAutoFit/>
          </a:bodyPr>
          <a:lstStyle/>
          <a:p>
            <a:pPr marL="285750" indent="-285750">
              <a:buFont typeface="Arial" panose="020B0604020202020204" pitchFamily="34" charset="0"/>
              <a:buChar char="•"/>
            </a:pPr>
            <a:r>
              <a:rPr lang="en-US" b="1" dirty="0"/>
              <a:t>Validation </a:t>
            </a:r>
          </a:p>
          <a:p>
            <a:pPr marL="285750" indent="-285750">
              <a:buFont typeface="Arial" panose="020B0604020202020204" pitchFamily="34" charset="0"/>
              <a:buChar char="•"/>
            </a:pPr>
            <a:r>
              <a:rPr lang="en-US" b="1" dirty="0"/>
              <a:t>Over fitting !</a:t>
            </a:r>
            <a:endParaRPr lang="en-US" dirty="0"/>
          </a:p>
        </p:txBody>
      </p:sp>
    </p:spTree>
    <p:extLst>
      <p:ext uri="{BB962C8B-B14F-4D97-AF65-F5344CB8AC3E}">
        <p14:creationId xmlns:p14="http://schemas.microsoft.com/office/powerpoint/2010/main" val="4122017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707472" cy="523220"/>
          </a:xfrm>
          <a:prstGeom prst="rect">
            <a:avLst/>
          </a:prstGeom>
        </p:spPr>
        <p:txBody>
          <a:bodyPr wrap="none">
            <a:spAutoFit/>
          </a:bodyPr>
          <a:lstStyle/>
          <a:p>
            <a:r>
              <a:rPr lang="en-US" sz="2800" b="1" dirty="0"/>
              <a:t>Ridge 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34</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5715450"/>
            <a:ext cx="2817021" cy="53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6400" y="5105400"/>
            <a:ext cx="1142732" cy="483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7863" y="4190057"/>
            <a:ext cx="3468737" cy="60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8" name="Picture 6" descr="https://www.analyticsinsight.net/wp-content/uploads/2017/09/ridge_regression_geomteric.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0375" y="4391024"/>
            <a:ext cx="3143250" cy="22764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16793" y="1085745"/>
            <a:ext cx="7481143" cy="2639441"/>
          </a:xfrm>
          <a:prstGeom prst="rect">
            <a:avLst/>
          </a:prstGeom>
        </p:spPr>
        <p:txBody>
          <a:bodyPr wrap="square">
            <a:spAutoFit/>
          </a:bodyPr>
          <a:lstStyle/>
          <a:p>
            <a:pPr>
              <a:lnSpc>
                <a:spcPct val="150000"/>
              </a:lnSpc>
            </a:pPr>
            <a:r>
              <a:rPr lang="en-US" sz="1600" dirty="0"/>
              <a:t>Ridge regression usually used when there is a </a:t>
            </a:r>
            <a:r>
              <a:rPr lang="en-US" sz="1600" dirty="0">
                <a:solidFill>
                  <a:srgbClr val="FF0000"/>
                </a:solidFill>
              </a:rPr>
              <a:t>high correlation</a:t>
            </a:r>
            <a:r>
              <a:rPr lang="en-US" sz="1600" dirty="0"/>
              <a:t> between the </a:t>
            </a:r>
            <a:r>
              <a:rPr lang="en-US" sz="1600" dirty="0">
                <a:solidFill>
                  <a:srgbClr val="FF0000"/>
                </a:solidFill>
              </a:rPr>
              <a:t>independent</a:t>
            </a:r>
            <a:r>
              <a:rPr lang="en-US" sz="1600" dirty="0"/>
              <a:t> variables. </a:t>
            </a:r>
          </a:p>
          <a:p>
            <a:pPr>
              <a:lnSpc>
                <a:spcPct val="150000"/>
              </a:lnSpc>
            </a:pPr>
            <a:r>
              <a:rPr lang="en-US" sz="1600" dirty="0"/>
              <a:t>This is because, in the case of </a:t>
            </a:r>
            <a:r>
              <a:rPr lang="en-US" sz="1600" dirty="0">
                <a:solidFill>
                  <a:srgbClr val="FF0000"/>
                </a:solidFill>
              </a:rPr>
              <a:t>multi collinear </a:t>
            </a:r>
            <a:r>
              <a:rPr lang="en-US" sz="1600" dirty="0"/>
              <a:t>data, the least square estimates give unbiased values. But, in case the </a:t>
            </a:r>
            <a:r>
              <a:rPr lang="en-US" sz="1600" dirty="0">
                <a:solidFill>
                  <a:srgbClr val="FF0000"/>
                </a:solidFill>
              </a:rPr>
              <a:t>collinearity </a:t>
            </a:r>
            <a:r>
              <a:rPr lang="en-US" sz="1600" dirty="0"/>
              <a:t>is very high, there can be some bias value. </a:t>
            </a:r>
          </a:p>
          <a:p>
            <a:pPr>
              <a:lnSpc>
                <a:spcPct val="150000"/>
              </a:lnSpc>
            </a:pPr>
            <a:r>
              <a:rPr lang="en-US" sz="1600" dirty="0"/>
              <a:t>Imagine your model is overreacting to tiny details in the data (like memorizing noise). Ridge regression "calms it down" by shrinking the model's weights (coefficients) toward zero. </a:t>
            </a:r>
          </a:p>
        </p:txBody>
      </p:sp>
      <p:sp>
        <p:nvSpPr>
          <p:cNvPr id="7" name="Rectangle 6"/>
          <p:cNvSpPr/>
          <p:nvPr/>
        </p:nvSpPr>
        <p:spPr>
          <a:xfrm>
            <a:off x="990600" y="4139199"/>
            <a:ext cx="1770421" cy="369332"/>
          </a:xfrm>
          <a:prstGeom prst="rect">
            <a:avLst/>
          </a:prstGeom>
        </p:spPr>
        <p:txBody>
          <a:bodyPr wrap="none">
            <a:spAutoFit/>
          </a:bodyPr>
          <a:lstStyle/>
          <a:p>
            <a:r>
              <a:rPr lang="en-US" b="1" dirty="0"/>
              <a:t>L2 regularization</a:t>
            </a:r>
            <a:endParaRPr lang="en-US" dirty="0"/>
          </a:p>
        </p:txBody>
      </p:sp>
    </p:spTree>
    <p:extLst>
      <p:ext uri="{BB962C8B-B14F-4D97-AF65-F5344CB8AC3E}">
        <p14:creationId xmlns:p14="http://schemas.microsoft.com/office/powerpoint/2010/main" val="38668981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707472" cy="523220"/>
          </a:xfrm>
          <a:prstGeom prst="rect">
            <a:avLst/>
          </a:prstGeom>
        </p:spPr>
        <p:txBody>
          <a:bodyPr wrap="none">
            <a:spAutoFit/>
          </a:bodyPr>
          <a:lstStyle/>
          <a:p>
            <a:r>
              <a:rPr lang="en-US" sz="2800" b="1" dirty="0"/>
              <a:t>Ridge 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35</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5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29" y="1599675"/>
            <a:ext cx="3468737" cy="608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60" name="Picture 8" descr="https://files.virgool.io/upload/users/158296/posts/uvcinqzvuf5e/wcrtfchdcet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75" y="2771775"/>
            <a:ext cx="8124825" cy="3857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276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0131" y="228600"/>
            <a:ext cx="3745513" cy="523220"/>
          </a:xfrm>
          <a:prstGeom prst="rect">
            <a:avLst/>
          </a:prstGeom>
        </p:spPr>
        <p:txBody>
          <a:bodyPr wrap="none">
            <a:spAutoFit/>
          </a:bodyPr>
          <a:lstStyle/>
          <a:p>
            <a:pPr algn="l"/>
            <a:r>
              <a:rPr lang="en-US" sz="2800" b="1" dirty="0"/>
              <a:t>Hyperparameter</a:t>
            </a:r>
            <a:r>
              <a:rPr lang="en-US" sz="2800" b="1" i="0" dirty="0">
                <a:solidFill>
                  <a:srgbClr val="333333"/>
                </a:solidFill>
                <a:effectLst/>
                <a:latin typeface="Playfair Display" panose="020B0604020202020204" pitchFamily="2" charset="0"/>
              </a:rPr>
              <a:t> </a:t>
            </a:r>
            <a:r>
              <a:rPr lang="en-US" sz="2800" b="1" dirty="0"/>
              <a:t>Tuning</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36</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a:extLst>
              <a:ext uri="{FF2B5EF4-FFF2-40B4-BE49-F238E27FC236}">
                <a16:creationId xmlns:a16="http://schemas.microsoft.com/office/drawing/2014/main" id="{D3AE5F91-4410-453A-9DB7-10FA19A01DB6}"/>
              </a:ext>
            </a:extLst>
          </p:cNvPr>
          <p:cNvSpPr txBox="1"/>
          <p:nvPr/>
        </p:nvSpPr>
        <p:spPr>
          <a:xfrm>
            <a:off x="762000" y="1219200"/>
            <a:ext cx="6398419" cy="1709507"/>
          </a:xfrm>
          <a:prstGeom prst="rect">
            <a:avLst/>
          </a:prstGeom>
          <a:noFill/>
        </p:spPr>
        <p:txBody>
          <a:bodyPr wrap="square">
            <a:spAutoFit/>
          </a:bodyPr>
          <a:lstStyle/>
          <a:p>
            <a:pPr algn="just">
              <a:lnSpc>
                <a:spcPct val="150000"/>
              </a:lnSpc>
            </a:pPr>
            <a:r>
              <a:rPr lang="en-US" b="0" i="0" dirty="0">
                <a:solidFill>
                  <a:srgbClr val="000000"/>
                </a:solidFill>
                <a:effectLst/>
                <a:latin typeface="Segoe UI" panose="020B0502040204020203" pitchFamily="34" charset="0"/>
              </a:rPr>
              <a:t>Hyperparameter tuning is one of the most important parts of a machine learning pipeline. </a:t>
            </a:r>
          </a:p>
          <a:p>
            <a:pPr algn="just">
              <a:lnSpc>
                <a:spcPct val="150000"/>
              </a:lnSpc>
            </a:pPr>
            <a:r>
              <a:rPr lang="en-US" b="0" i="0" dirty="0">
                <a:solidFill>
                  <a:srgbClr val="000000"/>
                </a:solidFill>
                <a:effectLst/>
                <a:latin typeface="Segoe UI" panose="020B0502040204020203" pitchFamily="34" charset="0"/>
              </a:rPr>
              <a:t>A wrong choice of the hyperparameters values may lead to wrong results and a model with poor performance.</a:t>
            </a:r>
            <a:endParaRPr lang="en-US" dirty="0"/>
          </a:p>
        </p:txBody>
      </p:sp>
      <p:sp>
        <p:nvSpPr>
          <p:cNvPr id="16" name="TextBox 15">
            <a:extLst>
              <a:ext uri="{FF2B5EF4-FFF2-40B4-BE49-F238E27FC236}">
                <a16:creationId xmlns:a16="http://schemas.microsoft.com/office/drawing/2014/main" id="{2875F964-3FAB-4672-961C-F7E58C13612F}"/>
              </a:ext>
            </a:extLst>
          </p:cNvPr>
          <p:cNvSpPr txBox="1"/>
          <p:nvPr/>
        </p:nvSpPr>
        <p:spPr>
          <a:xfrm>
            <a:off x="781050" y="3367512"/>
            <a:ext cx="4576762" cy="646331"/>
          </a:xfrm>
          <a:prstGeom prst="rect">
            <a:avLst/>
          </a:prstGeom>
          <a:noFill/>
        </p:spPr>
        <p:txBody>
          <a:bodyPr wrap="square">
            <a:spAutoFit/>
          </a:bodyPr>
          <a:lstStyle/>
          <a:p>
            <a:pPr marL="285750" indent="-285750" algn="l">
              <a:buFont typeface="Arial" panose="020B0604020202020204" pitchFamily="34" charset="0"/>
              <a:buChar char="•"/>
            </a:pPr>
            <a:r>
              <a:rPr lang="en-US" b="1" dirty="0"/>
              <a:t>Grid search</a:t>
            </a:r>
          </a:p>
          <a:p>
            <a:pPr marL="285750" indent="-285750" algn="l">
              <a:buFont typeface="Arial" panose="020B0604020202020204" pitchFamily="34" charset="0"/>
              <a:buChar char="•"/>
            </a:pPr>
            <a:r>
              <a:rPr lang="en-US" b="1" dirty="0"/>
              <a:t>Random search</a:t>
            </a:r>
          </a:p>
        </p:txBody>
      </p:sp>
    </p:spTree>
    <p:extLst>
      <p:ext uri="{BB962C8B-B14F-4D97-AF65-F5344CB8AC3E}">
        <p14:creationId xmlns:p14="http://schemas.microsoft.com/office/powerpoint/2010/main" val="3453956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138086" cy="523220"/>
          </a:xfrm>
          <a:prstGeom prst="rect">
            <a:avLst/>
          </a:prstGeom>
        </p:spPr>
        <p:txBody>
          <a:bodyPr wrap="none">
            <a:spAutoFit/>
          </a:bodyPr>
          <a:lstStyle/>
          <a:p>
            <a:r>
              <a:rPr lang="en-GB" sz="2800" b="1" dirty="0"/>
              <a:t>Classification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Rectangle 15"/>
          <p:cNvSpPr>
            <a:spLocks noChangeArrowheads="1"/>
          </p:cNvSpPr>
          <p:nvPr/>
        </p:nvSpPr>
        <p:spPr bwMode="auto">
          <a:xfrm>
            <a:off x="2962275" y="3857626"/>
            <a:ext cx="3200400" cy="2209800"/>
          </a:xfrm>
          <a:prstGeom prst="rect">
            <a:avLst/>
          </a:prstGeom>
          <a:solidFill>
            <a:schemeClr val="accent5">
              <a:lumMod val="20000"/>
              <a:lumOff val="80000"/>
            </a:schemeClr>
          </a:solidFill>
          <a:ln w="2857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en-US" sz="3600" b="1" dirty="0">
                <a:solidFill>
                  <a:srgbClr val="990000"/>
                </a:solidFill>
              </a:rPr>
              <a:t>Classifier</a:t>
            </a:r>
          </a:p>
        </p:txBody>
      </p:sp>
      <p:sp>
        <p:nvSpPr>
          <p:cNvPr id="17" name="Line 20"/>
          <p:cNvSpPr>
            <a:spLocks noChangeShapeType="1"/>
          </p:cNvSpPr>
          <p:nvPr/>
        </p:nvSpPr>
        <p:spPr bwMode="auto">
          <a:xfrm>
            <a:off x="447675" y="5153026"/>
            <a:ext cx="2514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18" name="Line 21"/>
          <p:cNvSpPr>
            <a:spLocks noChangeShapeType="1"/>
          </p:cNvSpPr>
          <p:nvPr/>
        </p:nvSpPr>
        <p:spPr bwMode="auto">
          <a:xfrm>
            <a:off x="6162675" y="5229226"/>
            <a:ext cx="2514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sp>
        <p:nvSpPr>
          <p:cNvPr id="20" name="Text Box 23"/>
          <p:cNvSpPr txBox="1">
            <a:spLocks noChangeArrowheads="1"/>
          </p:cNvSpPr>
          <p:nvPr/>
        </p:nvSpPr>
        <p:spPr bwMode="auto">
          <a:xfrm>
            <a:off x="6467475" y="4695826"/>
            <a:ext cx="25908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altLang="en-US" dirty="0"/>
              <a:t>Discrete-valued</a:t>
            </a:r>
          </a:p>
          <a:p>
            <a:pPr>
              <a:spcBef>
                <a:spcPct val="50000"/>
              </a:spcBef>
            </a:pPr>
            <a:endParaRPr lang="en-US" altLang="en-US" dirty="0"/>
          </a:p>
        </p:txBody>
      </p:sp>
      <p:sp>
        <p:nvSpPr>
          <p:cNvPr id="23" name="Text Box 28"/>
          <p:cNvSpPr txBox="1">
            <a:spLocks noChangeArrowheads="1"/>
          </p:cNvSpPr>
          <p:nvPr/>
        </p:nvSpPr>
        <p:spPr bwMode="auto">
          <a:xfrm>
            <a:off x="215436" y="4692652"/>
            <a:ext cx="2590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altLang="en-US" dirty="0"/>
              <a:t>( Perceptive inputs )</a:t>
            </a:r>
          </a:p>
        </p:txBody>
      </p:sp>
      <p:sp>
        <p:nvSpPr>
          <p:cNvPr id="6" name="Rectangle 5"/>
          <p:cNvSpPr/>
          <p:nvPr/>
        </p:nvSpPr>
        <p:spPr>
          <a:xfrm>
            <a:off x="381000" y="1600200"/>
            <a:ext cx="8610600" cy="923330"/>
          </a:xfrm>
          <a:prstGeom prst="rect">
            <a:avLst/>
          </a:prstGeom>
        </p:spPr>
        <p:txBody>
          <a:bodyPr wrap="square">
            <a:spAutoFit/>
          </a:bodyPr>
          <a:lstStyle/>
          <a:p>
            <a:r>
              <a:rPr lang="en-US" dirty="0"/>
              <a:t>Classification is the </a:t>
            </a:r>
            <a:r>
              <a:rPr lang="en-US" b="1" dirty="0">
                <a:solidFill>
                  <a:srgbClr val="FF0000"/>
                </a:solidFill>
              </a:rPr>
              <a:t>technique</a:t>
            </a:r>
            <a:r>
              <a:rPr lang="en-US" dirty="0"/>
              <a:t> of </a:t>
            </a:r>
            <a:r>
              <a:rPr lang="en-US" b="1" dirty="0">
                <a:solidFill>
                  <a:srgbClr val="FF0000"/>
                </a:solidFill>
              </a:rPr>
              <a:t>categorizing</a:t>
            </a:r>
            <a:r>
              <a:rPr lang="en-US" dirty="0"/>
              <a:t> a given collection of </a:t>
            </a:r>
            <a:r>
              <a:rPr lang="en-US" b="1" dirty="0">
                <a:solidFill>
                  <a:srgbClr val="FF0000"/>
                </a:solidFill>
              </a:rPr>
              <a:t>data</a:t>
            </a:r>
            <a:r>
              <a:rPr lang="en-US" dirty="0"/>
              <a:t> into </a:t>
            </a:r>
            <a:r>
              <a:rPr lang="en-US" b="1" dirty="0">
                <a:solidFill>
                  <a:srgbClr val="FF0000"/>
                </a:solidFill>
              </a:rPr>
              <a:t>groups</a:t>
            </a:r>
            <a:r>
              <a:rPr lang="en-US" dirty="0"/>
              <a:t>. </a:t>
            </a:r>
          </a:p>
          <a:p>
            <a:endParaRPr lang="en-US" dirty="0"/>
          </a:p>
          <a:p>
            <a:r>
              <a:rPr lang="en-US" dirty="0"/>
              <a:t>Data -----?-----&gt; Group</a:t>
            </a:r>
          </a:p>
        </p:txBody>
      </p:sp>
      <p:pic>
        <p:nvPicPr>
          <p:cNvPr id="19" name="Picture 18">
            <a:extLst>
              <a:ext uri="{FF2B5EF4-FFF2-40B4-BE49-F238E27FC236}">
                <a16:creationId xmlns:a16="http://schemas.microsoft.com/office/drawing/2014/main" id="{208CDF07-8AA6-40D9-A68C-E38E95EA8C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436" y="363458"/>
            <a:ext cx="762000" cy="762000"/>
          </a:xfrm>
          <a:prstGeom prst="ellipse">
            <a:avLst/>
          </a:prstGeom>
          <a:ln w="9525" cap="rnd">
            <a:solidFill>
              <a:srgbClr val="333333"/>
            </a:solidFill>
          </a:ln>
          <a:effectLst/>
        </p:spPr>
      </p:pic>
    </p:spTree>
    <p:extLst>
      <p:ext uri="{BB962C8B-B14F-4D97-AF65-F5344CB8AC3E}">
        <p14:creationId xmlns:p14="http://schemas.microsoft.com/office/powerpoint/2010/main" val="3467294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0131" y="228600"/>
            <a:ext cx="3745513" cy="523220"/>
          </a:xfrm>
          <a:prstGeom prst="rect">
            <a:avLst/>
          </a:prstGeom>
        </p:spPr>
        <p:txBody>
          <a:bodyPr wrap="none">
            <a:spAutoFit/>
          </a:bodyPr>
          <a:lstStyle/>
          <a:p>
            <a:pPr algn="l"/>
            <a:r>
              <a:rPr lang="en-US" sz="2800" b="1" dirty="0"/>
              <a:t>Hyperparameter</a:t>
            </a:r>
            <a:r>
              <a:rPr lang="en-US" sz="2800" b="1" i="0" dirty="0">
                <a:solidFill>
                  <a:srgbClr val="333333"/>
                </a:solidFill>
                <a:effectLst/>
                <a:latin typeface="Playfair Display" panose="020B0604020202020204" pitchFamily="2" charset="0"/>
              </a:rPr>
              <a:t> </a:t>
            </a:r>
            <a:r>
              <a:rPr lang="en-US" sz="2800" b="1" dirty="0"/>
              <a:t>Tuning</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37</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098" name="Picture 2">
            <a:extLst>
              <a:ext uri="{FF2B5EF4-FFF2-40B4-BE49-F238E27FC236}">
                <a16:creationId xmlns:a16="http://schemas.microsoft.com/office/drawing/2014/main" id="{2D86D727-4172-4425-A42C-63AE7F1D7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450" y="3048000"/>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80D1071-40CA-4723-BE2E-2083A12BB9E6}"/>
              </a:ext>
            </a:extLst>
          </p:cNvPr>
          <p:cNvSpPr txBox="1"/>
          <p:nvPr/>
        </p:nvSpPr>
        <p:spPr>
          <a:xfrm>
            <a:off x="392638" y="1085860"/>
            <a:ext cx="4576762" cy="369332"/>
          </a:xfrm>
          <a:prstGeom prst="rect">
            <a:avLst/>
          </a:prstGeom>
          <a:noFill/>
        </p:spPr>
        <p:txBody>
          <a:bodyPr wrap="square">
            <a:spAutoFit/>
          </a:bodyPr>
          <a:lstStyle/>
          <a:p>
            <a:pPr marL="285750" indent="-285750" algn="l">
              <a:buFont typeface="Arial" panose="020B0604020202020204" pitchFamily="34" charset="0"/>
              <a:buChar char="•"/>
            </a:pPr>
            <a:r>
              <a:rPr lang="en-US" b="1" dirty="0"/>
              <a:t>Grid search</a:t>
            </a:r>
          </a:p>
        </p:txBody>
      </p:sp>
      <p:sp>
        <p:nvSpPr>
          <p:cNvPr id="16" name="TextBox 15">
            <a:extLst>
              <a:ext uri="{FF2B5EF4-FFF2-40B4-BE49-F238E27FC236}">
                <a16:creationId xmlns:a16="http://schemas.microsoft.com/office/drawing/2014/main" id="{29FD032F-20B4-44CD-A5B7-D76D8A714F9F}"/>
              </a:ext>
            </a:extLst>
          </p:cNvPr>
          <p:cNvSpPr txBox="1"/>
          <p:nvPr/>
        </p:nvSpPr>
        <p:spPr>
          <a:xfrm>
            <a:off x="838200" y="1455192"/>
            <a:ext cx="8153400" cy="1323439"/>
          </a:xfrm>
          <a:prstGeom prst="rect">
            <a:avLst/>
          </a:prstGeom>
          <a:noFill/>
        </p:spPr>
        <p:txBody>
          <a:bodyPr wrap="square">
            <a:spAutoFit/>
          </a:bodyPr>
          <a:lstStyle/>
          <a:p>
            <a:pPr algn="just"/>
            <a:r>
              <a:rPr lang="en-US" sz="1600" b="0" i="0" dirty="0">
                <a:solidFill>
                  <a:srgbClr val="000000"/>
                </a:solidFill>
                <a:effectLst/>
                <a:latin typeface="Segoe UI" panose="020B0502040204020203" pitchFamily="34" charset="0"/>
              </a:rPr>
              <a:t>Grid search is the simplest algorithm for hyperparameter tuning. Basically, we divide the domain of the hyperparameters into a discrete grid. Then, we try every combination of values of this grid, calculating some performance metrics using cross-validation. The point of the grid that maximizes the average value in cross-validation, is the optimal combination of values for the hyperparameters.</a:t>
            </a:r>
            <a:endParaRPr lang="en-US" sz="1600" dirty="0"/>
          </a:p>
        </p:txBody>
      </p:sp>
    </p:spTree>
    <p:extLst>
      <p:ext uri="{BB962C8B-B14F-4D97-AF65-F5344CB8AC3E}">
        <p14:creationId xmlns:p14="http://schemas.microsoft.com/office/powerpoint/2010/main" val="18713697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0131" y="228600"/>
            <a:ext cx="3745513" cy="523220"/>
          </a:xfrm>
          <a:prstGeom prst="rect">
            <a:avLst/>
          </a:prstGeom>
        </p:spPr>
        <p:txBody>
          <a:bodyPr wrap="none">
            <a:spAutoFit/>
          </a:bodyPr>
          <a:lstStyle/>
          <a:p>
            <a:pPr algn="l"/>
            <a:r>
              <a:rPr lang="en-US" sz="2800" b="1" dirty="0"/>
              <a:t>Hyperparameter</a:t>
            </a:r>
            <a:r>
              <a:rPr lang="en-US" sz="2800" b="1" i="0" dirty="0">
                <a:solidFill>
                  <a:srgbClr val="333333"/>
                </a:solidFill>
                <a:effectLst/>
                <a:latin typeface="Playfair Display" panose="020B0604020202020204" pitchFamily="2" charset="0"/>
              </a:rPr>
              <a:t> </a:t>
            </a:r>
            <a:r>
              <a:rPr lang="en-US" sz="2800" b="1" dirty="0"/>
              <a:t>Tuning</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38</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E80D1071-40CA-4723-BE2E-2083A12BB9E6}"/>
              </a:ext>
            </a:extLst>
          </p:cNvPr>
          <p:cNvSpPr txBox="1"/>
          <p:nvPr/>
        </p:nvSpPr>
        <p:spPr>
          <a:xfrm>
            <a:off x="762000" y="1263048"/>
            <a:ext cx="4576762" cy="369332"/>
          </a:xfrm>
          <a:prstGeom prst="rect">
            <a:avLst/>
          </a:prstGeom>
          <a:noFill/>
        </p:spPr>
        <p:txBody>
          <a:bodyPr wrap="square">
            <a:spAutoFit/>
          </a:bodyPr>
          <a:lstStyle/>
          <a:p>
            <a:pPr marL="285750" indent="-285750" algn="l">
              <a:buFont typeface="Arial" panose="020B0604020202020204" pitchFamily="34" charset="0"/>
              <a:buChar char="•"/>
            </a:pPr>
            <a:r>
              <a:rPr lang="en-US" b="1" dirty="0"/>
              <a:t>Random search</a:t>
            </a:r>
          </a:p>
        </p:txBody>
      </p:sp>
      <p:pic>
        <p:nvPicPr>
          <p:cNvPr id="5122" name="Picture 2">
            <a:extLst>
              <a:ext uri="{FF2B5EF4-FFF2-40B4-BE49-F238E27FC236}">
                <a16:creationId xmlns:a16="http://schemas.microsoft.com/office/drawing/2014/main" id="{03D01B45-7CB1-4510-B77D-190EC92D74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5519" y="2987575"/>
            <a:ext cx="4762500" cy="3810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BEC0A76-D7B5-4008-B34D-54FFEF5311D0}"/>
              </a:ext>
            </a:extLst>
          </p:cNvPr>
          <p:cNvSpPr txBox="1"/>
          <p:nvPr/>
        </p:nvSpPr>
        <p:spPr>
          <a:xfrm>
            <a:off x="1295400" y="1753908"/>
            <a:ext cx="7543800" cy="923330"/>
          </a:xfrm>
          <a:prstGeom prst="rect">
            <a:avLst/>
          </a:prstGeom>
          <a:noFill/>
        </p:spPr>
        <p:txBody>
          <a:bodyPr wrap="square">
            <a:spAutoFit/>
          </a:bodyPr>
          <a:lstStyle/>
          <a:p>
            <a:r>
              <a:rPr lang="en-US" b="0" i="0" dirty="0">
                <a:solidFill>
                  <a:srgbClr val="000000"/>
                </a:solidFill>
                <a:effectLst/>
                <a:latin typeface="Segoe UI" panose="020B0502040204020203" pitchFamily="34" charset="0"/>
              </a:rPr>
              <a:t>Random search is similar to grid search, but instead of using all the points in the grid, it tests only a randomly selected subset of these points. </a:t>
            </a:r>
            <a:endParaRPr lang="en-US" dirty="0"/>
          </a:p>
        </p:txBody>
      </p:sp>
    </p:spTree>
    <p:extLst>
      <p:ext uri="{BB962C8B-B14F-4D97-AF65-F5344CB8AC3E}">
        <p14:creationId xmlns:p14="http://schemas.microsoft.com/office/powerpoint/2010/main" val="742517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0131" y="228600"/>
            <a:ext cx="3745513" cy="523220"/>
          </a:xfrm>
          <a:prstGeom prst="rect">
            <a:avLst/>
          </a:prstGeom>
        </p:spPr>
        <p:txBody>
          <a:bodyPr wrap="none">
            <a:spAutoFit/>
          </a:bodyPr>
          <a:lstStyle/>
          <a:p>
            <a:pPr algn="l"/>
            <a:r>
              <a:rPr lang="en-US" sz="2800" b="1" dirty="0"/>
              <a:t>Hyperparameter</a:t>
            </a:r>
            <a:r>
              <a:rPr lang="en-US" sz="2800" b="1" i="0" dirty="0">
                <a:solidFill>
                  <a:srgbClr val="333333"/>
                </a:solidFill>
                <a:effectLst/>
                <a:latin typeface="Playfair Display" panose="020B0604020202020204" pitchFamily="2" charset="0"/>
              </a:rPr>
              <a:t> </a:t>
            </a:r>
            <a:r>
              <a:rPr lang="en-US" sz="2800" b="1" dirty="0"/>
              <a:t>Tuning</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39</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An Intro to Hyper-parameter Optimization using Grid Search and Random Search  | by Elyse Lee | Medium">
            <a:extLst>
              <a:ext uri="{FF2B5EF4-FFF2-40B4-BE49-F238E27FC236}">
                <a16:creationId xmlns:a16="http://schemas.microsoft.com/office/drawing/2014/main" id="{4814666F-48CA-49CF-AC24-9E32D8206F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133600"/>
            <a:ext cx="6934200" cy="351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240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829942" cy="523220"/>
          </a:xfrm>
          <a:prstGeom prst="rect">
            <a:avLst/>
          </a:prstGeom>
        </p:spPr>
        <p:txBody>
          <a:bodyPr wrap="none">
            <a:spAutoFit/>
          </a:bodyPr>
          <a:lstStyle/>
          <a:p>
            <a:r>
              <a:rPr lang="en-US" sz="2800" b="1" dirty="0"/>
              <a:t>LASSO 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40</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85825" y="1295400"/>
            <a:ext cx="7086600" cy="4708981"/>
          </a:xfrm>
          <a:prstGeom prst="rect">
            <a:avLst/>
          </a:prstGeom>
        </p:spPr>
        <p:txBody>
          <a:bodyPr wrap="square">
            <a:spAutoFit/>
          </a:bodyPr>
          <a:lstStyle/>
          <a:p>
            <a:pPr>
              <a:lnSpc>
                <a:spcPct val="150000"/>
              </a:lnSpc>
            </a:pPr>
            <a:r>
              <a:rPr lang="en-US" dirty="0"/>
              <a:t>LASSO stands for </a:t>
            </a:r>
            <a:r>
              <a:rPr lang="en-US" b="1" dirty="0"/>
              <a:t>Least Absolute Selection Shrinkage Operator</a:t>
            </a:r>
            <a:r>
              <a:rPr lang="en-US" dirty="0"/>
              <a:t>. </a:t>
            </a:r>
          </a:p>
          <a:p>
            <a:pPr>
              <a:lnSpc>
                <a:spcPct val="150000"/>
              </a:lnSpc>
            </a:pPr>
            <a:r>
              <a:rPr lang="en-US" dirty="0"/>
              <a:t>Shrinkage is basically defined as a </a:t>
            </a:r>
            <a:r>
              <a:rPr lang="en-US" b="1" dirty="0"/>
              <a:t>constraint</a:t>
            </a:r>
            <a:r>
              <a:rPr lang="en-US" dirty="0"/>
              <a:t> on attributes or parameters.</a:t>
            </a:r>
          </a:p>
          <a:p>
            <a:pPr>
              <a:lnSpc>
                <a:spcPct val="150000"/>
              </a:lnSpc>
            </a:pPr>
            <a:r>
              <a:rPr lang="en-US" dirty="0"/>
              <a:t>Performs</a:t>
            </a:r>
            <a:r>
              <a:rPr lang="en-US" dirty="0">
                <a:solidFill>
                  <a:srgbClr val="FF0000"/>
                </a:solidFill>
              </a:rPr>
              <a:t> regularization </a:t>
            </a:r>
            <a:r>
              <a:rPr lang="en-US" dirty="0"/>
              <a:t>along</a:t>
            </a:r>
            <a:r>
              <a:rPr lang="en-US" dirty="0">
                <a:solidFill>
                  <a:srgbClr val="FF0000"/>
                </a:solidFill>
              </a:rPr>
              <a:t> </a:t>
            </a:r>
            <a:r>
              <a:rPr lang="en-US" dirty="0"/>
              <a:t>with</a:t>
            </a:r>
            <a:r>
              <a:rPr lang="en-US" dirty="0">
                <a:solidFill>
                  <a:srgbClr val="FF0000"/>
                </a:solidFill>
              </a:rPr>
              <a:t> </a:t>
            </a:r>
            <a:r>
              <a:rPr lang="en-US" sz="2000" b="1" dirty="0">
                <a:solidFill>
                  <a:srgbClr val="FF0000"/>
                </a:solidFill>
              </a:rPr>
              <a:t>feature selection</a:t>
            </a:r>
            <a:r>
              <a:rPr lang="en-US" dirty="0">
                <a:solidFill>
                  <a:srgbClr val="FF0000"/>
                </a:solidFill>
              </a:rPr>
              <a:t>.</a:t>
            </a:r>
          </a:p>
          <a:p>
            <a:pPr>
              <a:lnSpc>
                <a:spcPct val="150000"/>
              </a:lnSpc>
            </a:pPr>
            <a:r>
              <a:rPr lang="en-US" dirty="0"/>
              <a:t>Variables with a regression coefficient of zero are </a:t>
            </a:r>
            <a:r>
              <a:rPr lang="en-US" dirty="0">
                <a:solidFill>
                  <a:srgbClr val="FF0000"/>
                </a:solidFill>
              </a:rPr>
              <a:t>excluded</a:t>
            </a:r>
            <a:r>
              <a:rPr lang="en-US" dirty="0"/>
              <a:t> from the model.</a:t>
            </a:r>
          </a:p>
          <a:p>
            <a:pPr>
              <a:lnSpc>
                <a:spcPct val="150000"/>
              </a:lnSpc>
            </a:pPr>
            <a:r>
              <a:rPr lang="en-US" dirty="0"/>
              <a:t>So, lasso regression analysis is basically a shrinkage and variable </a:t>
            </a:r>
            <a:r>
              <a:rPr lang="en-US" dirty="0">
                <a:solidFill>
                  <a:srgbClr val="FF0000"/>
                </a:solidFill>
              </a:rPr>
              <a:t>selection method</a:t>
            </a:r>
            <a:r>
              <a:rPr lang="en-US" dirty="0"/>
              <a:t> and it helps to determine which of the predictors are most important.</a:t>
            </a:r>
          </a:p>
          <a:p>
            <a:pPr>
              <a:lnSpc>
                <a:spcPct val="150000"/>
              </a:lnSpc>
            </a:pPr>
            <a:r>
              <a:rPr lang="en-US" dirty="0"/>
              <a:t>In case the independent variables are </a:t>
            </a:r>
            <a:r>
              <a:rPr lang="en-US" b="1" dirty="0">
                <a:solidFill>
                  <a:srgbClr val="FF0000"/>
                </a:solidFill>
              </a:rPr>
              <a:t>highly collinear</a:t>
            </a:r>
            <a:r>
              <a:rPr lang="en-US" dirty="0"/>
              <a:t>, then Lasso regression </a:t>
            </a:r>
            <a:r>
              <a:rPr lang="en-US" dirty="0">
                <a:solidFill>
                  <a:srgbClr val="FF0000"/>
                </a:solidFill>
              </a:rPr>
              <a:t>picks only one variable</a:t>
            </a:r>
            <a:r>
              <a:rPr lang="en-US" dirty="0"/>
              <a:t> and makes other variables to shrink to zero.</a:t>
            </a:r>
          </a:p>
        </p:txBody>
      </p:sp>
    </p:spTree>
    <p:extLst>
      <p:ext uri="{BB962C8B-B14F-4D97-AF65-F5344CB8AC3E}">
        <p14:creationId xmlns:p14="http://schemas.microsoft.com/office/powerpoint/2010/main" val="3305271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829942" cy="523220"/>
          </a:xfrm>
          <a:prstGeom prst="rect">
            <a:avLst/>
          </a:prstGeom>
        </p:spPr>
        <p:txBody>
          <a:bodyPr wrap="none">
            <a:spAutoFit/>
          </a:bodyPr>
          <a:lstStyle/>
          <a:p>
            <a:r>
              <a:rPr lang="en-US" sz="2800" b="1" dirty="0"/>
              <a:t>LASSO 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41</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85825" y="1295400"/>
            <a:ext cx="7086600" cy="5450851"/>
          </a:xfrm>
          <a:prstGeom prst="rect">
            <a:avLst/>
          </a:prstGeom>
        </p:spPr>
        <p:txBody>
          <a:bodyPr wrap="square">
            <a:spAutoFit/>
          </a:bodyPr>
          <a:lstStyle/>
          <a:p>
            <a:pPr>
              <a:lnSpc>
                <a:spcPct val="150000"/>
              </a:lnSpc>
            </a:pPr>
            <a:r>
              <a:rPr lang="en-US" dirty="0">
                <a:solidFill>
                  <a:srgbClr val="FF0000"/>
                </a:solidFill>
              </a:rPr>
              <a:t>Feature selection </a:t>
            </a:r>
            <a:r>
              <a:rPr lang="en-US" dirty="0"/>
              <a:t>in machine learning involves selecting a subset of relevant features (or variables) from the original set of features available in the dataset. The goal of feature selection is to improve model performance by reducing the dimensionality of the feature space, removing irrelevant or redundant features, and focusing only on those features that contribute most to the predictive power of the model.</a:t>
            </a:r>
          </a:p>
          <a:p>
            <a:pPr>
              <a:lnSpc>
                <a:spcPct val="150000"/>
              </a:lnSpc>
            </a:pPr>
            <a:endParaRPr lang="en-US" dirty="0"/>
          </a:p>
          <a:p>
            <a:pPr>
              <a:lnSpc>
                <a:spcPct val="150000"/>
              </a:lnSpc>
            </a:pPr>
            <a:r>
              <a:rPr lang="en-US" dirty="0">
                <a:solidFill>
                  <a:srgbClr val="FF0000"/>
                </a:solidFill>
              </a:rPr>
              <a:t>Regularization</a:t>
            </a:r>
            <a:r>
              <a:rPr lang="en-US" dirty="0"/>
              <a:t> refers to the technique of adding a penalty term to the objective function during training to prevent overfitting and improve generalization performance.</a:t>
            </a:r>
          </a:p>
          <a:p>
            <a:pPr>
              <a:lnSpc>
                <a:spcPct val="150000"/>
              </a:lnSpc>
            </a:pPr>
            <a:r>
              <a:rPr lang="en-US" dirty="0"/>
              <a:t>The primary goal of regularization is to discourage the model from fitting the training data too closely, which can lead to poor performance on unseen data.</a:t>
            </a:r>
          </a:p>
        </p:txBody>
      </p:sp>
    </p:spTree>
    <p:extLst>
      <p:ext uri="{BB962C8B-B14F-4D97-AF65-F5344CB8AC3E}">
        <p14:creationId xmlns:p14="http://schemas.microsoft.com/office/powerpoint/2010/main" val="3834285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829942" cy="523220"/>
          </a:xfrm>
          <a:prstGeom prst="rect">
            <a:avLst/>
          </a:prstGeom>
        </p:spPr>
        <p:txBody>
          <a:bodyPr wrap="none">
            <a:spAutoFit/>
          </a:bodyPr>
          <a:lstStyle/>
          <a:p>
            <a:r>
              <a:rPr lang="en-US" sz="2800" b="1" dirty="0"/>
              <a:t>LASSO Regression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42</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ectangle 2"/>
          <p:cNvSpPr/>
          <p:nvPr/>
        </p:nvSpPr>
        <p:spPr>
          <a:xfrm>
            <a:off x="885825" y="1295400"/>
            <a:ext cx="7086600" cy="1295868"/>
          </a:xfrm>
          <a:prstGeom prst="rect">
            <a:avLst/>
          </a:prstGeom>
        </p:spPr>
        <p:txBody>
          <a:bodyPr wrap="square">
            <a:spAutoFit/>
          </a:bodyPr>
          <a:lstStyle/>
          <a:p>
            <a:pPr>
              <a:lnSpc>
                <a:spcPct val="150000"/>
              </a:lnSpc>
            </a:pPr>
            <a:r>
              <a:rPr lang="en-US" dirty="0"/>
              <a:t>penalty term contains only the </a:t>
            </a:r>
            <a:r>
              <a:rPr lang="en-US" dirty="0">
                <a:solidFill>
                  <a:srgbClr val="FF0000"/>
                </a:solidFill>
              </a:rPr>
              <a:t>absolute weights </a:t>
            </a:r>
            <a:r>
              <a:rPr lang="en-US" dirty="0"/>
              <a:t>instead of a square of weights.</a:t>
            </a:r>
          </a:p>
          <a:p>
            <a:pPr>
              <a:lnSpc>
                <a:spcPct val="150000"/>
              </a:lnSpc>
            </a:pPr>
            <a:r>
              <a:rPr lang="en-US" dirty="0"/>
              <a:t> It enforces </a:t>
            </a:r>
            <a:r>
              <a:rPr lang="en-US" dirty="0" err="1"/>
              <a:t>sparsity</a:t>
            </a:r>
            <a:r>
              <a:rPr lang="en-US" dirty="0"/>
              <a:t> on the learned weights.</a:t>
            </a:r>
          </a:p>
        </p:txBody>
      </p:sp>
      <p:sp>
        <p:nvSpPr>
          <p:cNvPr id="2" name="Rectangle 1"/>
          <p:cNvSpPr/>
          <p:nvPr/>
        </p:nvSpPr>
        <p:spPr>
          <a:xfrm>
            <a:off x="885825" y="4495800"/>
            <a:ext cx="1770421" cy="369332"/>
          </a:xfrm>
          <a:prstGeom prst="rect">
            <a:avLst/>
          </a:prstGeom>
        </p:spPr>
        <p:txBody>
          <a:bodyPr wrap="none">
            <a:spAutoFit/>
          </a:bodyPr>
          <a:lstStyle/>
          <a:p>
            <a:r>
              <a:rPr lang="en-US" b="1" dirty="0"/>
              <a:t>L1 regularization</a:t>
            </a:r>
            <a:endParaRPr lang="en-US" dirty="0"/>
          </a:p>
        </p:txBody>
      </p:sp>
      <p:pic>
        <p:nvPicPr>
          <p:cNvPr id="2457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819" y="3048000"/>
            <a:ext cx="4384612" cy="826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0373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508764" cy="523220"/>
          </a:xfrm>
          <a:prstGeom prst="rect">
            <a:avLst/>
          </a:prstGeom>
        </p:spPr>
        <p:txBody>
          <a:bodyPr wrap="none">
            <a:spAutoFit/>
          </a:bodyPr>
          <a:lstStyle/>
          <a:p>
            <a:r>
              <a:rPr lang="en-US" sz="2800" b="1" dirty="0"/>
              <a:t>Ridge VS LASSO</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43</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Picture 6" descr="Regression - Free business and finance ic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906" y="162857"/>
            <a:ext cx="769938" cy="769938"/>
          </a:xfrm>
          <a:prstGeom prst="rect">
            <a:avLst/>
          </a:prstGeom>
          <a:noFill/>
          <a:extLst>
            <a:ext uri="{909E8E84-426E-40DD-AFC4-6F175D3DCCD1}">
              <a14:hiddenFill xmlns:a14="http://schemas.microsoft.com/office/drawing/2010/main">
                <a:solidFill>
                  <a:srgbClr val="FFFFFF"/>
                </a:solidFill>
              </a14:hiddenFill>
            </a:ext>
          </a:extLst>
        </p:spPr>
      </p:pic>
      <p:sp>
        <p:nvSpPr>
          <p:cNvPr id="8" name="AutoShape 6" descr="Regression Analysis in Machine 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miro.medium.com/max/875/1*3tDfPkR_U1VSPUCYYV9QmA.jpe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5603" name="Picture 3" descr="D:\z_during\machineLearning\pic\lasso.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3886200"/>
            <a:ext cx="8890000" cy="2222500"/>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D:\z_during\machineLearning\pic\ridge.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5" y="1143000"/>
            <a:ext cx="8890000" cy="222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4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4309257" cy="523220"/>
          </a:xfrm>
          <a:prstGeom prst="rect">
            <a:avLst/>
          </a:prstGeom>
        </p:spPr>
        <p:txBody>
          <a:bodyPr wrap="none">
            <a:spAutoFit/>
          </a:bodyPr>
          <a:lstStyle/>
          <a:p>
            <a:r>
              <a:rPr lang="en-GB" sz="2800" b="1" dirty="0"/>
              <a:t>Regression VS</a:t>
            </a:r>
            <a:r>
              <a:rPr lang="fa-IR" sz="2800" b="1" dirty="0"/>
              <a:t> </a:t>
            </a:r>
            <a:r>
              <a:rPr lang="en-GB" sz="2800" b="1" dirty="0"/>
              <a:t>Classification</a:t>
            </a:r>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en-US" sz="1400" b="1" dirty="0"/>
              <a:t> 4</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457200" y="1794556"/>
            <a:ext cx="3699352" cy="888448"/>
          </a:xfrm>
          <a:prstGeom prst="rect">
            <a:avLst/>
          </a:prstGeom>
        </p:spPr>
        <p:txBody>
          <a:bodyPr wrap="square">
            <a:spAutoFit/>
          </a:bodyPr>
          <a:lstStyle/>
          <a:p>
            <a:pPr algn="ctr">
              <a:lnSpc>
                <a:spcPct val="150000"/>
              </a:lnSpc>
            </a:pPr>
            <a:r>
              <a:rPr lang="en-US" b="0" i="1" dirty="0">
                <a:solidFill>
                  <a:srgbClr val="273239"/>
                </a:solidFill>
                <a:effectLst/>
                <a:latin typeface="Nunito" panose="020B0604020202020204" pitchFamily="2" charset="0"/>
              </a:rPr>
              <a:t>classification aims to find </a:t>
            </a:r>
            <a:r>
              <a:rPr lang="en-US" b="0" i="1" dirty="0">
                <a:solidFill>
                  <a:srgbClr val="FF0000"/>
                </a:solidFill>
                <a:effectLst/>
                <a:latin typeface="Nunito" panose="020B0604020202020204" pitchFamily="2" charset="0"/>
              </a:rPr>
              <a:t>decision boundaries</a:t>
            </a:r>
            <a:r>
              <a:rPr lang="en-US" b="0" i="1" dirty="0">
                <a:solidFill>
                  <a:srgbClr val="273239"/>
                </a:solidFill>
                <a:effectLst/>
                <a:latin typeface="Nunito" panose="020B0604020202020204" pitchFamily="2" charset="0"/>
              </a:rPr>
              <a:t> that separate classes</a:t>
            </a:r>
            <a:endParaRPr lang="en-US" dirty="0"/>
          </a:p>
        </p:txBody>
      </p:sp>
      <p:sp>
        <p:nvSpPr>
          <p:cNvPr id="9" name="Rectangle 8">
            <a:extLst>
              <a:ext uri="{FF2B5EF4-FFF2-40B4-BE49-F238E27FC236}">
                <a16:creationId xmlns:a16="http://schemas.microsoft.com/office/drawing/2014/main" id="{F83BEA5F-5527-4892-AE99-3688D218DE98}"/>
              </a:ext>
            </a:extLst>
          </p:cNvPr>
          <p:cNvSpPr/>
          <p:nvPr/>
        </p:nvSpPr>
        <p:spPr>
          <a:xfrm>
            <a:off x="5181600" y="1794556"/>
            <a:ext cx="3428998" cy="1295868"/>
          </a:xfrm>
          <a:prstGeom prst="rect">
            <a:avLst/>
          </a:prstGeom>
        </p:spPr>
        <p:txBody>
          <a:bodyPr wrap="square">
            <a:spAutoFit/>
          </a:bodyPr>
          <a:lstStyle/>
          <a:p>
            <a:pPr algn="ctr">
              <a:lnSpc>
                <a:spcPct val="150000"/>
              </a:lnSpc>
            </a:pPr>
            <a:r>
              <a:rPr lang="en-US" b="0" i="1" dirty="0">
                <a:solidFill>
                  <a:srgbClr val="273239"/>
                </a:solidFill>
                <a:effectLst/>
                <a:latin typeface="Nunito" panose="020B0604020202020204" pitchFamily="2" charset="0"/>
              </a:rPr>
              <a:t>whereas regression focuses on finding the </a:t>
            </a:r>
            <a:r>
              <a:rPr lang="en-US" b="0" i="1" dirty="0">
                <a:solidFill>
                  <a:srgbClr val="FF0000"/>
                </a:solidFill>
                <a:effectLst/>
                <a:latin typeface="Nunito" panose="020B0604020202020204" pitchFamily="2" charset="0"/>
              </a:rPr>
              <a:t>best-fitting line </a:t>
            </a:r>
            <a:r>
              <a:rPr lang="en-US" b="0" i="1" dirty="0">
                <a:solidFill>
                  <a:srgbClr val="273239"/>
                </a:solidFill>
                <a:effectLst/>
                <a:latin typeface="Nunito" panose="020B0604020202020204" pitchFamily="2" charset="0"/>
              </a:rPr>
              <a:t>to predict numerical outcomes</a:t>
            </a:r>
            <a:endParaRPr lang="en-US" dirty="0"/>
          </a:p>
        </p:txBody>
      </p:sp>
      <p:sp>
        <p:nvSpPr>
          <p:cNvPr id="11" name="TextBox 10">
            <a:extLst>
              <a:ext uri="{FF2B5EF4-FFF2-40B4-BE49-F238E27FC236}">
                <a16:creationId xmlns:a16="http://schemas.microsoft.com/office/drawing/2014/main" id="{F8020218-59E6-4F01-B43E-2B5A79A1A860}"/>
              </a:ext>
            </a:extLst>
          </p:cNvPr>
          <p:cNvSpPr txBox="1"/>
          <p:nvPr/>
        </p:nvSpPr>
        <p:spPr>
          <a:xfrm>
            <a:off x="1600200" y="990600"/>
            <a:ext cx="1524000" cy="568745"/>
          </a:xfrm>
          <a:prstGeom prst="rect">
            <a:avLst/>
          </a:prstGeom>
          <a:noFill/>
        </p:spPr>
        <p:txBody>
          <a:bodyPr wrap="square">
            <a:spAutoFit/>
          </a:bodyPr>
          <a:lstStyle/>
          <a:p>
            <a:pPr>
              <a:lnSpc>
                <a:spcPct val="200000"/>
              </a:lnSpc>
            </a:pPr>
            <a:r>
              <a:rPr lang="en-GB" b="1" dirty="0"/>
              <a:t>Classification </a:t>
            </a:r>
          </a:p>
        </p:txBody>
      </p:sp>
      <p:sp>
        <p:nvSpPr>
          <p:cNvPr id="13" name="TextBox 12">
            <a:extLst>
              <a:ext uri="{FF2B5EF4-FFF2-40B4-BE49-F238E27FC236}">
                <a16:creationId xmlns:a16="http://schemas.microsoft.com/office/drawing/2014/main" id="{596D48B5-C471-434E-8DC7-1CF1842C86DB}"/>
              </a:ext>
            </a:extLst>
          </p:cNvPr>
          <p:cNvSpPr txBox="1"/>
          <p:nvPr/>
        </p:nvSpPr>
        <p:spPr>
          <a:xfrm>
            <a:off x="5867400" y="1110182"/>
            <a:ext cx="1752600" cy="369332"/>
          </a:xfrm>
          <a:prstGeom prst="rect">
            <a:avLst/>
          </a:prstGeom>
          <a:noFill/>
        </p:spPr>
        <p:txBody>
          <a:bodyPr wrap="square">
            <a:spAutoFit/>
          </a:bodyPr>
          <a:lstStyle/>
          <a:p>
            <a:r>
              <a:rPr lang="en-GB" b="1" dirty="0"/>
              <a:t>Regression</a:t>
            </a:r>
            <a:endParaRPr lang="en-US" dirty="0"/>
          </a:p>
        </p:txBody>
      </p:sp>
      <p:pic>
        <p:nvPicPr>
          <p:cNvPr id="10" name="Picture 9">
            <a:extLst>
              <a:ext uri="{FF2B5EF4-FFF2-40B4-BE49-F238E27FC236}">
                <a16:creationId xmlns:a16="http://schemas.microsoft.com/office/drawing/2014/main" id="{EB8C9B57-1E93-4262-A5E5-986A512D0F53}"/>
              </a:ext>
            </a:extLst>
          </p:cNvPr>
          <p:cNvPicPr>
            <a:picLocks noChangeAspect="1"/>
          </p:cNvPicPr>
          <p:nvPr/>
        </p:nvPicPr>
        <p:blipFill rotWithShape="1">
          <a:blip r:embed="rId2">
            <a:extLst>
              <a:ext uri="{28A0092B-C50C-407E-A947-70E740481C1C}">
                <a14:useLocalDpi xmlns:a14="http://schemas.microsoft.com/office/drawing/2010/main" val="0"/>
              </a:ext>
            </a:extLst>
          </a:blip>
          <a:srcRect l="12241" t="13384" r="12118" b="13744"/>
          <a:stretch/>
        </p:blipFill>
        <p:spPr>
          <a:xfrm>
            <a:off x="990599" y="3344740"/>
            <a:ext cx="7217417" cy="3476648"/>
          </a:xfrm>
          <a:prstGeom prst="rect">
            <a:avLst/>
          </a:prstGeom>
        </p:spPr>
      </p:pic>
      <p:pic>
        <p:nvPicPr>
          <p:cNvPr id="12" name="Picture 11">
            <a:extLst>
              <a:ext uri="{FF2B5EF4-FFF2-40B4-BE49-F238E27FC236}">
                <a16:creationId xmlns:a16="http://schemas.microsoft.com/office/drawing/2014/main" id="{1E6B5F25-6267-4A9A-B129-4E267F8A0A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436" y="363458"/>
            <a:ext cx="762000" cy="762000"/>
          </a:xfrm>
          <a:prstGeom prst="ellipse">
            <a:avLst/>
          </a:prstGeom>
          <a:ln w="9525" cap="rnd">
            <a:solidFill>
              <a:srgbClr val="333333"/>
            </a:solidFill>
          </a:ln>
          <a:effectLst/>
        </p:spPr>
      </p:pic>
    </p:spTree>
    <p:extLst>
      <p:ext uri="{BB962C8B-B14F-4D97-AF65-F5344CB8AC3E}">
        <p14:creationId xmlns:p14="http://schemas.microsoft.com/office/powerpoint/2010/main" val="152621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4071436" cy="523220"/>
          </a:xfrm>
          <a:prstGeom prst="rect">
            <a:avLst/>
          </a:prstGeom>
        </p:spPr>
        <p:txBody>
          <a:bodyPr wrap="none">
            <a:spAutoFit/>
          </a:bodyPr>
          <a:lstStyle/>
          <a:p>
            <a:pPr fontAlgn="base"/>
            <a:r>
              <a:rPr lang="en-US" sz="2800" b="1" dirty="0"/>
              <a:t>Best-Fit Line in Regression</a:t>
            </a:r>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en-US" sz="1400" b="1" dirty="0"/>
              <a:t> 5</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7972AB32-3CFB-4943-8663-C4502FE8FA79}"/>
              </a:ext>
            </a:extLst>
          </p:cNvPr>
          <p:cNvSpPr txBox="1"/>
          <p:nvPr/>
        </p:nvSpPr>
        <p:spPr>
          <a:xfrm>
            <a:off x="838200" y="1207305"/>
            <a:ext cx="7696200" cy="2585323"/>
          </a:xfrm>
          <a:prstGeom prst="rect">
            <a:avLst/>
          </a:prstGeom>
          <a:noFill/>
        </p:spPr>
        <p:txBody>
          <a:bodyPr wrap="square">
            <a:spAutoFit/>
          </a:bodyPr>
          <a:lstStyle/>
          <a:p>
            <a:pPr algn="just" rtl="0" fontAlgn="base"/>
            <a:r>
              <a:rPr lang="en-US" b="0" i="0" dirty="0">
                <a:solidFill>
                  <a:srgbClr val="273239"/>
                </a:solidFill>
                <a:effectLst/>
                <a:latin typeface="Nunito" pitchFamily="2" charset="0"/>
              </a:rPr>
              <a:t>In regression, a </a:t>
            </a:r>
            <a:r>
              <a:rPr lang="en-US" b="1" i="0" dirty="0">
                <a:solidFill>
                  <a:srgbClr val="273239"/>
                </a:solidFill>
                <a:effectLst/>
                <a:latin typeface="Nunito" pitchFamily="2" charset="0"/>
              </a:rPr>
              <a:t>best-fit line</a:t>
            </a:r>
            <a:r>
              <a:rPr lang="en-US" b="0" i="0" dirty="0">
                <a:solidFill>
                  <a:srgbClr val="273239"/>
                </a:solidFill>
                <a:effectLst/>
                <a:latin typeface="Nunito" pitchFamily="2" charset="0"/>
              </a:rPr>
              <a:t> (or regression line) represents the relationship between independent variables (inputs) and a dependent variable (output). It is used to predict continuous numerical values capturing trends and relationships within the data, allowing for accurate predictions of continuous variables. The best-fit line </a:t>
            </a:r>
            <a:r>
              <a:rPr lang="en-US" b="1" i="0" dirty="0">
                <a:solidFill>
                  <a:srgbClr val="273239"/>
                </a:solidFill>
                <a:effectLst/>
                <a:latin typeface="Nunito" pitchFamily="2" charset="0"/>
              </a:rPr>
              <a:t>can be linear or non-linear:</a:t>
            </a:r>
            <a:endParaRPr lang="en-US" b="0" i="0" dirty="0">
              <a:solidFill>
                <a:srgbClr val="273239"/>
              </a:solidFill>
              <a:effectLst/>
              <a:latin typeface="Nunito" pitchFamily="2" charset="0"/>
            </a:endParaRPr>
          </a:p>
          <a:p>
            <a:pPr algn="just" fontAlgn="base">
              <a:buFont typeface="Arial" panose="020B0604020202020204" pitchFamily="34" charset="0"/>
              <a:buChar char="•"/>
            </a:pPr>
            <a:r>
              <a:rPr lang="en-US" b="0" i="0" dirty="0">
                <a:solidFill>
                  <a:srgbClr val="273239"/>
                </a:solidFill>
                <a:effectLst/>
                <a:latin typeface="Nunito" pitchFamily="2" charset="0"/>
              </a:rPr>
              <a:t>A straight line is used for linear regression.</a:t>
            </a:r>
          </a:p>
          <a:p>
            <a:pPr algn="just" fontAlgn="base">
              <a:buFont typeface="Arial" panose="020B0604020202020204" pitchFamily="34" charset="0"/>
              <a:buChar char="•"/>
            </a:pPr>
            <a:r>
              <a:rPr lang="en-US" b="0" i="0" dirty="0">
                <a:solidFill>
                  <a:srgbClr val="273239"/>
                </a:solidFill>
                <a:effectLst/>
                <a:latin typeface="Nunito" pitchFamily="2" charset="0"/>
              </a:rPr>
              <a:t>Curves are used for more complex regressions, like polynomial regression</a:t>
            </a:r>
          </a:p>
        </p:txBody>
      </p:sp>
      <p:pic>
        <p:nvPicPr>
          <p:cNvPr id="3" name="Picture 2">
            <a:extLst>
              <a:ext uri="{FF2B5EF4-FFF2-40B4-BE49-F238E27FC236}">
                <a16:creationId xmlns:a16="http://schemas.microsoft.com/office/drawing/2014/main" id="{049D303E-74A5-415E-BAD6-729CC27CAD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912249"/>
            <a:ext cx="7520539" cy="2932115"/>
          </a:xfrm>
          <a:prstGeom prst="rect">
            <a:avLst/>
          </a:prstGeom>
        </p:spPr>
      </p:pic>
      <p:pic>
        <p:nvPicPr>
          <p:cNvPr id="9" name="Picture 8">
            <a:extLst>
              <a:ext uri="{FF2B5EF4-FFF2-40B4-BE49-F238E27FC236}">
                <a16:creationId xmlns:a16="http://schemas.microsoft.com/office/drawing/2014/main" id="{887FC9E1-4DDD-42BE-AC51-99D59E55AC3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436" y="363458"/>
            <a:ext cx="762000" cy="762000"/>
          </a:xfrm>
          <a:prstGeom prst="ellipse">
            <a:avLst/>
          </a:prstGeom>
          <a:ln w="9525" cap="rnd">
            <a:solidFill>
              <a:srgbClr val="333333"/>
            </a:solidFill>
          </a:ln>
          <a:effectLst/>
        </p:spPr>
      </p:pic>
    </p:spTree>
    <p:extLst>
      <p:ext uri="{BB962C8B-B14F-4D97-AF65-F5344CB8AC3E}">
        <p14:creationId xmlns:p14="http://schemas.microsoft.com/office/powerpoint/2010/main" val="766751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5374548" cy="523220"/>
          </a:xfrm>
          <a:prstGeom prst="rect">
            <a:avLst/>
          </a:prstGeom>
        </p:spPr>
        <p:txBody>
          <a:bodyPr wrap="none">
            <a:spAutoFit/>
          </a:bodyPr>
          <a:lstStyle/>
          <a:p>
            <a:pPr fontAlgn="base"/>
            <a:r>
              <a:rPr lang="en-US" sz="2800" b="1" dirty="0"/>
              <a:t>Decision Boundary in Classification</a:t>
            </a:r>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en-US" sz="1400" b="1" dirty="0"/>
              <a:t> 6</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2B09D28E-8CB0-4B8B-BE9E-A45FB993F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100" y="4267200"/>
            <a:ext cx="7543800" cy="2475739"/>
          </a:xfrm>
          <a:prstGeom prst="rect">
            <a:avLst/>
          </a:prstGeom>
        </p:spPr>
      </p:pic>
      <p:sp>
        <p:nvSpPr>
          <p:cNvPr id="16" name="TextBox 15">
            <a:extLst>
              <a:ext uri="{FF2B5EF4-FFF2-40B4-BE49-F238E27FC236}">
                <a16:creationId xmlns:a16="http://schemas.microsoft.com/office/drawing/2014/main" id="{7972AB32-3CFB-4943-8663-C4502FE8FA79}"/>
              </a:ext>
            </a:extLst>
          </p:cNvPr>
          <p:cNvSpPr txBox="1"/>
          <p:nvPr/>
        </p:nvSpPr>
        <p:spPr>
          <a:xfrm>
            <a:off x="838200" y="1207305"/>
            <a:ext cx="7696200" cy="2862322"/>
          </a:xfrm>
          <a:prstGeom prst="rect">
            <a:avLst/>
          </a:prstGeom>
          <a:noFill/>
        </p:spPr>
        <p:txBody>
          <a:bodyPr wrap="square">
            <a:spAutoFit/>
          </a:bodyPr>
          <a:lstStyle/>
          <a:p>
            <a:pPr algn="just"/>
            <a:r>
              <a:rPr lang="en-US" b="0" i="0" dirty="0">
                <a:solidFill>
                  <a:srgbClr val="273239"/>
                </a:solidFill>
                <a:effectLst/>
                <a:latin typeface="Nunito" pitchFamily="2" charset="0"/>
              </a:rPr>
              <a:t>It is an </a:t>
            </a:r>
            <a:r>
              <a:rPr lang="en-US" b="1" i="0" dirty="0">
                <a:solidFill>
                  <a:srgbClr val="273239"/>
                </a:solidFill>
                <a:effectLst/>
                <a:latin typeface="Nunito" pitchFamily="2" charset="0"/>
              </a:rPr>
              <a:t>surface or line that separates data points into different classes in a feature space</a:t>
            </a:r>
            <a:r>
              <a:rPr lang="en-US" b="0" i="0" dirty="0">
                <a:solidFill>
                  <a:srgbClr val="273239"/>
                </a:solidFill>
                <a:effectLst/>
                <a:latin typeface="Nunito" pitchFamily="2" charset="0"/>
              </a:rPr>
              <a:t>. </a:t>
            </a:r>
          </a:p>
          <a:p>
            <a:pPr algn="just"/>
            <a:r>
              <a:rPr lang="en-US" b="0" i="0" dirty="0">
                <a:solidFill>
                  <a:srgbClr val="273239"/>
                </a:solidFill>
                <a:effectLst/>
                <a:latin typeface="Nunito" pitchFamily="2" charset="0"/>
              </a:rPr>
              <a:t>It can be </a:t>
            </a:r>
            <a:r>
              <a:rPr lang="en-US" b="1" i="0" dirty="0">
                <a:solidFill>
                  <a:srgbClr val="273239"/>
                </a:solidFill>
                <a:effectLst/>
                <a:latin typeface="Nunito" pitchFamily="2" charset="0"/>
              </a:rPr>
              <a:t>linear</a:t>
            </a:r>
            <a:r>
              <a:rPr lang="en-US" b="0" i="0" dirty="0">
                <a:solidFill>
                  <a:srgbClr val="273239"/>
                </a:solidFill>
                <a:effectLst/>
                <a:latin typeface="Nunito" pitchFamily="2" charset="0"/>
              </a:rPr>
              <a:t> (a straight line) or </a:t>
            </a:r>
            <a:r>
              <a:rPr lang="en-US" b="1" i="0" dirty="0">
                <a:solidFill>
                  <a:srgbClr val="273239"/>
                </a:solidFill>
                <a:effectLst/>
                <a:latin typeface="Nunito" pitchFamily="2" charset="0"/>
              </a:rPr>
              <a:t>non-linear</a:t>
            </a:r>
            <a:r>
              <a:rPr lang="en-US" b="0" i="0" dirty="0">
                <a:solidFill>
                  <a:srgbClr val="273239"/>
                </a:solidFill>
                <a:effectLst/>
                <a:latin typeface="Nunito" pitchFamily="2" charset="0"/>
              </a:rPr>
              <a:t> (a curve), depending on the complexity of the data and the algorithm used. </a:t>
            </a:r>
          </a:p>
          <a:p>
            <a:pPr algn="just"/>
            <a:r>
              <a:rPr lang="en-US" dirty="0"/>
              <a:t>During training classifier learns to partition the feature space by finding a boundary that minimizes classification errors.</a:t>
            </a:r>
          </a:p>
          <a:p>
            <a:pPr algn="just"/>
            <a:r>
              <a:rPr lang="en-US" dirty="0"/>
              <a:t>For </a:t>
            </a:r>
            <a:r>
              <a:rPr lang="en-US" dirty="0">
                <a:solidFill>
                  <a:srgbClr val="FF0000"/>
                </a:solidFill>
              </a:rPr>
              <a:t>binary</a:t>
            </a:r>
            <a:r>
              <a:rPr lang="en-US" dirty="0"/>
              <a:t> classification, this boundary separates data points into two groups (e.g., spam vs. non-spam emails).</a:t>
            </a:r>
          </a:p>
          <a:p>
            <a:pPr algn="just"/>
            <a:r>
              <a:rPr lang="en-US" dirty="0"/>
              <a:t>In </a:t>
            </a:r>
            <a:r>
              <a:rPr lang="en-US" dirty="0">
                <a:solidFill>
                  <a:srgbClr val="FF0000"/>
                </a:solidFill>
              </a:rPr>
              <a:t>multi-class</a:t>
            </a:r>
            <a:r>
              <a:rPr lang="en-US" dirty="0"/>
              <a:t> classification, multiple boundaries are created to separate more than two classes.</a:t>
            </a:r>
          </a:p>
        </p:txBody>
      </p:sp>
      <p:pic>
        <p:nvPicPr>
          <p:cNvPr id="9" name="Picture 8">
            <a:extLst>
              <a:ext uri="{FF2B5EF4-FFF2-40B4-BE49-F238E27FC236}">
                <a16:creationId xmlns:a16="http://schemas.microsoft.com/office/drawing/2014/main" id="{0845E1D3-2246-438D-84F6-96BD576EB3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436" y="363458"/>
            <a:ext cx="762000" cy="762000"/>
          </a:xfrm>
          <a:prstGeom prst="ellipse">
            <a:avLst/>
          </a:prstGeom>
          <a:ln w="9525" cap="rnd">
            <a:solidFill>
              <a:srgbClr val="333333"/>
            </a:solidFill>
          </a:ln>
          <a:effectLst/>
        </p:spPr>
      </p:pic>
    </p:spTree>
    <p:extLst>
      <p:ext uri="{BB962C8B-B14F-4D97-AF65-F5344CB8AC3E}">
        <p14:creationId xmlns:p14="http://schemas.microsoft.com/office/powerpoint/2010/main" val="164325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4291624" cy="523220"/>
          </a:xfrm>
          <a:prstGeom prst="rect">
            <a:avLst/>
          </a:prstGeom>
        </p:spPr>
        <p:txBody>
          <a:bodyPr wrap="none">
            <a:spAutoFit/>
          </a:bodyPr>
          <a:lstStyle/>
          <a:p>
            <a:r>
              <a:rPr lang="en-GB" sz="2800" b="1" dirty="0"/>
              <a:t>Classification VS Regression</a:t>
            </a:r>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en-US" sz="1400" b="1" dirty="0"/>
              <a:t>7</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146" name="Picture 2" descr="regression-vs-classification-in-machine-learning-what-is-the-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1265904"/>
            <a:ext cx="6934199" cy="559209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4ADC0BE-3FB1-43FC-B6DB-44AE8E734AA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5436" y="363458"/>
            <a:ext cx="762000" cy="762000"/>
          </a:xfrm>
          <a:prstGeom prst="ellipse">
            <a:avLst/>
          </a:prstGeom>
          <a:ln w="9525" cap="rnd">
            <a:solidFill>
              <a:srgbClr val="333333"/>
            </a:solidFill>
          </a:ln>
          <a:effectLst/>
        </p:spPr>
      </p:pic>
    </p:spTree>
    <p:extLst>
      <p:ext uri="{BB962C8B-B14F-4D97-AF65-F5344CB8AC3E}">
        <p14:creationId xmlns:p14="http://schemas.microsoft.com/office/powerpoint/2010/main" val="153846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31468" y="328698"/>
            <a:ext cx="3190232" cy="523220"/>
          </a:xfrm>
          <a:prstGeom prst="rect">
            <a:avLst/>
          </a:prstGeom>
        </p:spPr>
        <p:txBody>
          <a:bodyPr wrap="none">
            <a:spAutoFit/>
          </a:bodyPr>
          <a:lstStyle/>
          <a:p>
            <a:r>
              <a:rPr lang="en-GB" sz="2800" b="1" dirty="0"/>
              <a:t>Supervised Learning</a:t>
            </a:r>
          </a:p>
        </p:txBody>
      </p:sp>
      <p:pic>
        <p:nvPicPr>
          <p:cNvPr id="5" name="Picture 4" descr="https://cdn.iconscout.com/icon/premium/png-256-thumb/cluster-3-47787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396" y="342416"/>
            <a:ext cx="790404" cy="790404"/>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8</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a:spLocks noChangeArrowheads="1"/>
          </p:cNvSpPr>
          <p:nvPr/>
        </p:nvSpPr>
        <p:spPr bwMode="auto">
          <a:xfrm>
            <a:off x="246529" y="2666999"/>
            <a:ext cx="2877671" cy="1337109"/>
          </a:xfrm>
          <a:prstGeom prst="rect">
            <a:avLst/>
          </a:prstGeom>
          <a:solidFill>
            <a:schemeClr val="accent5">
              <a:lumMod val="20000"/>
              <a:lumOff val="80000"/>
            </a:schemeClr>
          </a:solidFill>
          <a:ln w="2857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en-US" sz="2800" b="1" dirty="0"/>
              <a:t>Training Phase</a:t>
            </a:r>
          </a:p>
        </p:txBody>
      </p:sp>
      <p:sp>
        <p:nvSpPr>
          <p:cNvPr id="28" name="AutoShape 17"/>
          <p:cNvSpPr>
            <a:spLocks noChangeArrowheads="1"/>
          </p:cNvSpPr>
          <p:nvPr/>
        </p:nvSpPr>
        <p:spPr bwMode="auto">
          <a:xfrm rot="13478258">
            <a:off x="4781817" y="2992653"/>
            <a:ext cx="685800" cy="685800"/>
          </a:xfrm>
          <a:prstGeom prst="rtTriangle">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tLang="en-US"/>
          </a:p>
        </p:txBody>
      </p:sp>
      <p:sp>
        <p:nvSpPr>
          <p:cNvPr id="29" name="Rectangle 28"/>
          <p:cNvSpPr>
            <a:spLocks noChangeArrowheads="1"/>
          </p:cNvSpPr>
          <p:nvPr/>
        </p:nvSpPr>
        <p:spPr bwMode="auto">
          <a:xfrm>
            <a:off x="5643286" y="2666998"/>
            <a:ext cx="3007658" cy="1371601"/>
          </a:xfrm>
          <a:prstGeom prst="rect">
            <a:avLst/>
          </a:prstGeom>
          <a:solidFill>
            <a:schemeClr val="accent5">
              <a:lumMod val="20000"/>
              <a:lumOff val="80000"/>
            </a:schemeClr>
          </a:solidFill>
          <a:ln w="2857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altLang="en-US" sz="3200" b="1" dirty="0"/>
              <a:t>Testing Phase</a:t>
            </a:r>
          </a:p>
        </p:txBody>
      </p:sp>
      <p:sp>
        <p:nvSpPr>
          <p:cNvPr id="30" name="Text Box 20"/>
          <p:cNvSpPr txBox="1">
            <a:spLocks noChangeArrowheads="1"/>
          </p:cNvSpPr>
          <p:nvPr/>
        </p:nvSpPr>
        <p:spPr bwMode="auto">
          <a:xfrm>
            <a:off x="497543" y="4232709"/>
            <a:ext cx="2814914"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altLang="en-US" dirty="0"/>
              <a:t>Learning the classifier</a:t>
            </a:r>
          </a:p>
          <a:p>
            <a:pPr>
              <a:spcBef>
                <a:spcPct val="50000"/>
              </a:spcBef>
            </a:pPr>
            <a:r>
              <a:rPr lang="en-US" altLang="en-US" dirty="0"/>
              <a:t>from the available data </a:t>
            </a:r>
          </a:p>
          <a:p>
            <a:pPr>
              <a:spcBef>
                <a:spcPct val="50000"/>
              </a:spcBef>
            </a:pPr>
            <a:r>
              <a:rPr lang="en-US" altLang="en-US" dirty="0"/>
              <a:t>‘Training set’</a:t>
            </a:r>
          </a:p>
          <a:p>
            <a:pPr>
              <a:spcBef>
                <a:spcPct val="50000"/>
              </a:spcBef>
            </a:pPr>
            <a:r>
              <a:rPr lang="en-US" altLang="en-US" dirty="0"/>
              <a:t>(Labeled)</a:t>
            </a:r>
          </a:p>
        </p:txBody>
      </p:sp>
      <p:sp>
        <p:nvSpPr>
          <p:cNvPr id="31" name="Text Box 21"/>
          <p:cNvSpPr txBox="1">
            <a:spLocks noChangeArrowheads="1"/>
          </p:cNvSpPr>
          <p:nvPr/>
        </p:nvSpPr>
        <p:spPr bwMode="auto">
          <a:xfrm>
            <a:off x="5679143" y="4180136"/>
            <a:ext cx="3312457"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ct val="50000"/>
              </a:spcBef>
            </a:pPr>
            <a:r>
              <a:rPr lang="en-US" altLang="en-US" dirty="0"/>
              <a:t>Testing how well the classifier</a:t>
            </a:r>
          </a:p>
          <a:p>
            <a:pPr>
              <a:spcBef>
                <a:spcPct val="50000"/>
              </a:spcBef>
            </a:pPr>
            <a:r>
              <a:rPr lang="en-US" altLang="en-US" dirty="0"/>
              <a:t>performs</a:t>
            </a:r>
          </a:p>
          <a:p>
            <a:pPr>
              <a:spcBef>
                <a:spcPct val="50000"/>
              </a:spcBef>
            </a:pPr>
            <a:r>
              <a:rPr lang="en-US" altLang="en-US" dirty="0"/>
              <a:t>‘Testing set’</a:t>
            </a:r>
          </a:p>
          <a:p>
            <a:pPr>
              <a:spcBef>
                <a:spcPct val="50000"/>
              </a:spcBef>
            </a:pPr>
            <a:endParaRPr lang="en-US" altLang="en-US" dirty="0"/>
          </a:p>
        </p:txBody>
      </p:sp>
      <p:sp>
        <p:nvSpPr>
          <p:cNvPr id="12" name="AutoShape 17">
            <a:extLst>
              <a:ext uri="{FF2B5EF4-FFF2-40B4-BE49-F238E27FC236}">
                <a16:creationId xmlns:a16="http://schemas.microsoft.com/office/drawing/2014/main" id="{980A6650-0FC3-4126-864E-E72062F8E22A}"/>
              </a:ext>
            </a:extLst>
          </p:cNvPr>
          <p:cNvSpPr>
            <a:spLocks noChangeArrowheads="1"/>
          </p:cNvSpPr>
          <p:nvPr/>
        </p:nvSpPr>
        <p:spPr bwMode="auto">
          <a:xfrm rot="13478258">
            <a:off x="2885224" y="2961424"/>
            <a:ext cx="685800" cy="685800"/>
          </a:xfrm>
          <a:prstGeom prst="rtTriangle">
            <a:avLst/>
          </a:prstGeom>
          <a:solidFill>
            <a:schemeClr val="tx1"/>
          </a:solidFill>
          <a:ln w="9525">
            <a:solidFill>
              <a:schemeClr val="tx1"/>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ltLang="en-US"/>
          </a:p>
        </p:txBody>
      </p:sp>
      <p:sp>
        <p:nvSpPr>
          <p:cNvPr id="2" name="Oval 1">
            <a:extLst>
              <a:ext uri="{FF2B5EF4-FFF2-40B4-BE49-F238E27FC236}">
                <a16:creationId xmlns:a16="http://schemas.microsoft.com/office/drawing/2014/main" id="{DDBBFFB2-E4F9-4C7D-8D56-470DC889970D}"/>
              </a:ext>
            </a:extLst>
          </p:cNvPr>
          <p:cNvSpPr/>
          <p:nvPr/>
        </p:nvSpPr>
        <p:spPr>
          <a:xfrm>
            <a:off x="3759037" y="2674217"/>
            <a:ext cx="1295400" cy="1254801"/>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Model</a:t>
            </a:r>
          </a:p>
        </p:txBody>
      </p:sp>
    </p:spTree>
    <p:extLst>
      <p:ext uri="{BB962C8B-B14F-4D97-AF65-F5344CB8AC3E}">
        <p14:creationId xmlns:p14="http://schemas.microsoft.com/office/powerpoint/2010/main" val="1732490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11821</TotalTime>
  <Words>1940</Words>
  <Application>Microsoft Office PowerPoint</Application>
  <PresentationFormat>On-screen Show (4:3)</PresentationFormat>
  <Paragraphs>283</Paragraphs>
  <Slides>46</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Arial</vt:lpstr>
      <vt:lpstr>Arial Unicode MS</vt:lpstr>
      <vt:lpstr>Calibri</vt:lpstr>
      <vt:lpstr>Cambria Math</vt:lpstr>
      <vt:lpstr>Nunito</vt:lpstr>
      <vt:lpstr>Playfair Display</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H</dc:creator>
  <cp:lastModifiedBy>Mehdi Habibian</cp:lastModifiedBy>
  <cp:revision>181</cp:revision>
  <dcterms:created xsi:type="dcterms:W3CDTF">2022-11-02T20:08:57Z</dcterms:created>
  <dcterms:modified xsi:type="dcterms:W3CDTF">2025-07-02T12:05:40Z</dcterms:modified>
</cp:coreProperties>
</file>