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57" r:id="rId3"/>
    <p:sldId id="258" r:id="rId4"/>
    <p:sldId id="259" r:id="rId5"/>
    <p:sldId id="261" r:id="rId6"/>
    <p:sldId id="265" r:id="rId7"/>
    <p:sldId id="267" r:id="rId8"/>
    <p:sldId id="297" r:id="rId9"/>
    <p:sldId id="269" r:id="rId10"/>
    <p:sldId id="273" r:id="rId11"/>
    <p:sldId id="299" r:id="rId12"/>
    <p:sldId id="298" r:id="rId13"/>
    <p:sldId id="280" r:id="rId14"/>
    <p:sldId id="275" r:id="rId15"/>
    <p:sldId id="300" r:id="rId16"/>
  </p:sldIdLst>
  <p:sldSz cx="9144000" cy="5143500" type="screen16x9"/>
  <p:notesSz cx="6858000" cy="9144000"/>
  <p:embeddedFontLst>
    <p:embeddedFont>
      <p:font typeface="Roboto Slab" panose="020B0604020202020204" charset="0"/>
      <p:regular r:id="rId18"/>
      <p:bold r:id="rId19"/>
    </p:embeddedFont>
    <p:embeddedFont>
      <p:font typeface="Source Sans Pro" panose="020B0503030403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4660"/>
  </p:normalViewPr>
  <p:slideViewPr>
    <p:cSldViewPr snapToGrid="0">
      <p:cViewPr varScale="1">
        <p:scale>
          <a:sx n="62" d="100"/>
          <a:sy n="62" d="100"/>
        </p:scale>
        <p:origin x="72" y="9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0741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532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1235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4490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411941"/>
            <a:ext cx="5807400" cy="158675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latin typeface="Roboto Slab" panose="020B0604020202020204" charset="0"/>
                <a:ea typeface="Roboto Slab" panose="020B0604020202020204" charset="0"/>
              </a:rPr>
              <a:t>Enhancement</a:t>
            </a:r>
            <a:r>
              <a:rPr lang="en" sz="4400" dirty="0">
                <a:latin typeface="Roboto Slab" panose="020B0604020202020204" charset="0"/>
                <a:ea typeface="Roboto Slab" panose="020B0604020202020204" charset="0"/>
              </a:rPr>
              <a:t> of TCP Congestion Control Protocol</a:t>
            </a:r>
            <a:endParaRPr sz="5400" dirty="0">
              <a:latin typeface="Roboto Slab" panose="020B0604020202020204" charset="0"/>
              <a:ea typeface="Roboto Slab" panose="020B0604020202020204" charset="0"/>
            </a:endParaRPr>
          </a:p>
        </p:txBody>
      </p:sp>
      <p:sp>
        <p:nvSpPr>
          <p:cNvPr id="2" name="TextBox 1">
            <a:extLst>
              <a:ext uri="{FF2B5EF4-FFF2-40B4-BE49-F238E27FC236}">
                <a16:creationId xmlns:a16="http://schemas.microsoft.com/office/drawing/2014/main" id="{1EB8B4CD-3746-F16C-4870-6A21016C762C}"/>
              </a:ext>
            </a:extLst>
          </p:cNvPr>
          <p:cNvSpPr txBox="1"/>
          <p:nvPr/>
        </p:nvSpPr>
        <p:spPr>
          <a:xfrm>
            <a:off x="1700185" y="3630706"/>
            <a:ext cx="1707776" cy="400110"/>
          </a:xfrm>
          <a:prstGeom prst="rect">
            <a:avLst/>
          </a:prstGeom>
          <a:noFill/>
        </p:spPr>
        <p:txBody>
          <a:bodyPr wrap="square" rtlCol="0">
            <a:spAutoFit/>
          </a:bodyPr>
          <a:lstStyle/>
          <a:p>
            <a:r>
              <a:rPr lang="en-US" sz="2000" b="1" dirty="0">
                <a:solidFill>
                  <a:schemeClr val="accent1"/>
                </a:solidFill>
                <a:latin typeface="Roboto Slab" panose="020B0604020202020204" charset="0"/>
                <a:ea typeface="Roboto Slab" panose="020B0604020202020204" charset="0"/>
                <a:cs typeface="Times New Roman" panose="02020603050405020304" pitchFamily="18" charset="0"/>
              </a:rPr>
              <a:t>CSE497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1"/>
        <p:cNvGrpSpPr/>
        <p:nvPr/>
      </p:nvGrpSpPr>
      <p:grpSpPr>
        <a:xfrm>
          <a:off x="0" y="0"/>
          <a:ext cx="0" cy="0"/>
          <a:chOff x="0" y="0"/>
          <a:chExt cx="0" cy="0"/>
        </a:xfrm>
      </p:grpSpPr>
      <p:sp>
        <p:nvSpPr>
          <p:cNvPr id="262" name="Google Shape;262;p29"/>
          <p:cNvSpPr txBox="1">
            <a:spLocks noGrp="1"/>
          </p:cNvSpPr>
          <p:nvPr>
            <p:ph type="ctrTitle" idx="4294967295"/>
          </p:nvPr>
        </p:nvSpPr>
        <p:spPr>
          <a:xfrm>
            <a:off x="618024" y="-108360"/>
            <a:ext cx="6212433"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latin typeface="Times New Roman" panose="02020603050405020304" pitchFamily="18" charset="0"/>
                <a:cs typeface="Times New Roman" panose="02020603050405020304" pitchFamily="18" charset="0"/>
              </a:rPr>
              <a:t>Limitations of Previous Algorithm </a:t>
            </a:r>
            <a:endParaRPr sz="4800" dirty="0"/>
          </a:p>
        </p:txBody>
      </p:sp>
      <p:sp>
        <p:nvSpPr>
          <p:cNvPr id="268" name="Google Shape;268;p2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TextBox 2">
            <a:extLst>
              <a:ext uri="{FF2B5EF4-FFF2-40B4-BE49-F238E27FC236}">
                <a16:creationId xmlns:a16="http://schemas.microsoft.com/office/drawing/2014/main" id="{288947DA-6D5D-0476-C041-AC0509266BCA}"/>
              </a:ext>
            </a:extLst>
          </p:cNvPr>
          <p:cNvSpPr txBox="1"/>
          <p:nvPr/>
        </p:nvSpPr>
        <p:spPr>
          <a:xfrm>
            <a:off x="627555" y="786540"/>
            <a:ext cx="7776829" cy="4324261"/>
          </a:xfrm>
          <a:prstGeom prst="rect">
            <a:avLst/>
          </a:prstGeom>
          <a:noFill/>
        </p:spPr>
        <p:txBody>
          <a:bodyPr wrap="square" rtlCol="0">
            <a:spAutoFit/>
          </a:bodyPr>
          <a:lstStyle/>
          <a:p>
            <a:r>
              <a:rPr lang="en-US" sz="1800" b="1" dirty="0">
                <a:solidFill>
                  <a:schemeClr val="accent1"/>
                </a:solidFill>
                <a:latin typeface="Times New Roman" panose="02020603050405020304" pitchFamily="18" charset="0"/>
                <a:cs typeface="Times New Roman" panose="02020603050405020304" pitchFamily="18" charset="0"/>
              </a:rPr>
              <a:t>Algorithm:</a:t>
            </a:r>
          </a:p>
          <a:p>
            <a:endParaRPr lang="en-US" sz="11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initialize: </a:t>
            </a:r>
            <a:r>
              <a:rPr lang="en-US" sz="1200" dirty="0" err="1">
                <a:latin typeface="Times New Roman" panose="02020603050405020304" pitchFamily="18" charset="0"/>
                <a:cs typeface="Times New Roman" panose="02020603050405020304" pitchFamily="18" charset="0"/>
              </a:rPr>
              <a:t>cwnd</a:t>
            </a:r>
            <a:r>
              <a:rPr lang="en-US" sz="1200" dirty="0">
                <a:latin typeface="Times New Roman" panose="02020603050405020304" pitchFamily="18" charset="0"/>
                <a:cs typeface="Times New Roman" panose="02020603050405020304" pitchFamily="18" charset="0"/>
              </a:rPr>
              <a:t> = 1 </a:t>
            </a:r>
          </a:p>
          <a:p>
            <a:r>
              <a:rPr lang="en-US" sz="1200" dirty="0">
                <a:latin typeface="Times New Roman" panose="02020603050405020304" pitchFamily="18" charset="0"/>
                <a:cs typeface="Times New Roman" panose="02020603050405020304" pitchFamily="18" charset="0"/>
              </a:rPr>
              <a:t>for (each segment </a:t>
            </a:r>
            <a:r>
              <a:rPr lang="en-US" sz="1200" dirty="0" err="1">
                <a:latin typeface="Times New Roman" panose="02020603050405020304" pitchFamily="18" charset="0"/>
                <a:cs typeface="Times New Roman" panose="02020603050405020304" pitchFamily="18" charset="0"/>
              </a:rPr>
              <a:t>ACKed</a:t>
            </a:r>
            <a:r>
              <a:rPr lang="en-US" sz="1200" dirty="0">
                <a:latin typeface="Times New Roman" panose="02020603050405020304" pitchFamily="18" charset="0"/>
                <a:cs typeface="Times New Roman" panose="02020603050405020304" pitchFamily="18" charset="0"/>
              </a:rPr>
              <a:t>) </a:t>
            </a:r>
          </a:p>
          <a:p>
            <a:r>
              <a:rPr lang="en-US" sz="1200" dirty="0" err="1">
                <a:latin typeface="Times New Roman" panose="02020603050405020304" pitchFamily="18" charset="0"/>
                <a:cs typeface="Times New Roman" panose="02020603050405020304" pitchFamily="18" charset="0"/>
              </a:rPr>
              <a:t>cwnd</a:t>
            </a: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until (congestion event or </a:t>
            </a:r>
            <a:r>
              <a:rPr lang="en-US" sz="1200" dirty="0" err="1">
                <a:latin typeface="Times New Roman" panose="02020603050405020304" pitchFamily="18" charset="0"/>
                <a:cs typeface="Times New Roman" panose="02020603050405020304" pitchFamily="18" charset="0"/>
              </a:rPr>
              <a:t>cwnd</a:t>
            </a:r>
            <a:r>
              <a:rPr lang="en-US" sz="1200" dirty="0">
                <a:latin typeface="Times New Roman" panose="02020603050405020304" pitchFamily="18" charset="0"/>
                <a:cs typeface="Times New Roman" panose="02020603050405020304" pitchFamily="18" charset="0"/>
              </a:rPr>
              <a:t> &gt; </a:t>
            </a:r>
            <a:r>
              <a:rPr lang="en-US" sz="1200" dirty="0" err="1">
                <a:latin typeface="Times New Roman" panose="02020603050405020304" pitchFamily="18" charset="0"/>
                <a:cs typeface="Times New Roman" panose="02020603050405020304" pitchFamily="18" charset="0"/>
              </a:rPr>
              <a:t>ssthresh</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slowstart</a:t>
            </a:r>
            <a:r>
              <a:rPr lang="en-US" sz="1200" dirty="0">
                <a:latin typeface="Times New Roman" panose="02020603050405020304" pitchFamily="18" charset="0"/>
                <a:cs typeface="Times New Roman" panose="02020603050405020304" pitchFamily="18" charset="0"/>
              </a:rPr>
              <a:t> is over */ </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cwnd</a:t>
            </a:r>
            <a:r>
              <a:rPr lang="en-US" sz="1200" dirty="0">
                <a:latin typeface="Times New Roman" panose="02020603050405020304" pitchFamily="18" charset="0"/>
                <a:cs typeface="Times New Roman" panose="02020603050405020304" pitchFamily="18" charset="0"/>
              </a:rPr>
              <a:t> &gt; </a:t>
            </a:r>
            <a:r>
              <a:rPr lang="en-US" sz="1200" dirty="0" err="1">
                <a:latin typeface="Times New Roman" panose="02020603050405020304" pitchFamily="18" charset="0"/>
                <a:cs typeface="Times New Roman" panose="02020603050405020304" pitchFamily="18" charset="0"/>
              </a:rPr>
              <a:t>ssthresh</a:t>
            </a:r>
            <a:r>
              <a:rPr lang="en-US" sz="1200" dirty="0">
                <a:latin typeface="Times New Roman" panose="02020603050405020304" pitchFamily="18" charset="0"/>
                <a:cs typeface="Times New Roman" panose="02020603050405020304" pitchFamily="18" charset="0"/>
              </a:rPr>
              <a:t> */ </a:t>
            </a:r>
          </a:p>
          <a:p>
            <a:r>
              <a:rPr lang="en-US" sz="1200" dirty="0">
                <a:latin typeface="Times New Roman" panose="02020603050405020304" pitchFamily="18" charset="0"/>
                <a:cs typeface="Times New Roman" panose="02020603050405020304" pitchFamily="18" charset="0"/>
              </a:rPr>
              <a:t>every new ACK: </a:t>
            </a:r>
            <a:r>
              <a:rPr lang="en-US" sz="1200" dirty="0" err="1">
                <a:latin typeface="Times New Roman" panose="02020603050405020304" pitchFamily="18" charset="0"/>
                <a:cs typeface="Times New Roman" panose="02020603050405020304" pitchFamily="18" charset="0"/>
              </a:rPr>
              <a:t>cwnd</a:t>
            </a:r>
            <a:r>
              <a:rPr lang="en-US" sz="1200" dirty="0">
                <a:latin typeface="Times New Roman" panose="02020603050405020304" pitchFamily="18" charset="0"/>
                <a:cs typeface="Times New Roman" panose="02020603050405020304" pitchFamily="18" charset="0"/>
              </a:rPr>
              <a:t> += 1/</a:t>
            </a:r>
            <a:r>
              <a:rPr lang="en-US" sz="1200" dirty="0" err="1">
                <a:latin typeface="Times New Roman" panose="02020603050405020304" pitchFamily="18" charset="0"/>
                <a:cs typeface="Times New Roman" panose="02020603050405020304" pitchFamily="18" charset="0"/>
              </a:rPr>
              <a:t>cwnd</a:t>
            </a: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Until (timeout) /* loss event */</a:t>
            </a:r>
          </a:p>
          <a:p>
            <a:r>
              <a:rPr lang="en-US" sz="1200" dirty="0">
                <a:latin typeface="Times New Roman" panose="02020603050405020304" pitchFamily="18" charset="0"/>
                <a:cs typeface="Times New Roman" panose="02020603050405020304" pitchFamily="18" charset="0"/>
              </a:rPr>
              <a:t>If receiving 3ACK for one segment or timeout occurs</a:t>
            </a:r>
          </a:p>
          <a:p>
            <a:r>
              <a:rPr lang="en-US" sz="1200" dirty="0">
                <a:latin typeface="Times New Roman" panose="02020603050405020304" pitchFamily="18" charset="0"/>
                <a:cs typeface="Times New Roman" panose="02020603050405020304" pitchFamily="18" charset="0"/>
              </a:rPr>
              <a:t>Retransmit the packet </a:t>
            </a:r>
          </a:p>
          <a:p>
            <a:r>
              <a:rPr lang="en-US" sz="1200" dirty="0">
                <a:latin typeface="Times New Roman" panose="02020603050405020304" pitchFamily="18" charset="0"/>
                <a:cs typeface="Times New Roman" panose="02020603050405020304" pitchFamily="18" charset="0"/>
              </a:rPr>
              <a:t>/*Perform congestion avoidance phase</a:t>
            </a:r>
          </a:p>
          <a:p>
            <a:r>
              <a:rPr lang="en-US" sz="1200" dirty="0" err="1">
                <a:latin typeface="Times New Roman" panose="02020603050405020304" pitchFamily="18" charset="0"/>
                <a:cs typeface="Times New Roman" panose="02020603050405020304" pitchFamily="18" charset="0"/>
              </a:rPr>
              <a:t>ssthresh</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cwnd</a:t>
            </a:r>
            <a:r>
              <a:rPr lang="en-US" sz="1200" dirty="0">
                <a:latin typeface="Times New Roman" panose="02020603050405020304" pitchFamily="18" charset="0"/>
                <a:cs typeface="Times New Roman" panose="02020603050405020304" pitchFamily="18" charset="0"/>
              </a:rPr>
              <a:t> /2 </a:t>
            </a:r>
          </a:p>
          <a:p>
            <a:r>
              <a:rPr lang="en-US" sz="1200" dirty="0" err="1">
                <a:latin typeface="Times New Roman" panose="02020603050405020304" pitchFamily="18" charset="0"/>
                <a:cs typeface="Times New Roman" panose="02020603050405020304" pitchFamily="18" charset="0"/>
              </a:rPr>
              <a:t>cwnd</a:t>
            </a:r>
            <a:r>
              <a:rPr lang="en-US" sz="1200" dirty="0">
                <a:latin typeface="Times New Roman" panose="02020603050405020304" pitchFamily="18" charset="0"/>
                <a:cs typeface="Times New Roman" panose="02020603050405020304" pitchFamily="18" charset="0"/>
              </a:rPr>
              <a:t> = 1 </a:t>
            </a:r>
          </a:p>
          <a:p>
            <a:r>
              <a:rPr lang="en-US" sz="1200" dirty="0">
                <a:latin typeface="Times New Roman" panose="02020603050405020304" pitchFamily="18" charset="0"/>
                <a:cs typeface="Times New Roman" panose="02020603050405020304" pitchFamily="18" charset="0"/>
              </a:rPr>
              <a:t>perform </a:t>
            </a:r>
            <a:r>
              <a:rPr lang="en-US" sz="1200" dirty="0" err="1">
                <a:latin typeface="Times New Roman" panose="02020603050405020304" pitchFamily="18" charset="0"/>
                <a:cs typeface="Times New Roman" panose="02020603050405020304" pitchFamily="18" charset="0"/>
              </a:rPr>
              <a:t>slowstart</a:t>
            </a:r>
            <a:endParaRPr lang="en-US" sz="12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US" sz="1600" dirty="0">
                <a:latin typeface="Times New Roman" panose="02020603050405020304" pitchFamily="18" charset="0"/>
                <a:cs typeface="Times New Roman" panose="02020603050405020304" pitchFamily="18" charset="0"/>
              </a:rPr>
              <a:t>The main problem of slow and start algorithm is that in the slow start phase we have to send small segment of data even if the condition of the network is good.</a:t>
            </a:r>
          </a:p>
          <a:p>
            <a:pPr marL="285750" indent="-285750">
              <a:buFont typeface="Wingdings" pitchFamily="2" charset="2"/>
              <a:buChar char="§"/>
            </a:pPr>
            <a:r>
              <a:rPr lang="en-US" sz="1600" dirty="0">
                <a:latin typeface="Times New Roman" panose="02020603050405020304" pitchFamily="18" charset="0"/>
                <a:cs typeface="Times New Roman" panose="02020603050405020304" pitchFamily="18" charset="0"/>
              </a:rPr>
              <a:t>This is also a time-consuming process.</a:t>
            </a: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336176" y="176224"/>
            <a:ext cx="7877060" cy="702600"/>
          </a:xfrm>
          <a:prstGeom prst="rect">
            <a:avLst/>
          </a:prstGeom>
        </p:spPr>
        <p:txBody>
          <a:bodyPr spcFirstLastPara="1" wrap="square" lIns="91425" tIns="91425" rIns="91425" bIns="91425" anchor="b" anchorCtr="0">
            <a:noAutofit/>
          </a:bodyPr>
          <a:lstStyle/>
          <a:p>
            <a:r>
              <a:rPr lang="en" sz="2800" b="1" dirty="0">
                <a:latin typeface="Times New Roman" panose="02020603050405020304" pitchFamily="18" charset="0"/>
                <a:cs typeface="Times New Roman" panose="02020603050405020304" pitchFamily="18" charset="0"/>
              </a:rPr>
              <a:t>Proposed Version of S</a:t>
            </a:r>
            <a:r>
              <a:rPr lang="en-US" sz="2800" b="1" dirty="0">
                <a:latin typeface="Times New Roman" panose="02020603050405020304" pitchFamily="18" charset="0"/>
                <a:cs typeface="Times New Roman" panose="02020603050405020304" pitchFamily="18" charset="0"/>
              </a:rPr>
              <a:t>l</a:t>
            </a:r>
            <a:r>
              <a:rPr lang="en" sz="2800" b="1" dirty="0">
                <a:latin typeface="Times New Roman" panose="02020603050405020304" pitchFamily="18" charset="0"/>
                <a:cs typeface="Times New Roman" panose="02020603050405020304" pitchFamily="18" charset="0"/>
              </a:rPr>
              <a:t>ow-Start Algorithm</a:t>
            </a:r>
            <a:endParaRPr lang="en-US" sz="1800" b="1" dirty="0">
              <a:latin typeface="Times New Roman" panose="02020603050405020304" pitchFamily="18" charset="0"/>
              <a:cs typeface="Times New Roman" panose="02020603050405020304" pitchFamily="18" charset="0"/>
            </a:endParaRPr>
          </a:p>
        </p:txBody>
      </p:sp>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9" name="TextBox 8">
            <a:extLst>
              <a:ext uri="{FF2B5EF4-FFF2-40B4-BE49-F238E27FC236}">
                <a16:creationId xmlns:a16="http://schemas.microsoft.com/office/drawing/2014/main" id="{B9A7F541-B854-F403-84B4-B4CCF5C2018C}"/>
              </a:ext>
            </a:extLst>
          </p:cNvPr>
          <p:cNvSpPr txBox="1"/>
          <p:nvPr/>
        </p:nvSpPr>
        <p:spPr>
          <a:xfrm>
            <a:off x="4381084" y="4442074"/>
            <a:ext cx="4572000" cy="307777"/>
          </a:xfrm>
          <a:prstGeom prst="rect">
            <a:avLst/>
          </a:prstGeom>
          <a:noFill/>
        </p:spPr>
        <p:txBody>
          <a:bodyPr wrap="square">
            <a:spAutoFit/>
          </a:bodyPr>
          <a:lstStyle/>
          <a:p>
            <a:pPr algn="ctr"/>
            <a:r>
              <a:rPr lang="en-US" sz="1400"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Flowchart of proposed method</a:t>
            </a:r>
          </a:p>
        </p:txBody>
      </p:sp>
      <p:pic>
        <p:nvPicPr>
          <p:cNvPr id="6" name="Picture 5">
            <a:extLst>
              <a:ext uri="{FF2B5EF4-FFF2-40B4-BE49-F238E27FC236}">
                <a16:creationId xmlns:a16="http://schemas.microsoft.com/office/drawing/2014/main" id="{437E8431-EA13-FE0A-11B4-21C75F3BE37E}"/>
              </a:ext>
            </a:extLst>
          </p:cNvPr>
          <p:cNvPicPr>
            <a:picLocks noChangeAspect="1"/>
          </p:cNvPicPr>
          <p:nvPr/>
        </p:nvPicPr>
        <p:blipFill rotWithShape="1">
          <a:blip r:embed="rId3">
            <a:extLst>
              <a:ext uri="{28A0092B-C50C-407E-A947-70E740481C1C}">
                <a14:useLocalDpi xmlns:a14="http://schemas.microsoft.com/office/drawing/2010/main" val="0"/>
              </a:ext>
            </a:extLst>
          </a:blip>
          <a:srcRect l="1241" t="3748" r="3619" b="539"/>
          <a:stretch/>
        </p:blipFill>
        <p:spPr>
          <a:xfrm>
            <a:off x="4030052" y="855526"/>
            <a:ext cx="4777772" cy="3609846"/>
          </a:xfrm>
          <a:prstGeom prst="rect">
            <a:avLst/>
          </a:prstGeom>
        </p:spPr>
      </p:pic>
      <p:sp>
        <p:nvSpPr>
          <p:cNvPr id="2" name="TextBox 1">
            <a:extLst>
              <a:ext uri="{FF2B5EF4-FFF2-40B4-BE49-F238E27FC236}">
                <a16:creationId xmlns:a16="http://schemas.microsoft.com/office/drawing/2014/main" id="{1AA7D6BB-58F1-1D2C-5680-CED027E0A43C}"/>
              </a:ext>
            </a:extLst>
          </p:cNvPr>
          <p:cNvSpPr txBox="1"/>
          <p:nvPr/>
        </p:nvSpPr>
        <p:spPr>
          <a:xfrm>
            <a:off x="336176" y="1291105"/>
            <a:ext cx="4044908" cy="2400657"/>
          </a:xfrm>
          <a:prstGeom prst="rect">
            <a:avLst/>
          </a:prstGeom>
          <a:noFill/>
        </p:spPr>
        <p:txBody>
          <a:bodyPr wrap="square" rtlCol="0">
            <a:spAutoFit/>
          </a:bodyPr>
          <a:lstStyle/>
          <a:p>
            <a:r>
              <a:rPr lang="en-US" sz="1600" b="1" dirty="0">
                <a:solidFill>
                  <a:schemeClr val="tx1"/>
                </a:solidFill>
                <a:latin typeface="Times New Roman" panose="02020603050405020304" pitchFamily="18" charset="0"/>
                <a:cs typeface="Times New Roman" panose="02020603050405020304" pitchFamily="18" charset="0"/>
              </a:rPr>
              <a:t>Improved Part of the Algorithm:</a:t>
            </a:r>
          </a:p>
          <a:p>
            <a:endParaRPr lang="en-US" sz="14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We have taken  the timer is of 5ms and threshold is 8KB.</a:t>
            </a:r>
          </a:p>
          <a:p>
            <a:r>
              <a:rPr lang="en-US" sz="1200" dirty="0">
                <a:latin typeface="Times New Roman" panose="02020603050405020304" pitchFamily="18" charset="0"/>
                <a:cs typeface="Times New Roman" panose="02020603050405020304" pitchFamily="18" charset="0"/>
              </a:rPr>
              <a:t>If((timer == (0-2)</a:t>
            </a:r>
            <a:r>
              <a:rPr lang="en-US" sz="1200" dirty="0" err="1">
                <a:latin typeface="Times New Roman" panose="02020603050405020304" pitchFamily="18" charset="0"/>
                <a:cs typeface="Times New Roman" panose="02020603050405020304" pitchFamily="18" charset="0"/>
              </a:rPr>
              <a:t>ms</a:t>
            </a:r>
            <a:r>
              <a:rPr lang="en-US" sz="1200" dirty="0">
                <a:latin typeface="Times New Roman" panose="02020603050405020304" pitchFamily="18" charset="0"/>
                <a:cs typeface="Times New Roman" panose="02020603050405020304" pitchFamily="18" charset="0"/>
              </a:rPr>
              <a:t>) &amp;&amp; threshold&lt;8KB)</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Cwnd</a:t>
            </a:r>
            <a:r>
              <a:rPr lang="en-US" sz="1200" dirty="0">
                <a:latin typeface="Times New Roman" panose="02020603050405020304" pitchFamily="18" charset="0"/>
                <a:cs typeface="Times New Roman" panose="02020603050405020304" pitchFamily="18" charset="0"/>
              </a:rPr>
              <a:t>+=4;</a:t>
            </a:r>
          </a:p>
          <a:p>
            <a:r>
              <a:rPr lang="en-US" sz="1200" dirty="0">
                <a:latin typeface="Times New Roman" panose="02020603050405020304" pitchFamily="18" charset="0"/>
                <a:cs typeface="Times New Roman" panose="02020603050405020304" pitchFamily="18" charset="0"/>
              </a:rPr>
              <a:t>If((timer == (2-4)</a:t>
            </a:r>
            <a:r>
              <a:rPr lang="en-US" sz="1200" dirty="0" err="1">
                <a:latin typeface="Times New Roman" panose="02020603050405020304" pitchFamily="18" charset="0"/>
                <a:cs typeface="Times New Roman" panose="02020603050405020304" pitchFamily="18" charset="0"/>
              </a:rPr>
              <a:t>ms</a:t>
            </a:r>
            <a:r>
              <a:rPr lang="en-US" sz="1200" dirty="0">
                <a:latin typeface="Times New Roman" panose="02020603050405020304" pitchFamily="18" charset="0"/>
                <a:cs typeface="Times New Roman" panose="02020603050405020304" pitchFamily="18" charset="0"/>
              </a:rPr>
              <a:t>) &amp;&amp; threshold&lt;8KB)</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Cwnd</a:t>
            </a:r>
            <a:r>
              <a:rPr lang="en-US" sz="1200" dirty="0">
                <a:latin typeface="Times New Roman" panose="02020603050405020304" pitchFamily="18" charset="0"/>
                <a:cs typeface="Times New Roman" panose="02020603050405020304" pitchFamily="18" charset="0"/>
              </a:rPr>
              <a:t>+=3;</a:t>
            </a:r>
          </a:p>
          <a:p>
            <a:r>
              <a:rPr lang="en-US" sz="1200" dirty="0">
                <a:latin typeface="Times New Roman" panose="02020603050405020304" pitchFamily="18" charset="0"/>
                <a:cs typeface="Times New Roman" panose="02020603050405020304" pitchFamily="18" charset="0"/>
              </a:rPr>
              <a:t>If (timer == 5ms &amp;&amp; threshold&gt;= 8KB)</a:t>
            </a:r>
          </a:p>
          <a:p>
            <a:r>
              <a:rPr lang="en-US" sz="1200" dirty="0" err="1">
                <a:latin typeface="Times New Roman" panose="02020603050405020304" pitchFamily="18" charset="0"/>
                <a:cs typeface="Times New Roman" panose="02020603050405020304" pitchFamily="18" charset="0"/>
              </a:rPr>
              <a:t>Cwnd</a:t>
            </a:r>
            <a:r>
              <a:rPr lang="en-US" sz="1200" dirty="0">
                <a:latin typeface="Times New Roman" panose="02020603050405020304" pitchFamily="18" charset="0"/>
                <a:cs typeface="Times New Roman" panose="02020603050405020304" pitchFamily="18" charset="0"/>
              </a:rPr>
              <a:t> += 1;</a:t>
            </a:r>
          </a:p>
          <a:p>
            <a:r>
              <a:rPr lang="en-US" sz="1200" dirty="0">
                <a:latin typeface="Times New Roman" panose="02020603050405020304" pitchFamily="18" charset="0"/>
                <a:cs typeface="Times New Roman" panose="02020603050405020304" pitchFamily="18" charset="0"/>
              </a:rPr>
              <a:t>If (timeout == 12KB)</a:t>
            </a:r>
          </a:p>
          <a:p>
            <a:r>
              <a:rPr lang="en-US" sz="1200" dirty="0">
                <a:latin typeface="Times New Roman" panose="02020603050405020304" pitchFamily="18" charset="0"/>
                <a:cs typeface="Times New Roman" panose="02020603050405020304" pitchFamily="18" charset="0"/>
              </a:rPr>
              <a:t>threshold = timeout/2;</a:t>
            </a:r>
          </a:p>
          <a:p>
            <a:r>
              <a:rPr lang="en-US" sz="1200" dirty="0" err="1">
                <a:latin typeface="Times New Roman" panose="02020603050405020304" pitchFamily="18" charset="0"/>
                <a:cs typeface="Times New Roman" panose="02020603050405020304" pitchFamily="18" charset="0"/>
              </a:rPr>
              <a:t>Cwnd</a:t>
            </a:r>
            <a:r>
              <a:rPr lang="en-US" sz="1200" dirty="0">
                <a:latin typeface="Times New Roman" panose="02020603050405020304" pitchFamily="18" charset="0"/>
                <a:cs typeface="Times New Roman" panose="02020603050405020304" pitchFamily="18" charset="0"/>
              </a:rPr>
              <a:t> =cwnd+1;</a:t>
            </a:r>
          </a:p>
        </p:txBody>
      </p:sp>
    </p:spTree>
    <p:extLst>
      <p:ext uri="{BB962C8B-B14F-4D97-AF65-F5344CB8AC3E}">
        <p14:creationId xmlns:p14="http://schemas.microsoft.com/office/powerpoint/2010/main" val="2993472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801674" y="357425"/>
            <a:ext cx="7877060" cy="702600"/>
          </a:xfrm>
          <a:prstGeom prst="rect">
            <a:avLst/>
          </a:prstGeom>
        </p:spPr>
        <p:txBody>
          <a:bodyPr spcFirstLastPara="1" wrap="square" lIns="91425" tIns="91425" rIns="91425" bIns="91425" anchor="b" anchorCtr="0">
            <a:noAutofit/>
          </a:bodyPr>
          <a:lstStyle/>
          <a:p>
            <a:r>
              <a:rPr lang="en-US" sz="2800" b="1" dirty="0">
                <a:latin typeface="Times New Roman" panose="02020603050405020304" pitchFamily="18" charset="0"/>
                <a:cs typeface="Times New Roman" panose="02020603050405020304" pitchFamily="18" charset="0"/>
              </a:rPr>
              <a:t>Graphical Representation</a:t>
            </a:r>
            <a:br>
              <a:rPr lang="en-US" sz="2000" b="1" dirty="0">
                <a:solidFill>
                  <a:srgbClr val="7030A0"/>
                </a:solidFill>
                <a:latin typeface="Times New Roman" panose="02020603050405020304" pitchFamily="18" charset="0"/>
                <a:cs typeface="Times New Roman" panose="02020603050405020304" pitchFamily="18" charset="0"/>
              </a:rPr>
            </a:b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9" name="TextBox 8">
            <a:extLst>
              <a:ext uri="{FF2B5EF4-FFF2-40B4-BE49-F238E27FC236}">
                <a16:creationId xmlns:a16="http://schemas.microsoft.com/office/drawing/2014/main" id="{B9A7F541-B854-F403-84B4-B4CCF5C2018C}"/>
              </a:ext>
            </a:extLst>
          </p:cNvPr>
          <p:cNvSpPr txBox="1"/>
          <p:nvPr/>
        </p:nvSpPr>
        <p:spPr>
          <a:xfrm>
            <a:off x="2151088" y="4638874"/>
            <a:ext cx="4572000" cy="307777"/>
          </a:xfrm>
          <a:prstGeom prst="rect">
            <a:avLst/>
          </a:prstGeom>
          <a:noFill/>
        </p:spPr>
        <p:txBody>
          <a:bodyPr wrap="square">
            <a:spAutoFit/>
          </a:bodyPr>
          <a:lstStyle/>
          <a:p>
            <a:pPr algn="ctr"/>
            <a:r>
              <a:rPr lang="en-US" sz="1400" dirty="0">
                <a:latin typeface="Times New Roman" panose="02020603050405020304" pitchFamily="18" charset="0"/>
                <a:cs typeface="Times New Roman" panose="02020603050405020304" pitchFamily="18" charset="0"/>
              </a:rPr>
              <a:t>Figure: Proposed version of  s</a:t>
            </a:r>
            <a:r>
              <a:rPr lang="en-US" dirty="0">
                <a:latin typeface="Times New Roman" panose="02020603050405020304" pitchFamily="18" charset="0"/>
                <a:cs typeface="Times New Roman" panose="02020603050405020304" pitchFamily="18" charset="0"/>
              </a:rPr>
              <a:t>low-start algorithm</a:t>
            </a:r>
            <a:endParaRPr lang="en-US" sz="1400" dirty="0">
              <a:latin typeface="Times New Roman" panose="02020603050405020304" pitchFamily="18" charset="0"/>
              <a:cs typeface="Times New Roman" panose="02020603050405020304" pitchFamily="18" charset="0"/>
            </a:endParaRPr>
          </a:p>
        </p:txBody>
      </p:sp>
      <p:pic>
        <p:nvPicPr>
          <p:cNvPr id="4" name="Picture 3" descr="Chart, line chart&#10;&#10;Description automatically generated">
            <a:extLst>
              <a:ext uri="{FF2B5EF4-FFF2-40B4-BE49-F238E27FC236}">
                <a16:creationId xmlns:a16="http://schemas.microsoft.com/office/drawing/2014/main" id="{35AFC9E5-6BFA-44DD-E9F0-0381C4AC61D9}"/>
              </a:ext>
            </a:extLst>
          </p:cNvPr>
          <p:cNvPicPr>
            <a:picLocks noChangeAspect="1"/>
          </p:cNvPicPr>
          <p:nvPr/>
        </p:nvPicPr>
        <p:blipFill>
          <a:blip r:embed="rId3"/>
          <a:stretch>
            <a:fillRect/>
          </a:stretch>
        </p:blipFill>
        <p:spPr>
          <a:xfrm>
            <a:off x="801674" y="1149151"/>
            <a:ext cx="6554115" cy="3285624"/>
          </a:xfrm>
          <a:prstGeom prst="rect">
            <a:avLst/>
          </a:prstGeom>
        </p:spPr>
      </p:pic>
    </p:spTree>
    <p:extLst>
      <p:ext uri="{BB962C8B-B14F-4D97-AF65-F5344CB8AC3E}">
        <p14:creationId xmlns:p14="http://schemas.microsoft.com/office/powerpoint/2010/main" val="953487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6" name="Google Shape;406;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8" name="TextBox 7">
            <a:extLst>
              <a:ext uri="{FF2B5EF4-FFF2-40B4-BE49-F238E27FC236}">
                <a16:creationId xmlns:a16="http://schemas.microsoft.com/office/drawing/2014/main" id="{AA6FAE67-0556-7006-59AC-081687060C74}"/>
              </a:ext>
            </a:extLst>
          </p:cNvPr>
          <p:cNvSpPr txBox="1"/>
          <p:nvPr/>
        </p:nvSpPr>
        <p:spPr>
          <a:xfrm>
            <a:off x="489311" y="204159"/>
            <a:ext cx="8165378" cy="523220"/>
          </a:xfrm>
          <a:prstGeom prst="rect">
            <a:avLst/>
          </a:prstGeom>
          <a:noFill/>
        </p:spPr>
        <p:txBody>
          <a:bodyPr wrap="square">
            <a:spAutoFit/>
          </a:bodyPr>
          <a:lstStyle/>
          <a:p>
            <a:r>
              <a:rPr lang="en" sz="2800" b="1" dirty="0">
                <a:solidFill>
                  <a:schemeClr val="accent1"/>
                </a:solidFill>
                <a:latin typeface="Times New Roman" panose="02020603050405020304" pitchFamily="18" charset="0"/>
                <a:cs typeface="Times New Roman" panose="02020603050405020304" pitchFamily="18" charset="0"/>
              </a:rPr>
              <a:t>Graph and Calculated Output of the Stimulation</a:t>
            </a:r>
          </a:p>
        </p:txBody>
      </p:sp>
      <p:pic>
        <p:nvPicPr>
          <p:cNvPr id="9" name="Picture 8">
            <a:extLst>
              <a:ext uri="{FF2B5EF4-FFF2-40B4-BE49-F238E27FC236}">
                <a16:creationId xmlns:a16="http://schemas.microsoft.com/office/drawing/2014/main" id="{3074E0CA-5448-1FE9-9423-5930E8992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11" y="1281377"/>
            <a:ext cx="4106627" cy="3004184"/>
          </a:xfrm>
          <a:prstGeom prst="rect">
            <a:avLst/>
          </a:prstGeom>
        </p:spPr>
      </p:pic>
      <p:pic>
        <p:nvPicPr>
          <p:cNvPr id="10" name="Picture 9">
            <a:extLst>
              <a:ext uri="{FF2B5EF4-FFF2-40B4-BE49-F238E27FC236}">
                <a16:creationId xmlns:a16="http://schemas.microsoft.com/office/drawing/2014/main" id="{52D8EC86-CF3F-39D5-6322-53F1B0767E83}"/>
              </a:ext>
            </a:extLst>
          </p:cNvPr>
          <p:cNvPicPr>
            <a:picLocks noChangeAspect="1"/>
          </p:cNvPicPr>
          <p:nvPr/>
        </p:nvPicPr>
        <p:blipFill rotWithShape="1">
          <a:blip r:embed="rId4">
            <a:extLst>
              <a:ext uri="{28A0092B-C50C-407E-A947-70E740481C1C}">
                <a14:useLocalDpi xmlns:a14="http://schemas.microsoft.com/office/drawing/2010/main" val="0"/>
              </a:ext>
            </a:extLst>
          </a:blip>
          <a:srcRect t="8410" r="44153" b="60915"/>
          <a:stretch/>
        </p:blipFill>
        <p:spPr>
          <a:xfrm>
            <a:off x="4854198" y="1317537"/>
            <a:ext cx="3996565" cy="14659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490250" y="349633"/>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Future Work and Conclusions</a:t>
            </a:r>
            <a:endParaRPr sz="1800" b="1" dirty="0">
              <a:latin typeface="Times New Roman" panose="02020603050405020304" pitchFamily="18" charset="0"/>
              <a:cs typeface="Times New Roman" panose="02020603050405020304" pitchFamily="18" charset="0"/>
            </a:endParaRPr>
          </a:p>
        </p:txBody>
      </p:sp>
      <p:sp>
        <p:nvSpPr>
          <p:cNvPr id="338" name="Google Shape;338;p3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67" name="TextBox 66">
            <a:extLst>
              <a:ext uri="{FF2B5EF4-FFF2-40B4-BE49-F238E27FC236}">
                <a16:creationId xmlns:a16="http://schemas.microsoft.com/office/drawing/2014/main" id="{67A665D1-F6C0-CF0D-ADB4-E1D399AA9D89}"/>
              </a:ext>
            </a:extLst>
          </p:cNvPr>
          <p:cNvSpPr txBox="1"/>
          <p:nvPr/>
        </p:nvSpPr>
        <p:spPr>
          <a:xfrm>
            <a:off x="490250" y="2686746"/>
            <a:ext cx="8462834" cy="95410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Our proposed method should perform better than the previous slow-start algorithm since it has a flexible congestion window and a timer to calculate the arrival of the acknowledgment packet. We had a better understanding on Transmission Control Protocols, and we have learnt how to stimulate them. Our proposed method is efficient but there is also room for improvement. </a:t>
            </a:r>
          </a:p>
        </p:txBody>
      </p:sp>
      <p:sp>
        <p:nvSpPr>
          <p:cNvPr id="15" name="TextBox 14">
            <a:extLst>
              <a:ext uri="{FF2B5EF4-FFF2-40B4-BE49-F238E27FC236}">
                <a16:creationId xmlns:a16="http://schemas.microsoft.com/office/drawing/2014/main" id="{0AD088AC-5CDD-47F0-CDA7-F87ADF97D426}"/>
              </a:ext>
            </a:extLst>
          </p:cNvPr>
          <p:cNvSpPr txBox="1"/>
          <p:nvPr/>
        </p:nvSpPr>
        <p:spPr>
          <a:xfrm>
            <a:off x="490250" y="1515952"/>
            <a:ext cx="8323244" cy="738664"/>
          </a:xfrm>
          <a:prstGeom prst="rect">
            <a:avLst/>
          </a:prstGeom>
          <a:noFill/>
        </p:spPr>
        <p:txBody>
          <a:bodyPr wrap="square" rtlCol="0">
            <a:spAutoFit/>
          </a:bodyPr>
          <a:lstStyle/>
          <a:p>
            <a:pPr marL="285750" indent="-285750">
              <a:buFont typeface="Wingdings" pitchFamily="2" charset="2"/>
              <a:buChar char="§"/>
            </a:pPr>
            <a:r>
              <a:rPr lang="en-US" dirty="0">
                <a:latin typeface="Times New Roman" panose="02020603050405020304" pitchFamily="18" charset="0"/>
                <a:cs typeface="Times New Roman" panose="02020603050405020304" pitchFamily="18" charset="0"/>
              </a:rPr>
              <a:t>Inserting timer  to expand the congestion window according to acknowledgement.</a:t>
            </a:r>
          </a:p>
          <a:p>
            <a:pPr marL="285750" indent="-285750">
              <a:buFont typeface="Wingdings" pitchFamily="2" charset="2"/>
              <a:buChar char="§"/>
            </a:pPr>
            <a:r>
              <a:rPr lang="en-US" dirty="0">
                <a:latin typeface="Times New Roman" panose="02020603050405020304" pitchFamily="18" charset="0"/>
                <a:cs typeface="Times New Roman" panose="02020603050405020304" pitchFamily="18" charset="0"/>
              </a:rPr>
              <a:t>Inserting threshold to prevent the window from increasing exponentially.</a:t>
            </a:r>
          </a:p>
          <a:p>
            <a:pPr marL="285750" indent="-285750">
              <a:buFont typeface="Wingdings" pitchFamily="2" charset="2"/>
              <a:buChar char="§"/>
            </a:pPr>
            <a:r>
              <a:rPr lang="en-US" dirty="0">
                <a:latin typeface="Times New Roman" panose="02020603050405020304" pitchFamily="18" charset="0"/>
                <a:cs typeface="Times New Roman" panose="02020603050405020304" pitchFamily="18" charset="0"/>
              </a:rPr>
              <a:t>Calculating and comparing accuracy of the proposed method.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2282624" y="1612196"/>
            <a:ext cx="4578751" cy="13401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Thank You!</a:t>
            </a:r>
            <a:endParaRPr sz="6000" b="1" dirty="0"/>
          </a:p>
        </p:txBody>
      </p:sp>
      <p:sp>
        <p:nvSpPr>
          <p:cNvPr id="406" name="Google Shape;406;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898159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Presented by:</a:t>
            </a:r>
            <a:endParaRPr sz="2400" dirty="0">
              <a:latin typeface="Times New Roman" panose="02020603050405020304" pitchFamily="18" charset="0"/>
              <a:cs typeface="Times New Roman" panose="02020603050405020304" pitchFamily="18" charset="0"/>
            </a:endParaRPr>
          </a:p>
        </p:txBody>
      </p:sp>
      <p:sp>
        <p:nvSpPr>
          <p:cNvPr id="76" name="Google Shape;76;p13"/>
          <p:cNvSpPr txBox="1"/>
          <p:nvPr/>
        </p:nvSpPr>
        <p:spPr>
          <a:xfrm>
            <a:off x="786150" y="905893"/>
            <a:ext cx="4253400" cy="2302800"/>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US" sz="1800" dirty="0">
                <a:solidFill>
                  <a:schemeClr val="tx1"/>
                </a:solidFill>
                <a:latin typeface="Times New Roman" panose="02020603050405020304" pitchFamily="18" charset="0"/>
                <a:ea typeface="Source Sans Pro"/>
                <a:cs typeface="Times New Roman" panose="02020603050405020304" pitchFamily="18" charset="0"/>
                <a:sym typeface="Source Sans Pro"/>
              </a:rPr>
              <a:t>Umma </a:t>
            </a:r>
            <a:r>
              <a:rPr lang="en-US" sz="1800" dirty="0" err="1">
                <a:solidFill>
                  <a:schemeClr val="tx1"/>
                </a:solidFill>
                <a:latin typeface="Times New Roman" panose="02020603050405020304" pitchFamily="18" charset="0"/>
                <a:ea typeface="Source Sans Pro"/>
                <a:cs typeface="Times New Roman" panose="02020603050405020304" pitchFamily="18" charset="0"/>
                <a:sym typeface="Source Sans Pro"/>
              </a:rPr>
              <a:t>Sahorina</a:t>
            </a:r>
            <a:r>
              <a:rPr lang="en-US" sz="1800" dirty="0">
                <a:solidFill>
                  <a:schemeClr val="tx1"/>
                </a:solidFill>
                <a:latin typeface="Times New Roman" panose="02020603050405020304" pitchFamily="18" charset="0"/>
                <a:ea typeface="Source Sans Pro"/>
                <a:cs typeface="Times New Roman" panose="02020603050405020304" pitchFamily="18" charset="0"/>
                <a:sym typeface="Source Sans Pro"/>
              </a:rPr>
              <a:t> Sultana (2018-1-60-145)</a:t>
            </a:r>
          </a:p>
          <a:p>
            <a:pPr marL="0" lvl="0" indent="0" rtl="0">
              <a:spcBef>
                <a:spcPts val="600"/>
              </a:spcBef>
              <a:spcAft>
                <a:spcPts val="0"/>
              </a:spcAft>
              <a:buNone/>
            </a:pPr>
            <a:r>
              <a:rPr lang="en-US" sz="1800" dirty="0" err="1">
                <a:solidFill>
                  <a:schemeClr val="tx1"/>
                </a:solidFill>
                <a:latin typeface="Times New Roman" panose="02020603050405020304" pitchFamily="18" charset="0"/>
                <a:ea typeface="Source Sans Pro"/>
                <a:cs typeface="Times New Roman" panose="02020603050405020304" pitchFamily="18" charset="0"/>
                <a:sym typeface="Source Sans Pro"/>
              </a:rPr>
              <a:t>Arina</a:t>
            </a:r>
            <a:r>
              <a:rPr lang="en-US" sz="1800" dirty="0">
                <a:solidFill>
                  <a:schemeClr val="tx1"/>
                </a:solidFill>
                <a:latin typeface="Times New Roman" panose="02020603050405020304" pitchFamily="18" charset="0"/>
                <a:ea typeface="Source Sans Pro"/>
                <a:cs typeface="Times New Roman" panose="02020603050405020304" pitchFamily="18" charset="0"/>
                <a:sym typeface="Source Sans Pro"/>
              </a:rPr>
              <a:t> Islam </a:t>
            </a:r>
            <a:r>
              <a:rPr lang="en-US" sz="1800" dirty="0" err="1">
                <a:solidFill>
                  <a:schemeClr val="tx1"/>
                </a:solidFill>
                <a:latin typeface="Times New Roman" panose="02020603050405020304" pitchFamily="18" charset="0"/>
                <a:ea typeface="Source Sans Pro"/>
                <a:cs typeface="Times New Roman" panose="02020603050405020304" pitchFamily="18" charset="0"/>
                <a:sym typeface="Source Sans Pro"/>
              </a:rPr>
              <a:t>Ahona</a:t>
            </a:r>
            <a:r>
              <a:rPr lang="en-US" sz="1800" dirty="0">
                <a:solidFill>
                  <a:schemeClr val="tx1"/>
                </a:solidFill>
                <a:latin typeface="Times New Roman" panose="02020603050405020304" pitchFamily="18" charset="0"/>
                <a:ea typeface="Source Sans Pro"/>
                <a:cs typeface="Times New Roman" panose="02020603050405020304" pitchFamily="18" charset="0"/>
                <a:sym typeface="Source Sans Pro"/>
              </a:rPr>
              <a:t> (2018-1-60-179)</a:t>
            </a:r>
          </a:p>
          <a:p>
            <a:pPr marL="0" lvl="0" indent="0" rtl="0">
              <a:spcBef>
                <a:spcPts val="600"/>
              </a:spcBef>
              <a:spcAft>
                <a:spcPts val="0"/>
              </a:spcAft>
              <a:buNone/>
            </a:pPr>
            <a:r>
              <a:rPr lang="en-US" sz="1800" dirty="0">
                <a:solidFill>
                  <a:schemeClr val="tx1"/>
                </a:solidFill>
                <a:latin typeface="Times New Roman" panose="02020603050405020304" pitchFamily="18" charset="0"/>
                <a:ea typeface="Source Sans Pro"/>
                <a:cs typeface="Times New Roman" panose="02020603050405020304" pitchFamily="18" charset="0"/>
                <a:sym typeface="Source Sans Pro"/>
              </a:rPr>
              <a:t>Rehana </a:t>
            </a:r>
            <a:r>
              <a:rPr lang="en-US" sz="1800" dirty="0" err="1">
                <a:solidFill>
                  <a:schemeClr val="tx1"/>
                </a:solidFill>
                <a:latin typeface="Times New Roman" panose="02020603050405020304" pitchFamily="18" charset="0"/>
                <a:ea typeface="Source Sans Pro"/>
                <a:cs typeface="Times New Roman" panose="02020603050405020304" pitchFamily="18" charset="0"/>
                <a:sym typeface="Source Sans Pro"/>
              </a:rPr>
              <a:t>Akter</a:t>
            </a:r>
            <a:r>
              <a:rPr lang="en-US" sz="1800" dirty="0">
                <a:solidFill>
                  <a:schemeClr val="tx1"/>
                </a:solidFill>
                <a:latin typeface="Times New Roman" panose="02020603050405020304" pitchFamily="18" charset="0"/>
                <a:ea typeface="Source Sans Pro"/>
                <a:cs typeface="Times New Roman" panose="02020603050405020304" pitchFamily="18" charset="0"/>
                <a:sym typeface="Source Sans Pro"/>
              </a:rPr>
              <a:t> (2018-1-60-202)</a:t>
            </a:r>
          </a:p>
          <a:p>
            <a:pPr marL="0" lvl="0" indent="0" rtl="0">
              <a:spcBef>
                <a:spcPts val="600"/>
              </a:spcBef>
              <a:spcAft>
                <a:spcPts val="0"/>
              </a:spcAft>
              <a:buNone/>
            </a:pPr>
            <a:r>
              <a:rPr lang="en-US" sz="1800" dirty="0">
                <a:solidFill>
                  <a:schemeClr val="tx1"/>
                </a:solidFill>
                <a:latin typeface="Times New Roman" panose="02020603050405020304" pitchFamily="18" charset="0"/>
                <a:ea typeface="Source Sans Pro"/>
                <a:cs typeface="Times New Roman" panose="02020603050405020304" pitchFamily="18" charset="0"/>
                <a:sym typeface="Source Sans Pro"/>
              </a:rPr>
              <a:t>Ehsanul Haque (2018-1-68-079)</a:t>
            </a:r>
            <a:endParaRPr sz="1800" dirty="0">
              <a:solidFill>
                <a:schemeClr val="tx1"/>
              </a:solidFill>
              <a:latin typeface="Times New Roman" panose="02020603050405020304" pitchFamily="18" charset="0"/>
              <a:ea typeface="Source Sans Pro"/>
              <a:cs typeface="Times New Roman" panose="02020603050405020304" pitchFamily="18" charset="0"/>
              <a:sym typeface="Source Sans Pro"/>
            </a:endParaRPr>
          </a:p>
          <a:p>
            <a:pPr marL="0" lvl="0" indent="0" algn="l"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sp>
        <p:nvSpPr>
          <p:cNvPr id="77" name="Google Shape;77;p13"/>
          <p:cNvSpPr txBox="1"/>
          <p:nvPr/>
        </p:nvSpPr>
        <p:spPr>
          <a:xfrm>
            <a:off x="5360434" y="2447051"/>
            <a:ext cx="3318300" cy="2302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a:solidFill>
                  <a:schemeClr val="accent1"/>
                </a:solidFill>
                <a:latin typeface="Times New Roman" panose="02020603050405020304" pitchFamily="18" charset="0"/>
                <a:cs typeface="Times New Roman" panose="02020603050405020304" pitchFamily="18" charset="0"/>
              </a:rPr>
              <a:t>Supervisor:</a:t>
            </a:r>
            <a:endParaRPr lang="en-US" sz="2400" dirty="0">
              <a:solidFill>
                <a:schemeClr val="accent1"/>
              </a:solidFill>
              <a:latin typeface="Times New Roman" panose="02020603050405020304" pitchFamily="18" charset="0"/>
              <a:ea typeface="Source Sans Pro"/>
              <a:cs typeface="Times New Roman" panose="02020603050405020304" pitchFamily="18" charset="0"/>
              <a:sym typeface="Source Sans Pro"/>
            </a:endParaRPr>
          </a:p>
          <a:p>
            <a:pPr marL="0" lvl="0" indent="0" algn="l" rtl="0">
              <a:spcBef>
                <a:spcPts val="600"/>
              </a:spcBef>
              <a:spcAft>
                <a:spcPts val="0"/>
              </a:spcAft>
              <a:buNone/>
            </a:pPr>
            <a:r>
              <a:rPr lang="en-US" sz="1600" dirty="0">
                <a:solidFill>
                  <a:schemeClr val="tx1"/>
                </a:solidFill>
                <a:latin typeface="Times New Roman" panose="02020603050405020304" pitchFamily="18" charset="0"/>
                <a:ea typeface="Source Sans Pro"/>
                <a:cs typeface="Times New Roman" panose="02020603050405020304" pitchFamily="18" charset="0"/>
                <a:sym typeface="Source Sans Pro"/>
              </a:rPr>
              <a:t>Dr. </a:t>
            </a:r>
            <a:r>
              <a:rPr lang="en-US" sz="1600" dirty="0" err="1">
                <a:solidFill>
                  <a:schemeClr val="tx1"/>
                </a:solidFill>
                <a:latin typeface="Times New Roman" panose="02020603050405020304" pitchFamily="18" charset="0"/>
                <a:ea typeface="Source Sans Pro"/>
                <a:cs typeface="Times New Roman" panose="02020603050405020304" pitchFamily="18" charset="0"/>
                <a:sym typeface="Source Sans Pro"/>
              </a:rPr>
              <a:t>Anisur</a:t>
            </a:r>
            <a:r>
              <a:rPr lang="en-US" sz="1600" dirty="0">
                <a:solidFill>
                  <a:schemeClr val="tx1"/>
                </a:solidFill>
                <a:latin typeface="Times New Roman" panose="02020603050405020304" pitchFamily="18" charset="0"/>
                <a:ea typeface="Source Sans Pro"/>
                <a:cs typeface="Times New Roman" panose="02020603050405020304" pitchFamily="18" charset="0"/>
                <a:sym typeface="Source Sans Pro"/>
              </a:rPr>
              <a:t> Rahman</a:t>
            </a:r>
          </a:p>
          <a:p>
            <a:pPr marL="0" lvl="0" indent="0" algn="l" rtl="0">
              <a:spcBef>
                <a:spcPts val="600"/>
              </a:spcBef>
              <a:spcAft>
                <a:spcPts val="0"/>
              </a:spcAft>
              <a:buNone/>
            </a:pPr>
            <a:r>
              <a:rPr lang="en-US" sz="1600" dirty="0">
                <a:solidFill>
                  <a:schemeClr val="tx1"/>
                </a:solidFill>
                <a:latin typeface="Times New Roman" panose="02020603050405020304" pitchFamily="18" charset="0"/>
                <a:ea typeface="Source Sans Pro"/>
                <a:cs typeface="Times New Roman" panose="02020603050405020304" pitchFamily="18" charset="0"/>
                <a:sym typeface="Source Sans Pro"/>
              </a:rPr>
              <a:t>Associate Professor,</a:t>
            </a:r>
          </a:p>
          <a:p>
            <a:pPr marL="0" lvl="0" indent="0" algn="l" rtl="0">
              <a:spcBef>
                <a:spcPts val="600"/>
              </a:spcBef>
              <a:spcAft>
                <a:spcPts val="0"/>
              </a:spcAft>
              <a:buNone/>
            </a:pPr>
            <a:r>
              <a:rPr lang="en-US" sz="1600" dirty="0">
                <a:solidFill>
                  <a:schemeClr val="tx1"/>
                </a:solidFill>
                <a:latin typeface="Times New Roman" panose="02020603050405020304" pitchFamily="18" charset="0"/>
                <a:ea typeface="Source Sans Pro"/>
                <a:cs typeface="Times New Roman" panose="02020603050405020304" pitchFamily="18" charset="0"/>
                <a:sym typeface="Source Sans Pro"/>
              </a:rPr>
              <a:t>Dept. of Computer Science and Engineering,</a:t>
            </a:r>
          </a:p>
          <a:p>
            <a:pPr marL="0" lvl="0" indent="0" algn="l" rtl="0">
              <a:spcBef>
                <a:spcPts val="600"/>
              </a:spcBef>
              <a:spcAft>
                <a:spcPts val="0"/>
              </a:spcAft>
              <a:buNone/>
            </a:pPr>
            <a:r>
              <a:rPr lang="en-US" sz="1600" dirty="0">
                <a:solidFill>
                  <a:schemeClr val="tx1"/>
                </a:solidFill>
                <a:latin typeface="Times New Roman" panose="02020603050405020304" pitchFamily="18" charset="0"/>
                <a:ea typeface="Source Sans Pro"/>
                <a:cs typeface="Times New Roman" panose="02020603050405020304" pitchFamily="18" charset="0"/>
                <a:sym typeface="Source Sans Pro"/>
              </a:rPr>
              <a:t>East West University</a:t>
            </a:r>
            <a:r>
              <a:rPr lang="en-US" sz="1800" dirty="0">
                <a:solidFill>
                  <a:schemeClr val="tx1"/>
                </a:solidFill>
                <a:latin typeface="Times New Roman" panose="02020603050405020304" pitchFamily="18" charset="0"/>
                <a:ea typeface="Source Sans Pro"/>
                <a:cs typeface="Times New Roman" panose="02020603050405020304" pitchFamily="18" charset="0"/>
                <a:sym typeface="Source Sans Pro"/>
              </a:rPr>
              <a:t> </a:t>
            </a:r>
            <a:endParaRPr sz="1800" dirty="0">
              <a:solidFill>
                <a:schemeClr val="tx1"/>
              </a:solidFill>
              <a:latin typeface="Times New Roman" panose="02020603050405020304" pitchFamily="18" charset="0"/>
              <a:ea typeface="Source Sans Pro"/>
              <a:cs typeface="Times New Roman" panose="02020603050405020304" pitchFamily="18" charset="0"/>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1167511" y="-186252"/>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Times New Roman" panose="02020603050405020304" pitchFamily="18" charset="0"/>
                <a:cs typeface="Times New Roman" panose="02020603050405020304" pitchFamily="18" charset="0"/>
              </a:rPr>
              <a:t>Introduction</a:t>
            </a:r>
            <a:endParaRPr sz="5400" b="1" dirty="0">
              <a:latin typeface="Times New Roman" panose="02020603050405020304" pitchFamily="18" charset="0"/>
              <a:cs typeface="Times New Roman" panose="02020603050405020304" pitchFamily="18" charset="0"/>
            </a:endParaRPr>
          </a:p>
        </p:txBody>
      </p:sp>
      <p:sp>
        <p:nvSpPr>
          <p:cNvPr id="87" name="Google Shape;87;p14"/>
          <p:cNvSpPr txBox="1">
            <a:spLocks noGrp="1"/>
          </p:cNvSpPr>
          <p:nvPr>
            <p:ph type="body" idx="4294967295"/>
          </p:nvPr>
        </p:nvSpPr>
        <p:spPr>
          <a:xfrm>
            <a:off x="1167511" y="145149"/>
            <a:ext cx="7236873" cy="4108025"/>
          </a:xfrm>
          <a:prstGeom prst="rect">
            <a:avLst/>
          </a:prstGeom>
        </p:spPr>
        <p:txBody>
          <a:bodyPr spcFirstLastPara="1" wrap="square" lIns="91425" tIns="91425" rIns="91425" bIns="91425" anchor="t" anchorCtr="0">
            <a:noAutofit/>
          </a:bodyPr>
          <a:lstStyle/>
          <a:p>
            <a:pPr marL="285750" indent="-285750" algn="just">
              <a:buClr>
                <a:schemeClr val="tx1"/>
              </a:buClr>
              <a:buSzPct val="17000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Clr>
                <a:schemeClr val="tx1"/>
              </a:buClr>
              <a:buSzPct val="17000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0" indent="0" algn="just">
              <a:buClr>
                <a:schemeClr val="tx1"/>
              </a:buClr>
              <a:buSzPct val="170000"/>
              <a:buNone/>
            </a:pPr>
            <a:endParaRPr lang="en-US" sz="1800" dirty="0">
              <a:latin typeface="Times New Roman" panose="02020603050405020304" pitchFamily="18" charset="0"/>
              <a:cs typeface="Times New Roman" panose="02020603050405020304" pitchFamily="18" charset="0"/>
            </a:endParaRPr>
          </a:p>
          <a:p>
            <a:pPr marL="285750" indent="-285750">
              <a:buClr>
                <a:schemeClr val="tx1"/>
              </a:buClr>
              <a:buSzPct val="1700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Network congestion refers to a reduction in quality of service (QOS) that causes packet loss, queue delay, or the blocking of new connections.</a:t>
            </a:r>
          </a:p>
          <a:p>
            <a:pPr marL="285750" indent="-285750">
              <a:buClrTx/>
              <a:buSzPct val="1700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Effects of Congestion:</a:t>
            </a:r>
          </a:p>
          <a:p>
            <a:pPr marL="38100" indent="0">
              <a:buClrTx/>
              <a:buSzPct val="170000"/>
              <a:buNone/>
            </a:pPr>
            <a:r>
              <a:rPr lang="en-US" sz="1800" dirty="0">
                <a:latin typeface="Times New Roman" panose="02020603050405020304" pitchFamily="18" charset="0"/>
                <a:cs typeface="Times New Roman" panose="02020603050405020304" pitchFamily="18" charset="0"/>
              </a:rPr>
              <a:t>	1. As delay increases, performance decreases.</a:t>
            </a:r>
          </a:p>
          <a:p>
            <a:pPr marL="38100" indent="0">
              <a:buClrTx/>
              <a:buSzPct val="170000"/>
              <a:buNone/>
            </a:pPr>
            <a:r>
              <a:rPr lang="en-US" sz="1800" dirty="0">
                <a:latin typeface="Times New Roman" panose="02020603050405020304" pitchFamily="18" charset="0"/>
                <a:cs typeface="Times New Roman" panose="02020603050405020304" pitchFamily="18" charset="0"/>
              </a:rPr>
              <a:t>	2. If delay increases, retransmission occurs, making situation 	    worse.</a:t>
            </a:r>
          </a:p>
          <a:p>
            <a:pPr marL="0" indent="0">
              <a:buClrTx/>
              <a:buSzPct val="170000"/>
              <a:buNone/>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
            </a:pPr>
            <a:endParaRPr lang="en-US" sz="1100" dirty="0"/>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690462" y="-143831"/>
            <a:ext cx="7077276"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latin typeface="Times New Roman" panose="02020603050405020304" pitchFamily="18" charset="0"/>
                <a:cs typeface="Times New Roman" panose="02020603050405020304" pitchFamily="18" charset="0"/>
              </a:rPr>
              <a:t>How is Congestion Created?</a:t>
            </a:r>
            <a:endParaRPr sz="2800" dirty="0">
              <a:latin typeface="Times New Roman" panose="02020603050405020304" pitchFamily="18" charset="0"/>
              <a:cs typeface="Times New Roman" panose="02020603050405020304" pitchFamily="18" charset="0"/>
            </a:endParaRP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7" name="Picture 6">
            <a:extLst>
              <a:ext uri="{FF2B5EF4-FFF2-40B4-BE49-F238E27FC236}">
                <a16:creationId xmlns:a16="http://schemas.microsoft.com/office/drawing/2014/main" id="{1419785B-AC9E-BD92-0EC1-224E2B7D5C72}"/>
              </a:ext>
            </a:extLst>
          </p:cNvPr>
          <p:cNvPicPr/>
          <p:nvPr/>
        </p:nvPicPr>
        <p:blipFill>
          <a:blip r:embed="rId3">
            <a:extLst>
              <a:ext uri="{28A0092B-C50C-407E-A947-70E740481C1C}">
                <a14:useLocalDpi xmlns:a14="http://schemas.microsoft.com/office/drawing/2010/main" val="0"/>
              </a:ext>
            </a:extLst>
          </a:blip>
          <a:stretch>
            <a:fillRect/>
          </a:stretch>
        </p:blipFill>
        <p:spPr>
          <a:xfrm>
            <a:off x="690462" y="1095604"/>
            <a:ext cx="6147367" cy="3415884"/>
          </a:xfrm>
          <a:prstGeom prst="rect">
            <a:avLst/>
          </a:prstGeom>
        </p:spPr>
      </p:pic>
      <p:sp>
        <p:nvSpPr>
          <p:cNvPr id="9" name="TextBox 8">
            <a:extLst>
              <a:ext uri="{FF2B5EF4-FFF2-40B4-BE49-F238E27FC236}">
                <a16:creationId xmlns:a16="http://schemas.microsoft.com/office/drawing/2014/main" id="{E0B76169-1934-0919-56E7-38CF09660F3E}"/>
              </a:ext>
            </a:extLst>
          </p:cNvPr>
          <p:cNvSpPr txBox="1"/>
          <p:nvPr/>
        </p:nvSpPr>
        <p:spPr>
          <a:xfrm>
            <a:off x="1478145" y="4511488"/>
            <a:ext cx="4572000" cy="307777"/>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Figure: Creation of Congestion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200"/>
            <a:ext cx="8280732"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b="1" dirty="0">
                <a:latin typeface="Times New Roman" panose="02020603050405020304" pitchFamily="18" charset="0"/>
                <a:cs typeface="Times New Roman" panose="02020603050405020304" pitchFamily="18" charset="0"/>
              </a:rPr>
              <a:t>Importance of Congestion Control</a:t>
            </a:r>
            <a:endParaRPr sz="3600" b="1"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algn="just">
              <a:buClr>
                <a:schemeClr val="tx1"/>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When the sender is sending packets which is higher than the capacity of the receiver, packet drop occurs. </a:t>
            </a:r>
          </a:p>
          <a:p>
            <a:pPr algn="just">
              <a:buClr>
                <a:schemeClr val="tx1"/>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Importance of Congestion Control:</a:t>
            </a:r>
          </a:p>
          <a:p>
            <a:pPr marL="76200" indent="0" algn="just">
              <a:buNone/>
            </a:pPr>
            <a:r>
              <a:rPr lang="en-US" sz="1800" dirty="0">
                <a:latin typeface="Times New Roman" panose="02020603050405020304" pitchFamily="18" charset="0"/>
                <a:cs typeface="Times New Roman" panose="02020603050405020304" pitchFamily="18" charset="0"/>
              </a:rPr>
              <a:t>		1.To Control Data Loss.</a:t>
            </a:r>
          </a:p>
          <a:p>
            <a:pPr marL="76200" indent="0" algn="just">
              <a:buNone/>
            </a:pPr>
            <a:r>
              <a:rPr lang="en-US" sz="1800" dirty="0">
                <a:latin typeface="Times New Roman" panose="02020603050405020304" pitchFamily="18" charset="0"/>
                <a:cs typeface="Times New Roman" panose="02020603050405020304" pitchFamily="18" charset="0"/>
              </a:rPr>
              <a:t>                               2.To save the Bandwidth from being waste</a:t>
            </a:r>
          </a:p>
          <a:p>
            <a:pPr marL="76200" indent="0" algn="just">
              <a:buNone/>
            </a:pPr>
            <a:r>
              <a:rPr lang="en-US" sz="1800" dirty="0">
                <a:latin typeface="Times New Roman" panose="02020603050405020304" pitchFamily="18" charset="0"/>
                <a:cs typeface="Times New Roman" panose="02020603050405020304" pitchFamily="18" charset="0"/>
              </a:rPr>
              <a:t>		3.Unreliable connection.</a:t>
            </a:r>
          </a:p>
          <a:p>
            <a:pPr marL="400050" indent="-400050" algn="ctr">
              <a:buFont typeface="+mj-lt"/>
              <a:buAutoNum type="romanUcPeriod"/>
            </a:pPr>
            <a:endParaRPr lang="en-US" sz="1800" dirty="0">
              <a:latin typeface="Times New Roman" panose="02020603050405020304" pitchFamily="18" charset="0"/>
              <a:cs typeface="Times New Roman" panose="02020603050405020304" pitchFamily="18" charset="0"/>
            </a:endParaRPr>
          </a:p>
          <a:p>
            <a:pPr marL="400050" indent="-400050" algn="ctr">
              <a:buFont typeface="+mj-lt"/>
              <a:buAutoNum type="romanUcPeriod"/>
            </a:pPr>
            <a:endParaRPr lang="en-US" sz="1800" dirty="0">
              <a:latin typeface="Times New Roman" panose="02020603050405020304" pitchFamily="18" charset="0"/>
              <a:cs typeface="Times New Roman" panose="02020603050405020304" pitchFamily="18" charset="0"/>
            </a:endParaRPr>
          </a:p>
          <a:p>
            <a:pPr marL="400050" indent="-400050" algn="ctr">
              <a:buFont typeface="+mj-lt"/>
              <a:buAutoNum type="romanUcPeriod"/>
            </a:pPr>
            <a:endParaRPr lang="en-US" sz="1800" dirty="0">
              <a:latin typeface="Times New Roman" panose="02020603050405020304" pitchFamily="18" charset="0"/>
              <a:cs typeface="Times New Roman" panose="02020603050405020304" pitchFamily="18" charset="0"/>
            </a:endParaRPr>
          </a:p>
          <a:p>
            <a:pPr marL="457200" lvl="0" indent="-381000" algn="l" rtl="0">
              <a:spcBef>
                <a:spcPts val="600"/>
              </a:spcBef>
              <a:spcAft>
                <a:spcPts val="0"/>
              </a:spcAft>
              <a:buSzPts val="2400"/>
              <a:buChar char="◎"/>
            </a:pPr>
            <a:endParaRPr sz="18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21"/>
          <p:cNvSpPr txBox="1">
            <a:spLocks noGrp="1"/>
          </p:cNvSpPr>
          <p:nvPr>
            <p:ph type="title"/>
          </p:nvPr>
        </p:nvSpPr>
        <p:spPr>
          <a:xfrm>
            <a:off x="513147" y="156893"/>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b="1" dirty="0">
                <a:latin typeface="Times New Roman" panose="02020603050405020304" pitchFamily="18" charset="0"/>
                <a:cs typeface="Times New Roman" panose="02020603050405020304" pitchFamily="18" charset="0"/>
              </a:rPr>
              <a:t>TCP Congestion Control Algorithm</a:t>
            </a:r>
            <a:endParaRPr sz="3200" b="1" dirty="0">
              <a:latin typeface="Times New Roman" panose="02020603050405020304" pitchFamily="18" charset="0"/>
              <a:cs typeface="Times New Roman" panose="02020603050405020304" pitchFamily="18" charset="0"/>
            </a:endParaRPr>
          </a:p>
        </p:txBody>
      </p:sp>
      <p:sp>
        <p:nvSpPr>
          <p:cNvPr id="151" name="Google Shape;151;p21"/>
          <p:cNvSpPr txBox="1">
            <a:spLocks noGrp="1"/>
          </p:cNvSpPr>
          <p:nvPr>
            <p:ph type="body" idx="1"/>
          </p:nvPr>
        </p:nvSpPr>
        <p:spPr>
          <a:xfrm>
            <a:off x="513147" y="891467"/>
            <a:ext cx="6681618" cy="1648308"/>
          </a:xfrm>
          <a:prstGeom prst="rect">
            <a:avLst/>
          </a:prstGeom>
        </p:spPr>
        <p:txBody>
          <a:bodyPr spcFirstLastPara="1" wrap="square" lIns="91425" tIns="91425" rIns="91425" bIns="91425" anchor="t" anchorCtr="0">
            <a:noAutofit/>
          </a:bodyPr>
          <a:lstStyle/>
          <a:p>
            <a:pPr marL="285750" indent="-285750" algn="just">
              <a:buClr>
                <a:schemeClr val="tx1"/>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TCP (Transmission Control Protocol) uses various kinds of congestion control algorithms. To find the solution to this problem we have decided to use Slow and Start algorithm. </a:t>
            </a:r>
          </a:p>
          <a:p>
            <a:pPr marL="285750" indent="-285750" algn="just">
              <a:buClr>
                <a:schemeClr val="tx1"/>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Congestion control of TCP has 3 phases-</a:t>
            </a:r>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10" name="Picture 9">
            <a:extLst>
              <a:ext uri="{FF2B5EF4-FFF2-40B4-BE49-F238E27FC236}">
                <a16:creationId xmlns:a16="http://schemas.microsoft.com/office/drawing/2014/main" id="{8318A343-7691-685B-E568-6E1EB1937D01}"/>
              </a:ext>
            </a:extLst>
          </p:cNvPr>
          <p:cNvPicPr/>
          <p:nvPr/>
        </p:nvPicPr>
        <p:blipFill>
          <a:blip r:embed="rId3">
            <a:extLst>
              <a:ext uri="{28A0092B-C50C-407E-A947-70E740481C1C}">
                <a14:useLocalDpi xmlns:a14="http://schemas.microsoft.com/office/drawing/2010/main" val="0"/>
              </a:ext>
            </a:extLst>
          </a:blip>
          <a:stretch>
            <a:fillRect/>
          </a:stretch>
        </p:blipFill>
        <p:spPr>
          <a:xfrm>
            <a:off x="1797828" y="2539775"/>
            <a:ext cx="6344231" cy="23591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422593" y="716983"/>
            <a:ext cx="8618626" cy="702600"/>
          </a:xfrm>
          <a:prstGeom prst="rect">
            <a:avLst/>
          </a:prstGeom>
        </p:spPr>
        <p:txBody>
          <a:bodyPr spcFirstLastPara="1" wrap="square" lIns="91425" tIns="91425" rIns="91425" bIns="91425" anchor="b" anchorCtr="0">
            <a:noAutofit/>
          </a:bodyPr>
          <a:lstStyle/>
          <a:p>
            <a:r>
              <a:rPr lang="en-US" sz="2400" b="1" dirty="0">
                <a:latin typeface="Times New Roman" panose="02020603050405020304" pitchFamily="18" charset="0"/>
                <a:cs typeface="Times New Roman" panose="02020603050405020304" pitchFamily="18" charset="0"/>
              </a:rPr>
              <a:t>Formula of Slow-Start Phase</a:t>
            </a:r>
            <a:br>
              <a:rPr lang="en-US" b="1"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Congestion window size = Congestion window size + Maximum Segment Size (MSS)</a:t>
            </a:r>
            <a:br>
              <a:rPr lang="en-US" sz="1800" dirty="0">
                <a:solidFill>
                  <a:schemeClr val="tx1"/>
                </a:solidFill>
                <a:latin typeface="Times New Roman" panose="02020603050405020304" pitchFamily="18" charset="0"/>
                <a:cs typeface="Times New Roman" panose="02020603050405020304" pitchFamily="18" charset="0"/>
              </a:rPr>
            </a:b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Picture 2">
            <a:extLst>
              <a:ext uri="{FF2B5EF4-FFF2-40B4-BE49-F238E27FC236}">
                <a16:creationId xmlns:a16="http://schemas.microsoft.com/office/drawing/2014/main" id="{6BEF433A-5EFB-A723-CA59-B657D8BB013A}"/>
              </a:ext>
            </a:extLst>
          </p:cNvPr>
          <p:cNvPicPr>
            <a:picLocks noChangeAspect="1"/>
          </p:cNvPicPr>
          <p:nvPr/>
        </p:nvPicPr>
        <p:blipFill>
          <a:blip r:embed="rId3"/>
          <a:stretch>
            <a:fillRect/>
          </a:stretch>
        </p:blipFill>
        <p:spPr>
          <a:xfrm>
            <a:off x="1659720" y="1517711"/>
            <a:ext cx="5424958" cy="3239312"/>
          </a:xfrm>
          <a:prstGeom prst="rect">
            <a:avLst/>
          </a:prstGeom>
        </p:spPr>
      </p:pic>
      <p:sp>
        <p:nvSpPr>
          <p:cNvPr id="13" name="TextBox 12">
            <a:extLst>
              <a:ext uri="{FF2B5EF4-FFF2-40B4-BE49-F238E27FC236}">
                <a16:creationId xmlns:a16="http://schemas.microsoft.com/office/drawing/2014/main" id="{7093641D-2D47-E9AD-EE04-ECCA869CFC7E}"/>
              </a:ext>
            </a:extLst>
          </p:cNvPr>
          <p:cNvSpPr txBox="1"/>
          <p:nvPr/>
        </p:nvSpPr>
        <p:spPr>
          <a:xfrm>
            <a:off x="2286000" y="4749851"/>
            <a:ext cx="4572000" cy="307777"/>
          </a:xfrm>
          <a:prstGeom prst="rect">
            <a:avLst/>
          </a:prstGeom>
          <a:noFill/>
        </p:spPr>
        <p:txBody>
          <a:bodyPr wrap="square">
            <a:spAutoFit/>
          </a:bodyPr>
          <a:lstStyle/>
          <a:p>
            <a:pPr algn="ctr"/>
            <a:r>
              <a:rPr lang="en-US" sz="1400"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Slow Start Phase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448842" y="792592"/>
            <a:ext cx="8881313" cy="702600"/>
          </a:xfrm>
          <a:prstGeom prst="rect">
            <a:avLst/>
          </a:prstGeom>
        </p:spPr>
        <p:txBody>
          <a:bodyPr spcFirstLastPara="1" wrap="square" lIns="91425" tIns="91425" rIns="91425" bIns="91425" anchor="b" anchorCtr="0">
            <a:noAutofit/>
          </a:bodyPr>
          <a:lstStyle/>
          <a:p>
            <a:r>
              <a:rPr lang="en-US" sz="2400" b="1" dirty="0">
                <a:latin typeface="Times New Roman" panose="02020603050405020304" pitchFamily="18" charset="0"/>
                <a:cs typeface="Times New Roman" panose="02020603050405020304" pitchFamily="18" charset="0"/>
              </a:rPr>
              <a:t>Congestion Avoidance Phase</a:t>
            </a:r>
            <a:br>
              <a:rPr lang="en-US" sz="2400" b="1" dirty="0">
                <a:latin typeface="Times New Roman" panose="02020603050405020304" pitchFamily="18" charset="0"/>
                <a:cs typeface="Times New Roman" panose="02020603050405020304" pitchFamily="18" charset="0"/>
              </a:rPr>
            </a:br>
            <a:br>
              <a:rPr lang="en-US" sz="2000" dirty="0">
                <a:solidFill>
                  <a:srgbClr val="7030A0"/>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After reaching the threshold value congestion avoidance phase starts. The congestion window size is increased linearly by the sender after receiving each acknowledgement. </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3" name="TextBox 12">
            <a:extLst>
              <a:ext uri="{FF2B5EF4-FFF2-40B4-BE49-F238E27FC236}">
                <a16:creationId xmlns:a16="http://schemas.microsoft.com/office/drawing/2014/main" id="{7093641D-2D47-E9AD-EE04-ECCA869CFC7E}"/>
              </a:ext>
            </a:extLst>
          </p:cNvPr>
          <p:cNvSpPr txBox="1"/>
          <p:nvPr/>
        </p:nvSpPr>
        <p:spPr>
          <a:xfrm>
            <a:off x="2286000" y="4749851"/>
            <a:ext cx="4572000" cy="307777"/>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Figure: Congestion avoidance</a:t>
            </a:r>
          </a:p>
        </p:txBody>
      </p:sp>
      <p:pic>
        <p:nvPicPr>
          <p:cNvPr id="4" name="Picture 3">
            <a:extLst>
              <a:ext uri="{FF2B5EF4-FFF2-40B4-BE49-F238E27FC236}">
                <a16:creationId xmlns:a16="http://schemas.microsoft.com/office/drawing/2014/main" id="{50026618-D929-F9A8-00DE-F5C7184362B3}"/>
              </a:ext>
            </a:extLst>
          </p:cNvPr>
          <p:cNvPicPr>
            <a:picLocks noChangeAspect="1"/>
          </p:cNvPicPr>
          <p:nvPr/>
        </p:nvPicPr>
        <p:blipFill>
          <a:blip r:embed="rId3"/>
          <a:stretch>
            <a:fillRect/>
          </a:stretch>
        </p:blipFill>
        <p:spPr>
          <a:xfrm>
            <a:off x="1774054" y="1771304"/>
            <a:ext cx="5595891" cy="2727834"/>
          </a:xfrm>
          <a:prstGeom prst="rect">
            <a:avLst/>
          </a:prstGeom>
        </p:spPr>
      </p:pic>
    </p:spTree>
    <p:extLst>
      <p:ext uri="{BB962C8B-B14F-4D97-AF65-F5344CB8AC3E}">
        <p14:creationId xmlns:p14="http://schemas.microsoft.com/office/powerpoint/2010/main" val="299173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33470" y="1410413"/>
            <a:ext cx="7877060" cy="702600"/>
          </a:xfrm>
          <a:prstGeom prst="rect">
            <a:avLst/>
          </a:prstGeom>
        </p:spPr>
        <p:txBody>
          <a:bodyPr spcFirstLastPara="1" wrap="square" lIns="91425" tIns="91425" rIns="91425" bIns="91425" anchor="b" anchorCtr="0">
            <a:noAutofit/>
          </a:bodyPr>
          <a:lstStyle/>
          <a:p>
            <a:r>
              <a:rPr lang="en-US" sz="2400" b="1" dirty="0">
                <a:latin typeface="Times New Roman" panose="02020603050405020304" pitchFamily="18" charset="0"/>
                <a:cs typeface="Times New Roman" panose="02020603050405020304" pitchFamily="18" charset="0"/>
              </a:rPr>
              <a:t>Congestion Detection Phase</a:t>
            </a:r>
            <a:br>
              <a:rPr lang="en-US" sz="2000" b="1" dirty="0">
                <a:solidFill>
                  <a:srgbClr val="7030A0"/>
                </a:solidFill>
                <a:latin typeface="Times New Roman" panose="02020603050405020304" pitchFamily="18" charset="0"/>
                <a:cs typeface="Times New Roman" panose="02020603050405020304" pitchFamily="18" charset="0"/>
              </a:rPr>
            </a:br>
            <a:br>
              <a:rPr lang="en-US" sz="2000" b="1" dirty="0">
                <a:solidFill>
                  <a:srgbClr val="7030A0"/>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When sender does not get acknowledgement for the received transmitted segment, sender understands congestion has occurred. Retransmission occurs in :</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1. When a timer times out. </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2. When 3 acknowledgments are achieved. In both cases threshold will be dropped to one half.</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Picture 2">
            <a:extLst>
              <a:ext uri="{FF2B5EF4-FFF2-40B4-BE49-F238E27FC236}">
                <a16:creationId xmlns:a16="http://schemas.microsoft.com/office/drawing/2014/main" id="{52055F25-C1AE-F68B-D279-CA2841B9DB2C}"/>
              </a:ext>
            </a:extLst>
          </p:cNvPr>
          <p:cNvPicPr>
            <a:picLocks noChangeAspect="1"/>
          </p:cNvPicPr>
          <p:nvPr/>
        </p:nvPicPr>
        <p:blipFill>
          <a:blip r:embed="rId3"/>
          <a:stretch>
            <a:fillRect/>
          </a:stretch>
        </p:blipFill>
        <p:spPr>
          <a:xfrm>
            <a:off x="1829822" y="1892301"/>
            <a:ext cx="5754124" cy="2635420"/>
          </a:xfrm>
          <a:prstGeom prst="rect">
            <a:avLst/>
          </a:prstGeom>
        </p:spPr>
      </p:pic>
      <p:sp>
        <p:nvSpPr>
          <p:cNvPr id="9" name="TextBox 8">
            <a:extLst>
              <a:ext uri="{FF2B5EF4-FFF2-40B4-BE49-F238E27FC236}">
                <a16:creationId xmlns:a16="http://schemas.microsoft.com/office/drawing/2014/main" id="{B9A7F541-B854-F403-84B4-B4CCF5C2018C}"/>
              </a:ext>
            </a:extLst>
          </p:cNvPr>
          <p:cNvSpPr txBox="1"/>
          <p:nvPr/>
        </p:nvSpPr>
        <p:spPr>
          <a:xfrm>
            <a:off x="2014754" y="4749851"/>
            <a:ext cx="4572000" cy="307777"/>
          </a:xfrm>
          <a:prstGeom prst="rect">
            <a:avLst/>
          </a:prstGeom>
          <a:noFill/>
        </p:spPr>
        <p:txBody>
          <a:bodyPr wrap="square">
            <a:spAutoFit/>
          </a:bodyPr>
          <a:lstStyle/>
          <a:p>
            <a:pPr algn="ctr"/>
            <a:r>
              <a:rPr lang="en-US" sz="1400" dirty="0">
                <a:latin typeface="Times New Roman" panose="02020603050405020304" pitchFamily="18" charset="0"/>
                <a:cs typeface="Times New Roman" panose="02020603050405020304" pitchFamily="18" charset="0"/>
              </a:rPr>
              <a:t>Figure: TCP congestion policy</a:t>
            </a:r>
          </a:p>
        </p:txBody>
      </p: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693</Words>
  <Application>Microsoft Office PowerPoint</Application>
  <PresentationFormat>On-screen Show (16:9)</PresentationFormat>
  <Paragraphs>96</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Wingdings</vt:lpstr>
      <vt:lpstr>Times New Roman</vt:lpstr>
      <vt:lpstr>Roboto Slab</vt:lpstr>
      <vt:lpstr>Source Sans Pro</vt:lpstr>
      <vt:lpstr>Cordelia template</vt:lpstr>
      <vt:lpstr>Enhancement of TCP Congestion Control Protocol</vt:lpstr>
      <vt:lpstr>Presented by:</vt:lpstr>
      <vt:lpstr>Introduction</vt:lpstr>
      <vt:lpstr>How is Congestion Created?</vt:lpstr>
      <vt:lpstr>Importance of Congestion Control</vt:lpstr>
      <vt:lpstr>TCP Congestion Control Algorithm</vt:lpstr>
      <vt:lpstr>Formula of Slow-Start Phase  Congestion window size = Congestion window size + Maximum Segment Size (MSS) </vt:lpstr>
      <vt:lpstr>Congestion Avoidance Phase  After reaching the threshold value congestion avoidance phase starts. The congestion window size is increased linearly by the sender after receiving each acknowledgement. </vt:lpstr>
      <vt:lpstr>Congestion Detection Phase  When sender does not get acknowledgement for the received transmitted segment, sender understands congestion has occurred. Retransmission occurs in : 1. When a timer times out.  2. When 3 acknowledgments are achieved. In both cases threshold will be dropped to one half.</vt:lpstr>
      <vt:lpstr>Limitations of Previous Algorithm </vt:lpstr>
      <vt:lpstr>Proposed Version of Slow-Start Algorithm</vt:lpstr>
      <vt:lpstr>Graphical Representation </vt:lpstr>
      <vt:lpstr>PowerPoint Presentation</vt:lpstr>
      <vt:lpstr>Future Work and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Enhancement of TCP Congestion Control</dc:title>
  <dc:creator>Ehsan Haque</dc:creator>
  <cp:lastModifiedBy>zarin495jeba@gmail.com</cp:lastModifiedBy>
  <cp:revision>13</cp:revision>
  <dcterms:modified xsi:type="dcterms:W3CDTF">2022-06-29T18:49:11Z</dcterms:modified>
</cp:coreProperties>
</file>