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79"/>
  </p:notesMasterIdLst>
  <p:sldIdLst>
    <p:sldId id="256" r:id="rId2"/>
    <p:sldId id="299" r:id="rId3"/>
    <p:sldId id="298" r:id="rId4"/>
    <p:sldId id="302" r:id="rId5"/>
    <p:sldId id="300" r:id="rId6"/>
    <p:sldId id="301" r:id="rId7"/>
    <p:sldId id="303" r:id="rId8"/>
    <p:sldId id="304" r:id="rId9"/>
    <p:sldId id="305" r:id="rId10"/>
    <p:sldId id="306" r:id="rId11"/>
    <p:sldId id="309" r:id="rId12"/>
    <p:sldId id="310" r:id="rId13"/>
    <p:sldId id="336" r:id="rId14"/>
    <p:sldId id="337" r:id="rId15"/>
    <p:sldId id="338" r:id="rId16"/>
    <p:sldId id="312" r:id="rId17"/>
    <p:sldId id="319" r:id="rId18"/>
    <p:sldId id="318" r:id="rId19"/>
    <p:sldId id="313" r:id="rId20"/>
    <p:sldId id="314" r:id="rId21"/>
    <p:sldId id="316" r:id="rId22"/>
    <p:sldId id="315" r:id="rId23"/>
    <p:sldId id="320" r:id="rId24"/>
    <p:sldId id="321" r:id="rId25"/>
    <p:sldId id="317" r:id="rId26"/>
    <p:sldId id="322" r:id="rId27"/>
    <p:sldId id="323" r:id="rId28"/>
    <p:sldId id="324" r:id="rId29"/>
    <p:sldId id="325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9" r:id="rId40"/>
    <p:sldId id="341" r:id="rId41"/>
    <p:sldId id="340" r:id="rId42"/>
    <p:sldId id="342" r:id="rId43"/>
    <p:sldId id="345" r:id="rId44"/>
    <p:sldId id="378" r:id="rId45"/>
    <p:sldId id="379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6" r:id="rId56"/>
    <p:sldId id="357" r:id="rId57"/>
    <p:sldId id="359" r:id="rId58"/>
    <p:sldId id="358" r:id="rId59"/>
    <p:sldId id="361" r:id="rId60"/>
    <p:sldId id="360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76" r:id="rId69"/>
    <p:sldId id="377" r:id="rId70"/>
    <p:sldId id="370" r:id="rId71"/>
    <p:sldId id="372" r:id="rId72"/>
    <p:sldId id="371" r:id="rId73"/>
    <p:sldId id="373" r:id="rId74"/>
    <p:sldId id="369" r:id="rId75"/>
    <p:sldId id="374" r:id="rId76"/>
    <p:sldId id="375" r:id="rId77"/>
    <p:sldId id="31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3/1/2020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3/1/2020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3/1/2020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3/1/2020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3/1/2020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used as the type specifier to create C++ Objects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object declaration creates a physical entity of its class type, i.e., occupies memory space class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object has its own copy of data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recta.set_values</a:t>
            </a:r>
            <a:r>
              <a:rPr lang="en-US" b="1" dirty="0">
                <a:solidFill>
                  <a:srgbClr val="0070C0"/>
                </a:solidFill>
              </a:rPr>
              <a:t>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rectb.set_values</a:t>
            </a:r>
            <a:r>
              <a:rPr lang="en-US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"recta area: " &lt;&lt; 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 area: " &lt;&lt; 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err="1">
                <a:solidFill>
                  <a:schemeClr val="accent3"/>
                </a:solidFill>
              </a:rPr>
              <a:t>recta.height</a:t>
            </a:r>
            <a:r>
              <a:rPr lang="en-US" b="1" dirty="0">
                <a:solidFill>
                  <a:schemeClr val="accent3"/>
                </a:solidFill>
              </a:rPr>
              <a:t>=5;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// Not possible, height is a private member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C++ introduces two operators for dynamically allocating and deallocating memory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r>
              <a:rPr lang="en-US" altLang="en-US" b="1" dirty="0">
                <a:solidFill>
                  <a:srgbClr val="0070C0"/>
                </a:solidFill>
              </a:rPr>
              <a:t> = new type	//type *</a:t>
            </a: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r>
              <a:rPr lang="en-US" altLang="en-US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new returns a pointer to dynamically allocated memory that is sufficient to hold a data of type 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delete </a:t>
            </a: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releases the memory previously allocated by new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Memory allocated by new must be released using delete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case of insufficient memory, </a:t>
            </a:r>
            <a:r>
              <a:rPr lang="en-US" b="1" i="1" dirty="0"/>
              <a:t>new</a:t>
            </a:r>
            <a:r>
              <a:rPr lang="en-US" dirty="0"/>
              <a:t> can report failure in two ways</a:t>
            </a:r>
          </a:p>
          <a:p>
            <a:pPr lvl="1" algn="just"/>
            <a:r>
              <a:rPr lang="en-US" dirty="0"/>
              <a:t>By returning a null pointer</a:t>
            </a:r>
          </a:p>
          <a:p>
            <a:pPr lvl="1" algn="just"/>
            <a:r>
              <a:rPr lang="en-US" dirty="0"/>
              <a:t>By generating an exception</a:t>
            </a:r>
          </a:p>
          <a:p>
            <a:pPr algn="just"/>
            <a:r>
              <a:rPr lang="en-US" dirty="0"/>
              <a:t>The reaction of </a:t>
            </a:r>
            <a:r>
              <a:rPr lang="en-US" b="1" i="1" dirty="0"/>
              <a:t>new</a:t>
            </a:r>
            <a:r>
              <a:rPr lang="en-US" dirty="0"/>
              <a:t> in this case varies from compiler to compiler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Advantages</a:t>
            </a:r>
          </a:p>
          <a:p>
            <a:pPr lvl="1" algn="just"/>
            <a:r>
              <a:rPr lang="en-US" dirty="0"/>
              <a:t>Automatically allocates enough memory to hold an object of the specified type, do not need to use </a:t>
            </a:r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pPr lvl="1" algn="just"/>
            <a:r>
              <a:rPr lang="en-US" dirty="0"/>
              <a:t>Automatically returns a pointer of the specified type, do not to use an explicit type cast</a:t>
            </a:r>
          </a:p>
          <a:p>
            <a:pPr lvl="1" algn="just"/>
            <a:r>
              <a:rPr lang="en-US" dirty="0"/>
              <a:t>Both new and delete can be overloaded</a:t>
            </a:r>
          </a:p>
          <a:p>
            <a:pPr lvl="1" algn="just"/>
            <a:r>
              <a:rPr lang="en-US" dirty="0"/>
              <a:t>In case of objects, new dynamically allocates the object and calls its constructor </a:t>
            </a:r>
          </a:p>
          <a:p>
            <a:pPr lvl="1" algn="just"/>
            <a:r>
              <a:rPr lang="en-US" dirty="0"/>
              <a:t>In case of objects, delete calls the destructor of the object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Special member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Public function member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Same name as class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return type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Indicate parameters in prototype: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Rectangle(double, double);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Use parameters in the definition:</a:t>
            </a:r>
            <a:br>
              <a:rPr lang="en-US" altLang="en-US" dirty="0"/>
            </a:b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	Rectangle::Rectangle(int a, int b){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   		</a:t>
            </a:r>
            <a:r>
              <a:rPr lang="en-US" b="1" dirty="0">
                <a:solidFill>
                  <a:srgbClr val="0070C0"/>
                </a:solidFill>
              </a:rPr>
              <a:t>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width = b;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Declare objects with parameters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Rectangle r(10, 5);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0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Automatically called when a new object is created (instantiated)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Initialize data members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constructors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Function overloading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Rectangle();</a:t>
            </a:r>
            <a:br>
              <a:rPr lang="fr-FR" altLang="en-US" b="1" dirty="0">
                <a:solidFill>
                  <a:srgbClr val="0070C0"/>
                </a:solidFill>
              </a:rPr>
            </a:br>
            <a:endParaRPr lang="fr-FR" altLang="en-US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);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fr-FR" altLang="en-US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, 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Default 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constructor function with no parameter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Rectangle();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Supplied by the compiler automatically if no constructor is defined by the programmer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initialize the member variables to any default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garbage value after creation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fr-FR" b="1" dirty="0">
                <a:solidFill>
                  <a:srgbClr val="C00000"/>
                </a:solidFill>
              </a:rPr>
              <a:t>Circle() { radius = 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b="1" dirty="0">
                <a:solidFill>
                  <a:srgbClr val="C00000"/>
                </a:solidFill>
              </a:rPr>
              <a:t>	Circle(</a:t>
            </a:r>
            <a:r>
              <a:rPr lang="fr-FR" b="1" dirty="0" err="1">
                <a:solidFill>
                  <a:srgbClr val="C00000"/>
                </a:solidFill>
              </a:rPr>
              <a:t>int</a:t>
            </a:r>
            <a:r>
              <a:rPr lang="fr-FR" b="1" dirty="0">
                <a:solidFill>
                  <a:srgbClr val="C00000"/>
                </a:solidFill>
              </a:rPr>
              <a:t> 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setRadius</a:t>
            </a:r>
            <a:r>
              <a:rPr lang="en-US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getDiameter</a:t>
            </a:r>
            <a:r>
              <a:rPr lang="en-US" b="1" dirty="0">
                <a:solidFill>
                  <a:srgbClr val="0070C0"/>
                </a:solidFill>
              </a:rPr>
              <a:t>() {return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getArea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getCircumference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the logical abstraction or model of C++ Objects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declaration defines a new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what an object of that type will look like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the nature of the data and functions of that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Classes must be defined before creating the objects, i.e., objects cannot be created without the classes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Definition of a class does not create any physical objects rather a logical abstraction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Circle::Circle(int r)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     radius = r;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Circle c1, c2(7);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c1.setRadius(5); 	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area of c1:”&lt;&lt;c1.getArea()&lt;&lt;“\n”;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circumference of c1:”&lt;&lt; c1.getCircumference()&lt;&lt;“\n”;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Diameter of c2:”&lt;&lt;c2.getDiameter()&lt;&lt;“\n”;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return 0;	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Special member function</a:t>
            </a:r>
          </a:p>
          <a:p>
            <a:pPr lvl="1"/>
            <a:r>
              <a:rPr lang="en-US" altLang="en-US" dirty="0"/>
              <a:t>Public function member</a:t>
            </a:r>
          </a:p>
          <a:p>
            <a:pPr lvl="1"/>
            <a:r>
              <a:rPr lang="en-US" altLang="en-US" dirty="0"/>
              <a:t>Same name as class </a:t>
            </a:r>
          </a:p>
          <a:p>
            <a:pPr lvl="1"/>
            <a:r>
              <a:rPr lang="en-US" altLang="en-US" dirty="0"/>
              <a:t>Preceded with tilde (</a:t>
            </a:r>
            <a:r>
              <a:rPr lang="en-US" altLang="en-US" b="1" dirty="0"/>
              <a:t>~</a:t>
            </a:r>
            <a:r>
              <a:rPr lang="en-US" altLang="en-US" dirty="0"/>
              <a:t>), </a:t>
            </a:r>
          </a:p>
          <a:p>
            <a:pPr lvl="2"/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70C0"/>
                </a:solidFill>
              </a:rPr>
              <a:t>~Rectangle() { </a:t>
            </a:r>
            <a:r>
              <a:rPr lang="en-US" altLang="en-US" b="1" dirty="0" err="1">
                <a:solidFill>
                  <a:srgbClr val="0070C0"/>
                </a:solidFill>
              </a:rPr>
              <a:t>cout</a:t>
            </a:r>
            <a:r>
              <a:rPr lang="en-US" altLang="en-US" b="1" dirty="0">
                <a:solidFill>
                  <a:srgbClr val="0070C0"/>
                </a:solidFill>
              </a:rPr>
              <a:t> &lt;&lt; “Destructor”; }</a:t>
            </a:r>
          </a:p>
          <a:p>
            <a:pPr lvl="1"/>
            <a:r>
              <a:rPr lang="en-US" altLang="en-US" dirty="0"/>
              <a:t>No arguments </a:t>
            </a:r>
          </a:p>
          <a:p>
            <a:pPr lvl="1"/>
            <a:r>
              <a:rPr lang="en-US" altLang="en-US" dirty="0"/>
              <a:t>No return value</a:t>
            </a:r>
            <a:endParaRPr lang="en-US" dirty="0"/>
          </a:p>
          <a:p>
            <a:r>
              <a:rPr lang="en-US" dirty="0"/>
              <a:t>Automatically called by the compiler when an object is destroyed</a:t>
            </a:r>
            <a:endParaRPr lang="en-US" altLang="en-US" dirty="0"/>
          </a:p>
          <a:p>
            <a:r>
              <a:rPr lang="en-US" altLang="en-US" dirty="0"/>
              <a:t>Mainly used to de-allocate dynamic memory locations</a:t>
            </a:r>
          </a:p>
          <a:p>
            <a:r>
              <a:rPr lang="en-US" altLang="en-US" dirty="0"/>
              <a:t>Cannot be overloaded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For global objects, an object’s constructor is called once, when the program first begins execution</a:t>
            </a:r>
          </a:p>
          <a:p>
            <a:endParaRPr lang="en-US" altLang="en-US" dirty="0"/>
          </a:p>
          <a:p>
            <a:r>
              <a:rPr lang="en-US" altLang="en-US" dirty="0"/>
              <a:t>For local objects, the constructor is called each time the declaration statement is executed</a:t>
            </a:r>
          </a:p>
          <a:p>
            <a:endParaRPr lang="en-US" altLang="en-US" dirty="0"/>
          </a:p>
          <a:p>
            <a:r>
              <a:rPr lang="en-US" altLang="en-US" dirty="0"/>
              <a:t>Local objects are destroyed when they go out of scope</a:t>
            </a:r>
          </a:p>
          <a:p>
            <a:endParaRPr lang="en-US" altLang="en-US" dirty="0"/>
          </a:p>
          <a:p>
            <a:r>
              <a:rPr lang="en-US" altLang="en-US" dirty="0"/>
              <a:t>Global objects are destroyed when the program ends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2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Object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is possible to access a member of an object via a pointer to that object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Creation of an object pointer does not create an object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We can take the address of objects using the address operator (&amp;) and store it in object pointers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 A *p =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/>
              <a:t>We have to use the arrow (-&gt;) operator instead of the dot (.) operator while accessing a member through an object pointer </a:t>
            </a: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p-&gt;f1();  </a:t>
            </a:r>
            <a:r>
              <a:rPr lang="en-US" b="1" i="1" dirty="0">
                <a:solidFill>
                  <a:srgbClr val="0070C0"/>
                </a:solidFill>
              </a:rPr>
              <a:t>// let f1 is public in A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dirty="0"/>
              <a:t>Pointer arithmetic using an object pointer is the same as it is for any other data type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incremented, it points to the next object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decremented, it points to the previous object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 a, *b, *c;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b= new Rectangle;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c= &amp;a;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a.set_values</a:t>
            </a:r>
            <a:r>
              <a:rPr lang="en-US" sz="2900" b="1" dirty="0">
                <a:solidFill>
                  <a:srgbClr val="0070C0"/>
                </a:solidFill>
              </a:rPr>
              <a:t> (1,2);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b-&gt;</a:t>
            </a:r>
            <a:r>
              <a:rPr lang="en-US" sz="2900" b="1" dirty="0" err="1">
                <a:solidFill>
                  <a:srgbClr val="0070C0"/>
                </a:solidFill>
              </a:rPr>
              <a:t>set_values</a:t>
            </a:r>
            <a:r>
              <a:rPr lang="en-US" sz="2900" b="1" dirty="0">
                <a:solidFill>
                  <a:srgbClr val="0070C0"/>
                </a:solidFill>
              </a:rPr>
              <a:t> (3,4);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"a area: " &lt;&lt; </a:t>
            </a:r>
            <a:r>
              <a:rPr lang="en-US" sz="2900" b="1" dirty="0" err="1">
                <a:solidFill>
                  <a:srgbClr val="0070C0"/>
                </a:solidFill>
              </a:rPr>
              <a:t>a.area</a:t>
            </a:r>
            <a:r>
              <a:rPr lang="en-US" sz="2900" b="1" dirty="0">
                <a:solidFill>
                  <a:srgbClr val="0070C0"/>
                </a:solidFill>
              </a:rPr>
              <a:t>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"*b area: " &lt;&lt; b-&gt;area()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"*c area: " &lt;&lt; c-&gt;area()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delete b;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One object can be assigned to another provided that both objects are of the same type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It is not sufficient that the types just be physically similar – their type names must be the same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By default, when one object is assigned to another, a bitwise copy of all the data members is made, including compound data structures like arrays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Creates problem when member variables point to dynamically allocated memory and destructors are used to free that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Rectangle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width,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(</a:t>
            </a:r>
            <a:r>
              <a:rPr lang="en-US" sz="2200" b="1" dirty="0" err="1">
                <a:solidFill>
                  <a:srgbClr val="0070C0"/>
                </a:solidFill>
              </a:rPr>
              <a:t>int,int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area (){return(width*height);}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 = a; 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Rectangle recta (3,4);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Rectangle </a:t>
            </a: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 (5,6);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=recta;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000" b="1" dirty="0" err="1">
                <a:solidFill>
                  <a:srgbClr val="0070C0"/>
                </a:solidFill>
              </a:rPr>
              <a:t>recta.area</a:t>
            </a:r>
            <a:r>
              <a:rPr lang="en-US" sz="2000" b="1" dirty="0">
                <a:solidFill>
                  <a:srgbClr val="0070C0"/>
                </a:solidFill>
              </a:rPr>
              <a:t>() &lt;&lt; 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"</a:t>
            </a: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 area: " &lt;&lt; </a:t>
            </a:r>
            <a:r>
              <a:rPr lang="en-US" sz="2000" b="1" dirty="0" err="1">
                <a:solidFill>
                  <a:srgbClr val="0070C0"/>
                </a:solidFill>
              </a:rPr>
              <a:t>rectb.area</a:t>
            </a:r>
            <a:r>
              <a:rPr lang="en-US" sz="2000" b="1" dirty="0">
                <a:solidFill>
                  <a:srgbClr val="0070C0"/>
                </a:solidFill>
              </a:rPr>
              <a:t>() &lt;&lt; 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2000" b="1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7160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723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recta=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Objects can be passed to functions as arguments in just the same way that other types of data are passed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 all objects are passed by value to a function</a:t>
            </a:r>
          </a:p>
          <a:p>
            <a:r>
              <a:rPr lang="en-US" dirty="0"/>
              <a:t>Address of an object can be sent to a function to implement call by reference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call by reference, as no new objects are formed, constructors and destructors are not called</a:t>
            </a:r>
          </a:p>
          <a:p>
            <a:r>
              <a:rPr lang="en-US" dirty="0"/>
              <a:t>But in call by value, while making a copy, constructors are not called for the copy but destructors are called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function must be declared as returning a class type</a:t>
            </a:r>
          </a:p>
          <a:p>
            <a:r>
              <a:rPr lang="en-US" dirty="0"/>
              <a:t>When an object is returned by a function, a temporary object (invisible to us) is automatically created which holds the return value</a:t>
            </a:r>
          </a:p>
          <a:p>
            <a:r>
              <a:rPr lang="en-US" dirty="0"/>
              <a:t>While making a copy, constructors are not called for the copy but destructors are called</a:t>
            </a:r>
          </a:p>
          <a:p>
            <a:r>
              <a:rPr lang="en-US" dirty="0"/>
              <a:t>After the value has been returned, this object is destroyed</a:t>
            </a:r>
          </a:p>
          <a:p>
            <a:r>
              <a:rPr lang="en-US" dirty="0"/>
              <a:t>The destruction of this temporary object might cause unexpected side effects in some situations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0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width,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(</a:t>
            </a:r>
            <a:r>
              <a:rPr lang="en-US" sz="2200" b="1" dirty="0" err="1">
                <a:solidFill>
                  <a:srgbClr val="0070C0"/>
                </a:solidFill>
              </a:rPr>
              <a:t>int,int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area () {return (width*height);}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 = a; 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7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if(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()&gt;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return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 </a:t>
            </a:r>
            <a:r>
              <a:rPr lang="en-US" sz="2000" dirty="0">
                <a:solidFill>
                  <a:srgbClr val="FF0000"/>
                </a:solidFill>
              </a:rPr>
              <a:t>//this will cause the program to crash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4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Functions that are not actually called but, rather, are expanded in line, at the point of each call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Advantage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Have no overhead associated with the function call and return mechanism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Can be executed much faster than normal functions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Safer than parameterized macros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Disadvantage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If they are too large and called too often, the program grows larger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can 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int even(int 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!(x%2);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if(even(10))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“10 is even\n”;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// becomes if(!(10%2))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if(even(11))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“11 is even\n”;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// becomes if(!(11%2))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b="1" dirty="0"/>
              <a:t>inline</a:t>
            </a:r>
            <a:r>
              <a:rPr lang="en-US" dirty="0"/>
              <a:t> specifier is a </a:t>
            </a:r>
            <a:r>
              <a:rPr lang="en-US" i="1" dirty="0"/>
              <a:t>request</a:t>
            </a:r>
            <a:r>
              <a:rPr lang="en-US" dirty="0"/>
              <a:t>, not a command, to the compiler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compilers will not in-line a function if it contains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static</a:t>
            </a:r>
            <a:r>
              <a:rPr lang="en-US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, </a:t>
            </a:r>
            <a:r>
              <a:rPr lang="en-US" b="1" dirty="0"/>
              <a:t>switch</a:t>
            </a:r>
            <a:r>
              <a:rPr lang="en-US" dirty="0"/>
              <a:t> or </a:t>
            </a:r>
            <a:r>
              <a:rPr lang="en-US" b="1" dirty="0" err="1"/>
              <a:t>goto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return</a:t>
            </a:r>
            <a:r>
              <a:rPr lang="en-US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the function is </a:t>
            </a:r>
            <a:r>
              <a:rPr lang="en-US" b="1" dirty="0"/>
              <a:t>recursive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In-lining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Defining a member function inside the class declaration causes the function to automatically become an in-line function</a:t>
            </a:r>
          </a:p>
          <a:p>
            <a:pPr algn="just"/>
            <a:r>
              <a:rPr lang="en-US" dirty="0"/>
              <a:t>In this case, the </a:t>
            </a:r>
            <a:r>
              <a:rPr lang="en-US" b="1" dirty="0"/>
              <a:t>inline</a:t>
            </a:r>
            <a:r>
              <a:rPr lang="en-US" dirty="0"/>
              <a:t> keyword is no longer necessary</a:t>
            </a:r>
          </a:p>
          <a:p>
            <a:pPr lvl="1" algn="just"/>
            <a:r>
              <a:rPr lang="en-US" dirty="0"/>
              <a:t>However, it is not an error to use it in this situation</a:t>
            </a:r>
          </a:p>
          <a:p>
            <a:pPr algn="just"/>
            <a:r>
              <a:rPr lang="en-US" dirty="0"/>
              <a:t>Same restrictions that apply to “normal” in-line function apply to automatic in-line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4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In-lining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// Automatic in-lining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n) { a = n; 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void 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 { a = n;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</a:t>
            </a:r>
            <a:r>
              <a:rPr lang="en-US" sz="2200" b="1" dirty="0" err="1">
                <a:solidFill>
                  <a:srgbClr val="0070C0"/>
                </a:solidFill>
              </a:rPr>
              <a:t>get_a</a:t>
            </a:r>
            <a:r>
              <a:rPr lang="en-US" sz="2200" b="1" dirty="0">
                <a:solidFill>
                  <a:srgbClr val="0070C0"/>
                </a:solidFill>
              </a:rPr>
              <a:t>() { return a;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// Manual in-lining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n);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void 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</a:t>
            </a:r>
            <a:r>
              <a:rPr lang="en-US" sz="2200" b="1" dirty="0" err="1">
                <a:solidFill>
                  <a:srgbClr val="0070C0"/>
                </a:solidFill>
              </a:rPr>
              <a:t>get_a</a:t>
            </a:r>
            <a:r>
              <a:rPr lang="en-US" sz="22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::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a =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17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increment(int n) { n = n + 1; }`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n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increment(n);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std::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"Result " &lt;&lt;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set(int x, int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x =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a = 3, b = 5;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a &lt;&lt; " " &lt;&lt; b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set(</a:t>
            </a:r>
            <a:r>
              <a:rPr lang="en-US" sz="2200" b="1" dirty="0" err="1">
                <a:solidFill>
                  <a:srgbClr val="0070C0"/>
                </a:solidFill>
              </a:rPr>
              <a:t>a,b</a:t>
            </a:r>
            <a:r>
              <a:rPr lang="en-US" sz="2200" b="1" dirty="0">
                <a:solidFill>
                  <a:srgbClr val="0070C0"/>
                </a:solidFill>
              </a:rPr>
              <a:t>); //I would think this is replaced by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a &lt;&lt; " " &lt;&lt; b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8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friend function is not a member of a class but still has access to its private elements</a:t>
            </a:r>
          </a:p>
          <a:p>
            <a:pPr algn="just"/>
            <a:r>
              <a:rPr lang="en-US" dirty="0"/>
              <a:t>A friend function can be</a:t>
            </a:r>
          </a:p>
          <a:p>
            <a:pPr lvl="1" algn="just"/>
            <a:r>
              <a:rPr lang="en-US" dirty="0"/>
              <a:t>A global function not related to any particular class</a:t>
            </a:r>
          </a:p>
          <a:p>
            <a:pPr lvl="1" algn="just"/>
            <a:r>
              <a:rPr lang="en-US" dirty="0"/>
              <a:t>A member function of another class</a:t>
            </a:r>
          </a:p>
          <a:p>
            <a:pPr algn="just"/>
            <a:r>
              <a:rPr lang="en-US" dirty="0"/>
              <a:t>Inside the class declaration for which it will be a friend, its prototype is included, prefaced with the keyword </a:t>
            </a:r>
            <a:r>
              <a:rPr lang="en-US" b="1" dirty="0"/>
              <a:t>friend</a:t>
            </a:r>
            <a:endParaRPr lang="en-US" dirty="0"/>
          </a:p>
          <a:p>
            <a:pPr algn="just"/>
            <a:r>
              <a:rPr lang="en-US" dirty="0"/>
              <a:t>Why friend functions ?</a:t>
            </a:r>
          </a:p>
          <a:p>
            <a:pPr lvl="1" algn="just"/>
            <a:r>
              <a:rPr lang="en-US" dirty="0"/>
              <a:t>Operator overloading</a:t>
            </a:r>
          </a:p>
          <a:p>
            <a:pPr lvl="1" algn="just"/>
            <a:r>
              <a:rPr lang="en-US" dirty="0"/>
              <a:t>Certain types of I/O operations</a:t>
            </a:r>
          </a:p>
          <a:p>
            <a:pPr lvl="1" algn="just"/>
            <a:r>
              <a:rPr lang="en-US" dirty="0"/>
              <a:t>Permitting one function to have access to the private members of two or more different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a1)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a = a1;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</a:t>
            </a:r>
            <a:r>
              <a:rPr lang="en-US" sz="2200" b="1" dirty="0">
                <a:solidFill>
                  <a:srgbClr val="C00000"/>
                </a:solidFill>
              </a:rPr>
              <a:t> friend void ff1(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// friend keyword not used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void ff1(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cout</a:t>
            </a:r>
            <a:r>
              <a:rPr lang="en-US" sz="2200" b="1" dirty="0">
                <a:solidFill>
                  <a:srgbClr val="C00000"/>
                </a:solidFill>
              </a:rPr>
              <a:t> &lt;&lt; </a:t>
            </a:r>
            <a:r>
              <a:rPr lang="en-US" sz="2200" b="1" dirty="0" err="1">
                <a:solidFill>
                  <a:srgbClr val="C00000"/>
                </a:solidFill>
              </a:rPr>
              <a:t>obj.a</a:t>
            </a:r>
            <a:r>
              <a:rPr lang="en-US" sz="2200" b="1" dirty="0">
                <a:solidFill>
                  <a:srgbClr val="C00000"/>
                </a:solidFill>
              </a:rPr>
              <a:t> &lt;&lt; </a:t>
            </a:r>
            <a:r>
              <a:rPr lang="en-US" sz="2200" b="1" dirty="0" err="1">
                <a:solidFill>
                  <a:srgbClr val="C00000"/>
                </a:solidFill>
              </a:rPr>
              <a:t>endl</a:t>
            </a:r>
            <a:r>
              <a:rPr lang="en-US" sz="22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obj2(100);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cout</a:t>
            </a:r>
            <a:r>
              <a:rPr lang="en-US" sz="2200" b="1" dirty="0">
                <a:solidFill>
                  <a:srgbClr val="C00000"/>
                </a:solidFill>
              </a:rPr>
              <a:t> &lt;&lt; obj2.a &lt;&lt; </a:t>
            </a:r>
            <a:r>
              <a:rPr lang="en-US" sz="2200" b="1" dirty="0" err="1">
                <a:solidFill>
                  <a:srgbClr val="C00000"/>
                </a:solidFill>
              </a:rPr>
              <a:t>endl</a:t>
            </a:r>
            <a:r>
              <a:rPr lang="en-US" sz="22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o1(10);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>
                <a:solidFill>
                  <a:srgbClr val="C00000"/>
                </a:solidFill>
              </a:rPr>
              <a:t>ff1(o1);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>
                <a:solidFill>
                  <a:srgbClr val="0070C0"/>
                </a:solidFill>
              </a:rPr>
              <a:t>return 0;</a:t>
            </a:r>
            <a:r>
              <a:rPr lang="en-US" sz="2200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11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friend function is not a member of the class for which it is a friend </a:t>
            </a: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obj(10), obj2(20); 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obj.ff1(obj2); // wrong, compiler error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Friend functions need to access the members (private, public or protected) of a class through an object of that class </a:t>
            </a:r>
          </a:p>
          <a:p>
            <a:pPr lvl="1" algn="just"/>
            <a:r>
              <a:rPr lang="en-US" dirty="0"/>
              <a:t>The object can be declared within or passed to the friend function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member function can directly access class members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function can be a member of one class and a friend of another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; // a forward declaration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234950" indent="-23495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friend 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9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friend 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o1(10);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o2(5);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n = compare(o1, o2); // n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return 0;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return (obj1.a – obj2.a);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50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x,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(x*y);}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x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y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; // a forward declaration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friend int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::compare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::compare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return (a - </a:t>
            </a:r>
            <a:r>
              <a:rPr lang="en-US" sz="1800" b="1" dirty="0" err="1">
                <a:solidFill>
                  <a:srgbClr val="0070C0"/>
                </a:solidFill>
              </a:rPr>
              <a:t>obj.a</a:t>
            </a:r>
            <a:r>
              <a:rPr lang="en-US" sz="1800" b="1" dirty="0">
                <a:solidFill>
                  <a:srgbClr val="0070C0"/>
                </a:solidFill>
              </a:rPr>
              <a:t>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}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o1(10);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o2(5);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n = o1.compare(o2); // n = 5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634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Arrays of objects of class can be declared just like other variables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class A{ … };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[4];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[0].f1();   </a:t>
            </a:r>
            <a:r>
              <a:rPr lang="en-US" b="1" i="1" dirty="0">
                <a:solidFill>
                  <a:srgbClr val="0070C0"/>
                </a:solidFill>
              </a:rPr>
              <a:t>// let  f1 is public in A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[3].x = 3; </a:t>
            </a:r>
            <a:r>
              <a:rPr lang="en-US" b="1" i="1" dirty="0">
                <a:solidFill>
                  <a:srgbClr val="0070C0"/>
                </a:solidFill>
              </a:rPr>
              <a:t>// let  x is public in A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example, all the objects of the array are initialized using the default constructor of </a:t>
            </a:r>
            <a:r>
              <a:rPr lang="en-US" b="1" dirty="0"/>
              <a:t>A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9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If a class type includes a constructor, an array of objects can be initialized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Initializing array elements with the constructor taking an integer argument</a:t>
            </a:r>
          </a:p>
          <a:p>
            <a:pPr lvl="1" algn="just">
              <a:lnSpc>
                <a:spcPct val="9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int a; A(int n) { a = n; }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A(-1), A(-2)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ob2[2][2] = { A(-1), A(-2), A(-3), A(-4) };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case, the following shorthand form can also be used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-1, -2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7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If a constructor takes two or more arguments, then only the longer form can be used</a:t>
            </a:r>
          </a:p>
          <a:p>
            <a:pPr lvl="1" algn="just">
              <a:lnSpc>
                <a:spcPct val="90000"/>
              </a:lnSpc>
            </a:pPr>
            <a:endParaRPr lang="en-US" b="1" i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int a, b; A(int n, int m) { a = n; b = m; }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A(1, 2), A(3, 4)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Aob2[2][2] = { A(1, 1), A(2, 2), A(3, 3), A(4, 4)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4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We can also mix no argument, one argument and multi-argument constructor calls in a single array declaration.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A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{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public: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A() { … } // must be present for this example to be compiled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A(int n) { …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A(int n, int m) { … }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[3] = { A(), A(1),A(2, 3)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0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 (Practice)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Circle{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y;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Circle(double r){radius=r; x=0; y=0;}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Circle(double r, double c1, double c2)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{radius=r; x=c1; y=c2;}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double area(){return 3.14*radius*radius;}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main(){</a:t>
            </a:r>
          </a:p>
          <a:p>
            <a:pPr marL="173038" indent="-173038">
              <a:lnSpc>
                <a:spcPct val="80000"/>
              </a:lnSpc>
              <a:buNone/>
            </a:pPr>
            <a:endParaRPr lang="fr-FR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fr-FR" sz="1800" b="1" dirty="0">
                <a:solidFill>
                  <a:srgbClr val="0070C0"/>
                </a:solidFill>
              </a:rPr>
              <a:t>Circle crls1[2]={7.44, 3.65};</a:t>
            </a: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 crls2[2]={Circle(7.44, 0.0, 0.0), Circle(3.65, 0.5, 2.5)};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6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A special pointer in C++ that points to the object that generates the call to the method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The compiler automatically adds a parameter whose type is “pointer to an object of the class” in every non-static member function of the class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void f1() { … } };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void f1( </a:t>
            </a:r>
            <a:r>
              <a:rPr lang="en-US" b="1" i="1" dirty="0">
                <a:solidFill>
                  <a:srgbClr val="C00000"/>
                </a:solidFill>
              </a:rPr>
              <a:t>A *this</a:t>
            </a:r>
            <a:r>
              <a:rPr lang="en-US" b="1" i="1" dirty="0">
                <a:solidFill>
                  <a:srgbClr val="0070C0"/>
                </a:solidFill>
              </a:rPr>
              <a:t> ) { … } };</a:t>
            </a:r>
          </a:p>
          <a:p>
            <a:pPr lvl="1"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It also automatically calls the member function with the address of the object through which the function is invoked</a:t>
            </a: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ob.f1();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ob.f1( 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b="1" dirty="0" err="1">
                <a:solidFill>
                  <a:srgbClr val="C0000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 );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4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is through this pointer that every non-static member function knows which object’s members should be used	</a:t>
            </a:r>
          </a:p>
          <a:p>
            <a:pPr algn="just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A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int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public: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void  f1()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	x = 0; // this-&gt;x = 0;	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1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this pointer is generally used to access member variables that have been hidden by local variables having the same name inside a member function 	</a:t>
            </a: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 A{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	int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public: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  A(int x) 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x = x; // only copies local ‘x’ to itself; the member ‘x’ 	remains uninitialized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this-&gt;x = x; // now its ok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  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};</a:t>
            </a: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Dynamically allocated objects can be given initial values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int *p = new int;</a:t>
            </a:r>
          </a:p>
          <a:p>
            <a:pPr lvl="2" algn="just"/>
            <a:r>
              <a:rPr lang="en-US" dirty="0"/>
              <a:t>Dynamically allocates memory to store an integer value which contains garbage value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int *p = new int(10);</a:t>
            </a:r>
          </a:p>
          <a:p>
            <a:pPr lvl="2" algn="just"/>
            <a:r>
              <a:rPr lang="en-US" dirty="0"/>
              <a:t>Dynamically allocates memory to store an integer value and initializes that memory to 10</a:t>
            </a:r>
          </a:p>
          <a:p>
            <a:pPr lvl="2" algn="just"/>
            <a:r>
              <a:rPr lang="en-US" i="1" dirty="0"/>
              <a:t>Note the use of parenthesis </a:t>
            </a:r>
            <a:r>
              <a:rPr lang="en-US" b="1" i="1" dirty="0"/>
              <a:t>( ) </a:t>
            </a:r>
            <a:r>
              <a:rPr lang="en-US" i="1" dirty="0"/>
              <a:t>while supplying initial values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4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class A{ int x; public: A(int n) { x = n; } };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A *p = new A(10);</a:t>
            </a:r>
          </a:p>
          <a:p>
            <a:pPr lvl="2" algn="just"/>
            <a:r>
              <a:rPr lang="en-US" dirty="0"/>
              <a:t>Dynamically allocates memory to store a </a:t>
            </a:r>
            <a:r>
              <a:rPr lang="en-US" dirty="0" err="1"/>
              <a:t>A</a:t>
            </a:r>
            <a:r>
              <a:rPr lang="en-US" dirty="0"/>
              <a:t> object and calls the constructor A(int n) for this object which initializes x to 10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A *p = new A;</a:t>
            </a:r>
          </a:p>
          <a:p>
            <a:pPr lvl="2" algn="just"/>
            <a:r>
              <a:rPr lang="en-US" dirty="0"/>
              <a:t>It will produce </a:t>
            </a:r>
            <a:r>
              <a:rPr lang="en-US" b="1" dirty="0"/>
              <a:t>compiler error</a:t>
            </a:r>
            <a:r>
              <a:rPr lang="en-US" dirty="0"/>
              <a:t> because in this example class A does not have a default constructor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can also create dynamically allocated arrays using  new</a:t>
            </a:r>
          </a:p>
          <a:p>
            <a:pPr>
              <a:lnSpc>
                <a:spcPct val="80000"/>
              </a:lnSpc>
            </a:pPr>
            <a:r>
              <a:rPr lang="en-US" dirty="0"/>
              <a:t>But deleting a dynamically allocated array needs a slight change in the use of delete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int *a= new int[10];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Creates an array of 10 integers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integers contain garbage values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delete [ ] a;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Delete the entire array pointed by a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3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can also create dynamically allocated arrays using  new</a:t>
            </a:r>
          </a:p>
          <a:p>
            <a:pPr>
              <a:lnSpc>
                <a:spcPct val="80000"/>
              </a:lnSpc>
            </a:pPr>
            <a:r>
              <a:rPr lang="en-US" dirty="0"/>
              <a:t>But deleting a dynamically allocated array needs a slight change in the use of delete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int *a= new int[10];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Creates an array of 10 integers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integers contain garbage values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delete [ ] a;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Delete the entire array pointed by a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2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>
              <a:lnSpc>
                <a:spcPct val="80000"/>
              </a:lnSpc>
            </a:pPr>
            <a:r>
              <a:rPr lang="en-US" dirty="0"/>
              <a:t>In order to create an array of objects of a class, the class must have a default constructor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1BEABD-5917-4C23-9F4C-AFD9D39E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5105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1" dirty="0">
              <a:solidFill>
                <a:srgbClr val="0070C0"/>
              </a:solidFill>
              <a:latin typeface="+mn-lt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 *array = new A[10];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// compiler error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8A8B-C2FD-4BEF-9BF8-F51D86F3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5334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A() { x = 0;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 *array = new A[10]; // no error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// use array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delete [ ] array;</a:t>
            </a:r>
          </a:p>
        </p:txBody>
      </p:sp>
    </p:spTree>
    <p:extLst>
      <p:ext uri="{BB962C8B-B14F-4D97-AF65-F5344CB8AC3E}">
        <p14:creationId xmlns:p14="http://schemas.microsoft.com/office/powerpoint/2010/main" val="20961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*array = new A[10];</a:t>
            </a:r>
          </a:p>
          <a:p>
            <a:pPr lvl="1"/>
            <a:r>
              <a:rPr lang="en-US" dirty="0"/>
              <a:t>The default constructor is called for all the objects.</a:t>
            </a:r>
          </a:p>
          <a:p>
            <a:r>
              <a:rPr lang="en-US" b="1" dirty="0">
                <a:solidFill>
                  <a:srgbClr val="0070C0"/>
                </a:solidFill>
              </a:rPr>
              <a:t>delete [ ] array;</a:t>
            </a:r>
          </a:p>
          <a:p>
            <a:pPr lvl="1"/>
            <a:r>
              <a:rPr lang="en-US" dirty="0"/>
              <a:t>Destructor is called for all the objects present in the array.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3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reference is an implicit pointer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Acts like another name for a variable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Can be used in three ways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reference can be passed to a function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reference can be returned by a function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independent reference can be created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Reference variables are declared using the &amp; symbol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f(int &amp;n);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Unlike pointers, once a reference becomes associated with a variable, it cannot refer to other variables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Using pointer </a:t>
            </a:r>
            <a:r>
              <a:rPr lang="en-US" dirty="0"/>
              <a:t>-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void f(int *n)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*n = 100;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f(&amp;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 // 100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Using reference </a:t>
            </a:r>
            <a:r>
              <a:rPr lang="en-US" dirty="0"/>
              <a:t>-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void f(int &amp;n)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 n = 100;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int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=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f(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</a:t>
            </a:r>
            <a:r>
              <a:rPr lang="en-US" sz="2400" b="1" dirty="0" err="1">
                <a:solidFill>
                  <a:srgbClr val="0070C0"/>
                </a:solidFill>
              </a:rPr>
              <a:t>cout</a:t>
            </a:r>
            <a:r>
              <a:rPr lang="en-US" sz="2400" b="1" dirty="0">
                <a:solidFill>
                  <a:srgbClr val="0070C0"/>
                </a:solidFill>
              </a:rPr>
              <a:t> &lt;&lt;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; // 100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0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reference parameter fully automates the call-by-reference parameter passing mechanism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No need to use the address operator (&amp;) while calling a function taking reference parameter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Inside a function that takes a reference parameter, the passed variable can be accessed without using the indirection operator (*)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5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(Practice)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x, int 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</a:t>
            </a:r>
            <a:r>
              <a:rPr lang="en-US" sz="1900" b="1" dirty="0" err="1">
                <a:solidFill>
                  <a:srgbClr val="0070C0"/>
                </a:solidFill>
              </a:rPr>
              <a:t>x;x</a:t>
            </a:r>
            <a:r>
              <a:rPr lang="en-US" sz="1900" b="1" dirty="0">
                <a:solidFill>
                  <a:srgbClr val="0070C0"/>
                </a:solidFill>
              </a:rPr>
              <a:t>=</a:t>
            </a:r>
            <a:r>
              <a:rPr lang="en-US" sz="1900" b="1" dirty="0" err="1">
                <a:solidFill>
                  <a:srgbClr val="0070C0"/>
                </a:solidFill>
              </a:rPr>
              <a:t>y;y</a:t>
            </a:r>
            <a:r>
              <a:rPr lang="en-US" sz="1900" b="1" dirty="0">
                <a:solidFill>
                  <a:srgbClr val="0070C0"/>
                </a:solidFill>
              </a:rPr>
              <a:t>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i,j</a:t>
            </a:r>
            <a:r>
              <a:rPr lang="en-US" sz="1900" b="1" dirty="0">
                <a:solidFill>
                  <a:srgbClr val="0070C0"/>
                </a:solidFill>
              </a:rPr>
              <a:t>);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*x, int *y){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t=*x;*x=*y;*y=t;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(&amp;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,&amp;j);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0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(Practice)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*x, int *y){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t=*x;*x=*y;*y=t;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(&amp;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,&amp;j);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&amp;x, int &amp;y){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t=</a:t>
            </a:r>
            <a:r>
              <a:rPr lang="en-US" sz="1900" b="1" dirty="0" err="1">
                <a:solidFill>
                  <a:srgbClr val="0070C0"/>
                </a:solidFill>
              </a:rPr>
              <a:t>x;x</a:t>
            </a:r>
            <a:r>
              <a:rPr lang="en-US" sz="1900" b="1" dirty="0">
                <a:solidFill>
                  <a:srgbClr val="0070C0"/>
                </a:solidFill>
              </a:rPr>
              <a:t>=</a:t>
            </a:r>
            <a:r>
              <a:rPr lang="en-US" sz="1900" b="1" dirty="0" err="1">
                <a:solidFill>
                  <a:srgbClr val="0070C0"/>
                </a:solidFill>
              </a:rPr>
              <a:t>y;y</a:t>
            </a:r>
            <a:r>
              <a:rPr lang="en-US" sz="1900" b="1" dirty="0">
                <a:solidFill>
                  <a:srgbClr val="0070C0"/>
                </a:solidFill>
              </a:rPr>
              <a:t>=t;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i,j</a:t>
            </a:r>
            <a:r>
              <a:rPr lang="en-US" sz="19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6416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References to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pass objects to functions using references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copy is made, destructor is not called when the function ends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reference is not a pointer, we use the dot operator (.) to access members through an object reference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References to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 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	 int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public: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x = 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“Constructing\n”;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~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“Destructing\n”;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void </a:t>
            </a:r>
            <a:r>
              <a:rPr lang="en-US" sz="1900" b="1" dirty="0" err="1">
                <a:solidFill>
                  <a:srgbClr val="0070C0"/>
                </a:solidFill>
              </a:rPr>
              <a:t>setx</a:t>
            </a:r>
            <a:r>
              <a:rPr lang="en-US" sz="1900" b="1" dirty="0">
                <a:solidFill>
                  <a:srgbClr val="0070C0"/>
                </a:solidFill>
              </a:rPr>
              <a:t>(int n) { x = n;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int </a:t>
            </a:r>
            <a:r>
              <a:rPr lang="en-US" sz="1900" b="1" dirty="0" err="1">
                <a:solidFill>
                  <a:srgbClr val="0070C0"/>
                </a:solidFill>
              </a:rPr>
              <a:t>getx</a:t>
            </a:r>
            <a:r>
              <a:rPr lang="en-US" sz="1900" b="1" dirty="0">
                <a:solidFill>
                  <a:srgbClr val="0070C0"/>
                </a:solidFill>
              </a:rPr>
              <a:t>() { return x;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f(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&amp;o)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o.setx</a:t>
            </a:r>
            <a:r>
              <a:rPr lang="en-US" sz="1900" b="1" dirty="0">
                <a:solidFill>
                  <a:srgbClr val="0070C0"/>
                </a:solidFill>
              </a:rPr>
              <a:t>(500);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obj;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</a:t>
            </a:r>
            <a:r>
              <a:rPr lang="en-US" sz="1900" b="1" dirty="0" err="1">
                <a:solidFill>
                  <a:srgbClr val="0070C0"/>
                </a:solidFill>
              </a:rPr>
              <a:t>obj.getx</a:t>
            </a:r>
            <a:r>
              <a:rPr lang="en-US" sz="1900" b="1" dirty="0">
                <a:solidFill>
                  <a:srgbClr val="0070C0"/>
                </a:solidFill>
              </a:rPr>
              <a:t>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f(obj);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</a:t>
            </a:r>
            <a:r>
              <a:rPr lang="en-US" sz="1900" b="1" dirty="0" err="1">
                <a:solidFill>
                  <a:srgbClr val="0070C0"/>
                </a:solidFill>
              </a:rPr>
              <a:t>obj.getx</a:t>
            </a:r>
            <a:r>
              <a:rPr lang="en-US" sz="1900" b="1" dirty="0">
                <a:solidFill>
                  <a:srgbClr val="0070C0"/>
                </a:solidFill>
              </a:rPr>
              <a:t>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Output: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Constructing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0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500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Destructing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function can return a reference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Allows a functions to be used on the left side of an assignment statement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But, the object or variable whose reference is returned must not go out of scope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So, we should not return the reference of a local variable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For the same reason, it is not a good practice to return the pointer (address) of a local variable from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x; // global variable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&amp;f()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return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x = 1;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x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f() = 100;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x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x = 2;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f()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return 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b="1" dirty="0"/>
              <a:t>Output</a:t>
            </a:r>
            <a:r>
              <a:rPr lang="en-US" sz="2000" dirty="0"/>
              <a:t>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1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100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2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/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The address is automatically passed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Reduces use of ‘&amp;’ and ‘*’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When objects are passed to functions using references, no copy is made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dirty="0"/>
              <a:t>Hence destructors are not called when the functions ends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dirty="0"/>
              <a:t>Eliminates the troubles associated with multiple destructor calls for the same object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9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Independent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Simply another name for another variable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Must be initialized when it is declared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&amp;ref;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compiler error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x = 5; int &amp;ref = x;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ok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ref = 100;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prints “100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An independent reference can refer to a constant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&amp;ref=10; </a:t>
            </a:r>
            <a:r>
              <a:rPr lang="en-US" i="1" dirty="0">
                <a:solidFill>
                  <a:srgbClr val="0070C0"/>
                </a:solidFill>
              </a:rPr>
              <a:t>// compile error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const int &amp;ref = 10;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7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Restrictions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dirty="0"/>
              <a:t>We cannot reference another reference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Doing so just becomes a reference of the original variable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obtain the address of a reference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Doing so returns the address of the original variable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Memory allocated for references are hidden from the programmer by the compiler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create arrays of references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reference a bit-field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References must be initialized unless they are members of a class, are return values, or are 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1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Chapters 2 (2.1, 2.2, 24, 2.6, 2.7), 3, 4</a:t>
            </a:r>
          </a:p>
          <a:p>
            <a:pPr>
              <a:defRPr/>
            </a:pP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/>
              <a:t>an </a:t>
            </a:r>
            <a:r>
              <a:rPr lang="en-US" altLang="en-US" dirty="0"/>
              <a:t>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height,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(height*width);}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6577</TotalTime>
  <Words>6093</Words>
  <Application>Microsoft Office PowerPoint</Application>
  <PresentationFormat>Widescreen</PresentationFormat>
  <Paragraphs>1068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C++ Objects</vt:lpstr>
      <vt:lpstr>C++ Objects</vt:lpstr>
      <vt:lpstr>Using new and delete</vt:lpstr>
      <vt:lpstr>Using new and delete</vt:lpstr>
      <vt:lpstr>Using new and delete</vt:lpstr>
      <vt:lpstr>Constructor</vt:lpstr>
      <vt:lpstr>Constructor</vt:lpstr>
      <vt:lpstr>Default Constructor</vt:lpstr>
      <vt:lpstr>Constructor</vt:lpstr>
      <vt:lpstr>Constructor</vt:lpstr>
      <vt:lpstr>Constructor</vt:lpstr>
      <vt:lpstr>Destructor</vt:lpstr>
      <vt:lpstr>Constructor and Destructor</vt:lpstr>
      <vt:lpstr>Constructor and Destructor</vt:lpstr>
      <vt:lpstr>Constructor and Destructor</vt:lpstr>
      <vt:lpstr>Object Pointer</vt:lpstr>
      <vt:lpstr>Object Pointer</vt:lpstr>
      <vt:lpstr>Assigning Objects</vt:lpstr>
      <vt:lpstr>Assigning Objects</vt:lpstr>
      <vt:lpstr>Assigning Objects</vt:lpstr>
      <vt:lpstr>Assigning Objects</vt:lpstr>
      <vt:lpstr>Passing Objects to Functions</vt:lpstr>
      <vt:lpstr>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In-line Functions</vt:lpstr>
      <vt:lpstr>In-line Functions</vt:lpstr>
      <vt:lpstr>In-line Functions</vt:lpstr>
      <vt:lpstr>Automatic In-lining</vt:lpstr>
      <vt:lpstr>Automatic In-lining</vt:lpstr>
      <vt:lpstr>In-line Functions</vt:lpstr>
      <vt:lpstr>In-line Functions</vt:lpstr>
      <vt:lpstr>Friend Functions</vt:lpstr>
      <vt:lpstr>Friend Functions</vt:lpstr>
      <vt:lpstr>Friend Functions</vt:lpstr>
      <vt:lpstr>Friend Functions</vt:lpstr>
      <vt:lpstr>Friend Functions</vt:lpstr>
      <vt:lpstr>Arrays of Objects</vt:lpstr>
      <vt:lpstr>Arrays of Objects</vt:lpstr>
      <vt:lpstr>Arrays of Objects</vt:lpstr>
      <vt:lpstr>Arrays of Objects</vt:lpstr>
      <vt:lpstr>Arrays of Objects (Practice)</vt:lpstr>
      <vt:lpstr>this Pointer</vt:lpstr>
      <vt:lpstr>this Pointer</vt:lpstr>
      <vt:lpstr>this Pointer</vt:lpstr>
      <vt:lpstr>More About new and delete</vt:lpstr>
      <vt:lpstr>More About new and delete</vt:lpstr>
      <vt:lpstr>More About new and delete</vt:lpstr>
      <vt:lpstr>More About new and delete</vt:lpstr>
      <vt:lpstr>More About new and delete</vt:lpstr>
      <vt:lpstr>More About new and delete</vt:lpstr>
      <vt:lpstr>References</vt:lpstr>
      <vt:lpstr>References</vt:lpstr>
      <vt:lpstr>References</vt:lpstr>
      <vt:lpstr>References (Practice)</vt:lpstr>
      <vt:lpstr>References (Practice)</vt:lpstr>
      <vt:lpstr>Passing References to Objects</vt:lpstr>
      <vt:lpstr>Passing References to Objects</vt:lpstr>
      <vt:lpstr>Returning References</vt:lpstr>
      <vt:lpstr>Returning References</vt:lpstr>
      <vt:lpstr>References</vt:lpstr>
      <vt:lpstr>Independent References</vt:lpstr>
      <vt:lpstr>Restrictions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491</cp:revision>
  <dcterms:created xsi:type="dcterms:W3CDTF">2012-03-31T05:29:50Z</dcterms:created>
  <dcterms:modified xsi:type="dcterms:W3CDTF">2020-03-01T08:58:48Z</dcterms:modified>
</cp:coreProperties>
</file>