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55"/>
  </p:notesMasterIdLst>
  <p:sldIdLst>
    <p:sldId id="256" r:id="rId2"/>
    <p:sldId id="303" r:id="rId3"/>
    <p:sldId id="320" r:id="rId4"/>
    <p:sldId id="341" r:id="rId5"/>
    <p:sldId id="321" r:id="rId6"/>
    <p:sldId id="319" r:id="rId7"/>
    <p:sldId id="328" r:id="rId8"/>
    <p:sldId id="325" r:id="rId9"/>
    <p:sldId id="327" r:id="rId10"/>
    <p:sldId id="329" r:id="rId11"/>
    <p:sldId id="330" r:id="rId12"/>
    <p:sldId id="331" r:id="rId13"/>
    <p:sldId id="332" r:id="rId14"/>
    <p:sldId id="323" r:id="rId15"/>
    <p:sldId id="334" r:id="rId16"/>
    <p:sldId id="333" r:id="rId17"/>
    <p:sldId id="336" r:id="rId18"/>
    <p:sldId id="337" r:id="rId19"/>
    <p:sldId id="338" r:id="rId20"/>
    <p:sldId id="339" r:id="rId21"/>
    <p:sldId id="340" r:id="rId22"/>
    <p:sldId id="335" r:id="rId23"/>
    <p:sldId id="342" r:id="rId24"/>
    <p:sldId id="343" r:id="rId25"/>
    <p:sldId id="344" r:id="rId26"/>
    <p:sldId id="346" r:id="rId27"/>
    <p:sldId id="347" r:id="rId28"/>
    <p:sldId id="345" r:id="rId29"/>
    <p:sldId id="348" r:id="rId30"/>
    <p:sldId id="349" r:id="rId31"/>
    <p:sldId id="350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74" r:id="rId41"/>
    <p:sldId id="360" r:id="rId42"/>
    <p:sldId id="361" r:id="rId43"/>
    <p:sldId id="362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3" r:id="rId53"/>
    <p:sldId id="28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82079" autoAdjust="0"/>
  </p:normalViewPr>
  <p:slideViewPr>
    <p:cSldViewPr>
      <p:cViewPr varScale="1">
        <p:scale>
          <a:sx n="64" d="100"/>
          <a:sy n="64" d="100"/>
        </p:scale>
        <p:origin x="680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7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5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4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0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9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7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4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58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6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F38F74A-6A7A-47C4-AB66-E34AEF96F99C}" type="datetime1">
              <a:rPr lang="en-US" smtClean="0"/>
              <a:t>8/29/2020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FCAB-45CB-4A45-918A-730C333876A3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814B-D053-4721-B65B-46E9294BC637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102616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9FC3683-CFB5-486B-A0F8-78CEE6C1FABF}" type="datetime1">
              <a:rPr lang="en-US" smtClean="0"/>
              <a:t>8/29/2020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F2B76321-377A-4019-922F-A2BD5FB10873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B3A1-349B-4625-8B4F-6EAF9D30E6D2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222D-66E8-4B51-BF3B-DFC593200C9D}" type="datetime1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6B6D9CE-49F8-479F-85D7-3E4707C6975C}" type="datetime1">
              <a:rPr lang="en-US" smtClean="0"/>
              <a:t>8/29/2020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2638-0930-4F94-9660-59953625A2F1}" type="datetime1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060E4D-3B05-4E0F-AD99-8638AD25A95E}" type="datetime1">
              <a:rPr lang="en-US" smtClean="0"/>
              <a:t>8/29/2020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A12B03-6F41-48CB-8235-BBC5FB24BE36}" type="datetime1">
              <a:rPr lang="en-US" smtClean="0"/>
              <a:t>8/29/2020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71C8EA-060D-440E-9009-35E71F28615F}" type="datetime1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mhkabir.buet.ac.bd/cse201/index.html" TargetMode="External"/><Relationship Id="rId2" Type="http://schemas.openxmlformats.org/officeDocument/2006/relationships/hyperlink" Target="http://faizulbari.buet.ac.bd/Course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220438"/>
            <a:ext cx="6781800" cy="1894362"/>
          </a:xfrm>
        </p:spPr>
        <p:txBody>
          <a:bodyPr/>
          <a:lstStyle/>
          <a:p>
            <a:r>
              <a:rPr lang="en-US" dirty="0"/>
              <a:t>CSE 107: Object Oriented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Tanzima</a:t>
            </a:r>
            <a:r>
              <a:rPr lang="en-US" sz="2400" dirty="0"/>
              <a:t> Hashem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CSE,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Rectangle </a:t>
            </a:r>
            <a:r>
              <a:rPr lang="en-US" b="1" dirty="0" err="1">
                <a:solidFill>
                  <a:srgbClr val="0070C0"/>
                </a:solidFill>
              </a:rPr>
              <a:t>rect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Box </a:t>
            </a:r>
            <a:r>
              <a:rPr lang="en-US" b="1" dirty="0" err="1">
                <a:solidFill>
                  <a:srgbClr val="0070C0"/>
                </a:solidFill>
              </a:rPr>
              <a:t>box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rect.set_width</a:t>
            </a:r>
            <a:r>
              <a:rPr lang="en-US" b="1" dirty="0">
                <a:solidFill>
                  <a:srgbClr val="0070C0"/>
                </a:solidFill>
              </a:rPr>
              <a:t>(3);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rect.set_length</a:t>
            </a:r>
            <a:r>
              <a:rPr lang="en-US" b="1" dirty="0">
                <a:solidFill>
                  <a:srgbClr val="0070C0"/>
                </a:solidFill>
              </a:rPr>
              <a:t>(4);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//</a:t>
            </a:r>
            <a:r>
              <a:rPr lang="en-US" b="1" dirty="0" err="1">
                <a:solidFill>
                  <a:srgbClr val="C00000"/>
                </a:solidFill>
              </a:rPr>
              <a:t>box.set</a:t>
            </a:r>
            <a:r>
              <a:rPr lang="en-US" b="1" dirty="0">
                <a:solidFill>
                  <a:srgbClr val="C00000"/>
                </a:solidFill>
              </a:rPr>
              <a:t> width(4); 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//</a:t>
            </a:r>
            <a:r>
              <a:rPr lang="en-US" b="1" dirty="0" err="1">
                <a:solidFill>
                  <a:srgbClr val="C00000"/>
                </a:solidFill>
              </a:rPr>
              <a:t>box.set_length</a:t>
            </a:r>
            <a:r>
              <a:rPr lang="en-US" b="1" dirty="0">
                <a:solidFill>
                  <a:srgbClr val="C00000"/>
                </a:solidFill>
              </a:rPr>
              <a:t>(4); 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box.set_height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&lt;&lt;“Rectangle area: ”&lt;&lt;</a:t>
            </a:r>
            <a:r>
              <a:rPr lang="en-US" b="1" dirty="0" err="1">
                <a:solidFill>
                  <a:srgbClr val="0070C0"/>
                </a:solidFill>
              </a:rPr>
              <a:t>rect.area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/* function area() is private to Box object cannot be accessed outside Box object */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//</a:t>
            </a: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&lt;&lt; “Box base area: base area: ”&lt;&lt;</a:t>
            </a:r>
            <a:r>
              <a:rPr lang="en-US" b="1" dirty="0" err="1">
                <a:solidFill>
                  <a:srgbClr val="C00000"/>
                </a:solidFill>
              </a:rPr>
              <a:t>box.area</a:t>
            </a:r>
            <a:r>
              <a:rPr lang="en-US" b="1" dirty="0">
                <a:solidFill>
                  <a:srgbClr val="C00000"/>
                </a:solidFill>
              </a:rPr>
              <a:t>()&lt;&lt;</a:t>
            </a:r>
            <a:r>
              <a:rPr lang="en-US" b="1" dirty="0" err="1">
                <a:solidFill>
                  <a:srgbClr val="C00000"/>
                </a:solidFill>
              </a:rPr>
              <a:t>endl</a:t>
            </a:r>
            <a:r>
              <a:rPr lang="en-US" b="1" dirty="0">
                <a:solidFill>
                  <a:srgbClr val="C00000"/>
                </a:solidFill>
              </a:rPr>
              <a:t>;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&lt;&lt;“Box volume: ”&lt;&lt;</a:t>
            </a:r>
            <a:r>
              <a:rPr lang="en-US" b="1" dirty="0" err="1">
                <a:solidFill>
                  <a:srgbClr val="0070C0"/>
                </a:solidFill>
              </a:rPr>
              <a:t>box.volume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1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Base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protected: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width, length;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set_width</a:t>
            </a:r>
            <a:r>
              <a:rPr lang="en-US" sz="2000" b="1" dirty="0">
                <a:solidFill>
                  <a:srgbClr val="0070C0"/>
                </a:solidFill>
              </a:rPr>
              <a:t>(int w) {width=w;}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set_length</a:t>
            </a:r>
            <a:r>
              <a:rPr lang="en-US" sz="2000" b="1" dirty="0">
                <a:solidFill>
                  <a:srgbClr val="0070C0"/>
                </a:solidFill>
              </a:rPr>
              <a:t>(int l) {length=l;}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area() {return (width*length);}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5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Derived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104394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Box: public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height;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set_height</a:t>
            </a:r>
            <a:r>
              <a:rPr lang="en-US" sz="2000" b="1" dirty="0">
                <a:solidFill>
                  <a:srgbClr val="0070C0"/>
                </a:solidFill>
              </a:rPr>
              <a:t> (int h){height=h;}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/*protected members of the base class can be accessed by the derived class */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>
                <a:solidFill>
                  <a:srgbClr val="0070C0"/>
                </a:solidFill>
              </a:rPr>
              <a:t>int volume () {return (width*length*height);}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4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Rectangle </a:t>
            </a:r>
            <a:r>
              <a:rPr lang="en-US" b="1" dirty="0" err="1">
                <a:solidFill>
                  <a:srgbClr val="0070C0"/>
                </a:solidFill>
              </a:rPr>
              <a:t>rect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Box </a:t>
            </a:r>
            <a:r>
              <a:rPr lang="en-US" b="1" dirty="0" err="1">
                <a:solidFill>
                  <a:srgbClr val="0070C0"/>
                </a:solidFill>
              </a:rPr>
              <a:t>box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//</a:t>
            </a:r>
            <a:r>
              <a:rPr lang="en-US" b="1" dirty="0" err="1">
                <a:solidFill>
                  <a:srgbClr val="FF0000"/>
                </a:solidFill>
              </a:rPr>
              <a:t>rect.width</a:t>
            </a:r>
            <a:r>
              <a:rPr lang="en-US" b="1" dirty="0">
                <a:solidFill>
                  <a:srgbClr val="FF0000"/>
                </a:solidFill>
              </a:rPr>
              <a:t>=4; error!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rect.set_width</a:t>
            </a:r>
            <a:r>
              <a:rPr lang="en-US" b="1" dirty="0">
                <a:solidFill>
                  <a:srgbClr val="0070C0"/>
                </a:solidFill>
              </a:rPr>
              <a:t>(3);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rect.set_length</a:t>
            </a:r>
            <a:r>
              <a:rPr lang="en-US" b="1" dirty="0">
                <a:solidFill>
                  <a:srgbClr val="0070C0"/>
                </a:solidFill>
              </a:rPr>
              <a:t>(4);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//</a:t>
            </a:r>
            <a:r>
              <a:rPr lang="en-US" b="1" dirty="0" err="1">
                <a:solidFill>
                  <a:srgbClr val="FF0000"/>
                </a:solidFill>
              </a:rPr>
              <a:t>box.width</a:t>
            </a:r>
            <a:r>
              <a:rPr lang="en-US" b="1" dirty="0">
                <a:solidFill>
                  <a:srgbClr val="FF0000"/>
                </a:solidFill>
              </a:rPr>
              <a:t>=4; error!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</a:t>
            </a:r>
            <a:r>
              <a:rPr lang="en-US" b="1" dirty="0">
                <a:solidFill>
                  <a:srgbClr val="0070C0"/>
                </a:solidFill>
              </a:rPr>
              <a:t> width(4);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box.set_length</a:t>
            </a:r>
            <a:r>
              <a:rPr lang="en-US" b="1" dirty="0">
                <a:solidFill>
                  <a:srgbClr val="0070C0"/>
                </a:solidFill>
              </a:rPr>
              <a:t>(4);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box.set_height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&lt;&lt;“Rectangle area: ”&lt;&lt;</a:t>
            </a:r>
            <a:r>
              <a:rPr lang="en-US" b="1" dirty="0" err="1">
                <a:solidFill>
                  <a:srgbClr val="0070C0"/>
                </a:solidFill>
              </a:rPr>
              <a:t>rect.area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 “Box base area: ”&lt;&lt;</a:t>
            </a:r>
            <a:r>
              <a:rPr lang="en-US" b="1" dirty="0" err="1">
                <a:solidFill>
                  <a:srgbClr val="0070C0"/>
                </a:solidFill>
              </a:rPr>
              <a:t>box.area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&lt;&lt;“Box volume: ”&lt;&lt;</a:t>
            </a:r>
            <a:r>
              <a:rPr lang="en-US" b="1" dirty="0" err="1">
                <a:solidFill>
                  <a:srgbClr val="0070C0"/>
                </a:solidFill>
              </a:rPr>
              <a:t>box.volume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7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Constructors, Destructors, and 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base class and derived class can have constructors and destructors</a:t>
            </a:r>
          </a:p>
          <a:p>
            <a:endParaRPr lang="en-US" dirty="0"/>
          </a:p>
          <a:p>
            <a:r>
              <a:rPr lang="en-US" dirty="0"/>
              <a:t>Constructor functions are executed in the order of derivation</a:t>
            </a:r>
          </a:p>
          <a:p>
            <a:r>
              <a:rPr lang="en-US" dirty="0"/>
              <a:t>Destructor functions are executed in the reverse order of derivation</a:t>
            </a:r>
          </a:p>
          <a:p>
            <a:endParaRPr lang="en-US" dirty="0"/>
          </a:p>
          <a:p>
            <a:r>
              <a:rPr lang="en-US" dirty="0"/>
              <a:t>While working with an object of a derived class, the base class constructor and destructor are always executed no matter how the inheritance was done (private, protected or public)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Constructors, Destructors, and Inheritance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base()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“Constructing base class\n”;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~base()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“Destructing base class\n”;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derived : public base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derived()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“Constructing derived class\n”;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~derived()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 &lt;&lt; “Destructing derived class\n”;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derived obj;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5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Constructing base class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Constructing derived class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Destructing derived class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Destructing base class</a:t>
            </a:r>
          </a:p>
        </p:txBody>
      </p:sp>
    </p:spTree>
    <p:extLst>
      <p:ext uri="{BB962C8B-B14F-4D97-AF65-F5344CB8AC3E}">
        <p14:creationId xmlns:p14="http://schemas.microsoft.com/office/powerpoint/2010/main" val="393601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Constructors, Destructors, and 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a base class constructor takes parameters then it is the responsibility of the derived class constructor(s) to collect them and pass them to the base class constructor using the following syntax -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derived-constructor(</a:t>
            </a:r>
            <a:r>
              <a:rPr lang="en-US" b="1" dirty="0" err="1">
                <a:solidFill>
                  <a:srgbClr val="0070C0"/>
                </a:solidFill>
              </a:rPr>
              <a:t>arg</a:t>
            </a:r>
            <a:r>
              <a:rPr lang="en-US" b="1" dirty="0">
                <a:solidFill>
                  <a:srgbClr val="0070C0"/>
                </a:solidFill>
              </a:rPr>
              <a:t>-list) : base(</a:t>
            </a:r>
            <a:r>
              <a:rPr lang="en-US" b="1" dirty="0" err="1">
                <a:solidFill>
                  <a:srgbClr val="0070C0"/>
                </a:solidFill>
              </a:rPr>
              <a:t>arg</a:t>
            </a:r>
            <a:r>
              <a:rPr lang="en-US" b="1" dirty="0">
                <a:solidFill>
                  <a:srgbClr val="0070C0"/>
                </a:solidFill>
              </a:rPr>
              <a:t>-list) { … 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Here “base” is the name of the base class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 is permissible for both the derived class and the base class to use the same argument</a:t>
            </a:r>
          </a:p>
          <a:p>
            <a:pPr>
              <a:lnSpc>
                <a:spcPct val="90000"/>
              </a:lnSpc>
            </a:pPr>
            <a:r>
              <a:rPr lang="en-US" dirty="0"/>
              <a:t>It is also possible for the derived class to ignore all arguments and just pass them along the base class.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8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Constructors, Destructors, and Inheritance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*width, *length;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Rectangle(int,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~Rectangle 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int area () {return (*width * *length);}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Rectangle::Rectangle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length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*width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	*length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9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Constructors, Destructors, and Inheritance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Rectangle::Rectangle (int a, int b)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width=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length = 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*width = a;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*length = 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Rectangle:: ~Rectangle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width;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	delete length;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Constructors, Destructors, and Inheritance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Box: public Rectangle{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Box();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Box(int, int, int);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~Box();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volume(){ return area()*(*height);}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Box::Box 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height=new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*height=0;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allows one object to inherit member variables and/or member functions from another object</a:t>
            </a:r>
          </a:p>
          <a:p>
            <a:endParaRPr lang="en-US" dirty="0"/>
          </a:p>
          <a:p>
            <a:r>
              <a:rPr lang="en-US" dirty="0"/>
              <a:t>Inherited object is called base object</a:t>
            </a:r>
          </a:p>
          <a:p>
            <a:r>
              <a:rPr lang="en-US" dirty="0"/>
              <a:t>Inheriting object is called derived object</a:t>
            </a:r>
          </a:p>
          <a:p>
            <a:endParaRPr lang="en-US" dirty="0"/>
          </a:p>
          <a:p>
            <a:r>
              <a:rPr lang="en-US" dirty="0"/>
              <a:t>Helps programmer to write reusable code</a:t>
            </a:r>
          </a:p>
          <a:p>
            <a:r>
              <a:rPr lang="en-US" dirty="0"/>
              <a:t>Helps programmer to write compact code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29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Constructors, Destructors, and Inheritance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Box::Box (int w, int l, int h):Rectangle(</a:t>
            </a:r>
            <a:r>
              <a:rPr lang="en-US" sz="2000" b="1" dirty="0" err="1">
                <a:solidFill>
                  <a:srgbClr val="0070C0"/>
                </a:solidFill>
              </a:rPr>
              <a:t>w,l</a:t>
            </a:r>
            <a:r>
              <a:rPr lang="en-US" sz="2000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height=new int;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*height=h;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Box::~Box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delete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Constructors, Destructors, and Inheritance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Rectangle </a:t>
            </a:r>
            <a:r>
              <a:rPr lang="en-US" sz="2000" b="1" dirty="0" err="1">
                <a:solidFill>
                  <a:srgbClr val="0070C0"/>
                </a:solidFill>
              </a:rPr>
              <a:t>rect</a:t>
            </a:r>
            <a:r>
              <a:rPr lang="en-US" sz="2000" b="1" dirty="0">
                <a:solidFill>
                  <a:srgbClr val="0070C0"/>
                </a:solidFill>
              </a:rPr>
              <a:t>(3,4);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Box </a:t>
            </a:r>
            <a:r>
              <a:rPr lang="en-US" sz="2000" b="1" dirty="0" err="1">
                <a:solidFill>
                  <a:srgbClr val="0070C0"/>
                </a:solidFill>
              </a:rPr>
              <a:t>box</a:t>
            </a:r>
            <a:r>
              <a:rPr lang="en-US" sz="2000" b="1" dirty="0">
                <a:solidFill>
                  <a:srgbClr val="0070C0"/>
                </a:solidFill>
              </a:rPr>
              <a:t> (3,4,5);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&lt;&lt;“Rectangle area: ”&lt;&lt;</a:t>
            </a:r>
            <a:r>
              <a:rPr lang="en-US" sz="2000" b="1" dirty="0" err="1">
                <a:solidFill>
                  <a:srgbClr val="0070C0"/>
                </a:solidFill>
              </a:rPr>
              <a:t>rect.area</a:t>
            </a:r>
            <a:r>
              <a:rPr lang="en-US" sz="2000" b="1" dirty="0">
                <a:solidFill>
                  <a:srgbClr val="0070C0"/>
                </a:solidFill>
              </a:rPr>
              <a:t>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 “Box base area: base area:”&lt;&lt;box area()&lt;&lt;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&lt;&lt;“Box volume: ”&lt;&lt;</a:t>
            </a:r>
            <a:r>
              <a:rPr lang="en-US" sz="2000" b="1" dirty="0" err="1">
                <a:solidFill>
                  <a:srgbClr val="0070C0"/>
                </a:solidFill>
              </a:rPr>
              <a:t>box.volume</a:t>
            </a:r>
            <a:r>
              <a:rPr lang="en-US" sz="2000" b="1" dirty="0">
                <a:solidFill>
                  <a:srgbClr val="0070C0"/>
                </a:solidFill>
              </a:rPr>
              <a:t>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6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Constructors, Destructors, and Inheritance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(int m) { x = m;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 </a:t>
            </a:r>
            <a:r>
              <a:rPr lang="en-US" b="1" dirty="0" err="1">
                <a:solidFill>
                  <a:srgbClr val="0070C0"/>
                </a:solidFill>
              </a:rPr>
              <a:t>MyDerived</a:t>
            </a:r>
            <a:r>
              <a:rPr lang="en-US" b="1" dirty="0">
                <a:solidFill>
                  <a:srgbClr val="0070C0"/>
                </a:solidFill>
              </a:rPr>
              <a:t> : public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int y;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MyDerived</a:t>
            </a:r>
            <a:r>
              <a:rPr lang="en-US" b="1" dirty="0">
                <a:solidFill>
                  <a:srgbClr val="0070C0"/>
                </a:solidFill>
              </a:rPr>
              <a:t>() :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(0) { y = 0;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MyDerived</a:t>
            </a:r>
            <a:r>
              <a:rPr lang="en-US" b="1" dirty="0">
                <a:solidFill>
                  <a:srgbClr val="0070C0"/>
                </a:solidFill>
              </a:rPr>
              <a:t>(int a) :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(a)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y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0070C0"/>
                </a:solidFill>
              </a:rPr>
              <a:t>MyDerived</a:t>
            </a:r>
            <a:r>
              <a:rPr lang="en-US" b="1" dirty="0">
                <a:solidFill>
                  <a:srgbClr val="0070C0"/>
                </a:solidFill>
              </a:rPr>
              <a:t>(int a, int b) : </a:t>
            </a:r>
            <a:r>
              <a:rPr lang="en-US" b="1" dirty="0" err="1">
                <a:solidFill>
                  <a:srgbClr val="0070C0"/>
                </a:solidFill>
              </a:rPr>
              <a:t>MyBase</a:t>
            </a:r>
            <a:r>
              <a:rPr lang="en-US" b="1" dirty="0">
                <a:solidFill>
                  <a:srgbClr val="0070C0"/>
                </a:solidFill>
              </a:rPr>
              <a:t>(a)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y = b;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</a:t>
            </a:r>
            <a:r>
              <a:rPr lang="en-US" sz="1500" b="1" dirty="0" err="1">
                <a:solidFill>
                  <a:srgbClr val="0070C0"/>
                </a:solidFill>
              </a:rPr>
              <a:t>MyDerived</a:t>
            </a:r>
            <a:r>
              <a:rPr lang="en-US" sz="1500" b="1" dirty="0">
                <a:solidFill>
                  <a:srgbClr val="0070C0"/>
                </a:solidFill>
              </a:rPr>
              <a:t> o1; // x = 0, y = 0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</a:t>
            </a:r>
            <a:r>
              <a:rPr lang="en-US" sz="1500" b="1" dirty="0" err="1">
                <a:solidFill>
                  <a:srgbClr val="0070C0"/>
                </a:solidFill>
              </a:rPr>
              <a:t>MyDerived</a:t>
            </a:r>
            <a:r>
              <a:rPr lang="en-US" sz="1500" b="1" dirty="0">
                <a:solidFill>
                  <a:srgbClr val="0070C0"/>
                </a:solidFill>
              </a:rPr>
              <a:t> o2(5); // x = 5, y = 0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   </a:t>
            </a:r>
            <a:r>
              <a:rPr lang="en-US" sz="1500" b="1" dirty="0" err="1">
                <a:solidFill>
                  <a:srgbClr val="0070C0"/>
                </a:solidFill>
              </a:rPr>
              <a:t>MyDerived</a:t>
            </a:r>
            <a:r>
              <a:rPr lang="en-US" sz="1500" b="1" dirty="0">
                <a:solidFill>
                  <a:srgbClr val="0070C0"/>
                </a:solidFill>
              </a:rPr>
              <a:t> o3(6, 7); // x = 6, y = 7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52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Multiple 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derived class can inherit more than one base class in two ways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By a chain of inheritance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b1 -&gt; d1 -&gt; dd1 -&gt; ddd1 -&gt; …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Here b1 is an indirect base class of both dd1 and ddd1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Constructors are executed in the order of inheritance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Destructors are executed in the reverse order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latin typeface="Arial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222D98-F116-4CE6-88C3-7CBF84C26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26670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b1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D61F7D6-42FC-429F-A114-E906D368E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733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d1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90B6329-748E-4940-9B4F-A44D9B612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5791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ddd1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ECC4AD4-893F-432A-ABB1-14B2255B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4724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dd1</a:t>
            </a:r>
          </a:p>
        </p:txBody>
      </p:sp>
      <p:cxnSp>
        <p:nvCxnSpPr>
          <p:cNvPr id="10" name="AutoShape 13">
            <a:extLst>
              <a:ext uri="{FF2B5EF4-FFF2-40B4-BE49-F238E27FC236}">
                <a16:creationId xmlns:a16="http://schemas.microsoft.com/office/drawing/2014/main" id="{96227B47-8C7A-44E4-B32D-8F64F05AAF7D}"/>
              </a:ext>
            </a:extLst>
          </p:cNvPr>
          <p:cNvCxnSpPr>
            <a:cxnSpLocks noChangeShapeType="1"/>
            <a:stCxn id="8" idx="0"/>
            <a:endCxn id="9" idx="2"/>
          </p:cNvCxnSpPr>
          <p:nvPr/>
        </p:nvCxnSpPr>
        <p:spPr bwMode="auto">
          <a:xfrm flipV="1">
            <a:off x="9753600" y="51816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4">
            <a:extLst>
              <a:ext uri="{FF2B5EF4-FFF2-40B4-BE49-F238E27FC236}">
                <a16:creationId xmlns:a16="http://schemas.microsoft.com/office/drawing/2014/main" id="{0C0FE8C4-5806-4BC4-BE8C-929EB10F3814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9753600" y="41910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5">
            <a:extLst>
              <a:ext uri="{FF2B5EF4-FFF2-40B4-BE49-F238E27FC236}">
                <a16:creationId xmlns:a16="http://schemas.microsoft.com/office/drawing/2014/main" id="{37A2583B-3B46-406B-A8A6-265254DBA0B2}"/>
              </a:ext>
            </a:extLst>
          </p:cNvPr>
          <p:cNvCxnSpPr>
            <a:cxnSpLocks noChangeShapeType="1"/>
            <a:stCxn id="7" idx="0"/>
            <a:endCxn id="5" idx="2"/>
          </p:cNvCxnSpPr>
          <p:nvPr/>
        </p:nvCxnSpPr>
        <p:spPr bwMode="auto">
          <a:xfrm flipV="1">
            <a:off x="9753600" y="31242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222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Multiple 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derived class can inherit more than one base class in two ways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By directly inheriting more than one base class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class d1 : </a:t>
            </a:r>
            <a:r>
              <a:rPr lang="en-US" i="1" dirty="0"/>
              <a:t>access</a:t>
            </a:r>
            <a:r>
              <a:rPr lang="en-US" dirty="0"/>
              <a:t> b1, </a:t>
            </a:r>
            <a:r>
              <a:rPr lang="en-US" i="1" dirty="0"/>
              <a:t>access</a:t>
            </a:r>
            <a:r>
              <a:rPr lang="en-US" dirty="0"/>
              <a:t> b2, …, </a:t>
            </a:r>
            <a:r>
              <a:rPr lang="en-US" i="1" dirty="0"/>
              <a:t>access</a:t>
            </a:r>
            <a:r>
              <a:rPr lang="en-US" dirty="0"/>
              <a:t> </a:t>
            </a:r>
            <a:r>
              <a:rPr lang="en-US" dirty="0" err="1"/>
              <a:t>bN</a:t>
            </a:r>
            <a:r>
              <a:rPr lang="en-US" dirty="0"/>
              <a:t> { … }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Constructors are executed in the order, left to right, that the base classes are specified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Destructors are executed in the reverse order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BA00189-7CA0-4DF6-8149-7CC6FF24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43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b1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C5AAD4FA-CDE7-4D3C-B249-272625FE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343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b2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A79BFF5B-1964-4D74-89F6-91969F6EA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343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b3</a:t>
            </a: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C5BB407E-7762-4EAD-8EE6-7767BB64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91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d1</a:t>
            </a:r>
          </a:p>
        </p:txBody>
      </p:sp>
      <p:cxnSp>
        <p:nvCxnSpPr>
          <p:cNvPr id="10" name="AutoShape 20">
            <a:extLst>
              <a:ext uri="{FF2B5EF4-FFF2-40B4-BE49-F238E27FC236}">
                <a16:creationId xmlns:a16="http://schemas.microsoft.com/office/drawing/2014/main" id="{5798A1F9-C1F0-4491-B8C7-963659071164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77000" y="4800600"/>
            <a:ext cx="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21">
            <a:extLst>
              <a:ext uri="{FF2B5EF4-FFF2-40B4-BE49-F238E27FC236}">
                <a16:creationId xmlns:a16="http://schemas.microsoft.com/office/drawing/2014/main" id="{E8BE80FD-7C09-4820-9253-302F0444A2C2}"/>
              </a:ext>
            </a:extLst>
          </p:cNvPr>
          <p:cNvCxnSpPr>
            <a:cxnSpLocks noChangeShapeType="1"/>
            <a:stCxn id="9" idx="1"/>
            <a:endCxn id="5" idx="2"/>
          </p:cNvCxnSpPr>
          <p:nvPr/>
        </p:nvCxnSpPr>
        <p:spPr bwMode="auto">
          <a:xfrm rot="10800000">
            <a:off x="5257800" y="48006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2" name="AutoShape 23">
            <a:extLst>
              <a:ext uri="{FF2B5EF4-FFF2-40B4-BE49-F238E27FC236}">
                <a16:creationId xmlns:a16="http://schemas.microsoft.com/office/drawing/2014/main" id="{1321ECF1-78C4-43DC-B5AB-B98199D7A053}"/>
              </a:ext>
            </a:extLst>
          </p:cNvPr>
          <p:cNvCxnSpPr>
            <a:cxnSpLocks noChangeShapeType="1"/>
            <a:stCxn id="9" idx="3"/>
            <a:endCxn id="8" idx="2"/>
          </p:cNvCxnSpPr>
          <p:nvPr/>
        </p:nvCxnSpPr>
        <p:spPr bwMode="auto">
          <a:xfrm flipV="1">
            <a:off x="6781800" y="4800600"/>
            <a:ext cx="914400" cy="121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87556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Multilevel Class Hierarchy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Point{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x; double x;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Point(double x, double  y){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	this-&gt;x=x;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	this-&gt;y=y;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get_xy</a:t>
            </a:r>
            <a:r>
              <a:rPr lang="en-US" sz="2000" b="1" dirty="0">
                <a:solidFill>
                  <a:srgbClr val="0070C0"/>
                </a:solidFill>
              </a:rPr>
              <a:t>(double &amp;x, double &amp;y){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	x=this-&gt;x;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	y=this-&gt;y;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2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Multilevel Class Hierarchy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Circle: public Point{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protected: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rad;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Circle(double x, double y, double r);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area(){return 3.14*rad*rad;}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Circle::Circle(double x, double y, double r):Point(</a:t>
            </a:r>
            <a:r>
              <a:rPr lang="en-US" sz="2000" b="1" dirty="0" err="1">
                <a:solidFill>
                  <a:srgbClr val="0070C0"/>
                </a:solidFill>
              </a:rPr>
              <a:t>x,y</a:t>
            </a:r>
            <a:r>
              <a:rPr lang="en-US" sz="20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rad=r;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11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Multilevel Class Hierarchy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Cylinder: public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height;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Cylinder(double x, double y, double r, double h);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volume(){return 3.14*rad*rad*height;}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Cylinder::Cylinder(double x, double y, double r, double h):Circle(</a:t>
            </a:r>
            <a:r>
              <a:rPr lang="en-US" sz="2000" b="1" dirty="0" err="1">
                <a:solidFill>
                  <a:srgbClr val="0070C0"/>
                </a:solidFill>
              </a:rPr>
              <a:t>x,y,r</a:t>
            </a:r>
            <a:r>
              <a:rPr lang="en-US" sz="20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height=h;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0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Direct Inheritance 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Point{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x;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Point(double x, double y){this-&gt;x=x; this-&gt;y-&gt;y;}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get_xy</a:t>
            </a:r>
            <a:r>
              <a:rPr lang="en-US" sz="2000" b="1" dirty="0">
                <a:solidFill>
                  <a:srgbClr val="0070C0"/>
                </a:solidFill>
              </a:rPr>
              <a:t>(double &amp;x, double &amp;y){x=this-&gt;x, y=this-&gt;y;}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5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Direct Inheritance 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protected: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rad;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Circle(double r) {rad=r;}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area(){return 3.14*rad*rad;}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3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Inheritance starts with defining the base class first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class base-class-name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…….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};</a:t>
            </a:r>
          </a:p>
          <a:p>
            <a:r>
              <a:rPr lang="en-US" dirty="0"/>
              <a:t>Derived class is then defined using the base class</a:t>
            </a:r>
          </a:p>
          <a:p>
            <a:r>
              <a:rPr lang="en-US" dirty="0"/>
              <a:t>The general form of deriving a class from another class is as follows: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class derived-class-name: access base-class-name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	………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};</a:t>
            </a:r>
          </a:p>
          <a:p>
            <a:r>
              <a:rPr lang="en-US" dirty="0"/>
              <a:t>Access can be either private or public or protected</a:t>
            </a:r>
          </a:p>
          <a:p>
            <a:r>
              <a:rPr lang="en-US" dirty="0"/>
              <a:t>Default access is private for derived class, public for derived structure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04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Direct Inheritance 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10896600" cy="487375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Cylinder: public Point, public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Cylinder(double x, double y, double r, double h);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volume(){ return 3.14*rad*rad*height;}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Cylinder::Cylinder(double x, double y, double r, double h):Point(</a:t>
            </a:r>
            <a:r>
              <a:rPr lang="en-US" sz="2000" b="1" dirty="0" err="1">
                <a:solidFill>
                  <a:srgbClr val="0070C0"/>
                </a:solidFill>
              </a:rPr>
              <a:t>x,y</a:t>
            </a:r>
            <a:r>
              <a:rPr lang="en-US" sz="2000" b="1" dirty="0">
                <a:solidFill>
                  <a:srgbClr val="0070C0"/>
                </a:solidFill>
              </a:rPr>
              <a:t>),Circle(r)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height=h;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23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Multiple Inheritance: Virtual Base Class</a:t>
            </a:r>
            <a:r>
              <a:rPr lang="en-US" b="1" dirty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Base Class prevents a derived class to inherit more than one copy of the base class</a:t>
            </a:r>
          </a:p>
          <a:p>
            <a:r>
              <a:rPr lang="en-US" dirty="0"/>
              <a:t>This may happen when a derived class directly inherits two base classes and these base classes are also derived from another common base class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latin typeface="Arial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9789FB-2D40-4D92-8D4D-92388B95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352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Base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0CE487-B46A-4FB2-8621-222B3F20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352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Base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49E04B4-413C-45F3-9C2F-57E630FB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D1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AF5728E-E86D-4904-BD4F-4DEABE1AB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45720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D2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01B4163-06F4-4368-BB48-F258857A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60960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D3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1D97C9A8-130A-4EDB-B44B-E51F1ED0D429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6419850" y="38100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Line 11">
            <a:extLst>
              <a:ext uri="{FF2B5EF4-FFF2-40B4-BE49-F238E27FC236}">
                <a16:creationId xmlns:a16="http://schemas.microsoft.com/office/drawing/2014/main" id="{EF056289-3316-44ED-A28B-DF74823E1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5562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BE41D832-7FDA-485F-9001-04F9E0DEEA39}"/>
              </a:ext>
            </a:extLst>
          </p:cNvPr>
          <p:cNvCxnSpPr>
            <a:cxnSpLocks noChangeShapeType="1"/>
            <a:stCxn id="13" idx="1"/>
            <a:endCxn id="10" idx="2"/>
          </p:cNvCxnSpPr>
          <p:nvPr/>
        </p:nvCxnSpPr>
        <p:spPr bwMode="auto">
          <a:xfrm flipV="1">
            <a:off x="6410325" y="5029200"/>
            <a:ext cx="9525" cy="5524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5">
            <a:extLst>
              <a:ext uri="{FF2B5EF4-FFF2-40B4-BE49-F238E27FC236}">
                <a16:creationId xmlns:a16="http://schemas.microsoft.com/office/drawing/2014/main" id="{9A6034A9-4543-47FA-8DD7-BE55D2E327D2}"/>
              </a:ext>
            </a:extLst>
          </p:cNvPr>
          <p:cNvCxnSpPr>
            <a:cxnSpLocks noChangeShapeType="1"/>
            <a:stCxn id="13" idx="0"/>
            <a:endCxn id="9" idx="2"/>
          </p:cNvCxnSpPr>
          <p:nvPr/>
        </p:nvCxnSpPr>
        <p:spPr bwMode="auto">
          <a:xfrm flipV="1">
            <a:off x="4429125" y="5029200"/>
            <a:ext cx="28575" cy="514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" name="AutoShape 16">
            <a:extLst>
              <a:ext uri="{FF2B5EF4-FFF2-40B4-BE49-F238E27FC236}">
                <a16:creationId xmlns:a16="http://schemas.microsoft.com/office/drawing/2014/main" id="{AA073F56-495A-4595-878A-6A871B36692E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4457700" y="38100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Line 18">
            <a:extLst>
              <a:ext uri="{FF2B5EF4-FFF2-40B4-BE49-F238E27FC236}">
                <a16:creationId xmlns:a16="http://schemas.microsoft.com/office/drawing/2014/main" id="{643A4AD4-B244-4A4A-8EC4-C35F20046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3063" y="5562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82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Inheritance: Virtual Base Class 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43434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D1 : public Base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j;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D2 : public Base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8F0F67-51B6-4B8A-8F1F-BAC66FA55B60}"/>
              </a:ext>
            </a:extLst>
          </p:cNvPr>
          <p:cNvSpPr txBox="1">
            <a:spLocks noChangeArrowheads="1"/>
          </p:cNvSpPr>
          <p:nvPr/>
        </p:nvSpPr>
        <p:spPr>
          <a:xfrm>
            <a:off x="5105400" y="1600200"/>
            <a:ext cx="63246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D3 : public D1, public D2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// contains two copies of ‘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D3 obj;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obj.i</a:t>
            </a:r>
            <a:r>
              <a:rPr lang="en-US" sz="2000" b="1" dirty="0">
                <a:solidFill>
                  <a:srgbClr val="0070C0"/>
                </a:solidFill>
              </a:rPr>
              <a:t> = 10; // ambiguous, compiler error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obj.j</a:t>
            </a:r>
            <a:r>
              <a:rPr lang="en-US" sz="2000" b="1" dirty="0">
                <a:solidFill>
                  <a:srgbClr val="0070C0"/>
                </a:solidFill>
              </a:rPr>
              <a:t> = 20; // no problem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obj.k</a:t>
            </a:r>
            <a:r>
              <a:rPr lang="en-US" sz="2000" b="1" dirty="0">
                <a:solidFill>
                  <a:srgbClr val="0070C0"/>
                </a:solidFill>
              </a:rPr>
              <a:t> = 30; // no problem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obj.D1::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 = 100; // no problem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obj.D2::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 = 200; // no problem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105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Inheritance: Virtual Base Class 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43434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D1 : virtual public Base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j;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 // activity of D1 not affected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D2 : virtual public Base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 // activity of D2 not affected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8F0F67-51B6-4B8A-8F1F-BAC66FA55B60}"/>
              </a:ext>
            </a:extLst>
          </p:cNvPr>
          <p:cNvSpPr txBox="1">
            <a:spLocks noChangeArrowheads="1"/>
          </p:cNvSpPr>
          <p:nvPr/>
        </p:nvSpPr>
        <p:spPr>
          <a:xfrm>
            <a:off x="5105400" y="1600200"/>
            <a:ext cx="63246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D3 : public D1, public D2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// contains only one copy of ‘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 // no change in this class definition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D3 obj;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obj.i</a:t>
            </a:r>
            <a:r>
              <a:rPr lang="en-US" sz="2000" b="1" dirty="0">
                <a:solidFill>
                  <a:srgbClr val="0070C0"/>
                </a:solidFill>
              </a:rPr>
              <a:t> = 10; // no problem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obj.j</a:t>
            </a:r>
            <a:r>
              <a:rPr lang="en-US" sz="2000" b="1" dirty="0">
                <a:solidFill>
                  <a:srgbClr val="0070C0"/>
                </a:solidFill>
              </a:rPr>
              <a:t> = 20; // no problem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obj.k</a:t>
            </a:r>
            <a:r>
              <a:rPr lang="en-US" sz="2000" b="1" dirty="0">
                <a:solidFill>
                  <a:srgbClr val="0070C0"/>
                </a:solidFill>
              </a:rPr>
              <a:t> = 30; // no problem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obj.D1::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 = 100; // no problem, overwrites ‘10’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   obj.D2::</a:t>
            </a:r>
            <a:r>
              <a:rPr lang="en-US" sz="2000" b="1" dirty="0" err="1">
                <a:solidFill>
                  <a:srgbClr val="0070C0"/>
                </a:solidFill>
              </a:rPr>
              <a:t>i</a:t>
            </a:r>
            <a:r>
              <a:rPr lang="en-US" sz="2000" b="1" dirty="0">
                <a:solidFill>
                  <a:srgbClr val="0070C0"/>
                </a:solidFill>
              </a:rPr>
              <a:t> = 200; // no problem, overwrites ‘100’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752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Function Overriding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Giving new implementation of base class method into derived class is called function overriding</a:t>
            </a:r>
          </a:p>
          <a:p>
            <a:r>
              <a:rPr lang="en-US" dirty="0"/>
              <a:t>Signature of base class method and derived class must be same Signature involves:</a:t>
            </a:r>
          </a:p>
          <a:p>
            <a:pPr lvl="1"/>
            <a:r>
              <a:rPr lang="en-US" dirty="0"/>
              <a:t>Number of arguments</a:t>
            </a:r>
          </a:p>
          <a:p>
            <a:pPr lvl="1"/>
            <a:r>
              <a:rPr lang="en-US" dirty="0"/>
              <a:t>Type of arguments</a:t>
            </a:r>
          </a:p>
          <a:p>
            <a:pPr lvl="1"/>
            <a:r>
              <a:rPr lang="en-US" dirty="0"/>
              <a:t>Sequence of arguments</a:t>
            </a:r>
          </a:p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42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Overriding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Point{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protected: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x;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y;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Point() {x=0.0; y=0.0;}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Point(double x, double y);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area(){return 0;}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Point::Point(double x, double y){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this-&gt;x=x; this-&gt;y=y;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76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Overriding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Circle: public Point{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protected: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rad;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Circle(){rad=0.0;}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Circle(double x double y double r);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area();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Circle::Circle(double x, double y, double r) : Point(</a:t>
            </a:r>
            <a:r>
              <a:rPr lang="en-US" sz="2000" b="1" dirty="0" err="1">
                <a:solidFill>
                  <a:srgbClr val="0070C0"/>
                </a:solidFill>
              </a:rPr>
              <a:t>x,y</a:t>
            </a:r>
            <a:r>
              <a:rPr lang="en-US" sz="2000" b="1" dirty="0">
                <a:solidFill>
                  <a:srgbClr val="0070C0"/>
                </a:solidFill>
              </a:rPr>
              <a:t>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rad=r;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double Circle::area(){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3.14*rad*rad;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68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Overriding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</a:t>
            </a:r>
            <a:r>
              <a:rPr lang="en-US" sz="2000" b="1" dirty="0" err="1">
                <a:solidFill>
                  <a:srgbClr val="0070C0"/>
                </a:solidFill>
              </a:rPr>
              <a:t>Cylinder:public</a:t>
            </a:r>
            <a:r>
              <a:rPr lang="en-US" sz="2000" b="1" dirty="0">
                <a:solidFill>
                  <a:srgbClr val="0070C0"/>
                </a:solidFill>
              </a:rPr>
              <a:t> Circle{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Cylinder(){height=0.0;}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Cylinder(double x, double y, double r, double h);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double area();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Cylinder::Cylinder(double x, double y, double r, double h): Circle(</a:t>
            </a:r>
            <a:r>
              <a:rPr lang="en-US" sz="2000" b="1" dirty="0" err="1">
                <a:solidFill>
                  <a:srgbClr val="0070C0"/>
                </a:solidFill>
              </a:rPr>
              <a:t>x,y,r</a:t>
            </a:r>
            <a:r>
              <a:rPr lang="en-US" sz="2000" b="1" dirty="0">
                <a:solidFill>
                  <a:srgbClr val="0070C0"/>
                </a:solidFill>
              </a:rPr>
              <a:t>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height=h;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double Cylinder::area(){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	return 3.14*rad*rad*height;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7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Overriding</a:t>
            </a:r>
            <a:endParaRPr 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int main(){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Point p(1.0, 1.0);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Circle c(1.0, 1.0, 3.0);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Cylinder cl(1.0, 1.0, 3.0, 2.0);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&lt;&lt;"The area of the point is: "&lt;&lt;</a:t>
            </a:r>
            <a:r>
              <a:rPr lang="en-US" sz="2000" b="1" dirty="0" err="1">
                <a:solidFill>
                  <a:srgbClr val="0070C0"/>
                </a:solidFill>
              </a:rPr>
              <a:t>p.area</a:t>
            </a:r>
            <a:r>
              <a:rPr lang="en-US" sz="2000" b="1" dirty="0">
                <a:solidFill>
                  <a:srgbClr val="0070C0"/>
                </a:solidFill>
              </a:rPr>
              <a:t>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&lt;&lt;"The area of the circle is: "&lt;&lt;</a:t>
            </a:r>
            <a:r>
              <a:rPr lang="en-US" sz="2000" b="1" dirty="0" err="1">
                <a:solidFill>
                  <a:srgbClr val="0070C0"/>
                </a:solidFill>
              </a:rPr>
              <a:t>c.area</a:t>
            </a:r>
            <a:r>
              <a:rPr lang="en-US" sz="2000" b="1" dirty="0">
                <a:solidFill>
                  <a:srgbClr val="0070C0"/>
                </a:solidFill>
              </a:rPr>
              <a:t>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&lt;&lt;"The area of the cylinder is: "&lt;&lt;</a:t>
            </a:r>
            <a:r>
              <a:rPr lang="en-US" sz="2000" b="1" dirty="0" err="1">
                <a:solidFill>
                  <a:srgbClr val="0070C0"/>
                </a:solidFill>
              </a:rPr>
              <a:t>cl.area</a:t>
            </a:r>
            <a:r>
              <a:rPr lang="en-US" sz="2000" b="1" dirty="0">
                <a:solidFill>
                  <a:srgbClr val="0070C0"/>
                </a:solidFill>
              </a:rPr>
              <a:t>()&lt;&lt;</a:t>
            </a:r>
            <a:r>
              <a:rPr lang="en-US" sz="2000" b="1" dirty="0" err="1">
                <a:solidFill>
                  <a:srgbClr val="0070C0"/>
                </a:solidFill>
              </a:rPr>
              <a:t>endl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3241FE2-13D0-440C-97EA-F2460CD6AA81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4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Polymorphism in C++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 time polymorphism</a:t>
            </a:r>
          </a:p>
          <a:p>
            <a:pPr lvl="1"/>
            <a:r>
              <a:rPr lang="en-US" dirty="0"/>
              <a:t>Uses static or early binding</a:t>
            </a:r>
          </a:p>
          <a:p>
            <a:pPr lvl="1"/>
            <a:r>
              <a:rPr lang="en-US" dirty="0"/>
              <a:t>Example: function and operator overloading</a:t>
            </a:r>
          </a:p>
          <a:p>
            <a:r>
              <a:rPr lang="en-US" dirty="0"/>
              <a:t>Run time polymorphism</a:t>
            </a:r>
          </a:p>
          <a:p>
            <a:pPr lvl="1"/>
            <a:r>
              <a:rPr lang="en-US" dirty="0"/>
              <a:t>Uses dynamic or late binding</a:t>
            </a:r>
          </a:p>
          <a:p>
            <a:pPr lvl="1"/>
            <a:r>
              <a:rPr lang="en-US" dirty="0"/>
              <a:t>Example: virtual functions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4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Visibility of base class members in derived class</a:t>
            </a:r>
            <a:r>
              <a:rPr lang="en-US" b="1" dirty="0"/>
              <a:t>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latin typeface="Arial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74051-6F34-49F3-8510-D60844E293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Group 97">
            <a:extLst>
              <a:ext uri="{FF2B5EF4-FFF2-40B4-BE49-F238E27FC236}">
                <a16:creationId xmlns:a16="http://schemas.microsoft.com/office/drawing/2014/main" id="{5BB21761-339E-4B8C-8DCE-C34BB934E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827056"/>
              </p:ext>
            </p:extLst>
          </p:nvPr>
        </p:nvGraphicFramePr>
        <p:xfrm>
          <a:off x="1371600" y="2286000"/>
          <a:ext cx="8229600" cy="3290889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6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access specifier in base class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visibility in derived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Inheritance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160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Early Binding vs. Late Binding 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Early binding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 functions, overloaded functions</a:t>
            </a:r>
            <a:r>
              <a:rPr lang="en-US" sz="2000"/>
              <a:t>, nonvirtual </a:t>
            </a:r>
            <a:r>
              <a:rPr lang="en-US" sz="2000" dirty="0"/>
              <a:t>member and friend functions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Resolved at compile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Very efficient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But lacks flexibility</a:t>
            </a:r>
          </a:p>
          <a:p>
            <a:pPr>
              <a:lnSpc>
                <a:spcPct val="90000"/>
              </a:lnSpc>
            </a:pPr>
            <a:r>
              <a:rPr lang="en-US" dirty="0"/>
              <a:t>Late binding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Virtual functions accessed via a base class pointer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Resolved at run-time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Quite flexible during run-time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But has run-time overhead; slows down program execution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4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Pointers to Derived Classes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allows base class pointers to point to derived class objects</a:t>
            </a:r>
          </a:p>
          <a:p>
            <a:r>
              <a:rPr lang="en-US" dirty="0"/>
              <a:t>Let we have –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class base { … };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class derived : public base { … };</a:t>
            </a:r>
          </a:p>
          <a:p>
            <a:r>
              <a:rPr lang="en-US" dirty="0"/>
              <a:t>Then we can write –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base *p1; derived </a:t>
            </a:r>
            <a:r>
              <a:rPr lang="en-US" b="1" dirty="0" err="1">
                <a:solidFill>
                  <a:srgbClr val="0070C0"/>
                </a:solidFill>
              </a:rPr>
              <a:t>d_obj</a:t>
            </a:r>
            <a:r>
              <a:rPr lang="en-US" b="1" dirty="0">
                <a:solidFill>
                  <a:srgbClr val="0070C0"/>
                </a:solidFill>
              </a:rPr>
              <a:t>; p1 = &amp;</a:t>
            </a:r>
            <a:r>
              <a:rPr lang="en-US" b="1" dirty="0" err="1">
                <a:solidFill>
                  <a:srgbClr val="0070C0"/>
                </a:solidFill>
              </a:rPr>
              <a:t>d_obj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base *p2 = new derived;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66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Pointers to Derived Classes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Using a base class pointer (pointing to a derived class object) we can access only those members of the derived object that were inherited from the base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This is because the base pointer has knowledge only of the base class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knows nothing about the members added by the derived class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77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Pointers to Derived Classes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“base\n”;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derived : public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“derived\n”;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b1;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b1.show(); // base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derived d1;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d1.show(); // derived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*pb = &amp;b1;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pb-&gt;show(); // base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 = &amp;d1;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pb-&gt;show(); // base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lvl="0">
              <a:lnSpc>
                <a:spcPct val="80000"/>
              </a:lnSpc>
              <a:buClr>
                <a:srgbClr val="FE8637"/>
              </a:buClr>
            </a:pPr>
            <a:r>
              <a:rPr lang="en-US" sz="2000" dirty="0">
                <a:solidFill>
                  <a:prstClr val="black"/>
                </a:solidFill>
              </a:rPr>
              <a:t>All the function calls here are statically/early bound</a:t>
            </a:r>
          </a:p>
          <a:p>
            <a:pPr marL="0" indent="0">
              <a:buNone/>
            </a:pPr>
            <a:endParaRPr lang="en-US" sz="1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84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Pointers to Derived Classes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While it is permissible for a base class pointer to point to a derived object, the reverse is not true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base b1;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	derived *pd = &amp;b1; // compiler error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We can perform a downcast with the help of type-casting, but should use it with caution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r>
              <a:rPr lang="en-US" dirty="0"/>
              <a:t>Pointer arithmetic is relative to the data type the pointer is declared as pointing to</a:t>
            </a:r>
          </a:p>
          <a:p>
            <a:r>
              <a:rPr lang="en-US" dirty="0"/>
              <a:t>If we point a base pointer to a derived object and then increment the pointer, it will not be pointing to the next derived object</a:t>
            </a:r>
          </a:p>
          <a:p>
            <a:r>
              <a:rPr lang="en-US" dirty="0"/>
              <a:t>It will be pointing to (what it thinks is) the next base object !!!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9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Function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 virtual function is a member function that is declared within a base class and redefined (called </a:t>
            </a:r>
            <a:r>
              <a:rPr lang="en-US" b="1" i="1" dirty="0"/>
              <a:t>overriding</a:t>
            </a:r>
            <a:r>
              <a:rPr lang="en-US" dirty="0"/>
              <a:t>) by a derived class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It implements the “one interface, multiple methods” philosophy that underlies polymorphism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 keyword </a:t>
            </a:r>
            <a:r>
              <a:rPr lang="en-US" b="1" dirty="0">
                <a:solidFill>
                  <a:srgbClr val="660066"/>
                </a:solidFill>
              </a:rPr>
              <a:t>virtual</a:t>
            </a:r>
            <a:r>
              <a:rPr lang="en-US" dirty="0"/>
              <a:t> is used to designate a member function as virtual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Supports run-time polymorphism with the help of base class pointers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60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Function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While redefining a virtual function in a derived class, the function signature must match the original function present in the base class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So, we call it overriding, not overloading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When a virtual function is redefined by a derived class, the keyword virtual is not needed (but can be specified if the programmer wants)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The “virtual”-</a:t>
            </a:r>
            <a:r>
              <a:rPr lang="en-US" dirty="0" err="1"/>
              <a:t>ity</a:t>
            </a:r>
            <a:r>
              <a:rPr lang="en-US" dirty="0"/>
              <a:t> of the member function continues along the inheritance chain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class that contains a virtual function is referred to as a polymorphic class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70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virtual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“base\n”;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derived : public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“derived\n”;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b1;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b1.show(); // base - (</a:t>
            </a:r>
            <a:r>
              <a:rPr lang="en-US" sz="2000" b="1" dirty="0" err="1">
                <a:solidFill>
                  <a:srgbClr val="0070C0"/>
                </a:solidFill>
              </a:rPr>
              <a:t>s.b.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derived d1;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d1.show(); // derived – (</a:t>
            </a:r>
            <a:r>
              <a:rPr lang="en-US" sz="2000" b="1" dirty="0" err="1">
                <a:solidFill>
                  <a:srgbClr val="0070C0"/>
                </a:solidFill>
              </a:rPr>
              <a:t>s.b.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*pb = &amp;b1;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pb-&gt;show(); // base - (</a:t>
            </a:r>
            <a:r>
              <a:rPr lang="en-US" sz="2000" b="1" dirty="0" err="1">
                <a:solidFill>
                  <a:srgbClr val="0070C0"/>
                </a:solidFill>
              </a:rPr>
              <a:t>d.b</a:t>
            </a:r>
            <a:r>
              <a:rPr lang="en-US" sz="2000" b="1" dirty="0">
                <a:solidFill>
                  <a:srgbClr val="0070C0"/>
                </a:solidFill>
              </a:rPr>
              <a:t>.)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 = &amp;d1;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pb-&gt;show(); // derived (</a:t>
            </a:r>
            <a:r>
              <a:rPr lang="en-US" sz="2000" b="1" dirty="0" err="1">
                <a:solidFill>
                  <a:srgbClr val="0070C0"/>
                </a:solidFill>
              </a:rPr>
              <a:t>d.b</a:t>
            </a:r>
            <a:r>
              <a:rPr lang="en-US" sz="2000" b="1" dirty="0">
                <a:solidFill>
                  <a:srgbClr val="0070C0"/>
                </a:solidFill>
              </a:rPr>
              <a:t>.)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lvl="0">
              <a:lnSpc>
                <a:spcPct val="80000"/>
              </a:lnSpc>
              <a:buClr>
                <a:srgbClr val="FE8637"/>
              </a:buClr>
            </a:pPr>
            <a:r>
              <a:rPr lang="en-US" sz="2000" dirty="0">
                <a:solidFill>
                  <a:prstClr val="black"/>
                </a:solidFill>
              </a:rPr>
              <a:t>Here,</a:t>
            </a:r>
          </a:p>
          <a:p>
            <a:pPr lvl="1">
              <a:lnSpc>
                <a:spcPct val="80000"/>
              </a:lnSpc>
              <a:buClr>
                <a:srgbClr val="FE8637"/>
              </a:buClr>
            </a:pPr>
            <a:r>
              <a:rPr lang="en-US" sz="2000" dirty="0" err="1">
                <a:solidFill>
                  <a:prstClr val="black"/>
                </a:solidFill>
              </a:rPr>
              <a:t>s.b.</a:t>
            </a:r>
            <a:r>
              <a:rPr lang="en-US" sz="2000" dirty="0">
                <a:solidFill>
                  <a:prstClr val="black"/>
                </a:solidFill>
              </a:rPr>
              <a:t> = static binding</a:t>
            </a:r>
          </a:p>
          <a:p>
            <a:pPr lvl="1">
              <a:lnSpc>
                <a:spcPct val="80000"/>
              </a:lnSpc>
              <a:buClr>
                <a:srgbClr val="FE8637"/>
              </a:buClr>
            </a:pPr>
            <a:r>
              <a:rPr lang="en-US" sz="2000" dirty="0" err="1">
                <a:solidFill>
                  <a:prstClr val="black"/>
                </a:solidFill>
              </a:rPr>
              <a:t>d.b</a:t>
            </a:r>
            <a:r>
              <a:rPr lang="en-US" sz="2000" dirty="0">
                <a:solidFill>
                  <a:prstClr val="black"/>
                </a:solidFill>
              </a:rPr>
              <a:t>. = dynamic binding</a:t>
            </a:r>
          </a:p>
          <a:p>
            <a:pPr marL="0" indent="0">
              <a:buNone/>
            </a:pPr>
            <a:endParaRPr lang="en-US" sz="1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01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virtual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“base\n”;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d1 : public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“derived-1\n”;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d2 : public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void show()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“derived-2\n”;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*pb; d1 od1; d2 od2;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int n;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</a:t>
            </a:r>
            <a:r>
              <a:rPr lang="en-US" sz="2000" b="1" dirty="0" err="1">
                <a:solidFill>
                  <a:srgbClr val="0070C0"/>
                </a:solidFill>
              </a:rPr>
              <a:t>cin</a:t>
            </a:r>
            <a:r>
              <a:rPr lang="en-US" sz="2000" b="1" dirty="0">
                <a:solidFill>
                  <a:srgbClr val="0070C0"/>
                </a:solidFill>
              </a:rPr>
              <a:t> &gt;&gt; n;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if (n % 2) pb = &amp;od1;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else pb = &amp;od2;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pb-&gt;show(); // guess what ??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8680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Destructors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cannot be virtual, but destructors can be virtual</a:t>
            </a:r>
          </a:p>
          <a:p>
            <a:r>
              <a:rPr lang="en-US" dirty="0"/>
              <a:t>It ensures that the derived class destructor is called when a base class pointer is used while deleting a dynamically created derived class object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2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Visibility of base class members in derived class</a:t>
            </a:r>
            <a:r>
              <a:rPr lang="en-US" b="1" dirty="0"/>
              <a:t>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latin typeface="Arial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74051-6F34-49F3-8510-D60844E293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Group 97">
            <a:extLst>
              <a:ext uri="{FF2B5EF4-FFF2-40B4-BE49-F238E27FC236}">
                <a16:creationId xmlns:a16="http://schemas.microsoft.com/office/drawing/2014/main" id="{5BB21761-339E-4B8C-8DCE-C34BB934EFD7}"/>
              </a:ext>
            </a:extLst>
          </p:cNvPr>
          <p:cNvGraphicFramePr>
            <a:graphicFrameLocks/>
          </p:cNvGraphicFramePr>
          <p:nvPr/>
        </p:nvGraphicFramePr>
        <p:xfrm>
          <a:off x="1371600" y="2286000"/>
          <a:ext cx="8229600" cy="3290889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6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access specifier in base class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 visibility in derived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Type of Inheritance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Inherited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Private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Public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697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Destructors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~base()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 “destructing base\n”;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derived : public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~derived()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“destructing derived\n”;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*p = new derived;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delete p;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lvl="0">
              <a:lnSpc>
                <a:spcPct val="80000"/>
              </a:lnSpc>
              <a:buClr>
                <a:srgbClr val="FE8637"/>
              </a:buClr>
            </a:pPr>
            <a:r>
              <a:rPr lang="en-US" sz="2000" dirty="0">
                <a:solidFill>
                  <a:prstClr val="black"/>
                </a:solidFill>
              </a:rPr>
              <a:t>Output:</a:t>
            </a:r>
          </a:p>
          <a:p>
            <a:pPr lvl="1">
              <a:lnSpc>
                <a:spcPct val="80000"/>
              </a:lnSpc>
              <a:buClr>
                <a:srgbClr val="FE8637"/>
              </a:buClr>
            </a:pPr>
            <a:r>
              <a:rPr lang="en-US" sz="2000" dirty="0">
                <a:solidFill>
                  <a:prstClr val="black"/>
                </a:solidFill>
              </a:rPr>
              <a:t>destructing base</a:t>
            </a:r>
          </a:p>
          <a:p>
            <a:pPr marL="0" indent="0">
              <a:buNone/>
            </a:pPr>
            <a:endParaRPr lang="en-US" sz="1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Virtual Destructors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5334000" cy="48737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virtual ~base()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 “destructing base\n”;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derived : public base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~derived()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</a:t>
            </a:r>
            <a:r>
              <a:rPr lang="en-US" sz="2000" b="1" dirty="0" err="1">
                <a:solidFill>
                  <a:srgbClr val="0070C0"/>
                </a:solidFill>
              </a:rPr>
              <a:t>cout</a:t>
            </a:r>
            <a:r>
              <a:rPr lang="en-US" sz="2000" b="1" dirty="0">
                <a:solidFill>
                  <a:srgbClr val="0070C0"/>
                </a:solidFill>
              </a:rPr>
              <a:t> &lt;&lt; “destructing derived\n”;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>
              <a:latin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4E543-47CE-4111-98A1-CF40CBE811D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600200"/>
            <a:ext cx="5334000" cy="48737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base *p = new derived;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delete p;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Output: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destructing derived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destructing base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Pure Virtual Functions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want to omit the body of a virtual function in a base class, we can use pure virtual functions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virtual ret-type </a:t>
            </a:r>
            <a:r>
              <a:rPr lang="en-US" b="1" dirty="0" err="1">
                <a:solidFill>
                  <a:srgbClr val="0070C0"/>
                </a:solidFill>
              </a:rPr>
              <a:t>func</a:t>
            </a:r>
            <a:r>
              <a:rPr lang="en-US" b="1" dirty="0">
                <a:solidFill>
                  <a:srgbClr val="0070C0"/>
                </a:solidFill>
              </a:rPr>
              <a:t>-name(param-list) = 0;</a:t>
            </a:r>
          </a:p>
          <a:p>
            <a:r>
              <a:rPr lang="en-US" dirty="0"/>
              <a:t>It makes a class an </a:t>
            </a:r>
            <a:r>
              <a:rPr lang="en-US" b="1" i="1" dirty="0">
                <a:solidFill>
                  <a:srgbClr val="6600CC"/>
                </a:solidFill>
              </a:rPr>
              <a:t>abstract class</a:t>
            </a:r>
            <a:endParaRPr lang="en-US" dirty="0"/>
          </a:p>
          <a:p>
            <a:pPr lvl="1"/>
            <a:r>
              <a:rPr lang="en-US" dirty="0"/>
              <a:t>We cannot create any objects of such classes</a:t>
            </a:r>
          </a:p>
          <a:p>
            <a:endParaRPr lang="en-US" dirty="0"/>
          </a:p>
          <a:p>
            <a:r>
              <a:rPr lang="en-US" dirty="0"/>
              <a:t>It forces derived classes to override it</a:t>
            </a:r>
          </a:p>
          <a:p>
            <a:pPr lvl="1"/>
            <a:r>
              <a:rPr lang="en-US" dirty="0"/>
              <a:t>Otherwise they become abstract too</a:t>
            </a:r>
          </a:p>
          <a:p>
            <a:pPr lvl="1"/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can still create a pointer to an abstract class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Because it is at the heart of run-time polymorphism</a:t>
            </a:r>
          </a:p>
          <a:p>
            <a:pPr lvl="1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10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44990832-05C0-4FBB-A9C7-31C6FB9F6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51DD6CD3-F576-4844-94A8-EBF138D18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0" dirty="0"/>
              <a:t>Topic Covered: Chapter 7 + Chapter 10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D9F14D-E2EE-4206-8BEE-61B56D90AF63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0" y="23622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0" dirty="0"/>
              <a:t>Acknowledgement</a:t>
            </a:r>
          </a:p>
          <a:p>
            <a:pPr>
              <a:defRPr/>
            </a:pPr>
            <a:r>
              <a:rPr lang="en-US" sz="2400" b="0" dirty="0">
                <a:hlinkClick r:id="rId2"/>
              </a:rPr>
              <a:t>http://faizulbari.buet.ac.bd/Courses.html</a:t>
            </a:r>
            <a:endParaRPr lang="en-US" sz="2400" b="0" dirty="0"/>
          </a:p>
          <a:p>
            <a:pPr>
              <a:defRPr/>
            </a:pPr>
            <a:r>
              <a:rPr lang="en-US" sz="2400" b="0" dirty="0">
                <a:hlinkClick r:id="rId3"/>
              </a:rPr>
              <a:t>http://mhkabir.buet.ac.bd/cse201/index.html</a:t>
            </a:r>
            <a:endParaRPr lang="en-US" sz="2400" b="0" dirty="0"/>
          </a:p>
          <a:p>
            <a:pPr>
              <a:defRPr/>
            </a:pPr>
            <a:endParaRPr lang="en-US" sz="24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Base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using namespace std;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width, length;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set_width</a:t>
            </a:r>
            <a:r>
              <a:rPr lang="en-US" sz="2000" b="1" dirty="0">
                <a:solidFill>
                  <a:srgbClr val="0070C0"/>
                </a:solidFill>
              </a:rPr>
              <a:t>(int w) {width=w;}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set_length</a:t>
            </a:r>
            <a:r>
              <a:rPr lang="en-US" sz="2000" b="1" dirty="0">
                <a:solidFill>
                  <a:srgbClr val="0070C0"/>
                </a:solidFill>
              </a:rPr>
              <a:t>(int l) {length=l;}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area() {return (width*length);}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Derived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Box: public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height;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set_height</a:t>
            </a:r>
            <a:r>
              <a:rPr lang="en-US" sz="2000" b="1" dirty="0">
                <a:solidFill>
                  <a:srgbClr val="0070C0"/>
                </a:solidFill>
              </a:rPr>
              <a:t> (int h){height=h;}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volume () {return (area()*height);}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/ *private members of the base class cannot be accessed by the derived class*/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//int volume () {return (width*length*height);}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7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int main(){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Rectangle </a:t>
            </a:r>
            <a:r>
              <a:rPr lang="en-US" b="1" dirty="0" err="1">
                <a:solidFill>
                  <a:srgbClr val="0070C0"/>
                </a:solidFill>
              </a:rPr>
              <a:t>rect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Box </a:t>
            </a:r>
            <a:r>
              <a:rPr lang="en-US" b="1" dirty="0" err="1">
                <a:solidFill>
                  <a:srgbClr val="0070C0"/>
                </a:solidFill>
              </a:rPr>
              <a:t>box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rect.set_width</a:t>
            </a:r>
            <a:r>
              <a:rPr lang="en-US" b="1" dirty="0">
                <a:solidFill>
                  <a:srgbClr val="0070C0"/>
                </a:solidFill>
              </a:rPr>
              <a:t>(3);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rect.set_length</a:t>
            </a:r>
            <a:r>
              <a:rPr lang="en-US" b="1" dirty="0">
                <a:solidFill>
                  <a:srgbClr val="0070C0"/>
                </a:solidFill>
              </a:rPr>
              <a:t>(4);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</a:t>
            </a:r>
            <a:r>
              <a:rPr lang="en-US" b="1" dirty="0">
                <a:solidFill>
                  <a:srgbClr val="0070C0"/>
                </a:solidFill>
              </a:rPr>
              <a:t> width(4);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box.set_length</a:t>
            </a:r>
            <a:r>
              <a:rPr lang="en-US" b="1" dirty="0">
                <a:solidFill>
                  <a:srgbClr val="0070C0"/>
                </a:solidFill>
              </a:rPr>
              <a:t>(4);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box.set_height</a:t>
            </a:r>
            <a:r>
              <a:rPr lang="en-US" b="1" dirty="0">
                <a:solidFill>
                  <a:srgbClr val="0070C0"/>
                </a:solidFill>
              </a:rPr>
              <a:t>(5);</a:t>
            </a:r>
          </a:p>
          <a:p>
            <a:pPr marL="365760" lvl="1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&lt;&lt;“Rectangle area: ”&lt;&lt;</a:t>
            </a:r>
            <a:r>
              <a:rPr lang="en-US" b="1" dirty="0" err="1">
                <a:solidFill>
                  <a:srgbClr val="0070C0"/>
                </a:solidFill>
              </a:rPr>
              <a:t>rect.area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 “Box base area: base area: ”&lt;&lt;</a:t>
            </a:r>
            <a:r>
              <a:rPr lang="en-US" b="1" dirty="0" err="1">
                <a:solidFill>
                  <a:srgbClr val="0070C0"/>
                </a:solidFill>
              </a:rPr>
              <a:t>box.area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 //inherited</a:t>
            </a:r>
          </a:p>
          <a:p>
            <a:pPr marL="365760" lvl="1" indent="0">
              <a:buNone/>
            </a:pP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>
                <a:solidFill>
                  <a:srgbClr val="0070C0"/>
                </a:solidFill>
              </a:rPr>
              <a:t>&lt;&lt;“Box volume: ”&lt;&lt;</a:t>
            </a:r>
            <a:r>
              <a:rPr lang="en-US" b="1" dirty="0" err="1">
                <a:solidFill>
                  <a:srgbClr val="0070C0"/>
                </a:solidFill>
              </a:rPr>
              <a:t>box.volume</a:t>
            </a:r>
            <a:r>
              <a:rPr lang="en-US" b="1" dirty="0">
                <a:solidFill>
                  <a:srgbClr val="0070C0"/>
                </a:solidFill>
              </a:rPr>
              <a:t>()&lt;&lt;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2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261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Inheritance: Derived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Box: private Rectangle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height;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void </a:t>
            </a:r>
            <a:r>
              <a:rPr lang="en-US" sz="2000" b="1" dirty="0" err="1">
                <a:solidFill>
                  <a:srgbClr val="0070C0"/>
                </a:solidFill>
              </a:rPr>
              <a:t>set_height</a:t>
            </a:r>
            <a:r>
              <a:rPr lang="en-US" sz="2000" b="1" dirty="0">
                <a:solidFill>
                  <a:srgbClr val="0070C0"/>
                </a:solidFill>
              </a:rPr>
              <a:t> (int h){height=h;}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int volume () {return (area()*height);}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C02328-37B0-409D-AA53-800AAC6BB4AD}" type="slidenum">
              <a:rPr 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60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12196</TotalTime>
  <Words>4017</Words>
  <Application>Microsoft Office PowerPoint</Application>
  <PresentationFormat>Widescreen</PresentationFormat>
  <Paragraphs>763</Paragraphs>
  <Slides>53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Century Schoolbook</vt:lpstr>
      <vt:lpstr>Wingdings</vt:lpstr>
      <vt:lpstr>Wingdings 2</vt:lpstr>
      <vt:lpstr>Oriel</vt:lpstr>
      <vt:lpstr>CSE 107: Object Oriented Programming Language</vt:lpstr>
      <vt:lpstr>Inheritance </vt:lpstr>
      <vt:lpstr>Inheritance </vt:lpstr>
      <vt:lpstr>Visibility of base class members in derived class </vt:lpstr>
      <vt:lpstr>Visibility of base class members in derived class </vt:lpstr>
      <vt:lpstr>Inheritance: Base Class</vt:lpstr>
      <vt:lpstr>Inheritance: Derived Class</vt:lpstr>
      <vt:lpstr>Inheritance:</vt:lpstr>
      <vt:lpstr>Inheritance: Derived Class</vt:lpstr>
      <vt:lpstr>Inheritance</vt:lpstr>
      <vt:lpstr>Inheritance: Base Class</vt:lpstr>
      <vt:lpstr>Inheritance: Derived Class</vt:lpstr>
      <vt:lpstr>Inheritance</vt:lpstr>
      <vt:lpstr>Constructors, Destructors, and Inheritance </vt:lpstr>
      <vt:lpstr>Constructors, Destructors, and Inheritance</vt:lpstr>
      <vt:lpstr>Constructors, Destructors, and Inheritance </vt:lpstr>
      <vt:lpstr>Constructors, Destructors, and Inheritance</vt:lpstr>
      <vt:lpstr>Constructors, Destructors, and Inheritance</vt:lpstr>
      <vt:lpstr>Constructors, Destructors, and Inheritance</vt:lpstr>
      <vt:lpstr>Constructors, Destructors, and Inheritance</vt:lpstr>
      <vt:lpstr>Constructors, Destructors, and Inheritance</vt:lpstr>
      <vt:lpstr>Constructors, Destructors, and Inheritance</vt:lpstr>
      <vt:lpstr>Multiple Inheritance </vt:lpstr>
      <vt:lpstr>Multiple Inheritance </vt:lpstr>
      <vt:lpstr>Multilevel Class Hierarchy</vt:lpstr>
      <vt:lpstr>Multilevel Class Hierarchy</vt:lpstr>
      <vt:lpstr>Multilevel Class Hierarchy</vt:lpstr>
      <vt:lpstr>Multiple Direct Inheritance </vt:lpstr>
      <vt:lpstr>Multiple Direct Inheritance </vt:lpstr>
      <vt:lpstr>Multiple Direct Inheritance </vt:lpstr>
      <vt:lpstr>Multiple Inheritance: Virtual Base Class </vt:lpstr>
      <vt:lpstr>Multiple Inheritance: Virtual Base Class </vt:lpstr>
      <vt:lpstr>Multiple Inheritance: Virtual Base Class </vt:lpstr>
      <vt:lpstr>Function Overriding</vt:lpstr>
      <vt:lpstr>Function Overriding</vt:lpstr>
      <vt:lpstr>Function Overriding</vt:lpstr>
      <vt:lpstr>Function Overriding</vt:lpstr>
      <vt:lpstr>Function Overriding</vt:lpstr>
      <vt:lpstr>Polymorphism in C++</vt:lpstr>
      <vt:lpstr>Early Binding vs. Late Binding </vt:lpstr>
      <vt:lpstr>Pointers to Derived Classes</vt:lpstr>
      <vt:lpstr>Pointers to Derived Classes</vt:lpstr>
      <vt:lpstr>Pointers to Derived Classes</vt:lpstr>
      <vt:lpstr>Pointers to Derived Classes</vt:lpstr>
      <vt:lpstr>Virtual Function</vt:lpstr>
      <vt:lpstr>Virtual Function</vt:lpstr>
      <vt:lpstr>Virtual Function</vt:lpstr>
      <vt:lpstr>Virtual Function</vt:lpstr>
      <vt:lpstr>Virtual Destructors</vt:lpstr>
      <vt:lpstr>Virtual Destructors</vt:lpstr>
      <vt:lpstr>Virtual Destructors</vt:lpstr>
      <vt:lpstr>Pure Virtual Functions</vt:lpstr>
      <vt:lpstr>The End</vt:lpstr>
    </vt:vector>
  </TitlesOfParts>
  <Company>BUET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lenovo</cp:lastModifiedBy>
  <cp:revision>550</cp:revision>
  <dcterms:created xsi:type="dcterms:W3CDTF">2012-03-31T05:29:50Z</dcterms:created>
  <dcterms:modified xsi:type="dcterms:W3CDTF">2020-08-30T08:14:52Z</dcterms:modified>
</cp:coreProperties>
</file>