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69" r:id="rId10"/>
    <p:sldId id="270" r:id="rId11"/>
    <p:sldId id="272" r:id="rId12"/>
    <p:sldId id="273" r:id="rId13"/>
    <p:sldId id="274" r:id="rId14"/>
    <p:sldId id="275" r:id="rId15"/>
    <p:sldId id="258" r:id="rId16"/>
    <p:sldId id="259" r:id="rId17"/>
    <p:sldId id="260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CD1B8-9F9A-49F8-B24F-738258E98542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51794-D7AF-4587-B0D8-E39004195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9A4-89BD-49F8-915D-967E2D093E3A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A12-56DD-49F7-902D-000AD286C3C1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C097-F634-4F46-88F2-56495497F76C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3B2-D329-4D9B-8B5E-007A4B46DB2C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A3-1DCA-4C56-BD0F-3F557741F229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1B83-CB5F-455F-B074-7D3B7E8BE2D2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3EE5-54EB-4982-9404-CBEC0C20B3FF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8E12-BE71-4AB0-98E8-D3EC19C93DD0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0BBB-F68B-433C-8217-0149656553A6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6E4-1F8F-4E96-833B-7E9999B9F1A5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FED-CD8E-4321-8CBF-AF9FB526BD80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5D11-6466-49DD-8DDF-AFDB86ACD4C8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nmap.org/downloa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sonmurray.org/posts/2021/tcpc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Topics in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Output of “</a:t>
            </a:r>
            <a:r>
              <a:rPr lang="en-US" dirty="0" err="1" smtClean="0"/>
              <a:t>tracert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52216"/>
            <a:ext cx="6229350" cy="538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How Does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Traceroute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Tahoma" charset="0"/>
              <a:buAutoNum type="arabicPeriod"/>
            </a:pPr>
            <a:r>
              <a:rPr lang="en-US" sz="2000" dirty="0" smtClean="0">
                <a:latin typeface="Calibri" charset="0"/>
                <a:cs typeface="Calibri" charset="0"/>
              </a:rPr>
              <a:t>Launch a probe packet towards DST, with a TTL of 1</a:t>
            </a:r>
          </a:p>
          <a:p>
            <a:pPr marL="457200" indent="-457200">
              <a:buSzPct val="100000"/>
              <a:buFont typeface="Tahoma" charset="0"/>
              <a:buAutoNum type="arabicPeriod"/>
            </a:pPr>
            <a:r>
              <a:rPr lang="en-US" sz="2000" dirty="0" smtClean="0">
                <a:latin typeface="Calibri" charset="0"/>
                <a:cs typeface="Calibri" charset="0"/>
              </a:rPr>
              <a:t>Every router hop decrements the IP TTL of the packet by 1</a:t>
            </a:r>
          </a:p>
          <a:p>
            <a:pPr marL="457200" indent="-457200">
              <a:buSzPct val="100000"/>
              <a:buFont typeface="Tahoma" charset="0"/>
              <a:buAutoNum type="arabicPeriod"/>
            </a:pPr>
            <a:r>
              <a:rPr lang="en-US" sz="2000" dirty="0" smtClean="0">
                <a:latin typeface="Calibri" charset="0"/>
                <a:cs typeface="Calibri" charset="0"/>
              </a:rPr>
              <a:t>When the TTL hits 0, packet is dropped, router sends ICMP TTL Exceed packet to SRC with the original probe packet as payload</a:t>
            </a:r>
          </a:p>
          <a:p>
            <a:pPr marL="457200" indent="-457200">
              <a:buSzPct val="100000"/>
              <a:buFont typeface="Tahoma" charset="0"/>
              <a:buAutoNum type="arabicPeriod"/>
            </a:pPr>
            <a:r>
              <a:rPr lang="en-US" sz="2000" dirty="0" smtClean="0">
                <a:latin typeface="Calibri" charset="0"/>
                <a:cs typeface="Calibri" charset="0"/>
              </a:rPr>
              <a:t>SRC receives this ICMP message, displays a </a:t>
            </a:r>
            <a:r>
              <a:rPr lang="en-US" sz="2000" dirty="0" err="1" smtClean="0">
                <a:latin typeface="Calibri" charset="0"/>
                <a:cs typeface="Calibri" charset="0"/>
              </a:rPr>
              <a:t>traceroute</a:t>
            </a:r>
            <a:r>
              <a:rPr lang="en-US" sz="2000" dirty="0" smtClean="0">
                <a:latin typeface="Calibri" charset="0"/>
                <a:cs typeface="Calibri" charset="0"/>
              </a:rPr>
              <a:t> “hop”</a:t>
            </a:r>
          </a:p>
          <a:p>
            <a:pPr marL="457200" indent="-457200">
              <a:buSzPct val="100000"/>
              <a:buFont typeface="Tahoma" charset="0"/>
              <a:buAutoNum type="arabicPeriod"/>
            </a:pPr>
            <a:r>
              <a:rPr lang="en-US" sz="2000" dirty="0" smtClean="0">
                <a:latin typeface="Calibri" charset="0"/>
                <a:cs typeface="Calibri" charset="0"/>
              </a:rPr>
              <a:t>Repeat from step 1, with TTL incremented by 1 each time, until…</a:t>
            </a:r>
          </a:p>
          <a:p>
            <a:pPr marL="457200" indent="-457200">
              <a:buSzPct val="100000"/>
              <a:buFont typeface="Tahoma" charset="0"/>
              <a:buAutoNum type="arabicPeriod"/>
            </a:pPr>
            <a:r>
              <a:rPr lang="en-US" sz="2000" dirty="0" smtClean="0">
                <a:latin typeface="Calibri" charset="0"/>
                <a:cs typeface="Calibri" charset="0"/>
              </a:rPr>
              <a:t>DST host receives probe, returns ICMP </a:t>
            </a:r>
            <a:r>
              <a:rPr lang="en-US" sz="2000" dirty="0" err="1" smtClean="0">
                <a:latin typeface="Calibri" charset="0"/>
                <a:cs typeface="Calibri" charset="0"/>
              </a:rPr>
              <a:t>Dest</a:t>
            </a:r>
            <a:r>
              <a:rPr lang="en-US" sz="2000" dirty="0" smtClean="0">
                <a:latin typeface="Calibri" charset="0"/>
                <a:cs typeface="Calibri" charset="0"/>
              </a:rPr>
              <a:t> Unreachable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4495800"/>
            <a:ext cx="80010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 in </a:t>
            </a:r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hops except the last one will (or should) return a "TTL exceeded in transit" message</a:t>
            </a:r>
          </a:p>
          <a:p>
            <a:r>
              <a:rPr lang="en-US" dirty="0" smtClean="0"/>
              <a:t>The last hop should return a "destination unreachable/port unreachable" message indicating that it cannot handle the received traffic</a:t>
            </a:r>
          </a:p>
          <a:p>
            <a:pPr lvl="1"/>
            <a:r>
              <a:rPr lang="en-US" dirty="0" smtClean="0"/>
              <a:t>UDP </a:t>
            </a:r>
            <a:r>
              <a:rPr lang="en-US" dirty="0" err="1" smtClean="0"/>
              <a:t>traceroute</a:t>
            </a:r>
            <a:r>
              <a:rPr lang="en-US" dirty="0" smtClean="0"/>
              <a:t> packets are typically addressed to </a:t>
            </a:r>
            <a:r>
              <a:rPr lang="en-US" dirty="0" smtClean="0">
                <a:solidFill>
                  <a:srgbClr val="FF0000"/>
                </a:solidFill>
              </a:rPr>
              <a:t>a pseudorandom high port </a:t>
            </a:r>
            <a:r>
              <a:rPr lang="en-US" dirty="0" smtClean="0"/>
              <a:t>on which the end host is not likely to be listening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Traceroute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Report 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alibri" charset="0"/>
                <a:cs typeface="Calibri" charset="0"/>
              </a:rPr>
              <a:t>Traceroute</a:t>
            </a:r>
            <a:r>
              <a:rPr lang="en-US" sz="2400" dirty="0" smtClean="0">
                <a:latin typeface="Calibri" charset="0"/>
                <a:cs typeface="Calibri" charset="0"/>
              </a:rPr>
              <a:t> packet with TTL of 1 enters router via the ingress </a:t>
            </a:r>
            <a:r>
              <a:rPr lang="en-US" sz="2400" dirty="0" smtClean="0">
                <a:latin typeface="Calibri" charset="0"/>
                <a:cs typeface="Calibri" charset="0"/>
              </a:rPr>
              <a:t>interface</a:t>
            </a:r>
            <a:endParaRPr lang="en-US" sz="2400" dirty="0" smtClean="0">
              <a:latin typeface="Calibri" charset="0"/>
              <a:cs typeface="Calibri" charset="0"/>
            </a:endParaRPr>
          </a:p>
          <a:p>
            <a:r>
              <a:rPr lang="en-US" sz="2400" dirty="0" smtClean="0">
                <a:latin typeface="Calibri" charset="0"/>
                <a:cs typeface="Calibri" charset="0"/>
              </a:rPr>
              <a:t>Router decrements TTL to 0, drops packet, generates ICMP TTL Exceed</a:t>
            </a:r>
          </a:p>
          <a:p>
            <a:pPr lvl="1"/>
            <a:r>
              <a:rPr lang="en-US" sz="1800" dirty="0" smtClean="0">
                <a:latin typeface="Calibri" charset="0"/>
                <a:cs typeface="Calibri" charset="0"/>
              </a:rPr>
              <a:t>ICMP packet </a:t>
            </a:r>
            <a:r>
              <a:rPr lang="en-US" sz="1800" dirty="0" err="1" smtClean="0">
                <a:latin typeface="Calibri" charset="0"/>
                <a:cs typeface="Calibri" charset="0"/>
              </a:rPr>
              <a:t>dst</a:t>
            </a:r>
            <a:r>
              <a:rPr lang="en-US" sz="1800" dirty="0" smtClean="0">
                <a:latin typeface="Calibri" charset="0"/>
                <a:cs typeface="Calibri" charset="0"/>
              </a:rPr>
              <a:t> address is set to the original </a:t>
            </a:r>
            <a:r>
              <a:rPr lang="en-US" sz="1800" dirty="0" err="1" smtClean="0">
                <a:latin typeface="Calibri" charset="0"/>
                <a:cs typeface="Calibri" charset="0"/>
              </a:rPr>
              <a:t>traceroute</a:t>
            </a:r>
            <a:r>
              <a:rPr lang="en-US" sz="1800" dirty="0" smtClean="0">
                <a:latin typeface="Calibri" charset="0"/>
                <a:cs typeface="Calibri" charset="0"/>
              </a:rPr>
              <a:t> probe source (SRC)</a:t>
            </a:r>
          </a:p>
          <a:p>
            <a:pPr lvl="1"/>
            <a:r>
              <a:rPr lang="en-US" sz="1800" dirty="0" smtClean="0">
                <a:latin typeface="Calibri" charset="0"/>
                <a:cs typeface="Calibri" charset="0"/>
              </a:rPr>
              <a:t>ICMP packet </a:t>
            </a:r>
            <a:r>
              <a:rPr lang="en-US" sz="1800" dirty="0" err="1" smtClean="0">
                <a:latin typeface="Calibri" charset="0"/>
                <a:cs typeface="Calibri" charset="0"/>
              </a:rPr>
              <a:t>src</a:t>
            </a:r>
            <a:r>
              <a:rPr lang="en-US" sz="1800" dirty="0" smtClean="0">
                <a:latin typeface="Calibri" charset="0"/>
                <a:cs typeface="Calibri" charset="0"/>
              </a:rPr>
              <a:t> address is set to the IP of the </a:t>
            </a:r>
            <a:r>
              <a:rPr lang="en-US" sz="1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ingress</a:t>
            </a:r>
            <a:r>
              <a:rPr lang="en-US" sz="1800" dirty="0" smtClean="0">
                <a:latin typeface="Calibri" charset="0"/>
                <a:cs typeface="Calibri" charset="0"/>
              </a:rPr>
              <a:t> router interface</a:t>
            </a:r>
          </a:p>
          <a:p>
            <a:pPr lvl="1"/>
            <a:r>
              <a:rPr lang="en-US" sz="1800" dirty="0" err="1" smtClean="0">
                <a:latin typeface="Calibri" charset="0"/>
                <a:cs typeface="Calibri" charset="0"/>
              </a:rPr>
              <a:t>Traceroute</a:t>
            </a:r>
            <a:r>
              <a:rPr lang="en-US" sz="1800" dirty="0" smtClean="0">
                <a:latin typeface="Calibri" charset="0"/>
                <a:cs typeface="Calibri" charset="0"/>
              </a:rPr>
              <a:t> </a:t>
            </a:r>
            <a:r>
              <a:rPr lang="en-US" sz="1800" dirty="0" smtClean="0">
                <a:latin typeface="Calibri" charset="0"/>
                <a:cs typeface="Calibri" charset="0"/>
              </a:rPr>
              <a:t>shows a result based on the </a:t>
            </a:r>
            <a:r>
              <a:rPr lang="en-US" sz="1800" dirty="0" err="1" smtClean="0">
                <a:latin typeface="Calibri" charset="0"/>
                <a:cs typeface="Calibri" charset="0"/>
              </a:rPr>
              <a:t>src</a:t>
            </a:r>
            <a:r>
              <a:rPr lang="en-US" sz="1800" dirty="0" smtClean="0">
                <a:latin typeface="Calibri" charset="0"/>
                <a:cs typeface="Calibri" charset="0"/>
              </a:rPr>
              <a:t> address of the ICMP packet</a:t>
            </a:r>
          </a:p>
          <a:p>
            <a:pPr lvl="1"/>
            <a:r>
              <a:rPr lang="en-US" sz="1800" dirty="0" smtClean="0">
                <a:latin typeface="Calibri" charset="0"/>
                <a:cs typeface="Calibri" charset="0"/>
              </a:rPr>
              <a:t>The above </a:t>
            </a:r>
            <a:r>
              <a:rPr lang="en-US" sz="1800" dirty="0" err="1" smtClean="0">
                <a:latin typeface="Calibri" charset="0"/>
                <a:cs typeface="Calibri" charset="0"/>
              </a:rPr>
              <a:t>traceroute</a:t>
            </a:r>
            <a:r>
              <a:rPr lang="en-US" sz="1800" dirty="0" smtClean="0">
                <a:latin typeface="Calibri" charset="0"/>
                <a:cs typeface="Calibri" charset="0"/>
              </a:rPr>
              <a:t> will read: 172.16.2.1    10.3.2.2</a:t>
            </a:r>
          </a:p>
          <a:p>
            <a:pPr lvl="1"/>
            <a:r>
              <a:rPr lang="en-US" sz="1800" dirty="0" smtClean="0">
                <a:latin typeface="Calibri" charset="0"/>
                <a:cs typeface="Calibri" charset="0"/>
              </a:rPr>
              <a:t>You have </a:t>
            </a:r>
            <a:r>
              <a:rPr lang="en-US" sz="1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NO visibility into the return path or the egress interface </a:t>
            </a:r>
            <a:r>
              <a:rPr lang="en-US" sz="1800" dirty="0" smtClean="0">
                <a:latin typeface="Calibri" charset="0"/>
                <a:cs typeface="Calibri" charset="0"/>
              </a:rPr>
              <a:t>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4876800"/>
            <a:ext cx="722947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Traceroute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Latency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alibri" charset="0"/>
                <a:cs typeface="Calibri" charset="0"/>
              </a:rPr>
              <a:t>How is </a:t>
            </a:r>
            <a:r>
              <a:rPr lang="en-US" dirty="0" err="1" smtClean="0">
                <a:latin typeface="Calibri" charset="0"/>
                <a:cs typeface="Calibri" charset="0"/>
              </a:rPr>
              <a:t>traceroute</a:t>
            </a:r>
            <a:r>
              <a:rPr lang="en-US" dirty="0" smtClean="0">
                <a:latin typeface="Calibri" charset="0"/>
                <a:cs typeface="Calibri" charset="0"/>
              </a:rPr>
              <a:t> latency calculated? </a:t>
            </a:r>
          </a:p>
          <a:p>
            <a:pPr lvl="1"/>
            <a:r>
              <a:rPr lang="en-US" sz="2400" dirty="0" smtClean="0">
                <a:latin typeface="Calibri" charset="0"/>
                <a:cs typeface="Calibri" charset="0"/>
              </a:rPr>
              <a:t>Timestamp when the probe packet is launched </a:t>
            </a:r>
          </a:p>
          <a:p>
            <a:pPr lvl="1"/>
            <a:r>
              <a:rPr lang="en-US" sz="2400" dirty="0" smtClean="0">
                <a:latin typeface="Calibri" charset="0"/>
                <a:cs typeface="Calibri" charset="0"/>
              </a:rPr>
              <a:t>Timestamp when the ICMP response is received</a:t>
            </a:r>
          </a:p>
          <a:p>
            <a:pPr lvl="1"/>
            <a:r>
              <a:rPr lang="en-US" sz="2400" dirty="0" smtClean="0">
                <a:latin typeface="Calibri" charset="0"/>
                <a:cs typeface="Calibri" charset="0"/>
              </a:rPr>
              <a:t>Calculate the difference to determine round-trip time</a:t>
            </a:r>
          </a:p>
          <a:p>
            <a:pPr lvl="1"/>
            <a:r>
              <a:rPr lang="en-US" sz="2400" dirty="0" smtClean="0">
                <a:latin typeface="Calibri" charset="0"/>
                <a:cs typeface="Calibri" charset="0"/>
              </a:rPr>
              <a:t>Routers along the path do not do anytime “processing”</a:t>
            </a:r>
          </a:p>
          <a:p>
            <a:pPr lvl="2"/>
            <a:r>
              <a:rPr lang="en-US" sz="1800" dirty="0" smtClean="0">
                <a:latin typeface="Calibri" charset="0"/>
                <a:cs typeface="Calibri" charset="0"/>
              </a:rPr>
              <a:t>They simply reflect the original packet’s data back to the SRC</a:t>
            </a:r>
          </a:p>
          <a:p>
            <a:pPr lvl="2"/>
            <a:r>
              <a:rPr lang="en-US" sz="1800" dirty="0" smtClean="0">
                <a:latin typeface="Calibri" charset="0"/>
                <a:cs typeface="Calibri" charset="0"/>
              </a:rPr>
              <a:t>Many implementations encode the original launch timestamp into the probe packet, to increase accuracy and reduce state </a:t>
            </a:r>
          </a:p>
          <a:p>
            <a:pPr lvl="1"/>
            <a:r>
              <a:rPr lang="en-US" sz="2400" dirty="0" smtClean="0">
                <a:latin typeface="Calibri" charset="0"/>
                <a:cs typeface="Calibri" charset="0"/>
              </a:rPr>
              <a:t> Most Importantly: only the 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ROUNDTRIP</a:t>
            </a:r>
            <a:r>
              <a:rPr lang="en-US" sz="2400" dirty="0" smtClean="0">
                <a:latin typeface="Calibri" charset="0"/>
                <a:cs typeface="Calibri" charset="0"/>
              </a:rPr>
              <a:t> is measured </a:t>
            </a:r>
          </a:p>
          <a:p>
            <a:pPr lvl="2"/>
            <a:r>
              <a:rPr lang="en-US" sz="1800" dirty="0" err="1" smtClean="0">
                <a:latin typeface="Calibri" charset="0"/>
                <a:cs typeface="Calibri" charset="0"/>
              </a:rPr>
              <a:t>Traceroute</a:t>
            </a:r>
            <a:r>
              <a:rPr lang="en-US" sz="1800" dirty="0" smtClean="0">
                <a:latin typeface="Calibri" charset="0"/>
                <a:cs typeface="Calibri" charset="0"/>
              </a:rPr>
              <a:t> is showing you the </a:t>
            </a:r>
            <a:r>
              <a:rPr lang="en-US" sz="1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hops on the forward path</a:t>
            </a:r>
          </a:p>
          <a:p>
            <a:pPr lvl="2"/>
            <a:r>
              <a:rPr lang="en-US" sz="1800" dirty="0" smtClean="0">
                <a:latin typeface="Calibri" charset="0"/>
                <a:cs typeface="Calibri" charset="0"/>
              </a:rPr>
              <a:t>But showing you </a:t>
            </a:r>
            <a:r>
              <a:rPr lang="en-US" sz="1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latency based on the forward </a:t>
            </a:r>
            <a:r>
              <a:rPr lang="en-US" sz="1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cs typeface="Calibri" charset="0"/>
              </a:rPr>
              <a:t>PLUS</a:t>
            </a:r>
            <a:r>
              <a:rPr lang="en-US" sz="1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 reverse </a:t>
            </a:r>
            <a:r>
              <a:rPr lang="en-US" sz="1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path</a:t>
            </a:r>
            <a:endParaRPr lang="en-US" sz="1800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lvl="3"/>
            <a:r>
              <a:rPr lang="en-US" sz="1400" dirty="0" smtClean="0">
                <a:latin typeface="Calibri" charset="0"/>
                <a:cs typeface="Calibri" charset="0"/>
              </a:rPr>
              <a:t>Any </a:t>
            </a:r>
            <a:r>
              <a:rPr lang="en-US" sz="1400" dirty="0" smtClean="0">
                <a:latin typeface="Calibri" charset="0"/>
                <a:cs typeface="Calibri" charset="0"/>
              </a:rPr>
              <a:t>delays on the reverse path will affect your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Advanced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smtClean="0"/>
              <a:t>Source: </a:t>
            </a:r>
            <a:r>
              <a:rPr lang="en-US" u="sng" dirty="0" smtClean="0">
                <a:hlinkClick r:id="rId2"/>
              </a:rPr>
              <a:t>https://nmap.org/download.html#windows</a:t>
            </a:r>
            <a:endParaRPr lang="en-US" u="sng" dirty="0" smtClean="0"/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dirty="0" smtClean="0"/>
              <a:t>Extremely powerful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dirty="0" smtClean="0"/>
              <a:t>Extremely invasive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dirty="0" smtClean="0"/>
              <a:t>Extremely obvious if you are not careful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dirty="0" smtClean="0"/>
              <a:t>Extremely illegal if not done correctly</a:t>
            </a:r>
          </a:p>
          <a:p>
            <a:pPr lvl="1"/>
            <a:endParaRPr lang="en-US" u="sng" dirty="0" smtClean="0"/>
          </a:p>
          <a:p>
            <a:pPr lvl="1"/>
            <a:endParaRPr lang="en-US" dirty="0"/>
          </a:p>
        </p:txBody>
      </p:sp>
      <p:pic>
        <p:nvPicPr>
          <p:cNvPr id="1027" name="Picture 3" descr="C:\Users\User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029200"/>
            <a:ext cx="1828800" cy="1828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Scanning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 err="1" smtClean="0"/>
              <a:t>nmap</a:t>
            </a:r>
            <a:r>
              <a:rPr lang="en-GB" sz="2400" dirty="0" smtClean="0"/>
              <a:t> scans more than 1660 ports</a:t>
            </a:r>
          </a:p>
          <a:p>
            <a:pPr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 smtClean="0"/>
              <a:t>Most port scanners list ports as opened or closed</a:t>
            </a:r>
          </a:p>
          <a:p>
            <a:pPr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 err="1" smtClean="0"/>
              <a:t>nmap</a:t>
            </a:r>
            <a:r>
              <a:rPr lang="en-GB" sz="2400" dirty="0" smtClean="0"/>
              <a:t> recognizes 6 port states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Open</a:t>
            </a:r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Accepting TCP connections or UDP packets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Closed</a:t>
            </a:r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Host is up on the IP address</a:t>
            </a:r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Accessible but no app is listening</a:t>
            </a:r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Try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Scanning Basics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 err="1" smtClean="0"/>
              <a:t>nmap</a:t>
            </a:r>
            <a:r>
              <a:rPr lang="en-GB" sz="2400" dirty="0" smtClean="0"/>
              <a:t> recognizes 6 port states (contd.)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Filtered</a:t>
            </a:r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No response from probe</a:t>
            </a:r>
          </a:p>
          <a:p>
            <a:pPr lvl="3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1600" dirty="0" smtClean="0"/>
              <a:t>Firewall probably did a stealth drop</a:t>
            </a:r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Forces </a:t>
            </a:r>
            <a:r>
              <a:rPr lang="en-GB" sz="2000" dirty="0" err="1" smtClean="0"/>
              <a:t>nmap</a:t>
            </a:r>
            <a:r>
              <a:rPr lang="en-GB" sz="2000" dirty="0" smtClean="0"/>
              <a:t> to retry many times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Unfiltered</a:t>
            </a:r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Port is accessible but cannot determine whether open or closed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err="1" smtClean="0"/>
              <a:t>Open|Filtered</a:t>
            </a:r>
            <a:endParaRPr lang="en-GB" sz="2000" dirty="0" smtClean="0"/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When </a:t>
            </a:r>
            <a:r>
              <a:rPr lang="en-GB" sz="2000" dirty="0" smtClean="0"/>
              <a:t>unable to determine whether port is open of filtered</a:t>
            </a:r>
          </a:p>
          <a:p>
            <a:pPr lvl="1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err="1" smtClean="0"/>
              <a:t>C</a:t>
            </a:r>
            <a:r>
              <a:rPr lang="en-GB" sz="2000" dirty="0" err="1" smtClean="0"/>
              <a:t>losed|Filtered</a:t>
            </a:r>
            <a:endParaRPr lang="en-GB" sz="2000" dirty="0" smtClean="0"/>
          </a:p>
          <a:p>
            <a:pPr lvl="2">
              <a:lnSpc>
                <a:spcPct val="116000"/>
              </a:lnSpc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000" dirty="0" smtClean="0"/>
              <a:t>When unable to determine whether port is closed or filtered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Intense Scan in </a:t>
            </a:r>
            <a:r>
              <a:rPr lang="en-US" dirty="0" err="1" smtClean="0"/>
              <a:t>nmap</a:t>
            </a:r>
            <a:r>
              <a:rPr lang="en-US" dirty="0" smtClean="0"/>
              <a:t>: “</a:t>
            </a:r>
            <a:r>
              <a:rPr lang="en-US" dirty="0" err="1" smtClean="0"/>
              <a:t>Nmap</a:t>
            </a:r>
            <a:r>
              <a:rPr lang="en-US" dirty="0" smtClean="0"/>
              <a:t> Output”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5657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Intense Scan in </a:t>
            </a:r>
            <a:r>
              <a:rPr lang="en-US" dirty="0" err="1" smtClean="0"/>
              <a:t>nmap</a:t>
            </a:r>
            <a:r>
              <a:rPr lang="en-US" dirty="0" smtClean="0"/>
              <a:t> : “</a:t>
            </a:r>
            <a:r>
              <a:rPr lang="en-US" dirty="0" err="1" smtClean="0"/>
              <a:t>Nmap</a:t>
            </a:r>
            <a:r>
              <a:rPr lang="en-US" dirty="0" smtClean="0"/>
              <a:t> Output”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5657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 Glance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advanced execution</a:t>
            </a:r>
          </a:p>
          <a:p>
            <a:r>
              <a:rPr lang="en-US" dirty="0" smtClean="0"/>
              <a:t>An advanced command</a:t>
            </a:r>
          </a:p>
          <a:p>
            <a:r>
              <a:rPr lang="en-US" dirty="0" smtClean="0"/>
              <a:t>An advanced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Intense Scan in </a:t>
            </a:r>
            <a:r>
              <a:rPr lang="en-US" dirty="0" err="1" smtClean="0"/>
              <a:t>nmap</a:t>
            </a:r>
            <a:r>
              <a:rPr lang="en-US" dirty="0" smtClean="0"/>
              <a:t> : “</a:t>
            </a:r>
            <a:r>
              <a:rPr lang="en-US" dirty="0" err="1" smtClean="0"/>
              <a:t>Nmap</a:t>
            </a:r>
            <a:r>
              <a:rPr lang="en-US" dirty="0" smtClean="0"/>
              <a:t> Output”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799"/>
            <a:ext cx="9144000" cy="487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Intense Scan in </a:t>
            </a:r>
            <a:r>
              <a:rPr lang="en-US" dirty="0" err="1" smtClean="0"/>
              <a:t>nmap</a:t>
            </a:r>
            <a:r>
              <a:rPr lang="en-US" dirty="0" smtClean="0"/>
              <a:t>: “Ports/Hosts”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86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Intense Scan in </a:t>
            </a:r>
            <a:r>
              <a:rPr lang="en-US" dirty="0" err="1" smtClean="0"/>
              <a:t>nmap</a:t>
            </a:r>
            <a:r>
              <a:rPr lang="en-US" dirty="0" smtClean="0"/>
              <a:t>: “Topology”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799"/>
            <a:ext cx="9144000" cy="488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Intense Scan in </a:t>
            </a:r>
            <a:r>
              <a:rPr lang="en-US" dirty="0" err="1" smtClean="0"/>
              <a:t>nmap</a:t>
            </a:r>
            <a:r>
              <a:rPr lang="en-US" dirty="0" smtClean="0"/>
              <a:t>: “Host Details”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Regular</a:t>
            </a:r>
            <a:r>
              <a:rPr lang="en-US" dirty="0" smtClean="0"/>
              <a:t> Scan in </a:t>
            </a:r>
            <a:r>
              <a:rPr lang="en-US" dirty="0" err="1" smtClean="0"/>
              <a:t>nmap</a:t>
            </a:r>
            <a:r>
              <a:rPr lang="en-US" dirty="0" smtClean="0"/>
              <a:t>: “</a:t>
            </a:r>
            <a:r>
              <a:rPr lang="en-US" dirty="0" err="1" smtClean="0"/>
              <a:t>Nmap</a:t>
            </a:r>
            <a:r>
              <a:rPr lang="en-US" dirty="0" smtClean="0"/>
              <a:t> Output”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8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Advanced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Congestion Control Algorithms (CCAs) in Linux</a:t>
            </a:r>
          </a:p>
          <a:p>
            <a:pPr lvl="1"/>
            <a:r>
              <a:rPr lang="en-US" sz="2400" dirty="0" smtClean="0"/>
              <a:t>Source: </a:t>
            </a:r>
            <a:r>
              <a:rPr lang="en-US" sz="2400" dirty="0" smtClean="0">
                <a:hlinkClick r:id="rId2"/>
              </a:rPr>
              <a:t>https://jasonmurray.org/posts/2021/tcpcca/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Check the current </a:t>
            </a:r>
            <a:r>
              <a:rPr lang="en-US" dirty="0" smtClean="0"/>
              <a:t>CCA</a:t>
            </a:r>
            <a:endParaRPr lang="en-US" dirty="0" smtClean="0"/>
          </a:p>
          <a:p>
            <a:pPr lvl="1"/>
            <a:r>
              <a:rPr lang="en-US" dirty="0" err="1" smtClean="0"/>
              <a:t>sysctl</a:t>
            </a:r>
            <a:r>
              <a:rPr lang="en-US" dirty="0" smtClean="0"/>
              <a:t> net.ipv4.tcp_congestion_control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748" y="4876800"/>
            <a:ext cx="870925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CCA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the default CCAs in </a:t>
            </a:r>
            <a:r>
              <a:rPr lang="en-US" dirty="0" err="1" smtClean="0"/>
              <a:t>Ubuntu</a:t>
            </a:r>
            <a:endParaRPr lang="en-US" dirty="0" smtClean="0"/>
          </a:p>
          <a:p>
            <a:pPr lvl="1"/>
            <a:r>
              <a:rPr lang="en-US" dirty="0" err="1" smtClean="0"/>
              <a:t>sysctl</a:t>
            </a:r>
            <a:r>
              <a:rPr lang="en-US" dirty="0" smtClean="0"/>
              <a:t> net.ipv4.tcp_available_congestion_control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4" y="2743200"/>
            <a:ext cx="79625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CCA in Linux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List installed, but not necessarily loaded CCAs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-al /lib/modules/`</a:t>
            </a:r>
            <a:r>
              <a:rPr lang="en-US" dirty="0" err="1" smtClean="0"/>
              <a:t>uname</a:t>
            </a:r>
            <a:r>
              <a:rPr lang="en-US" dirty="0" smtClean="0"/>
              <a:t> -r`/kernel/net/ipv4/</a:t>
            </a:r>
            <a:r>
              <a:rPr lang="en-US" dirty="0" err="1" smtClean="0"/>
              <a:t>tcp</a:t>
            </a:r>
            <a:r>
              <a:rPr lang="en-US" dirty="0" smtClean="0"/>
              <a:t>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897" y="2620780"/>
            <a:ext cx="6689303" cy="42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CCA in Linux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 </a:t>
            </a:r>
            <a:r>
              <a:rPr lang="en-US" dirty="0" err="1" smtClean="0"/>
              <a:t>modprobe</a:t>
            </a:r>
            <a:r>
              <a:rPr lang="en-US" dirty="0" smtClean="0"/>
              <a:t> to load additional modules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modprobe</a:t>
            </a:r>
            <a:r>
              <a:rPr lang="en-US" dirty="0" smtClean="0"/>
              <a:t> </a:t>
            </a:r>
            <a:r>
              <a:rPr lang="en-US" dirty="0" err="1" smtClean="0"/>
              <a:t>tcp_bbr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2690813"/>
            <a:ext cx="7879108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CCA in Linux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Use </a:t>
            </a:r>
            <a:r>
              <a:rPr lang="en-US" dirty="0" err="1" smtClean="0"/>
              <a:t>sysctl</a:t>
            </a:r>
            <a:r>
              <a:rPr lang="en-US" dirty="0" smtClean="0"/>
              <a:t> to temporarily change the CCA to </a:t>
            </a:r>
            <a:r>
              <a:rPr lang="en-US" dirty="0" err="1" smtClean="0"/>
              <a:t>bbr</a:t>
            </a:r>
            <a:endParaRPr lang="en-US" dirty="0" smtClean="0"/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/</a:t>
            </a:r>
            <a:r>
              <a:rPr lang="en-US" sz="2400" dirty="0" err="1" smtClean="0"/>
              <a:t>sbin</a:t>
            </a:r>
            <a:r>
              <a:rPr lang="en-US" sz="2400" dirty="0" smtClean="0"/>
              <a:t>/</a:t>
            </a:r>
            <a:r>
              <a:rPr lang="en-US" sz="2400" dirty="0" err="1" smtClean="0"/>
              <a:t>sysctl</a:t>
            </a:r>
            <a:r>
              <a:rPr lang="en-US" sz="2400" dirty="0" smtClean="0"/>
              <a:t> –w net.ipv4.tcp_congestion_control=</a:t>
            </a:r>
            <a:r>
              <a:rPr lang="en-US" sz="2400" dirty="0" err="1" smtClean="0"/>
              <a:t>bbr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3200400"/>
            <a:ext cx="764816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Code in </a:t>
            </a:r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Tentative location: /net/ipv4/</a:t>
            </a:r>
            <a:r>
              <a:rPr lang="en-US" dirty="0" err="1" smtClean="0"/>
              <a:t>tcp.c</a:t>
            </a:r>
            <a:endParaRPr lang="en-US" dirty="0" smtClean="0"/>
          </a:p>
          <a:p>
            <a:r>
              <a:rPr lang="en-US" dirty="0" smtClean="0"/>
              <a:t>A snapshot of a part of the code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30" y="2743200"/>
            <a:ext cx="8458200" cy="395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Advanced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traceroute</a:t>
            </a:r>
            <a:endParaRPr lang="en-US" dirty="0" smtClean="0"/>
          </a:p>
          <a:p>
            <a:pPr lvl="1"/>
            <a:r>
              <a:rPr lang="en-US" dirty="0" smtClean="0"/>
              <a:t>Determines the route to a node</a:t>
            </a:r>
          </a:p>
          <a:p>
            <a:pPr lvl="2"/>
            <a:r>
              <a:rPr lang="en-US" dirty="0" err="1" smtClean="0"/>
              <a:t>tracert</a:t>
            </a:r>
            <a:r>
              <a:rPr lang="en-US" dirty="0" smtClean="0"/>
              <a:t>: Windows</a:t>
            </a:r>
          </a:p>
          <a:p>
            <a:pPr lvl="2"/>
            <a:r>
              <a:rPr lang="en-US" dirty="0" err="1" smtClean="0"/>
              <a:t>traceroute</a:t>
            </a:r>
            <a:r>
              <a:rPr lang="en-US" dirty="0" smtClean="0"/>
              <a:t>: Unix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732</Words>
  <Application>Microsoft Office PowerPoint</Application>
  <PresentationFormat>On-screen Show (4:3)</PresentationFormat>
  <Paragraphs>126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Advanced Topics in Networking</vt:lpstr>
      <vt:lpstr>At A Glance …</vt:lpstr>
      <vt:lpstr>An Advanced Execution</vt:lpstr>
      <vt:lpstr>TCP CCA in Linux</vt:lpstr>
      <vt:lpstr>TCP CCA in Linux (contd.)</vt:lpstr>
      <vt:lpstr>TCP CCA in Linux (contd.)</vt:lpstr>
      <vt:lpstr>TCP CCA in Linux (contd.)</vt:lpstr>
      <vt:lpstr>TCP Code in Ubuntu</vt:lpstr>
      <vt:lpstr>An Advanced Command</vt:lpstr>
      <vt:lpstr>A Sample Output of “tracert”</vt:lpstr>
      <vt:lpstr>How Does Traceroute Work?</vt:lpstr>
      <vt:lpstr>Responses in Traceroute</vt:lpstr>
      <vt:lpstr>Traceroute Report Hop</vt:lpstr>
      <vt:lpstr>Traceroute Latency Calculation</vt:lpstr>
      <vt:lpstr>An Advanced Tool</vt:lpstr>
      <vt:lpstr>Port Scanning Basics</vt:lpstr>
      <vt:lpstr>Port Scanning Basics (contd.)</vt:lpstr>
      <vt:lpstr>An Intense Scan in nmap: “Nmap Output”</vt:lpstr>
      <vt:lpstr>An Intense Scan in nmap : “Nmap Output” (contd.)</vt:lpstr>
      <vt:lpstr>An Intense Scan in nmap : “Nmap Output” (contd.)</vt:lpstr>
      <vt:lpstr>An Intense Scan in nmap: “Ports/Hosts”</vt:lpstr>
      <vt:lpstr>An Intense Scan in nmap: “Topology”</vt:lpstr>
      <vt:lpstr>An Intense Scan in nmap: “Host Details”</vt:lpstr>
      <vt:lpstr>A Regular Scan in nmap: “Nmap Output”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Networking</dc:title>
  <dc:creator>User</dc:creator>
  <cp:lastModifiedBy>user</cp:lastModifiedBy>
  <cp:revision>12</cp:revision>
  <dcterms:created xsi:type="dcterms:W3CDTF">2006-08-16T00:00:00Z</dcterms:created>
  <dcterms:modified xsi:type="dcterms:W3CDTF">2023-02-15T07:11:23Z</dcterms:modified>
</cp:coreProperties>
</file>