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70" r:id="rId6"/>
    <p:sldId id="266" r:id="rId7"/>
    <p:sldId id="267" r:id="rId8"/>
    <p:sldId id="268" r:id="rId9"/>
    <p:sldId id="269" r:id="rId10"/>
    <p:sldId id="261" r:id="rId11"/>
    <p:sldId id="263" r:id="rId12"/>
  </p:sldIdLst>
  <p:sldSz cx="12192000" cy="6858000"/>
  <p:notesSz cx="6858000" cy="9144000"/>
  <p:embeddedFontLst>
    <p:embeddedFont>
      <p:font typeface="Aptos Serif" panose="02020604070405020304" pitchFamily="18" charset="0"/>
      <p:regular r:id="rId14"/>
      <p:bold r:id="rId15"/>
    </p:embeddedFont>
    <p:embeddedFont>
      <p:font typeface="Gill Sans" panose="020B0604020202020204" charset="0"/>
      <p:regular r:id="rId16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ld Standard TT" panose="020B0604020202020204" charset="0"/>
      <p:regular r:id="rId22"/>
      <p:bold r:id="rId23"/>
      <p: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HqKOTegd3gl1uEGlRk8qgD+Vf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cc9fb6d6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acc9fb6d6d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acc9fb6d6d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de43e1c24_7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6de43e1c24_7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A930A-1124-4CDA-B19B-FCD4E8B14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DF1462-3686-AA31-24D3-17280EFF3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B946E2-BB6E-F621-A5E3-4A783EEAC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ADDBA-4381-6954-015E-50CACF2FCF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89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59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cc9fb6d6d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acc9fb6d6d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cc9fb6d6d_0_38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g2acc9fb6d6d_0_38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g2acc9fb6d6d_0_38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2acc9fb6d6d_0_38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g2acc9fb6d6d_0_38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9" name="Google Shape;19;g2acc9fb6d6d_0_383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2acc9fb6d6d_0_38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cc9fb6d6d_0_43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g2acc9fb6d6d_0_43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2acc9fb6d6d_0_43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92" name="Google Shape;92;g2acc9fb6d6d_0_4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2acc9fb6d6d_0_4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2acc9fb6d6d_0_433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g2acc9fb6d6d_0_433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g2acc9fb6d6d_0_43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cc9fb6d6d_0_44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acc9fb6d6d_0_40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g2acc9fb6d6d_0_40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4" name="Google Shape;24;g2acc9fb6d6d_0_40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2acc9fb6d6d_0_40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g2acc9fb6d6d_0_40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7" name="Google Shape;27;g2acc9fb6d6d_0_40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acc9fb6d6d_0_442"/>
          <p:cNvSpPr txBox="1">
            <a:spLocks noGrp="1"/>
          </p:cNvSpPr>
          <p:nvPr>
            <p:ph type="body" idx="1"/>
          </p:nvPr>
        </p:nvSpPr>
        <p:spPr>
          <a:xfrm>
            <a:off x="6624192" y="4821054"/>
            <a:ext cx="29484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2acc9fb6d6d_0_442"/>
          <p:cNvSpPr txBox="1">
            <a:spLocks noGrp="1"/>
          </p:cNvSpPr>
          <p:nvPr>
            <p:ph type="body" idx="2"/>
          </p:nvPr>
        </p:nvSpPr>
        <p:spPr>
          <a:xfrm>
            <a:off x="6922297" y="5226514"/>
            <a:ext cx="26502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2acc9fb6d6d_0_442"/>
          <p:cNvSpPr/>
          <p:nvPr/>
        </p:nvSpPr>
        <p:spPr>
          <a:xfrm rot="5400000">
            <a:off x="6006001" y="671999"/>
            <a:ext cx="180000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g2acc9fb6d6d_0_442"/>
          <p:cNvSpPr/>
          <p:nvPr/>
        </p:nvSpPr>
        <p:spPr>
          <a:xfrm rot="5400000">
            <a:off x="6006002" y="-6005999"/>
            <a:ext cx="180000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g2acc9fb6d6d_0_442"/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g2acc9fb6d6d_0_442"/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g2acc9fb6d6d_0_442"/>
          <p:cNvSpPr/>
          <p:nvPr/>
        </p:nvSpPr>
        <p:spPr>
          <a:xfrm>
            <a:off x="11832000" y="-2"/>
            <a:ext cx="360000" cy="6858000"/>
          </a:xfrm>
          <a:prstGeom prst="rect">
            <a:avLst/>
          </a:prstGeom>
          <a:gradFill>
            <a:gsLst>
              <a:gs pos="0">
                <a:srgbClr val="3F3F3F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228600" dist="38100" dir="8100000" algn="tr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g2acc9fb6d6d_0_442"/>
          <p:cNvSpPr/>
          <p:nvPr/>
        </p:nvSpPr>
        <p:spPr>
          <a:xfrm>
            <a:off x="180000" y="-1"/>
            <a:ext cx="5916000" cy="6858000"/>
          </a:xfrm>
          <a:prstGeom prst="rect">
            <a:avLst/>
          </a:prstGeom>
          <a:gradFill>
            <a:gsLst>
              <a:gs pos="0">
                <a:srgbClr val="3F3F3F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228600" dist="38100" dir="8100000" algn="tr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g2acc9fb6d6d_0_442"/>
          <p:cNvSpPr/>
          <p:nvPr/>
        </p:nvSpPr>
        <p:spPr>
          <a:xfrm flipH="1">
            <a:off x="183456" y="5923593"/>
            <a:ext cx="2325743" cy="933021"/>
          </a:xfrm>
          <a:custGeom>
            <a:avLst/>
            <a:gdLst/>
            <a:ahLst/>
            <a:cxnLst/>
            <a:rect l="l" t="t" r="r" b="b"/>
            <a:pathLst>
              <a:path w="6505575" h="2609850" extrusionOk="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>
            <a:gsLst>
              <a:gs pos="0">
                <a:srgbClr val="FD0353"/>
              </a:gs>
              <a:gs pos="100000">
                <a:srgbClr val="4E3BAD"/>
              </a:gs>
            </a:gsLst>
            <a:lin ang="18900044" scaled="0"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g2acc9fb6d6d_0_442"/>
          <p:cNvSpPr/>
          <p:nvPr/>
        </p:nvSpPr>
        <p:spPr>
          <a:xfrm flipH="1">
            <a:off x="177264" y="6492874"/>
            <a:ext cx="1578864" cy="365760"/>
          </a:xfrm>
          <a:custGeom>
            <a:avLst/>
            <a:gdLst/>
            <a:ahLst/>
            <a:cxnLst/>
            <a:rect l="l" t="t" r="r" b="b"/>
            <a:pathLst>
              <a:path w="2466975" h="571500" extrusionOk="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>
            <a:gsLst>
              <a:gs pos="0">
                <a:srgbClr val="FC0251"/>
              </a:gs>
              <a:gs pos="100000">
                <a:srgbClr val="00A5C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g2acc9fb6d6d_0_442"/>
          <p:cNvSpPr txBox="1">
            <a:spLocks noGrp="1"/>
          </p:cNvSpPr>
          <p:nvPr>
            <p:ph type="ctrTitle"/>
          </p:nvPr>
        </p:nvSpPr>
        <p:spPr>
          <a:xfrm>
            <a:off x="880800" y="3997071"/>
            <a:ext cx="43704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6956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Bodoni"/>
              <a:buNone/>
              <a:defRPr sz="11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2acc9fb6d6d_0_442"/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>
            <a:gsLst>
              <a:gs pos="0">
                <a:srgbClr val="4E3BAD"/>
              </a:gs>
              <a:gs pos="100000">
                <a:srgbClr val="FD0353"/>
              </a:gs>
            </a:gsLst>
            <a:lin ang="12600029" scaled="0"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cc9fb6d6d_0_36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g2acc9fb6d6d_0_36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4" name="Google Shape;44;g2acc9fb6d6d_0_3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2acc9fb6d6d_0_3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g2acc9fb6d6d_0_369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7" name="Google Shape;47;g2acc9fb6d6d_0_369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g2acc9fb6d6d_0_36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2acc9fb6d6d_0_37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1" name="Google Shape;51;g2acc9fb6d6d_0_3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2acc9fb6d6d_0_3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2acc9fb6d6d_0_377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2acc9fb6d6d_0_37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cc9fb6d6d_0_39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g2acc9fb6d6d_0_39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8" name="Google Shape;58;g2acc9fb6d6d_0_3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2acc9fb6d6d_0_3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g2acc9fb6d6d_0_39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1" name="Google Shape;61;g2acc9fb6d6d_0_391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2acc9fb6d6d_0_391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2acc9fb6d6d_0_39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c9fb6d6d_0_40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g2acc9fb6d6d_0_40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7" name="Google Shape;67;g2acc9fb6d6d_0_40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2acc9fb6d6d_0_40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g2acc9fb6d6d_0_40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70" name="Google Shape;70;g2acc9fb6d6d_0_40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g2acc9fb6d6d_0_40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g2acc9fb6d6d_0_41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4" name="Google Shape;74;g2acc9fb6d6d_0_4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2acc9fb6d6d_0_4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g2acc9fb6d6d_0_415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g2acc9fb6d6d_0_4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cc9fb6d6d_0_42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g2acc9fb6d6d_0_42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81" name="Google Shape;81;g2acc9fb6d6d_0_4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2acc9fb6d6d_0_4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g2acc9fb6d6d_0_42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4" name="Google Shape;84;g2acc9fb6d6d_0_421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g2acc9fb6d6d_0_421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g2acc9fb6d6d_0_4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cc9fb6d6d_0_3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g2acc9fb6d6d_0_3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g2acc9fb6d6d_0_36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model_doc/audio-spectrogram-transformer?fbclid=IwAR3tez3i7I8iVDwYidphDTMT_lzwO0QvqgumpyEeFvzJUhAJZkOQpBxDt_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cc9fb6d6d_0_18"/>
          <p:cNvSpPr txBox="1">
            <a:spLocks noGrp="1"/>
          </p:cNvSpPr>
          <p:nvPr>
            <p:ph type="title"/>
          </p:nvPr>
        </p:nvSpPr>
        <p:spPr>
          <a:xfrm>
            <a:off x="972600" y="2150525"/>
            <a:ext cx="102516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3700" dirty="0"/>
              <a:t>CSE 472 Project Presentation</a:t>
            </a:r>
            <a:endParaRPr sz="3700" dirty="0"/>
          </a:p>
        </p:txBody>
      </p:sp>
      <p:sp>
        <p:nvSpPr>
          <p:cNvPr id="105" name="Google Shape;105;g2acc9fb6d6d_0_18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79239"/>
              <a:buNone/>
            </a:pPr>
            <a:r>
              <a:rPr lang="en-US" sz="2524" b="1" i="1">
                <a:latin typeface="Old Standard TT"/>
                <a:ea typeface="Old Standard TT"/>
                <a:cs typeface="Old Standard TT"/>
                <a:sym typeface="Old Standard TT"/>
              </a:rPr>
              <a:t>Project Title : </a:t>
            </a:r>
            <a:r>
              <a:rPr lang="en-US" sz="2524">
                <a:latin typeface="Old Standard TT"/>
                <a:ea typeface="Old Standard TT"/>
                <a:cs typeface="Old Standard TT"/>
                <a:sym typeface="Old Standard TT"/>
              </a:rPr>
              <a:t> Musical Instruments Classification</a:t>
            </a:r>
            <a:endParaRPr sz="2524"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79239"/>
              <a:buNone/>
            </a:pPr>
            <a:r>
              <a:rPr lang="en-US" sz="2524" b="1" i="1">
                <a:latin typeface="Old Standard TT"/>
                <a:ea typeface="Old Standard TT"/>
                <a:cs typeface="Old Standard TT"/>
                <a:sym typeface="Old Standard TT"/>
              </a:rPr>
              <a:t>Group Members : </a:t>
            </a:r>
            <a:r>
              <a:rPr lang="en-US" sz="2524">
                <a:latin typeface="Old Standard TT"/>
                <a:ea typeface="Old Standard TT"/>
                <a:cs typeface="Old Standard TT"/>
                <a:sym typeface="Old Standard TT"/>
              </a:rPr>
              <a:t>                </a:t>
            </a:r>
            <a:endParaRPr sz="2524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79239"/>
              <a:buNone/>
            </a:pPr>
            <a:r>
              <a:rPr lang="en-US" sz="2524">
                <a:latin typeface="Old Standard TT"/>
                <a:ea typeface="Old Standard TT"/>
                <a:cs typeface="Old Standard TT"/>
                <a:sym typeface="Old Standard TT"/>
              </a:rPr>
              <a:t>Muhammad Ehsanul Kader(1805067)</a:t>
            </a:r>
            <a:endParaRPr sz="2524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79239"/>
              <a:buNone/>
            </a:pPr>
            <a:r>
              <a:rPr lang="en-US" sz="2524">
                <a:latin typeface="Old Standard TT"/>
                <a:ea typeface="Old Standard TT"/>
                <a:cs typeface="Old Standard TT"/>
                <a:sym typeface="Old Standard TT"/>
              </a:rPr>
              <a:t>Shehabul Islam Sawraz(1805088)    </a:t>
            </a:r>
            <a:r>
              <a:rPr lang="en-US" sz="2524" b="1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                         </a:t>
            </a:r>
            <a:r>
              <a:rPr lang="en-US"/>
              <a:t>                                                    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17647"/>
              <a:buNone/>
            </a:pPr>
            <a:endParaRPr/>
          </a:p>
        </p:txBody>
      </p:sp>
      <p:sp>
        <p:nvSpPr>
          <p:cNvPr id="106" name="Google Shape;106;g2acc9fb6d6d_0_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1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c9fb6d6d_0_464"/>
          <p:cNvSpPr txBox="1">
            <a:spLocks noGrp="1"/>
          </p:cNvSpPr>
          <p:nvPr>
            <p:ph type="title"/>
          </p:nvPr>
        </p:nvSpPr>
        <p:spPr>
          <a:xfrm>
            <a:off x="554175" y="946950"/>
            <a:ext cx="151476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400" dirty="0">
                <a:solidFill>
                  <a:schemeClr val="bg2"/>
                </a:solidFill>
              </a:rPr>
              <a:t>Future Direction</a:t>
            </a:r>
            <a:endParaRPr sz="3400" dirty="0">
              <a:solidFill>
                <a:schemeClr val="bg2"/>
              </a:solidFill>
            </a:endParaRPr>
          </a:p>
        </p:txBody>
      </p:sp>
      <p:sp>
        <p:nvSpPr>
          <p:cNvPr id="137" name="Google Shape;137;g2acc9fb6d6d_0_464"/>
          <p:cNvSpPr txBox="1"/>
          <p:nvPr/>
        </p:nvSpPr>
        <p:spPr>
          <a:xfrm>
            <a:off x="678975" y="1861575"/>
            <a:ext cx="106455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900" b="0" i="0" u="none" strike="noStrike" cap="none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Old Standard TT"/>
              <a:buChar char="●"/>
            </a:pPr>
            <a:r>
              <a:rPr lang="en-US" sz="2200" dirty="0">
                <a:solidFill>
                  <a:srgbClr val="0F0F0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Using techniques like SMOTE, different types of Augmentation (Pitch Shifting, Noise Addition, Amplitude Scaling etc.) to create a more balanced dataset</a:t>
            </a: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Old Standard TT"/>
              <a:buChar char="●"/>
            </a:pPr>
            <a:r>
              <a:rPr lang="en-US" sz="2200" dirty="0">
                <a:solidFill>
                  <a:srgbClr val="0F0F0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Experimenting with other vision models(e.g. vgg19), transformer based models (e.g. </a:t>
            </a:r>
            <a:r>
              <a:rPr lang="en-US" sz="2200" dirty="0">
                <a:solidFill>
                  <a:srgbClr val="0F0F0F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Audio Spectrogram Transformer</a:t>
            </a:r>
            <a:r>
              <a:rPr lang="en-US" sz="2200" dirty="0">
                <a:solidFill>
                  <a:srgbClr val="0F0F0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2200" dirty="0">
              <a:solidFill>
                <a:srgbClr val="0F0F0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2"/>
          <p:cNvSpPr txBox="1">
            <a:spLocks noGrp="1"/>
          </p:cNvSpPr>
          <p:nvPr>
            <p:ph type="ctrTitle"/>
          </p:nvPr>
        </p:nvSpPr>
        <p:spPr>
          <a:xfrm>
            <a:off x="880800" y="3997071"/>
            <a:ext cx="4370400" cy="215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6956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de43e1c24_7_366"/>
          <p:cNvSpPr txBox="1">
            <a:spLocks noGrp="1"/>
          </p:cNvSpPr>
          <p:nvPr>
            <p:ph type="title"/>
          </p:nvPr>
        </p:nvSpPr>
        <p:spPr>
          <a:xfrm>
            <a:off x="554175" y="946950"/>
            <a:ext cx="151476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>
                <a:solidFill>
                  <a:srgbClr val="006699"/>
                </a:solidFill>
              </a:rPr>
              <a:t>Motivation</a:t>
            </a:r>
            <a:endParaRPr dirty="0">
              <a:solidFill>
                <a:srgbClr val="006699"/>
              </a:solidFill>
            </a:endParaRPr>
          </a:p>
        </p:txBody>
      </p:sp>
      <p:sp>
        <p:nvSpPr>
          <p:cNvPr id="119" name="Google Shape;119;g26de43e1c24_7_366"/>
          <p:cNvSpPr txBox="1"/>
          <p:nvPr/>
        </p:nvSpPr>
        <p:spPr>
          <a:xfrm>
            <a:off x="663500" y="1629375"/>
            <a:ext cx="106455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900" b="0" i="0" u="none" strike="noStrike" cap="none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indent="-336550">
              <a:buClr>
                <a:srgbClr val="0F0F0F"/>
              </a:buClr>
              <a:buSzPts val="1700"/>
              <a:buFont typeface="Old Standard TT"/>
              <a:buChar char="●"/>
            </a:pPr>
            <a:r>
              <a:rPr lang="en-US" sz="2400" dirty="0">
                <a:solidFill>
                  <a:srgbClr val="0F0F0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goal of the project was to predict the musical instruments that are present in a given musical piece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Old Standard TT"/>
              <a:buChar char="●"/>
            </a:pPr>
            <a:endParaRPr lang="en-US" sz="2400" dirty="0">
              <a:solidFill>
                <a:srgbClr val="0F0F0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Old Standard TT"/>
              <a:buChar char="●"/>
            </a:pPr>
            <a:endParaRPr lang="en-US" sz="2400" dirty="0">
              <a:solidFill>
                <a:srgbClr val="0F0F0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Old Standard TT"/>
              <a:buChar char="●"/>
            </a:pPr>
            <a:r>
              <a:rPr lang="en-US" sz="2400" dirty="0">
                <a:solidFill>
                  <a:srgbClr val="0F0F0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Prediction of musical instruments can be considered a proxy for the prediction of musical style or genre, as the presence (or absence) of most instruments characterizes musical style</a:t>
            </a:r>
            <a:endParaRPr sz="2400" dirty="0">
              <a:solidFill>
                <a:srgbClr val="0F0F0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F0F0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F0F0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F0F0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F0F0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3EA-74F6-CC2A-0366-925996B1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41" y="835562"/>
            <a:ext cx="10630775" cy="71370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Experiment-I Model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7AC4C-B78A-8AE0-32E1-5F5223846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5B9829-9675-9705-3D08-713A335576FD}"/>
              </a:ext>
            </a:extLst>
          </p:cNvPr>
          <p:cNvSpPr/>
          <p:nvPr/>
        </p:nvSpPr>
        <p:spPr>
          <a:xfrm>
            <a:off x="609601" y="2083739"/>
            <a:ext cx="1284199" cy="76785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(10,128)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485A24-561C-EA40-C1FA-67B9DFC240FD}"/>
              </a:ext>
            </a:extLst>
          </p:cNvPr>
          <p:cNvGrpSpPr/>
          <p:nvPr/>
        </p:nvGrpSpPr>
        <p:grpSpPr>
          <a:xfrm>
            <a:off x="2351901" y="2069756"/>
            <a:ext cx="5696465" cy="795819"/>
            <a:chOff x="2351902" y="2069756"/>
            <a:chExt cx="5848868" cy="10379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23559C-C9F5-305B-80D4-FE89ECC8DAC2}"/>
                </a:ext>
              </a:extLst>
            </p:cNvPr>
            <p:cNvSpPr/>
            <p:nvPr/>
          </p:nvSpPr>
          <p:spPr>
            <a:xfrm>
              <a:off x="6561440" y="2069756"/>
              <a:ext cx="1639330" cy="103796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/>
                  </a:solidFill>
                </a:rPr>
                <a:t>Max Pool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[Kernel Size=2,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Stride=2]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DF904F-1368-663E-9EEC-FA8E53CDC359}"/>
                </a:ext>
              </a:extLst>
            </p:cNvPr>
            <p:cNvSpPr/>
            <p:nvPr/>
          </p:nvSpPr>
          <p:spPr>
            <a:xfrm>
              <a:off x="2351902" y="2069756"/>
              <a:ext cx="1639330" cy="1037968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/>
                  </a:solidFill>
                </a:rPr>
                <a:t>Conv1d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(10,64)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[Kernel Size=3,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Padding=1]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838FF3-0BBE-DE17-0D4F-BA8BB5162D66}"/>
                </a:ext>
              </a:extLst>
            </p:cNvPr>
            <p:cNvSpPr/>
            <p:nvPr/>
          </p:nvSpPr>
          <p:spPr>
            <a:xfrm>
              <a:off x="4456669" y="2069756"/>
              <a:ext cx="1639330" cy="103796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</a:rPr>
                <a:t>ReLU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DE4DF58-1609-010D-7362-11839B05422A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991232" y="2588740"/>
              <a:ext cx="46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12A56C-9BE3-91F8-976C-25057717F3AC}"/>
                </a:ext>
              </a:extLst>
            </p:cNvPr>
            <p:cNvCxnSpPr>
              <a:stCxn id="10" idx="3"/>
              <a:endCxn id="8" idx="1"/>
            </p:cNvCxnSpPr>
            <p:nvPr/>
          </p:nvCxnSpPr>
          <p:spPr>
            <a:xfrm>
              <a:off x="6095999" y="2588740"/>
              <a:ext cx="465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BEA490-E508-1613-D0E9-D4BA4CDB60C6}"/>
              </a:ext>
            </a:extLst>
          </p:cNvPr>
          <p:cNvGrpSpPr/>
          <p:nvPr/>
        </p:nvGrpSpPr>
        <p:grpSpPr>
          <a:xfrm>
            <a:off x="2351896" y="4457380"/>
            <a:ext cx="5696470" cy="830418"/>
            <a:chOff x="2351902" y="2069756"/>
            <a:chExt cx="5848868" cy="1037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8F89A2-A5DC-1823-798E-742FB58CD1DD}"/>
                </a:ext>
              </a:extLst>
            </p:cNvPr>
            <p:cNvSpPr/>
            <p:nvPr/>
          </p:nvSpPr>
          <p:spPr>
            <a:xfrm>
              <a:off x="6561440" y="2069756"/>
              <a:ext cx="1639330" cy="103796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/>
                  </a:solidFill>
                </a:rPr>
                <a:t>Max Pool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[Kernel Size=2,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Stride=2]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AF7389-1134-19B9-CF22-661B1775EB8B}"/>
                </a:ext>
              </a:extLst>
            </p:cNvPr>
            <p:cNvSpPr/>
            <p:nvPr/>
          </p:nvSpPr>
          <p:spPr>
            <a:xfrm>
              <a:off x="2351902" y="2069756"/>
              <a:ext cx="1639330" cy="1037968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/>
                  </a:solidFill>
                </a:rPr>
                <a:t>Conv1d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(128,256)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[Kernel Size=3,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Padding=1]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1A6657-AE4C-885B-C446-4B98FEACEA2A}"/>
                </a:ext>
              </a:extLst>
            </p:cNvPr>
            <p:cNvSpPr/>
            <p:nvPr/>
          </p:nvSpPr>
          <p:spPr>
            <a:xfrm>
              <a:off x="4456669" y="2069756"/>
              <a:ext cx="1639330" cy="103796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</a:rPr>
                <a:t>ReLU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CBA6B88-BB91-431D-45AA-A88FADDB91BA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>
              <a:off x="3991232" y="2588740"/>
              <a:ext cx="46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00DD13-029B-38B5-B44B-AAA538422FC2}"/>
                </a:ext>
              </a:extLst>
            </p:cNvPr>
            <p:cNvCxnSpPr>
              <a:stCxn id="34" idx="3"/>
              <a:endCxn id="32" idx="1"/>
            </p:cNvCxnSpPr>
            <p:nvPr/>
          </p:nvCxnSpPr>
          <p:spPr>
            <a:xfrm>
              <a:off x="6095999" y="2588740"/>
              <a:ext cx="465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C3CEDA-8CCF-A691-3794-2CE0B68115B8}"/>
              </a:ext>
            </a:extLst>
          </p:cNvPr>
          <p:cNvGrpSpPr/>
          <p:nvPr/>
        </p:nvGrpSpPr>
        <p:grpSpPr>
          <a:xfrm>
            <a:off x="2351898" y="3211753"/>
            <a:ext cx="5696470" cy="830418"/>
            <a:chOff x="2351902" y="2069756"/>
            <a:chExt cx="5848868" cy="103796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75C1D2-F14E-2F32-8C73-7E943DFDB896}"/>
                </a:ext>
              </a:extLst>
            </p:cNvPr>
            <p:cNvSpPr/>
            <p:nvPr/>
          </p:nvSpPr>
          <p:spPr>
            <a:xfrm>
              <a:off x="6561440" y="2069756"/>
              <a:ext cx="1639330" cy="103796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/>
                  </a:solidFill>
                </a:rPr>
                <a:t>Max Pool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[Kernel Size=2,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Stride=2]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655D679-5E03-04EB-62DA-499C225C85A2}"/>
                </a:ext>
              </a:extLst>
            </p:cNvPr>
            <p:cNvSpPr/>
            <p:nvPr/>
          </p:nvSpPr>
          <p:spPr>
            <a:xfrm>
              <a:off x="2351902" y="2069756"/>
              <a:ext cx="1639330" cy="1037968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/>
                  </a:solidFill>
                </a:rPr>
                <a:t>Conv1d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(64,128)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[Kernel Size=3,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Padding=1]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DBF5D2-D05C-EFA6-D9C9-B91CA3454032}"/>
                </a:ext>
              </a:extLst>
            </p:cNvPr>
            <p:cNvSpPr/>
            <p:nvPr/>
          </p:nvSpPr>
          <p:spPr>
            <a:xfrm>
              <a:off x="4456669" y="2069756"/>
              <a:ext cx="1639330" cy="103796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</a:rPr>
                <a:t>ReLU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12BF4B2-018E-39C7-B829-EEDAFE9BEA09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3991232" y="2588740"/>
              <a:ext cx="46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3CFBDB-6EA3-E6EA-9A63-4AF29C0C08BA}"/>
                </a:ext>
              </a:extLst>
            </p:cNvPr>
            <p:cNvCxnSpPr>
              <a:stCxn id="40" idx="3"/>
              <a:endCxn id="38" idx="1"/>
            </p:cNvCxnSpPr>
            <p:nvPr/>
          </p:nvCxnSpPr>
          <p:spPr>
            <a:xfrm>
              <a:off x="6095999" y="2588740"/>
              <a:ext cx="465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6D6D8E-D158-A587-BCFC-88AB3643E56C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1893800" y="2467666"/>
            <a:ext cx="458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AFF8477-F811-8A2E-6C6C-2D412C8454C8}"/>
              </a:ext>
            </a:extLst>
          </p:cNvPr>
          <p:cNvCxnSpPr>
            <a:stCxn id="8" idx="3"/>
            <a:endCxn id="39" idx="1"/>
          </p:cNvCxnSpPr>
          <p:nvPr/>
        </p:nvCxnSpPr>
        <p:spPr>
          <a:xfrm flipH="1">
            <a:off x="2351898" y="2467666"/>
            <a:ext cx="5696468" cy="1159296"/>
          </a:xfrm>
          <a:prstGeom prst="bentConnector5">
            <a:avLst>
              <a:gd name="adj1" fmla="val -4013"/>
              <a:gd name="adj2" fmla="val 49254"/>
              <a:gd name="adj3" fmla="val 104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18D920D-4092-FC99-8066-DF2B9F4E5552}"/>
              </a:ext>
            </a:extLst>
          </p:cNvPr>
          <p:cNvCxnSpPr>
            <a:stCxn id="38" idx="3"/>
            <a:endCxn id="33" idx="1"/>
          </p:cNvCxnSpPr>
          <p:nvPr/>
        </p:nvCxnSpPr>
        <p:spPr>
          <a:xfrm flipH="1">
            <a:off x="2351896" y="3626962"/>
            <a:ext cx="5696472" cy="1245627"/>
          </a:xfrm>
          <a:prstGeom prst="bentConnector5">
            <a:avLst>
              <a:gd name="adj1" fmla="val -4013"/>
              <a:gd name="adj2" fmla="val 50000"/>
              <a:gd name="adj3" fmla="val 104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E29BB87-6748-A088-5566-2A07A9D6A55C}"/>
              </a:ext>
            </a:extLst>
          </p:cNvPr>
          <p:cNvSpPr/>
          <p:nvPr/>
        </p:nvSpPr>
        <p:spPr>
          <a:xfrm>
            <a:off x="6451747" y="5633976"/>
            <a:ext cx="1596614" cy="795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2"/>
                </a:solidFill>
              </a:rPr>
              <a:t>ReLU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B21D70-F1F1-6631-BF94-F883EB68A8C0}"/>
              </a:ext>
            </a:extLst>
          </p:cNvPr>
          <p:cNvSpPr/>
          <p:nvPr/>
        </p:nvSpPr>
        <p:spPr>
          <a:xfrm>
            <a:off x="2351896" y="5633976"/>
            <a:ext cx="1596614" cy="7958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Flatten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BE307D-D4B4-345F-956B-317969EF55C1}"/>
              </a:ext>
            </a:extLst>
          </p:cNvPr>
          <p:cNvSpPr/>
          <p:nvPr/>
        </p:nvSpPr>
        <p:spPr>
          <a:xfrm>
            <a:off x="4401819" y="5633976"/>
            <a:ext cx="1596614" cy="795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</a:rPr>
              <a:t>Fully Connected</a:t>
            </a:r>
          </a:p>
          <a:p>
            <a:pPr algn="ctr"/>
            <a:r>
              <a:rPr lang="en-US" sz="1300" dirty="0">
                <a:solidFill>
                  <a:schemeClr val="bg2"/>
                </a:solidFill>
              </a:rPr>
              <a:t>(409, 512)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A92E4E2-C841-9E0E-8362-5E69FBEFA95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3948510" y="6031886"/>
            <a:ext cx="453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7704F4-D3BC-33D8-4CAE-E42186E42CA7}"/>
              </a:ext>
            </a:extLst>
          </p:cNvPr>
          <p:cNvCxnSpPr>
            <a:stCxn id="58" idx="3"/>
            <a:endCxn id="56" idx="1"/>
          </p:cNvCxnSpPr>
          <p:nvPr/>
        </p:nvCxnSpPr>
        <p:spPr>
          <a:xfrm>
            <a:off x="5998434" y="6031886"/>
            <a:ext cx="453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1FC4D6F-F49B-E451-7BC3-A7C4BD817E87}"/>
              </a:ext>
            </a:extLst>
          </p:cNvPr>
          <p:cNvSpPr/>
          <p:nvPr/>
        </p:nvSpPr>
        <p:spPr>
          <a:xfrm>
            <a:off x="8510971" y="5633976"/>
            <a:ext cx="1596614" cy="795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</a:rPr>
              <a:t>Fully Connected</a:t>
            </a:r>
          </a:p>
          <a:p>
            <a:pPr algn="ctr"/>
            <a:r>
              <a:rPr lang="en-US" sz="1300" dirty="0">
                <a:solidFill>
                  <a:schemeClr val="bg2"/>
                </a:solidFill>
              </a:rPr>
              <a:t>(512, 20)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A2970F-F56F-ED6E-B0F6-47D65A865A07}"/>
              </a:ext>
            </a:extLst>
          </p:cNvPr>
          <p:cNvCxnSpPr>
            <a:stCxn id="56" idx="3"/>
            <a:endCxn id="63" idx="1"/>
          </p:cNvCxnSpPr>
          <p:nvPr/>
        </p:nvCxnSpPr>
        <p:spPr>
          <a:xfrm>
            <a:off x="8048361" y="6031886"/>
            <a:ext cx="46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7BBFCA9-3AC0-7037-CA7F-C6E1EF02552F}"/>
              </a:ext>
            </a:extLst>
          </p:cNvPr>
          <p:cNvCxnSpPr>
            <a:stCxn id="32" idx="3"/>
            <a:endCxn id="57" idx="1"/>
          </p:cNvCxnSpPr>
          <p:nvPr/>
        </p:nvCxnSpPr>
        <p:spPr>
          <a:xfrm flipH="1">
            <a:off x="2351896" y="4872589"/>
            <a:ext cx="5696470" cy="1159297"/>
          </a:xfrm>
          <a:prstGeom prst="bentConnector5">
            <a:avLst>
              <a:gd name="adj1" fmla="val -4013"/>
              <a:gd name="adj2" fmla="val 50746"/>
              <a:gd name="adj3" fmla="val 104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F1F9D38-3026-271F-EC47-02F8B460063D}"/>
              </a:ext>
            </a:extLst>
          </p:cNvPr>
          <p:cNvSpPr/>
          <p:nvPr/>
        </p:nvSpPr>
        <p:spPr>
          <a:xfrm>
            <a:off x="10570190" y="5647958"/>
            <a:ext cx="1284199" cy="76785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Output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(1, 20)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39DF22-124B-6144-C323-AC68E18EC88D}"/>
              </a:ext>
            </a:extLst>
          </p:cNvPr>
          <p:cNvCxnSpPr>
            <a:stCxn id="63" idx="3"/>
            <a:endCxn id="68" idx="1"/>
          </p:cNvCxnSpPr>
          <p:nvPr/>
        </p:nvCxnSpPr>
        <p:spPr>
          <a:xfrm flipV="1">
            <a:off x="10107585" y="6031885"/>
            <a:ext cx="462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F4A6-337C-0B9F-85A1-CCC6FB9A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89" y="736708"/>
            <a:ext cx="10251300" cy="71370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Experiment-I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DB7E66-4A07-B359-9A7B-11672C4783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D9FA81-76A0-E35F-88C2-64110B9A9DB6}"/>
              </a:ext>
            </a:extLst>
          </p:cNvPr>
          <p:cNvSpPr txBox="1">
            <a:spLocks/>
          </p:cNvSpPr>
          <p:nvPr/>
        </p:nvSpPr>
        <p:spPr>
          <a:xfrm>
            <a:off x="708989" y="1894124"/>
            <a:ext cx="10251300" cy="443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US" sz="2400" dirty="0">
              <a:latin typeface="Old Standard TT" panose="020B0604020202020204" charset="0"/>
            </a:endParaRPr>
          </a:p>
          <a:p>
            <a:r>
              <a:rPr lang="en-US" sz="2400" dirty="0">
                <a:latin typeface="Old Standard TT" panose="020B0604020202020204" charset="0"/>
              </a:rPr>
              <a:t>Loss Function: </a:t>
            </a:r>
            <a:r>
              <a:rPr lang="en-US" sz="2300" b="0" dirty="0">
                <a:latin typeface="Old Standard TT" panose="020B0604020202020204" charset="0"/>
              </a:rPr>
              <a:t>Binary Cross Entropy with Logits Loss</a:t>
            </a:r>
          </a:p>
          <a:p>
            <a:endParaRPr lang="en-US" sz="2300" b="0" dirty="0">
              <a:latin typeface="Old Standard TT" panose="020B0604020202020204" charset="0"/>
            </a:endParaRPr>
          </a:p>
          <a:p>
            <a:endParaRPr lang="en-US" sz="2300" b="0" dirty="0">
              <a:latin typeface="Old Standard T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300" dirty="0">
                <a:latin typeface="Old Standard TT" panose="020B0604020202020204" charset="0"/>
              </a:rPr>
              <a:t>Optimizer: </a:t>
            </a:r>
            <a:r>
              <a:rPr lang="en-US" sz="2300" b="0" dirty="0">
                <a:latin typeface="Old Standard TT" panose="020B0604020202020204" charset="0"/>
              </a:rPr>
              <a:t>Adam Optimizer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Old Standard TT" panose="020B0604020202020204" charset="0"/>
              </a:rPr>
              <a:t>	-  Learning Rate: </a:t>
            </a:r>
            <a:r>
              <a:rPr lang="en-US" sz="2300" b="0" dirty="0">
                <a:latin typeface="Old Standard TT" panose="020B0604020202020204" charset="0"/>
              </a:rPr>
              <a:t> 0.0005</a:t>
            </a:r>
          </a:p>
          <a:p>
            <a:endParaRPr lang="en-US" sz="2300" b="0" dirty="0">
              <a:latin typeface="Old Standard TT" panose="020B0604020202020204" charset="0"/>
            </a:endParaRPr>
          </a:p>
          <a:p>
            <a:endParaRPr lang="en-US" sz="2300" b="0" dirty="0">
              <a:latin typeface="Old Standard TT" panose="020B0604020202020204" charset="0"/>
            </a:endParaRPr>
          </a:p>
          <a:p>
            <a:r>
              <a:rPr lang="en-US" sz="2300" dirty="0">
                <a:latin typeface="Old Standard TT" panose="020B0604020202020204" charset="0"/>
              </a:rPr>
              <a:t>Number of epochs: </a:t>
            </a:r>
            <a:r>
              <a:rPr lang="en-US" sz="2300" b="0" dirty="0">
                <a:latin typeface="Old Standard TT" panose="020B0604020202020204" charset="0"/>
              </a:rPr>
              <a:t>20</a:t>
            </a:r>
          </a:p>
          <a:p>
            <a:endParaRPr lang="en-US" sz="2300" b="0" dirty="0">
              <a:latin typeface="Old Standard TT" panose="020B0604020202020204" charset="0"/>
            </a:endParaRPr>
          </a:p>
          <a:p>
            <a:pPr>
              <a:lnSpc>
                <a:spcPct val="160000"/>
              </a:lnSpc>
            </a:pPr>
            <a:r>
              <a:rPr lang="en-US" sz="2300" dirty="0">
                <a:latin typeface="Old Standard TT" panose="020B0604020202020204" charset="0"/>
              </a:rPr>
              <a:t>Number of Samples: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Old Standard TT" panose="020B0604020202020204" charset="0"/>
              </a:rPr>
              <a:t>	- Training: </a:t>
            </a:r>
            <a:r>
              <a:rPr lang="en-US" sz="2300" b="0" dirty="0">
                <a:latin typeface="Old Standard TT" panose="020B0604020202020204" charset="0"/>
              </a:rPr>
              <a:t>11932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Old Standard TT" panose="020B0604020202020204" charset="0"/>
              </a:rPr>
              <a:t>	- Validation: </a:t>
            </a:r>
            <a:r>
              <a:rPr lang="en-US" sz="2300" b="0" dirty="0">
                <a:latin typeface="Old Standard TT" panose="020B0604020202020204" charset="0"/>
              </a:rPr>
              <a:t>2983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Old Standard TT" panose="020B0604020202020204" charset="0"/>
              </a:rPr>
              <a:t>	- Test: </a:t>
            </a:r>
            <a:r>
              <a:rPr lang="en-US" sz="2300" b="0" dirty="0">
                <a:latin typeface="Old Standard TT" panose="020B0604020202020204" charset="0"/>
              </a:rPr>
              <a:t>5085</a:t>
            </a:r>
            <a:endParaRPr lang="en-US" sz="2300" dirty="0">
              <a:latin typeface="Old Standard T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Old Standard T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0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057DD-3165-2270-64C3-B0D89BD33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45D-D26B-EFF2-D2A1-C175B2C1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09" y="797618"/>
            <a:ext cx="10251300" cy="71370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Experiment-I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30FD2-67E9-97A5-41DE-E194A7CD51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9FF5-1CB4-FFEF-1684-B6E3BB7D5174}"/>
              </a:ext>
            </a:extLst>
          </p:cNvPr>
          <p:cNvSpPr txBox="1"/>
          <p:nvPr/>
        </p:nvSpPr>
        <p:spPr>
          <a:xfrm>
            <a:off x="0" y="5708072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4">
                    <a:lumMod val="25000"/>
                  </a:schemeClr>
                </a:solidFill>
                <a:latin typeface="Aptos Serif" panose="020B0502040204020203" pitchFamily="18" charset="0"/>
                <a:cs typeface="Aptos Serif" panose="020B0502040204020203" pitchFamily="18" charset="0"/>
              </a:rPr>
              <a:t>Test Accuracy: </a:t>
            </a:r>
            <a:r>
              <a:rPr lang="en-US" sz="2100" dirty="0">
                <a:solidFill>
                  <a:schemeClr val="accent4">
                    <a:lumMod val="25000"/>
                  </a:schemeClr>
                </a:solidFill>
                <a:latin typeface="Aptos Serif" panose="020B0502040204020203" pitchFamily="18" charset="0"/>
                <a:cs typeface="Aptos Serif" panose="020B0502040204020203" pitchFamily="18" charset="0"/>
              </a:rPr>
              <a:t>0.89647</a:t>
            </a:r>
          </a:p>
        </p:txBody>
      </p:sp>
      <p:pic>
        <p:nvPicPr>
          <p:cNvPr id="7" name="Picture 6" descr="A graph with green lines&#10;&#10;Description automatically generated">
            <a:extLst>
              <a:ext uri="{FF2B5EF4-FFF2-40B4-BE49-F238E27FC236}">
                <a16:creationId xmlns:a16="http://schemas.microsoft.com/office/drawing/2014/main" id="{77C58B04-C3BA-7546-758C-3088C257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773573"/>
            <a:ext cx="11314545" cy="37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14D8-7C6B-2471-ECE5-FACB3D36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46" y="769659"/>
            <a:ext cx="10251300" cy="71370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Experiment-II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D057A-965B-5A57-66FC-994C20BAE6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976444-2CD8-4B99-6467-CA7C49CF58F1}"/>
              </a:ext>
            </a:extLst>
          </p:cNvPr>
          <p:cNvGrpSpPr/>
          <p:nvPr/>
        </p:nvGrpSpPr>
        <p:grpSpPr>
          <a:xfrm>
            <a:off x="670610" y="2561562"/>
            <a:ext cx="10322630" cy="2794240"/>
            <a:chOff x="497616" y="1836632"/>
            <a:chExt cx="10322630" cy="2794240"/>
          </a:xfrm>
        </p:grpSpPr>
        <p:pic>
          <p:nvPicPr>
            <p:cNvPr id="6" name="Picture 5" descr="A blue speaker icon with waves&#10;&#10;Description automatically generated">
              <a:extLst>
                <a:ext uri="{FF2B5EF4-FFF2-40B4-BE49-F238E27FC236}">
                  <a16:creationId xmlns:a16="http://schemas.microsoft.com/office/drawing/2014/main" id="{7DA9577D-23D9-D366-2D67-852F6B612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616" y="2633534"/>
              <a:ext cx="1347660" cy="12004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AB67B-8585-B140-A169-9A8EB047F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249" y="1836632"/>
              <a:ext cx="2847847" cy="279424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393129-D5E0-E61B-BA41-FD830D3C8E9A}"/>
                </a:ext>
              </a:extLst>
            </p:cNvPr>
            <p:cNvSpPr/>
            <p:nvPr/>
          </p:nvSpPr>
          <p:spPr>
            <a:xfrm>
              <a:off x="6491416" y="2664616"/>
              <a:ext cx="1639329" cy="107429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</a:rPr>
                <a:t>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0D1520-DAA3-F72D-6A7F-704812B54971}"/>
                </a:ext>
              </a:extLst>
            </p:cNvPr>
            <p:cNvSpPr/>
            <p:nvPr/>
          </p:nvSpPr>
          <p:spPr>
            <a:xfrm>
              <a:off x="9180917" y="2664616"/>
              <a:ext cx="1639329" cy="1074295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</a:rPr>
                <a:t>Output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A907C7-F315-373E-A3A5-3305731B4866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1845276" y="3233752"/>
              <a:ext cx="8199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A11CC9-A08C-27B2-2548-D748FFFB63C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5441244" y="3201763"/>
              <a:ext cx="10501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56EFBE-B43A-73AA-7CDA-EBB52FD2AAE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30745" y="3201763"/>
              <a:ext cx="10501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52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EEB3-149E-15AF-C2B3-7E596866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86" y="802611"/>
            <a:ext cx="10251300" cy="71370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Experiment-II Model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20169-A1A2-BC53-7722-F2D282709A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5808D-AEF2-A94F-49E1-E00D8A56020F}"/>
              </a:ext>
            </a:extLst>
          </p:cNvPr>
          <p:cNvSpPr/>
          <p:nvPr/>
        </p:nvSpPr>
        <p:spPr>
          <a:xfrm>
            <a:off x="7212628" y="3588770"/>
            <a:ext cx="1596614" cy="7958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Fully Connected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</a:rPr>
              <a:t>(1000, 20)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28152A-957D-62D8-420B-AA77F5A54861}"/>
              </a:ext>
            </a:extLst>
          </p:cNvPr>
          <p:cNvSpPr/>
          <p:nvPr/>
        </p:nvSpPr>
        <p:spPr>
          <a:xfrm>
            <a:off x="3112777" y="3588770"/>
            <a:ext cx="1596614" cy="7958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ResNet18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E2AEC-01C0-4E18-3EAB-6124B181757C}"/>
              </a:ext>
            </a:extLst>
          </p:cNvPr>
          <p:cNvSpPr/>
          <p:nvPr/>
        </p:nvSpPr>
        <p:spPr>
          <a:xfrm>
            <a:off x="5162700" y="3588770"/>
            <a:ext cx="1596614" cy="795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2"/>
                </a:solidFill>
              </a:rPr>
              <a:t>ReLU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C0656D-2658-3711-7C4C-1B1CF4266E0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4709391" y="3986680"/>
            <a:ext cx="453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A37DB3-5BB6-2B3B-3B64-D950E7BEEC39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6759315" y="3986680"/>
            <a:ext cx="453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1CFC0E0-E1CE-630F-F9DF-0ECC81DB4B97}"/>
              </a:ext>
            </a:extLst>
          </p:cNvPr>
          <p:cNvSpPr/>
          <p:nvPr/>
        </p:nvSpPr>
        <p:spPr>
          <a:xfrm>
            <a:off x="1264169" y="2103958"/>
            <a:ext cx="1284199" cy="76785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(3, 224, 224)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79C45-BE86-39DB-4255-A37014C98901}"/>
              </a:ext>
            </a:extLst>
          </p:cNvPr>
          <p:cNvSpPr/>
          <p:nvPr/>
        </p:nvSpPr>
        <p:spPr>
          <a:xfrm>
            <a:off x="9121471" y="5400823"/>
            <a:ext cx="1284199" cy="76785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Output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(1, 20)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F78FD27-B449-71A5-05D7-BE93BC612B92}"/>
              </a:ext>
            </a:extLst>
          </p:cNvPr>
          <p:cNvCxnSpPr>
            <a:stCxn id="32" idx="2"/>
            <a:endCxn id="22" idx="1"/>
          </p:cNvCxnSpPr>
          <p:nvPr/>
        </p:nvCxnSpPr>
        <p:spPr>
          <a:xfrm rot="16200000" flipH="1">
            <a:off x="1952089" y="2825992"/>
            <a:ext cx="1114868" cy="1206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DEB854-A68F-A7C4-C8FF-FF9F1AE9AC1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786246" y="3986680"/>
            <a:ext cx="977325" cy="1414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6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830A0-F2AB-BD3D-FAFC-BE80D124F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9801-3B71-7165-4C70-578F58A9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89" y="736708"/>
            <a:ext cx="10251300" cy="71370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Experiment-II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C1A4AD-C989-597E-533F-94848B22E1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26E037-5778-F7CA-5250-94840124AF10}"/>
              </a:ext>
            </a:extLst>
          </p:cNvPr>
          <p:cNvSpPr txBox="1">
            <a:spLocks/>
          </p:cNvSpPr>
          <p:nvPr/>
        </p:nvSpPr>
        <p:spPr>
          <a:xfrm>
            <a:off x="708989" y="1894124"/>
            <a:ext cx="10251300" cy="443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US" sz="2400" dirty="0">
              <a:latin typeface="Old Standard TT" panose="020B0604020202020204" charset="0"/>
            </a:endParaRPr>
          </a:p>
          <a:p>
            <a:r>
              <a:rPr lang="en-US" sz="2400" dirty="0">
                <a:latin typeface="Old Standard TT" panose="020B0604020202020204" charset="0"/>
              </a:rPr>
              <a:t>Loss Function: </a:t>
            </a:r>
            <a:r>
              <a:rPr lang="en-US" sz="2300" b="0" dirty="0">
                <a:latin typeface="Old Standard TT" panose="020B0604020202020204" charset="0"/>
              </a:rPr>
              <a:t>Binary Cross Entropy</a:t>
            </a:r>
          </a:p>
          <a:p>
            <a:endParaRPr lang="en-US" sz="2300" b="0" dirty="0">
              <a:latin typeface="Old Standard TT" panose="020B0604020202020204" charset="0"/>
            </a:endParaRPr>
          </a:p>
          <a:p>
            <a:endParaRPr lang="en-US" sz="2300" b="0" dirty="0">
              <a:latin typeface="Old Standard TT" panose="020B0604020202020204" charset="0"/>
            </a:endParaRPr>
          </a:p>
          <a:p>
            <a:r>
              <a:rPr lang="en-US" sz="2300" dirty="0">
                <a:latin typeface="Old Standard TT" panose="020B0604020202020204" charset="0"/>
              </a:rPr>
              <a:t>Optimizer: </a:t>
            </a:r>
            <a:r>
              <a:rPr lang="en-US" sz="2300" b="0" dirty="0">
                <a:latin typeface="Old Standard TT" panose="020B0604020202020204" charset="0"/>
              </a:rPr>
              <a:t>Adam Optimizer</a:t>
            </a:r>
          </a:p>
          <a:p>
            <a:r>
              <a:rPr lang="en-US" sz="2300" dirty="0">
                <a:latin typeface="Old Standard TT" panose="020B0604020202020204" charset="0"/>
              </a:rPr>
              <a:t>	-  Learning Rate: </a:t>
            </a:r>
            <a:r>
              <a:rPr lang="en-US" sz="2300" b="0" dirty="0">
                <a:latin typeface="Old Standard TT" panose="020B0604020202020204" charset="0"/>
              </a:rPr>
              <a:t> 0.001</a:t>
            </a:r>
          </a:p>
          <a:p>
            <a:endParaRPr lang="en-US" sz="2300" b="0" dirty="0">
              <a:latin typeface="Old Standard TT" panose="020B0604020202020204" charset="0"/>
            </a:endParaRPr>
          </a:p>
          <a:p>
            <a:endParaRPr lang="en-US" sz="2300" b="0" dirty="0">
              <a:latin typeface="Old Standard TT" panose="020B0604020202020204" charset="0"/>
            </a:endParaRPr>
          </a:p>
          <a:p>
            <a:r>
              <a:rPr lang="en-US" sz="2300" dirty="0">
                <a:latin typeface="Old Standard TT" panose="020B0604020202020204" charset="0"/>
              </a:rPr>
              <a:t>Number of epochs: </a:t>
            </a:r>
            <a:r>
              <a:rPr lang="en-US" sz="2300" b="0" dirty="0">
                <a:latin typeface="Old Standard TT" panose="020B0604020202020204" charset="0"/>
              </a:rPr>
              <a:t>10</a:t>
            </a:r>
          </a:p>
          <a:p>
            <a:endParaRPr lang="en-US" sz="2300" b="0" dirty="0">
              <a:latin typeface="Old Standard TT" panose="020B0604020202020204" charset="0"/>
            </a:endParaRPr>
          </a:p>
          <a:p>
            <a:pPr>
              <a:lnSpc>
                <a:spcPct val="160000"/>
              </a:lnSpc>
            </a:pPr>
            <a:r>
              <a:rPr lang="en-US" sz="2300" dirty="0">
                <a:latin typeface="Old Standard TT" panose="020B0604020202020204" charset="0"/>
              </a:rPr>
              <a:t>Number of Samples: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Old Standard TT" panose="020B0604020202020204" charset="0"/>
              </a:rPr>
              <a:t>	- Training: </a:t>
            </a:r>
            <a:r>
              <a:rPr lang="en-US" sz="2300" b="0" dirty="0">
                <a:latin typeface="Old Standard TT" panose="020B0604020202020204" charset="0"/>
              </a:rPr>
              <a:t>4000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Old Standard TT" panose="020B0604020202020204" charset="0"/>
              </a:rPr>
              <a:t>	- Validation: </a:t>
            </a:r>
            <a:r>
              <a:rPr lang="en-US" sz="2300" b="0" dirty="0">
                <a:latin typeface="Old Standard TT" panose="020B0604020202020204" charset="0"/>
              </a:rPr>
              <a:t>1000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Old Standard TT" panose="020B0604020202020204" charset="0"/>
              </a:rPr>
              <a:t>	- Test: </a:t>
            </a:r>
            <a:r>
              <a:rPr lang="en-US" sz="2300" b="0" dirty="0">
                <a:latin typeface="Old Standard TT" panose="020B0604020202020204" charset="0"/>
              </a:rPr>
              <a:t>500</a:t>
            </a:r>
            <a:endParaRPr lang="en-US" sz="2300" dirty="0">
              <a:latin typeface="Old Standard T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Old Standard T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8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AD17-9CA4-AACC-D919-DD112B99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09" y="797618"/>
            <a:ext cx="10251300" cy="71370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Experiment-II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3178D-7D63-EB0A-9872-635C2B9A82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graph with green lines&#10;&#10;Description automatically generated">
            <a:extLst>
              <a:ext uri="{FF2B5EF4-FFF2-40B4-BE49-F238E27FC236}">
                <a16:creationId xmlns:a16="http://schemas.microsoft.com/office/drawing/2014/main" id="{B27DCCFC-91D3-83E3-4003-C2E2B7EF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6" y="1851230"/>
            <a:ext cx="10944661" cy="3607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CE3C3-BA18-C080-5328-53B5B7A16267}"/>
              </a:ext>
            </a:extLst>
          </p:cNvPr>
          <p:cNvSpPr txBox="1"/>
          <p:nvPr/>
        </p:nvSpPr>
        <p:spPr>
          <a:xfrm>
            <a:off x="0" y="5708072"/>
            <a:ext cx="121919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4">
                    <a:lumMod val="25000"/>
                  </a:schemeClr>
                </a:solidFill>
                <a:latin typeface="Aptos Serif" panose="020B0502040204020203" pitchFamily="18" charset="0"/>
                <a:cs typeface="Aptos Serif" panose="020B0502040204020203" pitchFamily="18" charset="0"/>
              </a:rPr>
              <a:t>Test Accuracy: </a:t>
            </a:r>
            <a:r>
              <a:rPr lang="en-US" sz="2100" dirty="0">
                <a:solidFill>
                  <a:schemeClr val="accent4">
                    <a:lumMod val="25000"/>
                  </a:schemeClr>
                </a:solidFill>
                <a:latin typeface="Aptos Serif" panose="020B0502040204020203" pitchFamily="18" charset="0"/>
                <a:cs typeface="Aptos Serif" panose="020B0502040204020203" pitchFamily="18" charset="0"/>
              </a:rPr>
              <a:t>0.8737</a:t>
            </a:r>
          </a:p>
        </p:txBody>
      </p:sp>
    </p:spTree>
    <p:extLst>
      <p:ext uri="{BB962C8B-B14F-4D97-AF65-F5344CB8AC3E}">
        <p14:creationId xmlns:p14="http://schemas.microsoft.com/office/powerpoint/2010/main" val="1541356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380</Words>
  <Application>Microsoft Office PowerPoint</Application>
  <PresentationFormat>Widescreen</PresentationFormat>
  <Paragraphs>111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Lato</vt:lpstr>
      <vt:lpstr>Gill Sans</vt:lpstr>
      <vt:lpstr>Arial</vt:lpstr>
      <vt:lpstr>Aptos Serif</vt:lpstr>
      <vt:lpstr>Old Standard TT</vt:lpstr>
      <vt:lpstr>Raleway</vt:lpstr>
      <vt:lpstr>Calibri</vt:lpstr>
      <vt:lpstr>Bodoni</vt:lpstr>
      <vt:lpstr>Streamline</vt:lpstr>
      <vt:lpstr>CSE 472 Project Presentation</vt:lpstr>
      <vt:lpstr>Motivation</vt:lpstr>
      <vt:lpstr>Experiment-I Model Overview</vt:lpstr>
      <vt:lpstr>Experiment-I Overview</vt:lpstr>
      <vt:lpstr>Experiment-I Result</vt:lpstr>
      <vt:lpstr>Experiment-II Overview</vt:lpstr>
      <vt:lpstr>Experiment-II Model Overview</vt:lpstr>
      <vt:lpstr>Experiment-II Overview</vt:lpstr>
      <vt:lpstr>Experiment-II Result</vt:lpstr>
      <vt:lpstr>Future Direction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472 Project Presentation</dc:title>
  <dc:creator>ASUS</dc:creator>
  <cp:lastModifiedBy>1805067 - Muhammad Ehsanul Kader</cp:lastModifiedBy>
  <cp:revision>41</cp:revision>
  <dcterms:created xsi:type="dcterms:W3CDTF">2023-08-12T02:24:39Z</dcterms:created>
  <dcterms:modified xsi:type="dcterms:W3CDTF">2024-02-27T06:44:48Z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