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0"/>
  </p:notesMasterIdLst>
  <p:sldIdLst>
    <p:sldId id="256" r:id="rId2"/>
    <p:sldId id="257" r:id="rId3"/>
    <p:sldId id="283" r:id="rId4"/>
    <p:sldId id="289" r:id="rId5"/>
    <p:sldId id="290" r:id="rId6"/>
    <p:sldId id="291" r:id="rId7"/>
    <p:sldId id="292" r:id="rId8"/>
    <p:sldId id="262" r:id="rId9"/>
    <p:sldId id="264" r:id="rId10"/>
    <p:sldId id="265" r:id="rId11"/>
    <p:sldId id="266" r:id="rId12"/>
    <p:sldId id="279" r:id="rId13"/>
    <p:sldId id="261" r:id="rId14"/>
    <p:sldId id="293" r:id="rId15"/>
    <p:sldId id="294" r:id="rId16"/>
    <p:sldId id="259" r:id="rId17"/>
    <p:sldId id="268" r:id="rId18"/>
    <p:sldId id="269" r:id="rId19"/>
    <p:sldId id="278" r:id="rId20"/>
    <p:sldId id="270" r:id="rId21"/>
    <p:sldId id="280" r:id="rId22"/>
    <p:sldId id="319" r:id="rId23"/>
    <p:sldId id="295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286" r:id="rId40"/>
    <p:sldId id="271" r:id="rId41"/>
    <p:sldId id="312" r:id="rId42"/>
    <p:sldId id="313" r:id="rId43"/>
    <p:sldId id="314" r:id="rId44"/>
    <p:sldId id="318" r:id="rId45"/>
    <p:sldId id="316" r:id="rId46"/>
    <p:sldId id="315" r:id="rId47"/>
    <p:sldId id="282" r:id="rId48"/>
    <p:sldId id="287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49EF57-CDBE-4BF7-ABC6-E1694659F7C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58C0F6-FF2C-4E50-94C3-08D971A57170}">
      <dgm:prSet phldrT="[Text]"/>
      <dgm:spPr/>
      <dgm:t>
        <a:bodyPr/>
        <a:lstStyle/>
        <a:p>
          <a:r>
            <a:rPr lang="en-US" dirty="0" smtClean="0"/>
            <a:t>Word Representation</a:t>
          </a:r>
          <a:endParaRPr lang="en-US" dirty="0"/>
        </a:p>
      </dgm:t>
    </dgm:pt>
    <dgm:pt modelId="{599B3483-72CF-4C22-9D93-2FC9650EDB72}" type="parTrans" cxnId="{4828D0A3-92F0-45C8-8E35-0AC0CEFC29C8}">
      <dgm:prSet/>
      <dgm:spPr/>
      <dgm:t>
        <a:bodyPr/>
        <a:lstStyle/>
        <a:p>
          <a:endParaRPr lang="en-US"/>
        </a:p>
      </dgm:t>
    </dgm:pt>
    <dgm:pt modelId="{F0CA89A9-D9D7-4D92-8546-3E486839B59B}" type="sibTrans" cxnId="{4828D0A3-92F0-45C8-8E35-0AC0CEFC29C8}">
      <dgm:prSet/>
      <dgm:spPr/>
      <dgm:t>
        <a:bodyPr/>
        <a:lstStyle/>
        <a:p>
          <a:endParaRPr lang="en-US"/>
        </a:p>
      </dgm:t>
    </dgm:pt>
    <dgm:pt modelId="{B2F51279-3E24-4F50-ADB1-EE6FDD19E15C}">
      <dgm:prSet phldrT="[Text]"/>
      <dgm:spPr/>
      <dgm:t>
        <a:bodyPr/>
        <a:lstStyle/>
        <a:p>
          <a:r>
            <a:rPr lang="en-US" dirty="0" smtClean="0"/>
            <a:t>Distributed Representation</a:t>
          </a:r>
          <a:endParaRPr lang="en-US" dirty="0"/>
        </a:p>
      </dgm:t>
    </dgm:pt>
    <dgm:pt modelId="{165E163D-DCF6-4571-A330-275A0C25C9D8}" type="parTrans" cxnId="{6A4A61B6-B1E2-4F09-B57F-3266AC69A7A5}">
      <dgm:prSet/>
      <dgm:spPr/>
      <dgm:t>
        <a:bodyPr/>
        <a:lstStyle/>
        <a:p>
          <a:endParaRPr lang="en-US"/>
        </a:p>
      </dgm:t>
    </dgm:pt>
    <dgm:pt modelId="{9F3BBF8E-DF06-472D-9C5E-5651399CD771}" type="sibTrans" cxnId="{6A4A61B6-B1E2-4F09-B57F-3266AC69A7A5}">
      <dgm:prSet/>
      <dgm:spPr/>
      <dgm:t>
        <a:bodyPr/>
        <a:lstStyle/>
        <a:p>
          <a:endParaRPr lang="en-US"/>
        </a:p>
      </dgm:t>
    </dgm:pt>
    <dgm:pt modelId="{5524CB3E-BFE9-4FC4-8A48-7E77AFBFFF44}">
      <dgm:prSet phldrT="[Text]"/>
      <dgm:spPr/>
      <dgm:t>
        <a:bodyPr/>
        <a:lstStyle/>
        <a:p>
          <a:r>
            <a:rPr lang="en-US" dirty="0" smtClean="0"/>
            <a:t>Neural Language Models</a:t>
          </a:r>
          <a:endParaRPr lang="en-US" dirty="0"/>
        </a:p>
      </dgm:t>
    </dgm:pt>
    <dgm:pt modelId="{78795A0D-35CA-4EEE-8BC0-0AB3EF00CA2A}" type="parTrans" cxnId="{E74B22FA-7392-49C0-A4CB-7143E10F0715}">
      <dgm:prSet/>
      <dgm:spPr/>
      <dgm:t>
        <a:bodyPr/>
        <a:lstStyle/>
        <a:p>
          <a:endParaRPr lang="en-US"/>
        </a:p>
      </dgm:t>
    </dgm:pt>
    <dgm:pt modelId="{91D7508E-A7D1-4D18-986B-BD2ACEA5C6A6}" type="sibTrans" cxnId="{E74B22FA-7392-49C0-A4CB-7143E10F0715}">
      <dgm:prSet/>
      <dgm:spPr/>
      <dgm:t>
        <a:bodyPr/>
        <a:lstStyle/>
        <a:p>
          <a:endParaRPr lang="en-US"/>
        </a:p>
      </dgm:t>
    </dgm:pt>
    <dgm:pt modelId="{7AFEF56C-A007-4DEA-93AB-7398D2A6A90E}">
      <dgm:prSet phldrT="[Text]"/>
      <dgm:spPr/>
      <dgm:t>
        <a:bodyPr/>
        <a:lstStyle/>
        <a:p>
          <a:r>
            <a:rPr lang="en-US" dirty="0" smtClean="0"/>
            <a:t>Structured Embedding </a:t>
          </a:r>
          <a:endParaRPr lang="en-US" dirty="0"/>
        </a:p>
      </dgm:t>
    </dgm:pt>
    <dgm:pt modelId="{392878C6-E6D7-422C-9D6B-800CF8CAD2DB}" type="parTrans" cxnId="{2CED4301-6D6A-4134-AF0F-123CD91C632A}">
      <dgm:prSet/>
      <dgm:spPr/>
      <dgm:t>
        <a:bodyPr/>
        <a:lstStyle/>
        <a:p>
          <a:endParaRPr lang="en-US"/>
        </a:p>
      </dgm:t>
    </dgm:pt>
    <dgm:pt modelId="{8ECBE03A-9761-4679-BBFB-8C5E3A7A9F69}" type="sibTrans" cxnId="{2CED4301-6D6A-4134-AF0F-123CD91C632A}">
      <dgm:prSet/>
      <dgm:spPr/>
      <dgm:t>
        <a:bodyPr/>
        <a:lstStyle/>
        <a:p>
          <a:endParaRPr lang="en-US"/>
        </a:p>
      </dgm:t>
    </dgm:pt>
    <dgm:pt modelId="{E35DC6D6-56CA-4681-8BC3-2C99160F9AD3}">
      <dgm:prSet phldrT="[Text]"/>
      <dgm:spPr/>
      <dgm:t>
        <a:bodyPr/>
        <a:lstStyle/>
        <a:p>
          <a:r>
            <a:rPr lang="en-US" dirty="0" smtClean="0"/>
            <a:t>Distributional Representation</a:t>
          </a:r>
          <a:endParaRPr lang="en-US" dirty="0"/>
        </a:p>
      </dgm:t>
    </dgm:pt>
    <dgm:pt modelId="{A7ACA257-B84A-4369-B5ED-F2577D650E4E}" type="parTrans" cxnId="{1E9A5B11-C02B-4932-AE32-7209C4BDD23E}">
      <dgm:prSet/>
      <dgm:spPr/>
      <dgm:t>
        <a:bodyPr/>
        <a:lstStyle/>
        <a:p>
          <a:endParaRPr lang="en-US"/>
        </a:p>
      </dgm:t>
    </dgm:pt>
    <dgm:pt modelId="{973B3E54-B1F7-4067-9FCC-78EC5D5FB741}" type="sibTrans" cxnId="{1E9A5B11-C02B-4932-AE32-7209C4BDD23E}">
      <dgm:prSet/>
      <dgm:spPr/>
      <dgm:t>
        <a:bodyPr/>
        <a:lstStyle/>
        <a:p>
          <a:endParaRPr lang="en-US"/>
        </a:p>
      </dgm:t>
    </dgm:pt>
    <dgm:pt modelId="{E3D5F191-A559-4B37-89D3-45FD4FC11F94}">
      <dgm:prSet phldrT="[Text]"/>
      <dgm:spPr/>
      <dgm:t>
        <a:bodyPr/>
        <a:lstStyle/>
        <a:p>
          <a:r>
            <a:rPr lang="en-US" dirty="0" smtClean="0"/>
            <a:t>Word Clustering</a:t>
          </a:r>
          <a:endParaRPr lang="en-US" dirty="0"/>
        </a:p>
      </dgm:t>
    </dgm:pt>
    <dgm:pt modelId="{6E46EC2A-B557-442D-A1C0-462B778E008B}" type="parTrans" cxnId="{A7ED3444-B794-4AB0-A295-3BFEA1ADE65A}">
      <dgm:prSet/>
      <dgm:spPr/>
      <dgm:t>
        <a:bodyPr/>
        <a:lstStyle/>
        <a:p>
          <a:endParaRPr lang="en-US"/>
        </a:p>
      </dgm:t>
    </dgm:pt>
    <dgm:pt modelId="{03303749-AAF5-4CE3-96EE-93032831D80B}" type="sibTrans" cxnId="{A7ED3444-B794-4AB0-A295-3BFEA1ADE65A}">
      <dgm:prSet/>
      <dgm:spPr/>
      <dgm:t>
        <a:bodyPr/>
        <a:lstStyle/>
        <a:p>
          <a:endParaRPr lang="en-US"/>
        </a:p>
      </dgm:t>
    </dgm:pt>
    <dgm:pt modelId="{9B9DD57E-0BE7-41C2-B86B-38CBBE796962}" type="pres">
      <dgm:prSet presAssocID="{F749EF57-CDBE-4BF7-ABC6-E1694659F7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09D5C82-B0C1-4A99-88DD-15A4A033647B}" type="pres">
      <dgm:prSet presAssocID="{8458C0F6-FF2C-4E50-94C3-08D971A57170}" presName="hierRoot1" presStyleCnt="0"/>
      <dgm:spPr/>
    </dgm:pt>
    <dgm:pt modelId="{D9A7EBD7-55D8-4F3D-985C-40FD50477E0C}" type="pres">
      <dgm:prSet presAssocID="{8458C0F6-FF2C-4E50-94C3-08D971A57170}" presName="composite" presStyleCnt="0"/>
      <dgm:spPr/>
    </dgm:pt>
    <dgm:pt modelId="{939DE4F0-1132-4AFE-A652-1AB22DF717D0}" type="pres">
      <dgm:prSet presAssocID="{8458C0F6-FF2C-4E50-94C3-08D971A57170}" presName="background" presStyleLbl="node0" presStyleIdx="0" presStyleCnt="1"/>
      <dgm:spPr/>
    </dgm:pt>
    <dgm:pt modelId="{A3AD6463-FFAF-467E-BD3C-F6B97F9412B1}" type="pres">
      <dgm:prSet presAssocID="{8458C0F6-FF2C-4E50-94C3-08D971A57170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3D8480-C719-4751-BC68-A8CB968ACD14}" type="pres">
      <dgm:prSet presAssocID="{8458C0F6-FF2C-4E50-94C3-08D971A57170}" presName="hierChild2" presStyleCnt="0"/>
      <dgm:spPr/>
    </dgm:pt>
    <dgm:pt modelId="{D7E9E2AA-CF36-4929-8076-6901844B142A}" type="pres">
      <dgm:prSet presAssocID="{165E163D-DCF6-4571-A330-275A0C25C9D8}" presName="Name10" presStyleLbl="parChTrans1D2" presStyleIdx="0" presStyleCnt="2"/>
      <dgm:spPr/>
      <dgm:t>
        <a:bodyPr/>
        <a:lstStyle/>
        <a:p>
          <a:endParaRPr lang="en-US"/>
        </a:p>
      </dgm:t>
    </dgm:pt>
    <dgm:pt modelId="{9F370EB9-07A7-4524-A18B-EA8C6E510208}" type="pres">
      <dgm:prSet presAssocID="{B2F51279-3E24-4F50-ADB1-EE6FDD19E15C}" presName="hierRoot2" presStyleCnt="0"/>
      <dgm:spPr/>
    </dgm:pt>
    <dgm:pt modelId="{18AAB803-6C72-49C3-B384-D421A5846E5C}" type="pres">
      <dgm:prSet presAssocID="{B2F51279-3E24-4F50-ADB1-EE6FDD19E15C}" presName="composite2" presStyleCnt="0"/>
      <dgm:spPr/>
    </dgm:pt>
    <dgm:pt modelId="{B738AF5E-F814-49D8-AC00-6B6E9A16D67A}" type="pres">
      <dgm:prSet presAssocID="{B2F51279-3E24-4F50-ADB1-EE6FDD19E15C}" presName="background2" presStyleLbl="node2" presStyleIdx="0" presStyleCnt="2"/>
      <dgm:spPr/>
    </dgm:pt>
    <dgm:pt modelId="{A53395C1-B633-488A-8157-012A61AADF83}" type="pres">
      <dgm:prSet presAssocID="{B2F51279-3E24-4F50-ADB1-EE6FDD19E15C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B8C423-7006-4FD2-BAF8-34A3FB54B2D2}" type="pres">
      <dgm:prSet presAssocID="{B2F51279-3E24-4F50-ADB1-EE6FDD19E15C}" presName="hierChild3" presStyleCnt="0"/>
      <dgm:spPr/>
    </dgm:pt>
    <dgm:pt modelId="{480D1734-BBCC-4E79-838B-ABE2193A0AF5}" type="pres">
      <dgm:prSet presAssocID="{78795A0D-35CA-4EEE-8BC0-0AB3EF00CA2A}" presName="Name17" presStyleLbl="parChTrans1D3" presStyleIdx="0" presStyleCnt="3"/>
      <dgm:spPr/>
      <dgm:t>
        <a:bodyPr/>
        <a:lstStyle/>
        <a:p>
          <a:endParaRPr lang="en-US"/>
        </a:p>
      </dgm:t>
    </dgm:pt>
    <dgm:pt modelId="{6C9E0270-5509-4315-BB61-7919DF1A0190}" type="pres">
      <dgm:prSet presAssocID="{5524CB3E-BFE9-4FC4-8A48-7E77AFBFFF44}" presName="hierRoot3" presStyleCnt="0"/>
      <dgm:spPr/>
    </dgm:pt>
    <dgm:pt modelId="{33ADCB8C-F3DE-4382-B2A5-98CCFBADAE60}" type="pres">
      <dgm:prSet presAssocID="{5524CB3E-BFE9-4FC4-8A48-7E77AFBFFF44}" presName="composite3" presStyleCnt="0"/>
      <dgm:spPr/>
    </dgm:pt>
    <dgm:pt modelId="{1432238B-9A67-4D35-A4A3-95D3A6BB435A}" type="pres">
      <dgm:prSet presAssocID="{5524CB3E-BFE9-4FC4-8A48-7E77AFBFFF44}" presName="background3" presStyleLbl="node3" presStyleIdx="0" presStyleCnt="3"/>
      <dgm:spPr/>
    </dgm:pt>
    <dgm:pt modelId="{9F6FE981-A43C-4252-A02B-49F9F8E453E6}" type="pres">
      <dgm:prSet presAssocID="{5524CB3E-BFE9-4FC4-8A48-7E77AFBFFF44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F36795-39BB-4FE3-9163-B716B4BE7243}" type="pres">
      <dgm:prSet presAssocID="{5524CB3E-BFE9-4FC4-8A48-7E77AFBFFF44}" presName="hierChild4" presStyleCnt="0"/>
      <dgm:spPr/>
    </dgm:pt>
    <dgm:pt modelId="{D2BE7345-D2AD-4827-BC1F-4424D3E5BD01}" type="pres">
      <dgm:prSet presAssocID="{392878C6-E6D7-422C-9D6B-800CF8CAD2DB}" presName="Name17" presStyleLbl="parChTrans1D3" presStyleIdx="1" presStyleCnt="3"/>
      <dgm:spPr/>
      <dgm:t>
        <a:bodyPr/>
        <a:lstStyle/>
        <a:p>
          <a:endParaRPr lang="en-US"/>
        </a:p>
      </dgm:t>
    </dgm:pt>
    <dgm:pt modelId="{A5324F48-7877-44CF-9531-2A1EB4081473}" type="pres">
      <dgm:prSet presAssocID="{7AFEF56C-A007-4DEA-93AB-7398D2A6A90E}" presName="hierRoot3" presStyleCnt="0"/>
      <dgm:spPr/>
    </dgm:pt>
    <dgm:pt modelId="{F2F16A25-2E07-4395-A17C-1B59602C72D8}" type="pres">
      <dgm:prSet presAssocID="{7AFEF56C-A007-4DEA-93AB-7398D2A6A90E}" presName="composite3" presStyleCnt="0"/>
      <dgm:spPr/>
    </dgm:pt>
    <dgm:pt modelId="{66E7C2FE-4703-4D0C-BB24-79A3BC54639A}" type="pres">
      <dgm:prSet presAssocID="{7AFEF56C-A007-4DEA-93AB-7398D2A6A90E}" presName="background3" presStyleLbl="node3" presStyleIdx="1" presStyleCnt="3"/>
      <dgm:spPr/>
    </dgm:pt>
    <dgm:pt modelId="{9FE5362D-2A63-4381-A593-100B084A90F3}" type="pres">
      <dgm:prSet presAssocID="{7AFEF56C-A007-4DEA-93AB-7398D2A6A90E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C4307E-DC01-4BC6-837B-609701BDF332}" type="pres">
      <dgm:prSet presAssocID="{7AFEF56C-A007-4DEA-93AB-7398D2A6A90E}" presName="hierChild4" presStyleCnt="0"/>
      <dgm:spPr/>
    </dgm:pt>
    <dgm:pt modelId="{C7A824B8-0BA0-4439-B6A7-3FD97480336A}" type="pres">
      <dgm:prSet presAssocID="{A7ACA257-B84A-4369-B5ED-F2577D650E4E}" presName="Name10" presStyleLbl="parChTrans1D2" presStyleIdx="1" presStyleCnt="2"/>
      <dgm:spPr/>
      <dgm:t>
        <a:bodyPr/>
        <a:lstStyle/>
        <a:p>
          <a:endParaRPr lang="en-US"/>
        </a:p>
      </dgm:t>
    </dgm:pt>
    <dgm:pt modelId="{41AF3496-8412-4794-AD74-85DF17464BD9}" type="pres">
      <dgm:prSet presAssocID="{E35DC6D6-56CA-4681-8BC3-2C99160F9AD3}" presName="hierRoot2" presStyleCnt="0"/>
      <dgm:spPr/>
    </dgm:pt>
    <dgm:pt modelId="{3A97AF86-A846-48F0-A593-7AAF0DF13BFB}" type="pres">
      <dgm:prSet presAssocID="{E35DC6D6-56CA-4681-8BC3-2C99160F9AD3}" presName="composite2" presStyleCnt="0"/>
      <dgm:spPr/>
    </dgm:pt>
    <dgm:pt modelId="{CB5C443B-8B94-43D1-82AF-1F3F5DA7512C}" type="pres">
      <dgm:prSet presAssocID="{E35DC6D6-56CA-4681-8BC3-2C99160F9AD3}" presName="background2" presStyleLbl="node2" presStyleIdx="1" presStyleCnt="2"/>
      <dgm:spPr/>
    </dgm:pt>
    <dgm:pt modelId="{1EE0F80C-7408-4E83-B25F-C1B614AFC9DD}" type="pres">
      <dgm:prSet presAssocID="{E35DC6D6-56CA-4681-8BC3-2C99160F9AD3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55D16B-115A-4C95-951A-ADDF507E0C1A}" type="pres">
      <dgm:prSet presAssocID="{E35DC6D6-56CA-4681-8BC3-2C99160F9AD3}" presName="hierChild3" presStyleCnt="0"/>
      <dgm:spPr/>
    </dgm:pt>
    <dgm:pt modelId="{1B0F9057-6EFE-4527-A917-9415741D4D74}" type="pres">
      <dgm:prSet presAssocID="{6E46EC2A-B557-442D-A1C0-462B778E008B}" presName="Name17" presStyleLbl="parChTrans1D3" presStyleIdx="2" presStyleCnt="3"/>
      <dgm:spPr/>
      <dgm:t>
        <a:bodyPr/>
        <a:lstStyle/>
        <a:p>
          <a:endParaRPr lang="en-US"/>
        </a:p>
      </dgm:t>
    </dgm:pt>
    <dgm:pt modelId="{94F97015-E0E5-4E35-A2A1-B9D587CE1B0E}" type="pres">
      <dgm:prSet presAssocID="{E3D5F191-A559-4B37-89D3-45FD4FC11F94}" presName="hierRoot3" presStyleCnt="0"/>
      <dgm:spPr/>
    </dgm:pt>
    <dgm:pt modelId="{4A68FD68-6D7D-4D25-8BAA-A297EE6BFA93}" type="pres">
      <dgm:prSet presAssocID="{E3D5F191-A559-4B37-89D3-45FD4FC11F94}" presName="composite3" presStyleCnt="0"/>
      <dgm:spPr/>
    </dgm:pt>
    <dgm:pt modelId="{4DC65CF5-4EE9-483B-B50B-7CD21DC73BB4}" type="pres">
      <dgm:prSet presAssocID="{E3D5F191-A559-4B37-89D3-45FD4FC11F94}" presName="background3" presStyleLbl="node3" presStyleIdx="2" presStyleCnt="3"/>
      <dgm:spPr/>
    </dgm:pt>
    <dgm:pt modelId="{8F4E6C2C-5017-41AD-BB32-15626EBCD77D}" type="pres">
      <dgm:prSet presAssocID="{E3D5F191-A559-4B37-89D3-45FD4FC11F94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C44382-1E67-4449-9E95-37C694CE6A37}" type="pres">
      <dgm:prSet presAssocID="{E3D5F191-A559-4B37-89D3-45FD4FC11F94}" presName="hierChild4" presStyleCnt="0"/>
      <dgm:spPr/>
    </dgm:pt>
  </dgm:ptLst>
  <dgm:cxnLst>
    <dgm:cxn modelId="{6A4A61B6-B1E2-4F09-B57F-3266AC69A7A5}" srcId="{8458C0F6-FF2C-4E50-94C3-08D971A57170}" destId="{B2F51279-3E24-4F50-ADB1-EE6FDD19E15C}" srcOrd="0" destOrd="0" parTransId="{165E163D-DCF6-4571-A330-275A0C25C9D8}" sibTransId="{9F3BBF8E-DF06-472D-9C5E-5651399CD771}"/>
    <dgm:cxn modelId="{4E75865E-A9FF-4F55-A904-FAE810BC07CD}" type="presOf" srcId="{8458C0F6-FF2C-4E50-94C3-08D971A57170}" destId="{A3AD6463-FFAF-467E-BD3C-F6B97F9412B1}" srcOrd="0" destOrd="0" presId="urn:microsoft.com/office/officeart/2005/8/layout/hierarchy1"/>
    <dgm:cxn modelId="{208BB6D3-96D8-4A03-9E73-32242098C6CB}" type="presOf" srcId="{5524CB3E-BFE9-4FC4-8A48-7E77AFBFFF44}" destId="{9F6FE981-A43C-4252-A02B-49F9F8E453E6}" srcOrd="0" destOrd="0" presId="urn:microsoft.com/office/officeart/2005/8/layout/hierarchy1"/>
    <dgm:cxn modelId="{17D484FD-B373-451F-918C-B546DFDE3B3D}" type="presOf" srcId="{78795A0D-35CA-4EEE-8BC0-0AB3EF00CA2A}" destId="{480D1734-BBCC-4E79-838B-ABE2193A0AF5}" srcOrd="0" destOrd="0" presId="urn:microsoft.com/office/officeart/2005/8/layout/hierarchy1"/>
    <dgm:cxn modelId="{475F33F5-64B4-4697-96DA-433C29290B85}" type="presOf" srcId="{B2F51279-3E24-4F50-ADB1-EE6FDD19E15C}" destId="{A53395C1-B633-488A-8157-012A61AADF83}" srcOrd="0" destOrd="0" presId="urn:microsoft.com/office/officeart/2005/8/layout/hierarchy1"/>
    <dgm:cxn modelId="{1E9A5B11-C02B-4932-AE32-7209C4BDD23E}" srcId="{8458C0F6-FF2C-4E50-94C3-08D971A57170}" destId="{E35DC6D6-56CA-4681-8BC3-2C99160F9AD3}" srcOrd="1" destOrd="0" parTransId="{A7ACA257-B84A-4369-B5ED-F2577D650E4E}" sibTransId="{973B3E54-B1F7-4067-9FCC-78EC5D5FB741}"/>
    <dgm:cxn modelId="{4FEBB678-08EF-4B08-A5C7-1C774234E9A0}" type="presOf" srcId="{6E46EC2A-B557-442D-A1C0-462B778E008B}" destId="{1B0F9057-6EFE-4527-A917-9415741D4D74}" srcOrd="0" destOrd="0" presId="urn:microsoft.com/office/officeart/2005/8/layout/hierarchy1"/>
    <dgm:cxn modelId="{BB763C1F-B7CA-447D-88D3-FEB242A8D9AC}" type="presOf" srcId="{165E163D-DCF6-4571-A330-275A0C25C9D8}" destId="{D7E9E2AA-CF36-4929-8076-6901844B142A}" srcOrd="0" destOrd="0" presId="urn:microsoft.com/office/officeart/2005/8/layout/hierarchy1"/>
    <dgm:cxn modelId="{2CED4301-6D6A-4134-AF0F-123CD91C632A}" srcId="{B2F51279-3E24-4F50-ADB1-EE6FDD19E15C}" destId="{7AFEF56C-A007-4DEA-93AB-7398D2A6A90E}" srcOrd="1" destOrd="0" parTransId="{392878C6-E6D7-422C-9D6B-800CF8CAD2DB}" sibTransId="{8ECBE03A-9761-4679-BBFB-8C5E3A7A9F69}"/>
    <dgm:cxn modelId="{14E1EB1E-242D-4B8F-B9E5-BDE9FA9A35E4}" type="presOf" srcId="{F749EF57-CDBE-4BF7-ABC6-E1694659F7C8}" destId="{9B9DD57E-0BE7-41C2-B86B-38CBBE796962}" srcOrd="0" destOrd="0" presId="urn:microsoft.com/office/officeart/2005/8/layout/hierarchy1"/>
    <dgm:cxn modelId="{CF480022-5C9B-4FE1-AAE0-F7878AA595D6}" type="presOf" srcId="{A7ACA257-B84A-4369-B5ED-F2577D650E4E}" destId="{C7A824B8-0BA0-4439-B6A7-3FD97480336A}" srcOrd="0" destOrd="0" presId="urn:microsoft.com/office/officeart/2005/8/layout/hierarchy1"/>
    <dgm:cxn modelId="{812395FF-A2A5-45D8-8461-8E6055918E94}" type="presOf" srcId="{7AFEF56C-A007-4DEA-93AB-7398D2A6A90E}" destId="{9FE5362D-2A63-4381-A593-100B084A90F3}" srcOrd="0" destOrd="0" presId="urn:microsoft.com/office/officeart/2005/8/layout/hierarchy1"/>
    <dgm:cxn modelId="{ED1CF56D-0379-4A2D-A98C-912D3DE8C4E6}" type="presOf" srcId="{392878C6-E6D7-422C-9D6B-800CF8CAD2DB}" destId="{D2BE7345-D2AD-4827-BC1F-4424D3E5BD01}" srcOrd="0" destOrd="0" presId="urn:microsoft.com/office/officeart/2005/8/layout/hierarchy1"/>
    <dgm:cxn modelId="{4828D0A3-92F0-45C8-8E35-0AC0CEFC29C8}" srcId="{F749EF57-CDBE-4BF7-ABC6-E1694659F7C8}" destId="{8458C0F6-FF2C-4E50-94C3-08D971A57170}" srcOrd="0" destOrd="0" parTransId="{599B3483-72CF-4C22-9D93-2FC9650EDB72}" sibTransId="{F0CA89A9-D9D7-4D92-8546-3E486839B59B}"/>
    <dgm:cxn modelId="{E25758E5-03D8-423F-95A3-A4BA7A0FA5D8}" type="presOf" srcId="{E35DC6D6-56CA-4681-8BC3-2C99160F9AD3}" destId="{1EE0F80C-7408-4E83-B25F-C1B614AFC9DD}" srcOrd="0" destOrd="0" presId="urn:microsoft.com/office/officeart/2005/8/layout/hierarchy1"/>
    <dgm:cxn modelId="{A7ED3444-B794-4AB0-A295-3BFEA1ADE65A}" srcId="{E35DC6D6-56CA-4681-8BC3-2C99160F9AD3}" destId="{E3D5F191-A559-4B37-89D3-45FD4FC11F94}" srcOrd="0" destOrd="0" parTransId="{6E46EC2A-B557-442D-A1C0-462B778E008B}" sibTransId="{03303749-AAF5-4CE3-96EE-93032831D80B}"/>
    <dgm:cxn modelId="{BBBA729E-C4CD-4A51-9126-CBB5B553B9E4}" type="presOf" srcId="{E3D5F191-A559-4B37-89D3-45FD4FC11F94}" destId="{8F4E6C2C-5017-41AD-BB32-15626EBCD77D}" srcOrd="0" destOrd="0" presId="urn:microsoft.com/office/officeart/2005/8/layout/hierarchy1"/>
    <dgm:cxn modelId="{E74B22FA-7392-49C0-A4CB-7143E10F0715}" srcId="{B2F51279-3E24-4F50-ADB1-EE6FDD19E15C}" destId="{5524CB3E-BFE9-4FC4-8A48-7E77AFBFFF44}" srcOrd="0" destOrd="0" parTransId="{78795A0D-35CA-4EEE-8BC0-0AB3EF00CA2A}" sibTransId="{91D7508E-A7D1-4D18-986B-BD2ACEA5C6A6}"/>
    <dgm:cxn modelId="{65FC7FD9-655B-4CE4-80AE-866DC4C89B25}" type="presParOf" srcId="{9B9DD57E-0BE7-41C2-B86B-38CBBE796962}" destId="{109D5C82-B0C1-4A99-88DD-15A4A033647B}" srcOrd="0" destOrd="0" presId="urn:microsoft.com/office/officeart/2005/8/layout/hierarchy1"/>
    <dgm:cxn modelId="{219A54F1-2FF1-4CC7-8085-BADEE4709EF7}" type="presParOf" srcId="{109D5C82-B0C1-4A99-88DD-15A4A033647B}" destId="{D9A7EBD7-55D8-4F3D-985C-40FD50477E0C}" srcOrd="0" destOrd="0" presId="urn:microsoft.com/office/officeart/2005/8/layout/hierarchy1"/>
    <dgm:cxn modelId="{1AC17E05-A190-4AC1-A0A7-E2A07570F26F}" type="presParOf" srcId="{D9A7EBD7-55D8-4F3D-985C-40FD50477E0C}" destId="{939DE4F0-1132-4AFE-A652-1AB22DF717D0}" srcOrd="0" destOrd="0" presId="urn:microsoft.com/office/officeart/2005/8/layout/hierarchy1"/>
    <dgm:cxn modelId="{6E12E27C-4260-4D2D-AE59-742783524A5C}" type="presParOf" srcId="{D9A7EBD7-55D8-4F3D-985C-40FD50477E0C}" destId="{A3AD6463-FFAF-467E-BD3C-F6B97F9412B1}" srcOrd="1" destOrd="0" presId="urn:microsoft.com/office/officeart/2005/8/layout/hierarchy1"/>
    <dgm:cxn modelId="{FAD51AEC-6A03-4D2A-9CBF-7F251FDED534}" type="presParOf" srcId="{109D5C82-B0C1-4A99-88DD-15A4A033647B}" destId="{5B3D8480-C719-4751-BC68-A8CB968ACD14}" srcOrd="1" destOrd="0" presId="urn:microsoft.com/office/officeart/2005/8/layout/hierarchy1"/>
    <dgm:cxn modelId="{61E16D17-4796-4745-B1A0-F84F2C7F2816}" type="presParOf" srcId="{5B3D8480-C719-4751-BC68-A8CB968ACD14}" destId="{D7E9E2AA-CF36-4929-8076-6901844B142A}" srcOrd="0" destOrd="0" presId="urn:microsoft.com/office/officeart/2005/8/layout/hierarchy1"/>
    <dgm:cxn modelId="{922DE992-F9C2-47EE-A220-E7618C1FF1DD}" type="presParOf" srcId="{5B3D8480-C719-4751-BC68-A8CB968ACD14}" destId="{9F370EB9-07A7-4524-A18B-EA8C6E510208}" srcOrd="1" destOrd="0" presId="urn:microsoft.com/office/officeart/2005/8/layout/hierarchy1"/>
    <dgm:cxn modelId="{0C8B81E0-2A8F-4D4D-87EC-252A7D3CE726}" type="presParOf" srcId="{9F370EB9-07A7-4524-A18B-EA8C6E510208}" destId="{18AAB803-6C72-49C3-B384-D421A5846E5C}" srcOrd="0" destOrd="0" presId="urn:microsoft.com/office/officeart/2005/8/layout/hierarchy1"/>
    <dgm:cxn modelId="{58AC8C9E-1137-4738-B501-A764C0F9DB34}" type="presParOf" srcId="{18AAB803-6C72-49C3-B384-D421A5846E5C}" destId="{B738AF5E-F814-49D8-AC00-6B6E9A16D67A}" srcOrd="0" destOrd="0" presId="urn:microsoft.com/office/officeart/2005/8/layout/hierarchy1"/>
    <dgm:cxn modelId="{AE50D55D-293C-4A47-B6DD-BFA8A7720B17}" type="presParOf" srcId="{18AAB803-6C72-49C3-B384-D421A5846E5C}" destId="{A53395C1-B633-488A-8157-012A61AADF83}" srcOrd="1" destOrd="0" presId="urn:microsoft.com/office/officeart/2005/8/layout/hierarchy1"/>
    <dgm:cxn modelId="{9D905DAF-682D-4509-B5DC-EEF90B67203A}" type="presParOf" srcId="{9F370EB9-07A7-4524-A18B-EA8C6E510208}" destId="{00B8C423-7006-4FD2-BAF8-34A3FB54B2D2}" srcOrd="1" destOrd="0" presId="urn:microsoft.com/office/officeart/2005/8/layout/hierarchy1"/>
    <dgm:cxn modelId="{EA985BD6-2095-44D9-9A7E-CC147C9BAA3D}" type="presParOf" srcId="{00B8C423-7006-4FD2-BAF8-34A3FB54B2D2}" destId="{480D1734-BBCC-4E79-838B-ABE2193A0AF5}" srcOrd="0" destOrd="0" presId="urn:microsoft.com/office/officeart/2005/8/layout/hierarchy1"/>
    <dgm:cxn modelId="{0DC119F2-52FE-4704-B8E5-F468C1334A6E}" type="presParOf" srcId="{00B8C423-7006-4FD2-BAF8-34A3FB54B2D2}" destId="{6C9E0270-5509-4315-BB61-7919DF1A0190}" srcOrd="1" destOrd="0" presId="urn:microsoft.com/office/officeart/2005/8/layout/hierarchy1"/>
    <dgm:cxn modelId="{4579A783-2639-457E-A6C7-1A3737A43EAE}" type="presParOf" srcId="{6C9E0270-5509-4315-BB61-7919DF1A0190}" destId="{33ADCB8C-F3DE-4382-B2A5-98CCFBADAE60}" srcOrd="0" destOrd="0" presId="urn:microsoft.com/office/officeart/2005/8/layout/hierarchy1"/>
    <dgm:cxn modelId="{2CF1CFEF-7675-4C72-A00D-D6E6695A361B}" type="presParOf" srcId="{33ADCB8C-F3DE-4382-B2A5-98CCFBADAE60}" destId="{1432238B-9A67-4D35-A4A3-95D3A6BB435A}" srcOrd="0" destOrd="0" presId="urn:microsoft.com/office/officeart/2005/8/layout/hierarchy1"/>
    <dgm:cxn modelId="{8B03FE3D-9709-4DB6-8963-5FBF294A077B}" type="presParOf" srcId="{33ADCB8C-F3DE-4382-B2A5-98CCFBADAE60}" destId="{9F6FE981-A43C-4252-A02B-49F9F8E453E6}" srcOrd="1" destOrd="0" presId="urn:microsoft.com/office/officeart/2005/8/layout/hierarchy1"/>
    <dgm:cxn modelId="{4084A429-5829-4D38-8F57-250FF603DE7A}" type="presParOf" srcId="{6C9E0270-5509-4315-BB61-7919DF1A0190}" destId="{55F36795-39BB-4FE3-9163-B716B4BE7243}" srcOrd="1" destOrd="0" presId="urn:microsoft.com/office/officeart/2005/8/layout/hierarchy1"/>
    <dgm:cxn modelId="{B77BB3EC-C79C-4F78-9160-C90B19F4287E}" type="presParOf" srcId="{00B8C423-7006-4FD2-BAF8-34A3FB54B2D2}" destId="{D2BE7345-D2AD-4827-BC1F-4424D3E5BD01}" srcOrd="2" destOrd="0" presId="urn:microsoft.com/office/officeart/2005/8/layout/hierarchy1"/>
    <dgm:cxn modelId="{8271D198-90A3-492E-8D9E-0E7EEE2D79EC}" type="presParOf" srcId="{00B8C423-7006-4FD2-BAF8-34A3FB54B2D2}" destId="{A5324F48-7877-44CF-9531-2A1EB4081473}" srcOrd="3" destOrd="0" presId="urn:microsoft.com/office/officeart/2005/8/layout/hierarchy1"/>
    <dgm:cxn modelId="{17433729-9BDC-4BE3-BA9F-B53DA28FE305}" type="presParOf" srcId="{A5324F48-7877-44CF-9531-2A1EB4081473}" destId="{F2F16A25-2E07-4395-A17C-1B59602C72D8}" srcOrd="0" destOrd="0" presId="urn:microsoft.com/office/officeart/2005/8/layout/hierarchy1"/>
    <dgm:cxn modelId="{53AE2DC0-425C-41E5-AF26-EED90DE57D22}" type="presParOf" srcId="{F2F16A25-2E07-4395-A17C-1B59602C72D8}" destId="{66E7C2FE-4703-4D0C-BB24-79A3BC54639A}" srcOrd="0" destOrd="0" presId="urn:microsoft.com/office/officeart/2005/8/layout/hierarchy1"/>
    <dgm:cxn modelId="{BAB4323C-1379-49A8-BA1E-EE0647F47453}" type="presParOf" srcId="{F2F16A25-2E07-4395-A17C-1B59602C72D8}" destId="{9FE5362D-2A63-4381-A593-100B084A90F3}" srcOrd="1" destOrd="0" presId="urn:microsoft.com/office/officeart/2005/8/layout/hierarchy1"/>
    <dgm:cxn modelId="{B8C30518-E7D0-4F5F-AD2C-50D36500D825}" type="presParOf" srcId="{A5324F48-7877-44CF-9531-2A1EB4081473}" destId="{BDC4307E-DC01-4BC6-837B-609701BDF332}" srcOrd="1" destOrd="0" presId="urn:microsoft.com/office/officeart/2005/8/layout/hierarchy1"/>
    <dgm:cxn modelId="{8256BCB3-97A3-4168-AAA8-B8AEA169E3A7}" type="presParOf" srcId="{5B3D8480-C719-4751-BC68-A8CB968ACD14}" destId="{C7A824B8-0BA0-4439-B6A7-3FD97480336A}" srcOrd="2" destOrd="0" presId="urn:microsoft.com/office/officeart/2005/8/layout/hierarchy1"/>
    <dgm:cxn modelId="{22D5D855-F864-4E82-AE3D-3AB0A4366E71}" type="presParOf" srcId="{5B3D8480-C719-4751-BC68-A8CB968ACD14}" destId="{41AF3496-8412-4794-AD74-85DF17464BD9}" srcOrd="3" destOrd="0" presId="urn:microsoft.com/office/officeart/2005/8/layout/hierarchy1"/>
    <dgm:cxn modelId="{E5A56330-49E2-4C8C-9E30-C9ECEF79117C}" type="presParOf" srcId="{41AF3496-8412-4794-AD74-85DF17464BD9}" destId="{3A97AF86-A846-48F0-A593-7AAF0DF13BFB}" srcOrd="0" destOrd="0" presId="urn:microsoft.com/office/officeart/2005/8/layout/hierarchy1"/>
    <dgm:cxn modelId="{7D9E4C40-437A-40D2-8C4B-6D0010BB1245}" type="presParOf" srcId="{3A97AF86-A846-48F0-A593-7AAF0DF13BFB}" destId="{CB5C443B-8B94-43D1-82AF-1F3F5DA7512C}" srcOrd="0" destOrd="0" presId="urn:microsoft.com/office/officeart/2005/8/layout/hierarchy1"/>
    <dgm:cxn modelId="{20EA63F5-FDC5-459D-80FA-78948259FF17}" type="presParOf" srcId="{3A97AF86-A846-48F0-A593-7AAF0DF13BFB}" destId="{1EE0F80C-7408-4E83-B25F-C1B614AFC9DD}" srcOrd="1" destOrd="0" presId="urn:microsoft.com/office/officeart/2005/8/layout/hierarchy1"/>
    <dgm:cxn modelId="{9F42CE21-EE04-45A9-9090-B7FEFD5CCF6E}" type="presParOf" srcId="{41AF3496-8412-4794-AD74-85DF17464BD9}" destId="{2655D16B-115A-4C95-951A-ADDF507E0C1A}" srcOrd="1" destOrd="0" presId="urn:microsoft.com/office/officeart/2005/8/layout/hierarchy1"/>
    <dgm:cxn modelId="{CA1CB3AD-25E5-4123-817E-33FD12098458}" type="presParOf" srcId="{2655D16B-115A-4C95-951A-ADDF507E0C1A}" destId="{1B0F9057-6EFE-4527-A917-9415741D4D74}" srcOrd="0" destOrd="0" presId="urn:microsoft.com/office/officeart/2005/8/layout/hierarchy1"/>
    <dgm:cxn modelId="{404E4D76-D7A6-4CDA-B316-C9B822E34D47}" type="presParOf" srcId="{2655D16B-115A-4C95-951A-ADDF507E0C1A}" destId="{94F97015-E0E5-4E35-A2A1-B9D587CE1B0E}" srcOrd="1" destOrd="0" presId="urn:microsoft.com/office/officeart/2005/8/layout/hierarchy1"/>
    <dgm:cxn modelId="{3303E5B4-FE34-4A2B-8A1A-BEFAD517AC1D}" type="presParOf" srcId="{94F97015-E0E5-4E35-A2A1-B9D587CE1B0E}" destId="{4A68FD68-6D7D-4D25-8BAA-A297EE6BFA93}" srcOrd="0" destOrd="0" presId="urn:microsoft.com/office/officeart/2005/8/layout/hierarchy1"/>
    <dgm:cxn modelId="{19FB01BC-FF92-47B0-B152-8D885272D840}" type="presParOf" srcId="{4A68FD68-6D7D-4D25-8BAA-A297EE6BFA93}" destId="{4DC65CF5-4EE9-483B-B50B-7CD21DC73BB4}" srcOrd="0" destOrd="0" presId="urn:microsoft.com/office/officeart/2005/8/layout/hierarchy1"/>
    <dgm:cxn modelId="{B0081B53-21A5-48E0-ACAC-CD778A4BC4BF}" type="presParOf" srcId="{4A68FD68-6D7D-4D25-8BAA-A297EE6BFA93}" destId="{8F4E6C2C-5017-41AD-BB32-15626EBCD77D}" srcOrd="1" destOrd="0" presId="urn:microsoft.com/office/officeart/2005/8/layout/hierarchy1"/>
    <dgm:cxn modelId="{172C8AD9-0621-4546-990C-1B05ECDC6BD8}" type="presParOf" srcId="{94F97015-E0E5-4E35-A2A1-B9D587CE1B0E}" destId="{1FC44382-1E67-4449-9E95-37C694CE6A3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C9BF3F-40DE-4740-B1C3-3DBC25F84657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0147CA-1FB8-4FAC-9529-C63EE03476DD}">
      <dgm:prSet phldrT="[Text]"/>
      <dgm:spPr/>
      <dgm:t>
        <a:bodyPr/>
        <a:lstStyle/>
        <a:p>
          <a:r>
            <a:rPr lang="en-US" dirty="0" smtClean="0"/>
            <a:t>Relational Graph</a:t>
          </a:r>
          <a:endParaRPr lang="en-US" dirty="0"/>
        </a:p>
      </dgm:t>
    </dgm:pt>
    <dgm:pt modelId="{7B510257-DCA7-4FAF-B8F6-DA889688DA3C}" type="parTrans" cxnId="{CCC59AAC-EF8F-4A31-BE06-256F339EEF3A}">
      <dgm:prSet/>
      <dgm:spPr/>
      <dgm:t>
        <a:bodyPr/>
        <a:lstStyle/>
        <a:p>
          <a:endParaRPr lang="en-US"/>
        </a:p>
      </dgm:t>
    </dgm:pt>
    <dgm:pt modelId="{70DBD366-C8A0-433D-AE9A-C25B3747B5AA}" type="sibTrans" cxnId="{CCC59AAC-EF8F-4A31-BE06-256F339EEF3A}">
      <dgm:prSet/>
      <dgm:spPr/>
      <dgm:t>
        <a:bodyPr/>
        <a:lstStyle/>
        <a:p>
          <a:endParaRPr lang="en-US"/>
        </a:p>
      </dgm:t>
    </dgm:pt>
    <dgm:pt modelId="{E1A06B20-46B8-45EE-BE84-4206308C7C22}">
      <dgm:prSet phldrT="[Text]"/>
      <dgm:spPr/>
      <dgm:t>
        <a:bodyPr/>
        <a:lstStyle/>
        <a:p>
          <a:r>
            <a:rPr lang="en-US" dirty="0" smtClean="0"/>
            <a:t>Feature Space</a:t>
          </a:r>
          <a:endParaRPr lang="en-US" dirty="0"/>
        </a:p>
      </dgm:t>
    </dgm:pt>
    <dgm:pt modelId="{7DF2FDD4-F7A2-4575-A839-C7310C44D9D8}" type="parTrans" cxnId="{BA8864AE-8904-4C51-AA7E-C50C71E6D4A2}">
      <dgm:prSet/>
      <dgm:spPr/>
      <dgm:t>
        <a:bodyPr/>
        <a:lstStyle/>
        <a:p>
          <a:endParaRPr lang="en-US"/>
        </a:p>
      </dgm:t>
    </dgm:pt>
    <dgm:pt modelId="{A78A1EEE-D4ED-42A3-BBB5-A6EA5F7AAC48}" type="sibTrans" cxnId="{BA8864AE-8904-4C51-AA7E-C50C71E6D4A2}">
      <dgm:prSet/>
      <dgm:spPr/>
      <dgm:t>
        <a:bodyPr/>
        <a:lstStyle/>
        <a:p>
          <a:endParaRPr lang="en-US"/>
        </a:p>
      </dgm:t>
    </dgm:pt>
    <dgm:pt modelId="{64C873CB-4258-46FD-9F7C-9EF669E18D8A}" type="pres">
      <dgm:prSet presAssocID="{1CC9BF3F-40DE-4740-B1C3-3DBC25F8465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13BCD9-9A25-46FC-8E04-94809C55C53A}" type="pres">
      <dgm:prSet presAssocID="{530147CA-1FB8-4FAC-9529-C63EE03476DD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7DF751-0A34-46D8-B647-24F5E24BD5BF}" type="pres">
      <dgm:prSet presAssocID="{530147CA-1FB8-4FAC-9529-C63EE03476DD}" presName="spNode" presStyleCnt="0"/>
      <dgm:spPr/>
    </dgm:pt>
    <dgm:pt modelId="{1F218FFB-0B04-4BFA-9102-49E256FCD159}" type="pres">
      <dgm:prSet presAssocID="{70DBD366-C8A0-433D-AE9A-C25B3747B5AA}" presName="sibTrans" presStyleLbl="sibTrans1D1" presStyleIdx="0" presStyleCnt="2"/>
      <dgm:spPr/>
      <dgm:t>
        <a:bodyPr/>
        <a:lstStyle/>
        <a:p>
          <a:endParaRPr lang="en-US"/>
        </a:p>
      </dgm:t>
    </dgm:pt>
    <dgm:pt modelId="{7D92283A-92EE-45D1-86A1-59B5A7B3EA02}" type="pres">
      <dgm:prSet presAssocID="{E1A06B20-46B8-45EE-BE84-4206308C7C22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409799-D14B-495F-85F0-A8E4F1FB942B}" type="pres">
      <dgm:prSet presAssocID="{E1A06B20-46B8-45EE-BE84-4206308C7C22}" presName="spNode" presStyleCnt="0"/>
      <dgm:spPr/>
    </dgm:pt>
    <dgm:pt modelId="{3CC690F1-63D4-47A4-9CE5-5C0F301EF57D}" type="pres">
      <dgm:prSet presAssocID="{A78A1EEE-D4ED-42A3-BBB5-A6EA5F7AAC48}" presName="sibTrans" presStyleLbl="sibTrans1D1" presStyleIdx="1" presStyleCnt="2"/>
      <dgm:spPr/>
      <dgm:t>
        <a:bodyPr/>
        <a:lstStyle/>
        <a:p>
          <a:endParaRPr lang="en-US"/>
        </a:p>
      </dgm:t>
    </dgm:pt>
  </dgm:ptLst>
  <dgm:cxnLst>
    <dgm:cxn modelId="{68079AC6-E979-4D8C-9E35-36D8557B1CA8}" type="presOf" srcId="{E1A06B20-46B8-45EE-BE84-4206308C7C22}" destId="{7D92283A-92EE-45D1-86A1-59B5A7B3EA02}" srcOrd="0" destOrd="0" presId="urn:microsoft.com/office/officeart/2005/8/layout/cycle5"/>
    <dgm:cxn modelId="{677A5276-7086-40E5-8EE1-58E756500AA6}" type="presOf" srcId="{530147CA-1FB8-4FAC-9529-C63EE03476DD}" destId="{3E13BCD9-9A25-46FC-8E04-94809C55C53A}" srcOrd="0" destOrd="0" presId="urn:microsoft.com/office/officeart/2005/8/layout/cycle5"/>
    <dgm:cxn modelId="{E94CFC45-7CBD-4F5A-9567-7446E329B808}" type="presOf" srcId="{A78A1EEE-D4ED-42A3-BBB5-A6EA5F7AAC48}" destId="{3CC690F1-63D4-47A4-9CE5-5C0F301EF57D}" srcOrd="0" destOrd="0" presId="urn:microsoft.com/office/officeart/2005/8/layout/cycle5"/>
    <dgm:cxn modelId="{BA8864AE-8904-4C51-AA7E-C50C71E6D4A2}" srcId="{1CC9BF3F-40DE-4740-B1C3-3DBC25F84657}" destId="{E1A06B20-46B8-45EE-BE84-4206308C7C22}" srcOrd="1" destOrd="0" parTransId="{7DF2FDD4-F7A2-4575-A839-C7310C44D9D8}" sibTransId="{A78A1EEE-D4ED-42A3-BBB5-A6EA5F7AAC48}"/>
    <dgm:cxn modelId="{4C92CCD8-1241-4099-8905-4976A9763F63}" type="presOf" srcId="{1CC9BF3F-40DE-4740-B1C3-3DBC25F84657}" destId="{64C873CB-4258-46FD-9F7C-9EF669E18D8A}" srcOrd="0" destOrd="0" presId="urn:microsoft.com/office/officeart/2005/8/layout/cycle5"/>
    <dgm:cxn modelId="{00CAA163-B7F4-4232-AE3B-9405580EE48F}" type="presOf" srcId="{70DBD366-C8A0-433D-AE9A-C25B3747B5AA}" destId="{1F218FFB-0B04-4BFA-9102-49E256FCD159}" srcOrd="0" destOrd="0" presId="urn:microsoft.com/office/officeart/2005/8/layout/cycle5"/>
    <dgm:cxn modelId="{CCC59AAC-EF8F-4A31-BE06-256F339EEF3A}" srcId="{1CC9BF3F-40DE-4740-B1C3-3DBC25F84657}" destId="{530147CA-1FB8-4FAC-9529-C63EE03476DD}" srcOrd="0" destOrd="0" parTransId="{7B510257-DCA7-4FAF-B8F6-DA889688DA3C}" sibTransId="{70DBD366-C8A0-433D-AE9A-C25B3747B5AA}"/>
    <dgm:cxn modelId="{2D1D2FE8-87F0-48AC-B1FF-A0B1A75DD08D}" type="presParOf" srcId="{64C873CB-4258-46FD-9F7C-9EF669E18D8A}" destId="{3E13BCD9-9A25-46FC-8E04-94809C55C53A}" srcOrd="0" destOrd="0" presId="urn:microsoft.com/office/officeart/2005/8/layout/cycle5"/>
    <dgm:cxn modelId="{3861EE27-1234-41BE-9506-A42D07457430}" type="presParOf" srcId="{64C873CB-4258-46FD-9F7C-9EF669E18D8A}" destId="{B27DF751-0A34-46D8-B647-24F5E24BD5BF}" srcOrd="1" destOrd="0" presId="urn:microsoft.com/office/officeart/2005/8/layout/cycle5"/>
    <dgm:cxn modelId="{61B99E26-A8E8-46A3-AC98-2C9AC3920CAB}" type="presParOf" srcId="{64C873CB-4258-46FD-9F7C-9EF669E18D8A}" destId="{1F218FFB-0B04-4BFA-9102-49E256FCD159}" srcOrd="2" destOrd="0" presId="urn:microsoft.com/office/officeart/2005/8/layout/cycle5"/>
    <dgm:cxn modelId="{CF4A48BA-5236-4FF7-8FDF-B652E149BF59}" type="presParOf" srcId="{64C873CB-4258-46FD-9F7C-9EF669E18D8A}" destId="{7D92283A-92EE-45D1-86A1-59B5A7B3EA02}" srcOrd="3" destOrd="0" presId="urn:microsoft.com/office/officeart/2005/8/layout/cycle5"/>
    <dgm:cxn modelId="{CCE00B37-E9AA-4748-942F-39A69FB0F1C5}" type="presParOf" srcId="{64C873CB-4258-46FD-9F7C-9EF669E18D8A}" destId="{5A409799-D14B-495F-85F0-A8E4F1FB942B}" srcOrd="4" destOrd="0" presId="urn:microsoft.com/office/officeart/2005/8/layout/cycle5"/>
    <dgm:cxn modelId="{F990E9E5-325A-46F5-A459-F691CAED541E}" type="presParOf" srcId="{64C873CB-4258-46FD-9F7C-9EF669E18D8A}" destId="{3CC690F1-63D4-47A4-9CE5-5C0F301EF57D}" srcOrd="5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A40044-61F7-41D4-AE2E-28B84C7A95A3}" type="doc">
      <dgm:prSet loTypeId="urn:microsoft.com/office/officeart/2005/8/layout/default" loCatId="list" qsTypeId="urn:microsoft.com/office/officeart/2005/8/quickstyle/3d5" qsCatId="3D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47423A8A-DEF3-4B95-AC40-DC7B2DB988CA}">
      <dgm:prSet phldrT="[Text]" phldr="1"/>
      <dgm:spPr/>
      <dgm:t>
        <a:bodyPr/>
        <a:lstStyle/>
        <a:p>
          <a:endParaRPr lang="en-US"/>
        </a:p>
      </dgm:t>
    </dgm:pt>
    <dgm:pt modelId="{8AEB9682-29C5-4D40-A225-29235DBAB76E}" type="parTrans" cxnId="{9C0BF9C4-D28A-4C80-916C-4D586E9CBECD}">
      <dgm:prSet/>
      <dgm:spPr/>
      <dgm:t>
        <a:bodyPr/>
        <a:lstStyle/>
        <a:p>
          <a:endParaRPr lang="en-US"/>
        </a:p>
      </dgm:t>
    </dgm:pt>
    <dgm:pt modelId="{23374093-C886-45DB-9178-8113DBC59C72}" type="sibTrans" cxnId="{9C0BF9C4-D28A-4C80-916C-4D586E9CBECD}">
      <dgm:prSet/>
      <dgm:spPr/>
      <dgm:t>
        <a:bodyPr/>
        <a:lstStyle/>
        <a:p>
          <a:endParaRPr lang="en-US"/>
        </a:p>
      </dgm:t>
    </dgm:pt>
    <dgm:pt modelId="{B86E0CED-F99F-445F-B80E-2D24D78FD967}" type="pres">
      <dgm:prSet presAssocID="{10A40044-61F7-41D4-AE2E-28B84C7A95A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7D61908-C1EE-434D-A3BC-048AE6053ED1}" type="pres">
      <dgm:prSet presAssocID="{47423A8A-DEF3-4B95-AC40-DC7B2DB988CA}" presName="node" presStyleLbl="node1" presStyleIdx="0" presStyleCnt="1" custLinFactNeighborX="-6339" custLinFactNeighborY="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B8105E-8C10-4224-A09B-033714CA1FE5}" type="presOf" srcId="{47423A8A-DEF3-4B95-AC40-DC7B2DB988CA}" destId="{17D61908-C1EE-434D-A3BC-048AE6053ED1}" srcOrd="0" destOrd="0" presId="urn:microsoft.com/office/officeart/2005/8/layout/default"/>
    <dgm:cxn modelId="{9C0BF9C4-D28A-4C80-916C-4D586E9CBECD}" srcId="{10A40044-61F7-41D4-AE2E-28B84C7A95A3}" destId="{47423A8A-DEF3-4B95-AC40-DC7B2DB988CA}" srcOrd="0" destOrd="0" parTransId="{8AEB9682-29C5-4D40-A225-29235DBAB76E}" sibTransId="{23374093-C886-45DB-9178-8113DBC59C72}"/>
    <dgm:cxn modelId="{39EC05A4-DA0E-46F5-A62E-6246D42EFC55}" type="presOf" srcId="{10A40044-61F7-41D4-AE2E-28B84C7A95A3}" destId="{B86E0CED-F99F-445F-B80E-2D24D78FD967}" srcOrd="0" destOrd="0" presId="urn:microsoft.com/office/officeart/2005/8/layout/default"/>
    <dgm:cxn modelId="{CA63AE24-B6A7-435B-9ACA-4CC2F9705F50}" type="presParOf" srcId="{B86E0CED-F99F-445F-B80E-2D24D78FD967}" destId="{17D61908-C1EE-434D-A3BC-048AE6053ED1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8AC288E-EC2A-45D4-8A01-843BC5DDEB1D}" type="doc">
      <dgm:prSet loTypeId="urn:microsoft.com/office/officeart/2005/8/layout/radial6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B82A446-378C-44E2-AAEB-14EA95077B3F}">
      <dgm:prSet phldrT="[Text]"/>
      <dgm:spPr/>
      <dgm:t>
        <a:bodyPr/>
        <a:lstStyle/>
        <a:p>
          <a:r>
            <a:rPr lang="en-US" dirty="0" smtClean="0"/>
            <a:t>Training</a:t>
          </a:r>
          <a:br>
            <a:rPr lang="en-US" dirty="0" smtClean="0"/>
          </a:br>
          <a:r>
            <a:rPr lang="en-US" dirty="0" smtClean="0"/>
            <a:t>_________</a:t>
          </a:r>
          <a:br>
            <a:rPr lang="en-US" dirty="0" smtClean="0"/>
          </a:b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Evaluation</a:t>
          </a:r>
          <a:endParaRPr lang="en-US" dirty="0"/>
        </a:p>
      </dgm:t>
    </dgm:pt>
    <dgm:pt modelId="{7D6C5F51-26DA-46BE-8539-233086AED116}" type="parTrans" cxnId="{45C5B8E6-FADF-462B-8C11-5850A591FECC}">
      <dgm:prSet/>
      <dgm:spPr/>
      <dgm:t>
        <a:bodyPr/>
        <a:lstStyle/>
        <a:p>
          <a:endParaRPr lang="en-US"/>
        </a:p>
      </dgm:t>
    </dgm:pt>
    <dgm:pt modelId="{2C238AE9-FA9F-4D4B-BA9B-B56DC3E56D84}" type="sibTrans" cxnId="{45C5B8E6-FADF-462B-8C11-5850A591FECC}">
      <dgm:prSet/>
      <dgm:spPr/>
      <dgm:t>
        <a:bodyPr/>
        <a:lstStyle/>
        <a:p>
          <a:endParaRPr lang="en-US"/>
        </a:p>
      </dgm:t>
    </dgm:pt>
    <dgm:pt modelId="{C2AD9C78-B46E-4F96-8318-79C9ABC97217}">
      <dgm:prSet phldrT="[Text]"/>
      <dgm:spPr/>
      <dgm:t>
        <a:bodyPr/>
        <a:lstStyle/>
        <a:p>
          <a:r>
            <a:rPr lang="en-US" dirty="0" err="1" smtClean="0"/>
            <a:t>Repr</a:t>
          </a:r>
          <a:r>
            <a:rPr lang="en-US" dirty="0" smtClean="0"/>
            <a:t>. Learning</a:t>
          </a:r>
          <a:endParaRPr lang="en-US" dirty="0"/>
        </a:p>
      </dgm:t>
    </dgm:pt>
    <dgm:pt modelId="{075DD0BE-142A-4670-8F8F-070DFDD7D560}" type="parTrans" cxnId="{8CCC5876-43B2-4BA5-B7D2-0CB996ECDD50}">
      <dgm:prSet/>
      <dgm:spPr/>
      <dgm:t>
        <a:bodyPr/>
        <a:lstStyle/>
        <a:p>
          <a:endParaRPr lang="en-US"/>
        </a:p>
      </dgm:t>
    </dgm:pt>
    <dgm:pt modelId="{DEE75349-87B8-43C3-8059-7D99C89C896A}" type="sibTrans" cxnId="{8CCC5876-43B2-4BA5-B7D2-0CB996ECDD50}">
      <dgm:prSet/>
      <dgm:spPr/>
      <dgm:t>
        <a:bodyPr/>
        <a:lstStyle/>
        <a:p>
          <a:endParaRPr lang="en-US"/>
        </a:p>
      </dgm:t>
    </dgm:pt>
    <dgm:pt modelId="{EE75AD37-CBDA-429A-AF91-160539F0C12D}">
      <dgm:prSet phldrT="[Text]"/>
      <dgm:spPr/>
      <dgm:t>
        <a:bodyPr/>
        <a:lstStyle/>
        <a:p>
          <a:r>
            <a:rPr lang="en-US" dirty="0" smtClean="0"/>
            <a:t>Vector</a:t>
          </a:r>
          <a:br>
            <a:rPr lang="en-US" dirty="0" smtClean="0"/>
          </a:br>
          <a:r>
            <a:rPr lang="en-US" dirty="0" smtClean="0"/>
            <a:t>Space</a:t>
          </a:r>
          <a:endParaRPr lang="en-US" dirty="0"/>
        </a:p>
      </dgm:t>
    </dgm:pt>
    <dgm:pt modelId="{C7F07CB9-2ADB-4827-B2C3-1D7CA6019621}" type="parTrans" cxnId="{66DDE868-265F-4AC5-9811-314B2C0DCBAA}">
      <dgm:prSet/>
      <dgm:spPr/>
      <dgm:t>
        <a:bodyPr/>
        <a:lstStyle/>
        <a:p>
          <a:endParaRPr lang="en-US"/>
        </a:p>
      </dgm:t>
    </dgm:pt>
    <dgm:pt modelId="{FAC50840-6B01-4055-B68C-C76A8689DE98}" type="sibTrans" cxnId="{66DDE868-265F-4AC5-9811-314B2C0DCBAA}">
      <dgm:prSet/>
      <dgm:spPr/>
      <dgm:t>
        <a:bodyPr/>
        <a:lstStyle/>
        <a:p>
          <a:endParaRPr lang="en-US"/>
        </a:p>
      </dgm:t>
    </dgm:pt>
    <dgm:pt modelId="{7870AEA0-0B0C-4023-939E-9D4295EDF388}">
      <dgm:prSet phldrT="[Text]"/>
      <dgm:spPr/>
      <dgm:t>
        <a:bodyPr/>
        <a:lstStyle/>
        <a:p>
          <a:r>
            <a:rPr lang="en-US" dirty="0" smtClean="0"/>
            <a:t>Reproducing</a:t>
          </a:r>
          <a:br>
            <a:rPr lang="en-US" dirty="0" smtClean="0"/>
          </a:br>
          <a:r>
            <a:rPr lang="en-US" dirty="0" smtClean="0"/>
            <a:t>by</a:t>
          </a:r>
          <a:br>
            <a:rPr lang="en-US" dirty="0" smtClean="0"/>
          </a:br>
          <a:r>
            <a:rPr lang="en-US" dirty="0" smtClean="0"/>
            <a:t>Prediction</a:t>
          </a:r>
          <a:endParaRPr lang="en-US" dirty="0"/>
        </a:p>
      </dgm:t>
    </dgm:pt>
    <dgm:pt modelId="{72C0186F-79D7-48A2-BE77-2DB5B6FCC5B6}" type="parTrans" cxnId="{2CBBFCCC-4D7A-4D43-A723-DFC435DCCC84}">
      <dgm:prSet/>
      <dgm:spPr/>
      <dgm:t>
        <a:bodyPr/>
        <a:lstStyle/>
        <a:p>
          <a:endParaRPr lang="en-US"/>
        </a:p>
      </dgm:t>
    </dgm:pt>
    <dgm:pt modelId="{A2829C4A-9044-4CCC-90DF-499460CE9889}" type="sibTrans" cxnId="{2CBBFCCC-4D7A-4D43-A723-DFC435DCCC84}">
      <dgm:prSet/>
      <dgm:spPr/>
      <dgm:t>
        <a:bodyPr/>
        <a:lstStyle/>
        <a:p>
          <a:endParaRPr lang="en-US"/>
        </a:p>
      </dgm:t>
    </dgm:pt>
    <dgm:pt modelId="{DE16EF4D-906B-4375-845C-6B8333C62186}">
      <dgm:prSet phldrT="[Text]"/>
      <dgm:spPr/>
      <dgm:t>
        <a:bodyPr/>
        <a:lstStyle/>
        <a:p>
          <a:r>
            <a:rPr lang="en-US" dirty="0" err="1" smtClean="0"/>
            <a:t>Text+KB</a:t>
          </a:r>
          <a:endParaRPr lang="en-US" dirty="0"/>
        </a:p>
      </dgm:t>
    </dgm:pt>
    <dgm:pt modelId="{0A50A6AD-0CCF-4ADC-B8C8-BDB01110F73C}" type="parTrans" cxnId="{35ED9CD7-313F-4174-B0F0-860F9A1AD898}">
      <dgm:prSet/>
      <dgm:spPr/>
      <dgm:t>
        <a:bodyPr/>
        <a:lstStyle/>
        <a:p>
          <a:endParaRPr lang="en-US"/>
        </a:p>
      </dgm:t>
    </dgm:pt>
    <dgm:pt modelId="{56B4FA10-13C2-4A3D-ADC9-D0A1C23DF071}" type="sibTrans" cxnId="{35ED9CD7-313F-4174-B0F0-860F9A1AD898}">
      <dgm:prSet/>
      <dgm:spPr/>
      <dgm:t>
        <a:bodyPr/>
        <a:lstStyle/>
        <a:p>
          <a:endParaRPr lang="en-US"/>
        </a:p>
      </dgm:t>
    </dgm:pt>
    <dgm:pt modelId="{8E00166A-58B4-42B3-9782-BDDD08B682FF}" type="pres">
      <dgm:prSet presAssocID="{28AC288E-EC2A-45D4-8A01-843BC5DDEB1D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5B15FD-5B97-47A3-AFE1-23B4D1FEA413}" type="pres">
      <dgm:prSet presAssocID="{7B82A446-378C-44E2-AAEB-14EA95077B3F}" presName="centerShape" presStyleLbl="node0" presStyleIdx="0" presStyleCnt="1"/>
      <dgm:spPr/>
      <dgm:t>
        <a:bodyPr/>
        <a:lstStyle/>
        <a:p>
          <a:endParaRPr lang="en-US"/>
        </a:p>
      </dgm:t>
    </dgm:pt>
    <dgm:pt modelId="{C727437F-5D71-4913-B214-329E572703C7}" type="pres">
      <dgm:prSet presAssocID="{C2AD9C78-B46E-4F96-8318-79C9ABC9721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E92E1D-0721-4C63-B84B-DAC297102BA7}" type="pres">
      <dgm:prSet presAssocID="{C2AD9C78-B46E-4F96-8318-79C9ABC97217}" presName="dummy" presStyleCnt="0"/>
      <dgm:spPr/>
    </dgm:pt>
    <dgm:pt modelId="{9055B8BB-BAC9-4A8E-9466-021EDF1F7392}" type="pres">
      <dgm:prSet presAssocID="{DEE75349-87B8-43C3-8059-7D99C89C896A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3CB46DA-9C15-45A8-9498-48084FCF5469}" type="pres">
      <dgm:prSet presAssocID="{EE75AD37-CBDA-429A-AF91-160539F0C12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BBE74A-1728-462F-8063-38045188AF5D}" type="pres">
      <dgm:prSet presAssocID="{EE75AD37-CBDA-429A-AF91-160539F0C12D}" presName="dummy" presStyleCnt="0"/>
      <dgm:spPr/>
    </dgm:pt>
    <dgm:pt modelId="{ADF299AF-3757-44C1-B55A-D390F8073064}" type="pres">
      <dgm:prSet presAssocID="{FAC50840-6B01-4055-B68C-C76A8689DE98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C21BA-10B0-4FAE-83BC-BFDD41D2048A}" type="pres">
      <dgm:prSet presAssocID="{7870AEA0-0B0C-4023-939E-9D4295EDF38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275CAE-18D7-45F7-8F21-6159FD339022}" type="pres">
      <dgm:prSet presAssocID="{7870AEA0-0B0C-4023-939E-9D4295EDF388}" presName="dummy" presStyleCnt="0"/>
      <dgm:spPr/>
    </dgm:pt>
    <dgm:pt modelId="{4BBFB4B3-051D-48D0-9941-1069E105C4A0}" type="pres">
      <dgm:prSet presAssocID="{A2829C4A-9044-4CCC-90DF-499460CE9889}" presName="sibTrans" presStyleLbl="sibTrans2D1" presStyleIdx="2" presStyleCnt="4"/>
      <dgm:spPr/>
      <dgm:t>
        <a:bodyPr/>
        <a:lstStyle/>
        <a:p>
          <a:endParaRPr lang="en-US"/>
        </a:p>
      </dgm:t>
    </dgm:pt>
    <dgm:pt modelId="{5CA00F55-839B-45F8-AC46-8D22AC026F4D}" type="pres">
      <dgm:prSet presAssocID="{DE16EF4D-906B-4375-845C-6B8333C6218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6332E-D247-47AF-BA78-63F1E4511BB0}" type="pres">
      <dgm:prSet presAssocID="{DE16EF4D-906B-4375-845C-6B8333C62186}" presName="dummy" presStyleCnt="0"/>
      <dgm:spPr/>
    </dgm:pt>
    <dgm:pt modelId="{23C3A7C1-1E36-4F9D-A400-5FD629077A66}" type="pres">
      <dgm:prSet presAssocID="{56B4FA10-13C2-4A3D-ADC9-D0A1C23DF071}" presName="sibTrans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FB02BD86-C7B8-4521-A482-96FC91167091}" type="presOf" srcId="{28AC288E-EC2A-45D4-8A01-843BC5DDEB1D}" destId="{8E00166A-58B4-42B3-9782-BDDD08B682FF}" srcOrd="0" destOrd="0" presId="urn:microsoft.com/office/officeart/2005/8/layout/radial6"/>
    <dgm:cxn modelId="{45C5B8E6-FADF-462B-8C11-5850A591FECC}" srcId="{28AC288E-EC2A-45D4-8A01-843BC5DDEB1D}" destId="{7B82A446-378C-44E2-AAEB-14EA95077B3F}" srcOrd="0" destOrd="0" parTransId="{7D6C5F51-26DA-46BE-8539-233086AED116}" sibTransId="{2C238AE9-FA9F-4D4B-BA9B-B56DC3E56D84}"/>
    <dgm:cxn modelId="{42E916F8-116C-4094-81BB-EC609E2C1400}" type="presOf" srcId="{7870AEA0-0B0C-4023-939E-9D4295EDF388}" destId="{73EC21BA-10B0-4FAE-83BC-BFDD41D2048A}" srcOrd="0" destOrd="0" presId="urn:microsoft.com/office/officeart/2005/8/layout/radial6"/>
    <dgm:cxn modelId="{66DDE868-265F-4AC5-9811-314B2C0DCBAA}" srcId="{7B82A446-378C-44E2-AAEB-14EA95077B3F}" destId="{EE75AD37-CBDA-429A-AF91-160539F0C12D}" srcOrd="1" destOrd="0" parTransId="{C7F07CB9-2ADB-4827-B2C3-1D7CA6019621}" sibTransId="{FAC50840-6B01-4055-B68C-C76A8689DE98}"/>
    <dgm:cxn modelId="{A35DBE4F-4867-40C2-9A92-888F9F9B9DCB}" type="presOf" srcId="{FAC50840-6B01-4055-B68C-C76A8689DE98}" destId="{ADF299AF-3757-44C1-B55A-D390F8073064}" srcOrd="0" destOrd="0" presId="urn:microsoft.com/office/officeart/2005/8/layout/radial6"/>
    <dgm:cxn modelId="{8CCC5876-43B2-4BA5-B7D2-0CB996ECDD50}" srcId="{7B82A446-378C-44E2-AAEB-14EA95077B3F}" destId="{C2AD9C78-B46E-4F96-8318-79C9ABC97217}" srcOrd="0" destOrd="0" parTransId="{075DD0BE-142A-4670-8F8F-070DFDD7D560}" sibTransId="{DEE75349-87B8-43C3-8059-7D99C89C896A}"/>
    <dgm:cxn modelId="{402EB0E4-D9C0-45BF-B61E-72F0B824057C}" type="presOf" srcId="{DE16EF4D-906B-4375-845C-6B8333C62186}" destId="{5CA00F55-839B-45F8-AC46-8D22AC026F4D}" srcOrd="0" destOrd="0" presId="urn:microsoft.com/office/officeart/2005/8/layout/radial6"/>
    <dgm:cxn modelId="{9D61AB2F-1B25-4944-915B-B17EA58F5780}" type="presOf" srcId="{DEE75349-87B8-43C3-8059-7D99C89C896A}" destId="{9055B8BB-BAC9-4A8E-9466-021EDF1F7392}" srcOrd="0" destOrd="0" presId="urn:microsoft.com/office/officeart/2005/8/layout/radial6"/>
    <dgm:cxn modelId="{77B0BF99-7CD7-43A7-89C8-55B6DD4E5432}" type="presOf" srcId="{56B4FA10-13C2-4A3D-ADC9-D0A1C23DF071}" destId="{23C3A7C1-1E36-4F9D-A400-5FD629077A66}" srcOrd="0" destOrd="0" presId="urn:microsoft.com/office/officeart/2005/8/layout/radial6"/>
    <dgm:cxn modelId="{2CBBFCCC-4D7A-4D43-A723-DFC435DCCC84}" srcId="{7B82A446-378C-44E2-AAEB-14EA95077B3F}" destId="{7870AEA0-0B0C-4023-939E-9D4295EDF388}" srcOrd="2" destOrd="0" parTransId="{72C0186F-79D7-48A2-BE77-2DB5B6FCC5B6}" sibTransId="{A2829C4A-9044-4CCC-90DF-499460CE9889}"/>
    <dgm:cxn modelId="{DD987D15-0D54-4A7B-9044-D22C71DA8CC8}" type="presOf" srcId="{C2AD9C78-B46E-4F96-8318-79C9ABC97217}" destId="{C727437F-5D71-4913-B214-329E572703C7}" srcOrd="0" destOrd="0" presId="urn:microsoft.com/office/officeart/2005/8/layout/radial6"/>
    <dgm:cxn modelId="{35ED9CD7-313F-4174-B0F0-860F9A1AD898}" srcId="{7B82A446-378C-44E2-AAEB-14EA95077B3F}" destId="{DE16EF4D-906B-4375-845C-6B8333C62186}" srcOrd="3" destOrd="0" parTransId="{0A50A6AD-0CCF-4ADC-B8C8-BDB01110F73C}" sibTransId="{56B4FA10-13C2-4A3D-ADC9-D0A1C23DF071}"/>
    <dgm:cxn modelId="{C10815FE-BD6E-4C53-9DA9-4575D284A3C3}" type="presOf" srcId="{A2829C4A-9044-4CCC-90DF-499460CE9889}" destId="{4BBFB4B3-051D-48D0-9941-1069E105C4A0}" srcOrd="0" destOrd="0" presId="urn:microsoft.com/office/officeart/2005/8/layout/radial6"/>
    <dgm:cxn modelId="{B0EEF4B0-7CC3-4230-9964-B39644C3F7F0}" type="presOf" srcId="{EE75AD37-CBDA-429A-AF91-160539F0C12D}" destId="{53CB46DA-9C15-45A8-9498-48084FCF5469}" srcOrd="0" destOrd="0" presId="urn:microsoft.com/office/officeart/2005/8/layout/radial6"/>
    <dgm:cxn modelId="{330C476C-DB0A-4357-ABA6-EC3136AD3C5A}" type="presOf" srcId="{7B82A446-378C-44E2-AAEB-14EA95077B3F}" destId="{945B15FD-5B97-47A3-AFE1-23B4D1FEA413}" srcOrd="0" destOrd="0" presId="urn:microsoft.com/office/officeart/2005/8/layout/radial6"/>
    <dgm:cxn modelId="{B45D0E18-4603-493B-BC37-2015B1050BA2}" type="presParOf" srcId="{8E00166A-58B4-42B3-9782-BDDD08B682FF}" destId="{945B15FD-5B97-47A3-AFE1-23B4D1FEA413}" srcOrd="0" destOrd="0" presId="urn:microsoft.com/office/officeart/2005/8/layout/radial6"/>
    <dgm:cxn modelId="{8F7DF84B-F089-42EA-8C56-BE61475BAB49}" type="presParOf" srcId="{8E00166A-58B4-42B3-9782-BDDD08B682FF}" destId="{C727437F-5D71-4913-B214-329E572703C7}" srcOrd="1" destOrd="0" presId="urn:microsoft.com/office/officeart/2005/8/layout/radial6"/>
    <dgm:cxn modelId="{B5C720E3-E2B5-4310-9A0B-A6AFD32A9854}" type="presParOf" srcId="{8E00166A-58B4-42B3-9782-BDDD08B682FF}" destId="{58E92E1D-0721-4C63-B84B-DAC297102BA7}" srcOrd="2" destOrd="0" presId="urn:microsoft.com/office/officeart/2005/8/layout/radial6"/>
    <dgm:cxn modelId="{5BB11E3B-3831-48C9-B216-42B417C0C4E4}" type="presParOf" srcId="{8E00166A-58B4-42B3-9782-BDDD08B682FF}" destId="{9055B8BB-BAC9-4A8E-9466-021EDF1F7392}" srcOrd="3" destOrd="0" presId="urn:microsoft.com/office/officeart/2005/8/layout/radial6"/>
    <dgm:cxn modelId="{30AD619A-07CF-4DB0-A276-9F8DF2730249}" type="presParOf" srcId="{8E00166A-58B4-42B3-9782-BDDD08B682FF}" destId="{53CB46DA-9C15-45A8-9498-48084FCF5469}" srcOrd="4" destOrd="0" presId="urn:microsoft.com/office/officeart/2005/8/layout/radial6"/>
    <dgm:cxn modelId="{5DFE47DD-FB4C-45E7-8850-6CC03945B189}" type="presParOf" srcId="{8E00166A-58B4-42B3-9782-BDDD08B682FF}" destId="{BCBBE74A-1728-462F-8063-38045188AF5D}" srcOrd="5" destOrd="0" presId="urn:microsoft.com/office/officeart/2005/8/layout/radial6"/>
    <dgm:cxn modelId="{C6DF9CCC-4876-4433-9041-8EA34D45C056}" type="presParOf" srcId="{8E00166A-58B4-42B3-9782-BDDD08B682FF}" destId="{ADF299AF-3757-44C1-B55A-D390F8073064}" srcOrd="6" destOrd="0" presId="urn:microsoft.com/office/officeart/2005/8/layout/radial6"/>
    <dgm:cxn modelId="{3AC21E4A-1FDC-4D65-A030-E3278CA3C3E4}" type="presParOf" srcId="{8E00166A-58B4-42B3-9782-BDDD08B682FF}" destId="{73EC21BA-10B0-4FAE-83BC-BFDD41D2048A}" srcOrd="7" destOrd="0" presId="urn:microsoft.com/office/officeart/2005/8/layout/radial6"/>
    <dgm:cxn modelId="{5B3C1B73-8275-454C-8B65-DFFE24EC0A61}" type="presParOf" srcId="{8E00166A-58B4-42B3-9782-BDDD08B682FF}" destId="{E7275CAE-18D7-45F7-8F21-6159FD339022}" srcOrd="8" destOrd="0" presId="urn:microsoft.com/office/officeart/2005/8/layout/radial6"/>
    <dgm:cxn modelId="{E5A5839F-C7D7-4E20-A9F1-31C2A7119350}" type="presParOf" srcId="{8E00166A-58B4-42B3-9782-BDDD08B682FF}" destId="{4BBFB4B3-051D-48D0-9941-1069E105C4A0}" srcOrd="9" destOrd="0" presId="urn:microsoft.com/office/officeart/2005/8/layout/radial6"/>
    <dgm:cxn modelId="{7872419E-80A8-4809-9D10-1F9A092972BF}" type="presParOf" srcId="{8E00166A-58B4-42B3-9782-BDDD08B682FF}" destId="{5CA00F55-839B-45F8-AC46-8D22AC026F4D}" srcOrd="10" destOrd="0" presId="urn:microsoft.com/office/officeart/2005/8/layout/radial6"/>
    <dgm:cxn modelId="{1F23D941-ACF1-4DB4-87A1-4972B041BA5B}" type="presParOf" srcId="{8E00166A-58B4-42B3-9782-BDDD08B682FF}" destId="{D876332E-D247-47AF-BA78-63F1E4511BB0}" srcOrd="11" destOrd="0" presId="urn:microsoft.com/office/officeart/2005/8/layout/radial6"/>
    <dgm:cxn modelId="{DA6A4EFE-F463-4B1E-BE44-CB24649AF130}" type="presParOf" srcId="{8E00166A-58B4-42B3-9782-BDDD08B682FF}" destId="{23C3A7C1-1E36-4F9D-A400-5FD629077A66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8AC288E-EC2A-45D4-8A01-843BC5DDEB1D}" type="doc">
      <dgm:prSet loTypeId="urn:microsoft.com/office/officeart/2005/8/layout/radial6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B82A446-378C-44E2-AAEB-14EA95077B3F}">
      <dgm:prSet phldrT="[Text]"/>
      <dgm:spPr/>
      <dgm:t>
        <a:bodyPr/>
        <a:lstStyle/>
        <a:p>
          <a:r>
            <a:rPr lang="en-US" dirty="0" smtClean="0"/>
            <a:t>Training</a:t>
          </a:r>
          <a:br>
            <a:rPr lang="en-US" dirty="0" smtClean="0"/>
          </a:br>
          <a:r>
            <a:rPr lang="en-US" dirty="0" smtClean="0"/>
            <a:t>_________</a:t>
          </a:r>
          <a:br>
            <a:rPr lang="en-US" dirty="0" smtClean="0"/>
          </a:b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Evaluation</a:t>
          </a:r>
          <a:endParaRPr lang="en-US" dirty="0"/>
        </a:p>
      </dgm:t>
    </dgm:pt>
    <dgm:pt modelId="{7D6C5F51-26DA-46BE-8539-233086AED116}" type="parTrans" cxnId="{45C5B8E6-FADF-462B-8C11-5850A591FECC}">
      <dgm:prSet/>
      <dgm:spPr/>
      <dgm:t>
        <a:bodyPr/>
        <a:lstStyle/>
        <a:p>
          <a:endParaRPr lang="en-US"/>
        </a:p>
      </dgm:t>
    </dgm:pt>
    <dgm:pt modelId="{2C238AE9-FA9F-4D4B-BA9B-B56DC3E56D84}" type="sibTrans" cxnId="{45C5B8E6-FADF-462B-8C11-5850A591FECC}">
      <dgm:prSet/>
      <dgm:spPr/>
      <dgm:t>
        <a:bodyPr/>
        <a:lstStyle/>
        <a:p>
          <a:endParaRPr lang="en-US"/>
        </a:p>
      </dgm:t>
    </dgm:pt>
    <dgm:pt modelId="{C2AD9C78-B46E-4F96-8318-79C9ABC97217}">
      <dgm:prSet phldrT="[Text]"/>
      <dgm:spPr/>
      <dgm:t>
        <a:bodyPr/>
        <a:lstStyle/>
        <a:p>
          <a:r>
            <a:rPr lang="en-US" dirty="0" smtClean="0"/>
            <a:t>Structured</a:t>
          </a:r>
          <a:br>
            <a:rPr lang="en-US" dirty="0" smtClean="0"/>
          </a:br>
          <a:r>
            <a:rPr lang="en-US" dirty="0" smtClean="0"/>
            <a:t>Embedding</a:t>
          </a:r>
          <a:br>
            <a:rPr lang="en-US" dirty="0" smtClean="0"/>
          </a:br>
          <a:r>
            <a:rPr lang="en-US" dirty="0" smtClean="0"/>
            <a:t>Learning</a:t>
          </a:r>
          <a:endParaRPr lang="en-US" dirty="0"/>
        </a:p>
      </dgm:t>
    </dgm:pt>
    <dgm:pt modelId="{075DD0BE-142A-4670-8F8F-070DFDD7D560}" type="parTrans" cxnId="{8CCC5876-43B2-4BA5-B7D2-0CB996ECDD50}">
      <dgm:prSet/>
      <dgm:spPr/>
      <dgm:t>
        <a:bodyPr/>
        <a:lstStyle/>
        <a:p>
          <a:endParaRPr lang="en-US"/>
        </a:p>
      </dgm:t>
    </dgm:pt>
    <dgm:pt modelId="{DEE75349-87B8-43C3-8059-7D99C89C896A}" type="sibTrans" cxnId="{8CCC5876-43B2-4BA5-B7D2-0CB996ECDD50}">
      <dgm:prSet/>
      <dgm:spPr/>
      <dgm:t>
        <a:bodyPr/>
        <a:lstStyle/>
        <a:p>
          <a:endParaRPr lang="en-US"/>
        </a:p>
      </dgm:t>
    </dgm:pt>
    <dgm:pt modelId="{EE75AD37-CBDA-429A-AF91-160539F0C12D}">
      <dgm:prSet phldrT="[Text]"/>
      <dgm:spPr/>
      <dgm:t>
        <a:bodyPr/>
        <a:lstStyle/>
        <a:p>
          <a:r>
            <a:rPr lang="en-US" dirty="0" smtClean="0"/>
            <a:t>Vector</a:t>
          </a:r>
          <a:br>
            <a:rPr lang="en-US" dirty="0" smtClean="0"/>
          </a:br>
          <a:r>
            <a:rPr lang="en-US" dirty="0" smtClean="0"/>
            <a:t>Space</a:t>
          </a:r>
          <a:endParaRPr lang="en-US" dirty="0"/>
        </a:p>
      </dgm:t>
    </dgm:pt>
    <dgm:pt modelId="{C7F07CB9-2ADB-4827-B2C3-1D7CA6019621}" type="parTrans" cxnId="{66DDE868-265F-4AC5-9811-314B2C0DCBAA}">
      <dgm:prSet/>
      <dgm:spPr/>
      <dgm:t>
        <a:bodyPr/>
        <a:lstStyle/>
        <a:p>
          <a:endParaRPr lang="en-US"/>
        </a:p>
      </dgm:t>
    </dgm:pt>
    <dgm:pt modelId="{FAC50840-6B01-4055-B68C-C76A8689DE98}" type="sibTrans" cxnId="{66DDE868-265F-4AC5-9811-314B2C0DCBAA}">
      <dgm:prSet/>
      <dgm:spPr/>
      <dgm:t>
        <a:bodyPr/>
        <a:lstStyle/>
        <a:p>
          <a:endParaRPr lang="en-US"/>
        </a:p>
      </dgm:t>
    </dgm:pt>
    <dgm:pt modelId="{7870AEA0-0B0C-4023-939E-9D4295EDF388}">
      <dgm:prSet phldrT="[Text]"/>
      <dgm:spPr/>
      <dgm:t>
        <a:bodyPr/>
        <a:lstStyle/>
        <a:p>
          <a:r>
            <a:rPr lang="en-US" dirty="0" smtClean="0"/>
            <a:t>Reproducing</a:t>
          </a:r>
          <a:br>
            <a:rPr lang="en-US" dirty="0" smtClean="0"/>
          </a:br>
          <a:r>
            <a:rPr lang="en-US" dirty="0" smtClean="0"/>
            <a:t>by</a:t>
          </a:r>
          <a:br>
            <a:rPr lang="en-US" dirty="0" smtClean="0"/>
          </a:br>
          <a:r>
            <a:rPr lang="en-US" dirty="0" smtClean="0"/>
            <a:t>Prediction</a:t>
          </a:r>
          <a:endParaRPr lang="en-US" dirty="0"/>
        </a:p>
      </dgm:t>
    </dgm:pt>
    <dgm:pt modelId="{72C0186F-79D7-48A2-BE77-2DB5B6FCC5B6}" type="parTrans" cxnId="{2CBBFCCC-4D7A-4D43-A723-DFC435DCCC84}">
      <dgm:prSet/>
      <dgm:spPr/>
      <dgm:t>
        <a:bodyPr/>
        <a:lstStyle/>
        <a:p>
          <a:endParaRPr lang="en-US"/>
        </a:p>
      </dgm:t>
    </dgm:pt>
    <dgm:pt modelId="{A2829C4A-9044-4CCC-90DF-499460CE9889}" type="sibTrans" cxnId="{2CBBFCCC-4D7A-4D43-A723-DFC435DCCC84}">
      <dgm:prSet/>
      <dgm:spPr/>
      <dgm:t>
        <a:bodyPr/>
        <a:lstStyle/>
        <a:p>
          <a:endParaRPr lang="en-US"/>
        </a:p>
      </dgm:t>
    </dgm:pt>
    <dgm:pt modelId="{DE16EF4D-906B-4375-845C-6B8333C62186}">
      <dgm:prSet phldrT="[Text]"/>
      <dgm:spPr/>
      <dgm:t>
        <a:bodyPr/>
        <a:lstStyle/>
        <a:p>
          <a:r>
            <a:rPr lang="en-US" dirty="0" smtClean="0"/>
            <a:t>WN-GN</a:t>
          </a:r>
          <a:endParaRPr lang="en-US" dirty="0"/>
        </a:p>
      </dgm:t>
    </dgm:pt>
    <dgm:pt modelId="{0A50A6AD-0CCF-4ADC-B8C8-BDB01110F73C}" type="parTrans" cxnId="{35ED9CD7-313F-4174-B0F0-860F9A1AD898}">
      <dgm:prSet/>
      <dgm:spPr/>
      <dgm:t>
        <a:bodyPr/>
        <a:lstStyle/>
        <a:p>
          <a:endParaRPr lang="en-US"/>
        </a:p>
      </dgm:t>
    </dgm:pt>
    <dgm:pt modelId="{56B4FA10-13C2-4A3D-ADC9-D0A1C23DF071}" type="sibTrans" cxnId="{35ED9CD7-313F-4174-B0F0-860F9A1AD898}">
      <dgm:prSet/>
      <dgm:spPr/>
      <dgm:t>
        <a:bodyPr/>
        <a:lstStyle/>
        <a:p>
          <a:endParaRPr lang="en-US"/>
        </a:p>
      </dgm:t>
    </dgm:pt>
    <dgm:pt modelId="{8E00166A-58B4-42B3-9782-BDDD08B682FF}" type="pres">
      <dgm:prSet presAssocID="{28AC288E-EC2A-45D4-8A01-843BC5DDEB1D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5B15FD-5B97-47A3-AFE1-23B4D1FEA413}" type="pres">
      <dgm:prSet presAssocID="{7B82A446-378C-44E2-AAEB-14EA95077B3F}" presName="centerShape" presStyleLbl="node0" presStyleIdx="0" presStyleCnt="1"/>
      <dgm:spPr/>
      <dgm:t>
        <a:bodyPr/>
        <a:lstStyle/>
        <a:p>
          <a:endParaRPr lang="en-US"/>
        </a:p>
      </dgm:t>
    </dgm:pt>
    <dgm:pt modelId="{C727437F-5D71-4913-B214-329E572703C7}" type="pres">
      <dgm:prSet presAssocID="{C2AD9C78-B46E-4F96-8318-79C9ABC9721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E92E1D-0721-4C63-B84B-DAC297102BA7}" type="pres">
      <dgm:prSet presAssocID="{C2AD9C78-B46E-4F96-8318-79C9ABC97217}" presName="dummy" presStyleCnt="0"/>
      <dgm:spPr/>
    </dgm:pt>
    <dgm:pt modelId="{9055B8BB-BAC9-4A8E-9466-021EDF1F7392}" type="pres">
      <dgm:prSet presAssocID="{DEE75349-87B8-43C3-8059-7D99C89C896A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3CB46DA-9C15-45A8-9498-48084FCF5469}" type="pres">
      <dgm:prSet presAssocID="{EE75AD37-CBDA-429A-AF91-160539F0C12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BBE74A-1728-462F-8063-38045188AF5D}" type="pres">
      <dgm:prSet presAssocID="{EE75AD37-CBDA-429A-AF91-160539F0C12D}" presName="dummy" presStyleCnt="0"/>
      <dgm:spPr/>
    </dgm:pt>
    <dgm:pt modelId="{ADF299AF-3757-44C1-B55A-D390F8073064}" type="pres">
      <dgm:prSet presAssocID="{FAC50840-6B01-4055-B68C-C76A8689DE98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C21BA-10B0-4FAE-83BC-BFDD41D2048A}" type="pres">
      <dgm:prSet presAssocID="{7870AEA0-0B0C-4023-939E-9D4295EDF38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275CAE-18D7-45F7-8F21-6159FD339022}" type="pres">
      <dgm:prSet presAssocID="{7870AEA0-0B0C-4023-939E-9D4295EDF388}" presName="dummy" presStyleCnt="0"/>
      <dgm:spPr/>
    </dgm:pt>
    <dgm:pt modelId="{4BBFB4B3-051D-48D0-9941-1069E105C4A0}" type="pres">
      <dgm:prSet presAssocID="{A2829C4A-9044-4CCC-90DF-499460CE9889}" presName="sibTrans" presStyleLbl="sibTrans2D1" presStyleIdx="2" presStyleCnt="4"/>
      <dgm:spPr/>
      <dgm:t>
        <a:bodyPr/>
        <a:lstStyle/>
        <a:p>
          <a:endParaRPr lang="en-US"/>
        </a:p>
      </dgm:t>
    </dgm:pt>
    <dgm:pt modelId="{5CA00F55-839B-45F8-AC46-8D22AC026F4D}" type="pres">
      <dgm:prSet presAssocID="{DE16EF4D-906B-4375-845C-6B8333C6218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6332E-D247-47AF-BA78-63F1E4511BB0}" type="pres">
      <dgm:prSet presAssocID="{DE16EF4D-906B-4375-845C-6B8333C62186}" presName="dummy" presStyleCnt="0"/>
      <dgm:spPr/>
    </dgm:pt>
    <dgm:pt modelId="{23C3A7C1-1E36-4F9D-A400-5FD629077A66}" type="pres">
      <dgm:prSet presAssocID="{56B4FA10-13C2-4A3D-ADC9-D0A1C23DF071}" presName="sibTrans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16AB9283-1467-47B1-9627-8FBF2E551376}" type="presOf" srcId="{DE16EF4D-906B-4375-845C-6B8333C62186}" destId="{5CA00F55-839B-45F8-AC46-8D22AC026F4D}" srcOrd="0" destOrd="0" presId="urn:microsoft.com/office/officeart/2005/8/layout/radial6"/>
    <dgm:cxn modelId="{2070DDAA-C58C-4C02-BB95-880E65B8D7EA}" type="presOf" srcId="{A2829C4A-9044-4CCC-90DF-499460CE9889}" destId="{4BBFB4B3-051D-48D0-9941-1069E105C4A0}" srcOrd="0" destOrd="0" presId="urn:microsoft.com/office/officeart/2005/8/layout/radial6"/>
    <dgm:cxn modelId="{91F66FEB-FC09-4309-876E-0E2DBA5BBCD8}" type="presOf" srcId="{56B4FA10-13C2-4A3D-ADC9-D0A1C23DF071}" destId="{23C3A7C1-1E36-4F9D-A400-5FD629077A66}" srcOrd="0" destOrd="0" presId="urn:microsoft.com/office/officeart/2005/8/layout/radial6"/>
    <dgm:cxn modelId="{66DDE868-265F-4AC5-9811-314B2C0DCBAA}" srcId="{7B82A446-378C-44E2-AAEB-14EA95077B3F}" destId="{EE75AD37-CBDA-429A-AF91-160539F0C12D}" srcOrd="1" destOrd="0" parTransId="{C7F07CB9-2ADB-4827-B2C3-1D7CA6019621}" sibTransId="{FAC50840-6B01-4055-B68C-C76A8689DE98}"/>
    <dgm:cxn modelId="{2CBBFCCC-4D7A-4D43-A723-DFC435DCCC84}" srcId="{7B82A446-378C-44E2-AAEB-14EA95077B3F}" destId="{7870AEA0-0B0C-4023-939E-9D4295EDF388}" srcOrd="2" destOrd="0" parTransId="{72C0186F-79D7-48A2-BE77-2DB5B6FCC5B6}" sibTransId="{A2829C4A-9044-4CCC-90DF-499460CE9889}"/>
    <dgm:cxn modelId="{45C5B8E6-FADF-462B-8C11-5850A591FECC}" srcId="{28AC288E-EC2A-45D4-8A01-843BC5DDEB1D}" destId="{7B82A446-378C-44E2-AAEB-14EA95077B3F}" srcOrd="0" destOrd="0" parTransId="{7D6C5F51-26DA-46BE-8539-233086AED116}" sibTransId="{2C238AE9-FA9F-4D4B-BA9B-B56DC3E56D84}"/>
    <dgm:cxn modelId="{295040C3-37A9-4245-B295-345BC71CCE7B}" type="presOf" srcId="{C2AD9C78-B46E-4F96-8318-79C9ABC97217}" destId="{C727437F-5D71-4913-B214-329E572703C7}" srcOrd="0" destOrd="0" presId="urn:microsoft.com/office/officeart/2005/8/layout/radial6"/>
    <dgm:cxn modelId="{F535E8D0-2B93-428E-B035-BDC0DEEE5ED0}" type="presOf" srcId="{EE75AD37-CBDA-429A-AF91-160539F0C12D}" destId="{53CB46DA-9C15-45A8-9498-48084FCF5469}" srcOrd="0" destOrd="0" presId="urn:microsoft.com/office/officeart/2005/8/layout/radial6"/>
    <dgm:cxn modelId="{965E97F1-CD67-4556-BA7A-1BF64D9FF19B}" type="presOf" srcId="{28AC288E-EC2A-45D4-8A01-843BC5DDEB1D}" destId="{8E00166A-58B4-42B3-9782-BDDD08B682FF}" srcOrd="0" destOrd="0" presId="urn:microsoft.com/office/officeart/2005/8/layout/radial6"/>
    <dgm:cxn modelId="{1F7B6D53-8DC6-4202-A154-8371B2D2C001}" type="presOf" srcId="{7870AEA0-0B0C-4023-939E-9D4295EDF388}" destId="{73EC21BA-10B0-4FAE-83BC-BFDD41D2048A}" srcOrd="0" destOrd="0" presId="urn:microsoft.com/office/officeart/2005/8/layout/radial6"/>
    <dgm:cxn modelId="{8CCC5876-43B2-4BA5-B7D2-0CB996ECDD50}" srcId="{7B82A446-378C-44E2-AAEB-14EA95077B3F}" destId="{C2AD9C78-B46E-4F96-8318-79C9ABC97217}" srcOrd="0" destOrd="0" parTransId="{075DD0BE-142A-4670-8F8F-070DFDD7D560}" sibTransId="{DEE75349-87B8-43C3-8059-7D99C89C896A}"/>
    <dgm:cxn modelId="{D8FBDE22-9A75-4C26-B95D-9CC08239C927}" type="presOf" srcId="{FAC50840-6B01-4055-B68C-C76A8689DE98}" destId="{ADF299AF-3757-44C1-B55A-D390F8073064}" srcOrd="0" destOrd="0" presId="urn:microsoft.com/office/officeart/2005/8/layout/radial6"/>
    <dgm:cxn modelId="{60A33B63-4D51-4757-B161-8A7E6D8CB644}" type="presOf" srcId="{DEE75349-87B8-43C3-8059-7D99C89C896A}" destId="{9055B8BB-BAC9-4A8E-9466-021EDF1F7392}" srcOrd="0" destOrd="0" presId="urn:microsoft.com/office/officeart/2005/8/layout/radial6"/>
    <dgm:cxn modelId="{486BB1C5-86FA-4BB3-9818-8095A09B5480}" type="presOf" srcId="{7B82A446-378C-44E2-AAEB-14EA95077B3F}" destId="{945B15FD-5B97-47A3-AFE1-23B4D1FEA413}" srcOrd="0" destOrd="0" presId="urn:microsoft.com/office/officeart/2005/8/layout/radial6"/>
    <dgm:cxn modelId="{35ED9CD7-313F-4174-B0F0-860F9A1AD898}" srcId="{7B82A446-378C-44E2-AAEB-14EA95077B3F}" destId="{DE16EF4D-906B-4375-845C-6B8333C62186}" srcOrd="3" destOrd="0" parTransId="{0A50A6AD-0CCF-4ADC-B8C8-BDB01110F73C}" sibTransId="{56B4FA10-13C2-4A3D-ADC9-D0A1C23DF071}"/>
    <dgm:cxn modelId="{41586A87-1060-4C84-A750-ACDCCAAC337D}" type="presParOf" srcId="{8E00166A-58B4-42B3-9782-BDDD08B682FF}" destId="{945B15FD-5B97-47A3-AFE1-23B4D1FEA413}" srcOrd="0" destOrd="0" presId="urn:microsoft.com/office/officeart/2005/8/layout/radial6"/>
    <dgm:cxn modelId="{F3F4F06A-FF60-4237-8DB4-0B45B3CF28BD}" type="presParOf" srcId="{8E00166A-58B4-42B3-9782-BDDD08B682FF}" destId="{C727437F-5D71-4913-B214-329E572703C7}" srcOrd="1" destOrd="0" presId="urn:microsoft.com/office/officeart/2005/8/layout/radial6"/>
    <dgm:cxn modelId="{E9B7C632-325E-46FB-B104-1F3463F8CA5D}" type="presParOf" srcId="{8E00166A-58B4-42B3-9782-BDDD08B682FF}" destId="{58E92E1D-0721-4C63-B84B-DAC297102BA7}" srcOrd="2" destOrd="0" presId="urn:microsoft.com/office/officeart/2005/8/layout/radial6"/>
    <dgm:cxn modelId="{D4728FC9-D564-43B6-933B-B0EF9905FB6D}" type="presParOf" srcId="{8E00166A-58B4-42B3-9782-BDDD08B682FF}" destId="{9055B8BB-BAC9-4A8E-9466-021EDF1F7392}" srcOrd="3" destOrd="0" presId="urn:microsoft.com/office/officeart/2005/8/layout/radial6"/>
    <dgm:cxn modelId="{08731054-4FFB-46E0-8A27-966C7EBFF4EB}" type="presParOf" srcId="{8E00166A-58B4-42B3-9782-BDDD08B682FF}" destId="{53CB46DA-9C15-45A8-9498-48084FCF5469}" srcOrd="4" destOrd="0" presId="urn:microsoft.com/office/officeart/2005/8/layout/radial6"/>
    <dgm:cxn modelId="{D33511CE-AC46-49E0-B89E-79E28A37FAEA}" type="presParOf" srcId="{8E00166A-58B4-42B3-9782-BDDD08B682FF}" destId="{BCBBE74A-1728-462F-8063-38045188AF5D}" srcOrd="5" destOrd="0" presId="urn:microsoft.com/office/officeart/2005/8/layout/radial6"/>
    <dgm:cxn modelId="{C1DEEADE-3F86-473B-85BB-64B67BF8DA36}" type="presParOf" srcId="{8E00166A-58B4-42B3-9782-BDDD08B682FF}" destId="{ADF299AF-3757-44C1-B55A-D390F8073064}" srcOrd="6" destOrd="0" presId="urn:microsoft.com/office/officeart/2005/8/layout/radial6"/>
    <dgm:cxn modelId="{EBF0D697-6BFF-4209-ADDB-21781D98E09A}" type="presParOf" srcId="{8E00166A-58B4-42B3-9782-BDDD08B682FF}" destId="{73EC21BA-10B0-4FAE-83BC-BFDD41D2048A}" srcOrd="7" destOrd="0" presId="urn:microsoft.com/office/officeart/2005/8/layout/radial6"/>
    <dgm:cxn modelId="{EF7ECB65-1B53-4AD3-A222-5195828D9E60}" type="presParOf" srcId="{8E00166A-58B4-42B3-9782-BDDD08B682FF}" destId="{E7275CAE-18D7-45F7-8F21-6159FD339022}" srcOrd="8" destOrd="0" presId="urn:microsoft.com/office/officeart/2005/8/layout/radial6"/>
    <dgm:cxn modelId="{8474C762-1E4E-42D0-8A41-09356DFBEB3B}" type="presParOf" srcId="{8E00166A-58B4-42B3-9782-BDDD08B682FF}" destId="{4BBFB4B3-051D-48D0-9941-1069E105C4A0}" srcOrd="9" destOrd="0" presId="urn:microsoft.com/office/officeart/2005/8/layout/radial6"/>
    <dgm:cxn modelId="{AAD8311F-A37D-419E-A375-034AED3C1B9B}" type="presParOf" srcId="{8E00166A-58B4-42B3-9782-BDDD08B682FF}" destId="{5CA00F55-839B-45F8-AC46-8D22AC026F4D}" srcOrd="10" destOrd="0" presId="urn:microsoft.com/office/officeart/2005/8/layout/radial6"/>
    <dgm:cxn modelId="{41823EBE-52E9-4E06-9F71-7A75788BC3CB}" type="presParOf" srcId="{8E00166A-58B4-42B3-9782-BDDD08B682FF}" destId="{D876332E-D247-47AF-BA78-63F1E4511BB0}" srcOrd="11" destOrd="0" presId="urn:microsoft.com/office/officeart/2005/8/layout/radial6"/>
    <dgm:cxn modelId="{72EDE9B6-9F97-4C75-9A73-9D555C479F37}" type="presParOf" srcId="{8E00166A-58B4-42B3-9782-BDDD08B682FF}" destId="{23C3A7C1-1E36-4F9D-A400-5FD629077A66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0F9057-6EFE-4527-A917-9415741D4D74}">
      <dsp:nvSpPr>
        <dsp:cNvPr id="0" name=""/>
        <dsp:cNvSpPr/>
      </dsp:nvSpPr>
      <dsp:spPr>
        <a:xfrm>
          <a:off x="4830633" y="2446862"/>
          <a:ext cx="91440" cy="4557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5782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A824B8-0BA0-4439-B6A7-3FD97480336A}">
      <dsp:nvSpPr>
        <dsp:cNvPr id="0" name=""/>
        <dsp:cNvSpPr/>
      </dsp:nvSpPr>
      <dsp:spPr>
        <a:xfrm>
          <a:off x="3439790" y="995933"/>
          <a:ext cx="1436563" cy="455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602"/>
              </a:lnTo>
              <a:lnTo>
                <a:pt x="1436563" y="310602"/>
              </a:lnTo>
              <a:lnTo>
                <a:pt x="1436563" y="455782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BE7345-D2AD-4827-BC1F-4424D3E5BD01}">
      <dsp:nvSpPr>
        <dsp:cNvPr id="0" name=""/>
        <dsp:cNvSpPr/>
      </dsp:nvSpPr>
      <dsp:spPr>
        <a:xfrm>
          <a:off x="2003226" y="2446862"/>
          <a:ext cx="957708" cy="455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602"/>
              </a:lnTo>
              <a:lnTo>
                <a:pt x="957708" y="310602"/>
              </a:lnTo>
              <a:lnTo>
                <a:pt x="957708" y="455782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0D1734-BBCC-4E79-838B-ABE2193A0AF5}">
      <dsp:nvSpPr>
        <dsp:cNvPr id="0" name=""/>
        <dsp:cNvSpPr/>
      </dsp:nvSpPr>
      <dsp:spPr>
        <a:xfrm>
          <a:off x="1045517" y="2446862"/>
          <a:ext cx="957708" cy="455782"/>
        </a:xfrm>
        <a:custGeom>
          <a:avLst/>
          <a:gdLst/>
          <a:ahLst/>
          <a:cxnLst/>
          <a:rect l="0" t="0" r="0" b="0"/>
          <a:pathLst>
            <a:path>
              <a:moveTo>
                <a:pt x="957708" y="0"/>
              </a:moveTo>
              <a:lnTo>
                <a:pt x="957708" y="310602"/>
              </a:lnTo>
              <a:lnTo>
                <a:pt x="0" y="310602"/>
              </a:lnTo>
              <a:lnTo>
                <a:pt x="0" y="455782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E9E2AA-CF36-4929-8076-6901844B142A}">
      <dsp:nvSpPr>
        <dsp:cNvPr id="0" name=""/>
        <dsp:cNvSpPr/>
      </dsp:nvSpPr>
      <dsp:spPr>
        <a:xfrm>
          <a:off x="2003226" y="995933"/>
          <a:ext cx="1436563" cy="455782"/>
        </a:xfrm>
        <a:custGeom>
          <a:avLst/>
          <a:gdLst/>
          <a:ahLst/>
          <a:cxnLst/>
          <a:rect l="0" t="0" r="0" b="0"/>
          <a:pathLst>
            <a:path>
              <a:moveTo>
                <a:pt x="1436563" y="0"/>
              </a:moveTo>
              <a:lnTo>
                <a:pt x="1436563" y="310602"/>
              </a:lnTo>
              <a:lnTo>
                <a:pt x="0" y="310602"/>
              </a:lnTo>
              <a:lnTo>
                <a:pt x="0" y="455782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9DE4F0-1132-4AFE-A652-1AB22DF717D0}">
      <dsp:nvSpPr>
        <dsp:cNvPr id="0" name=""/>
        <dsp:cNvSpPr/>
      </dsp:nvSpPr>
      <dsp:spPr>
        <a:xfrm>
          <a:off x="2656209" y="786"/>
          <a:ext cx="1567160" cy="995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D6463-FFAF-467E-BD3C-F6B97F9412B1}">
      <dsp:nvSpPr>
        <dsp:cNvPr id="0" name=""/>
        <dsp:cNvSpPr/>
      </dsp:nvSpPr>
      <dsp:spPr>
        <a:xfrm>
          <a:off x="2830338" y="166208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Word Representation</a:t>
          </a:r>
          <a:endParaRPr lang="en-US" sz="1600" kern="1200" dirty="0"/>
        </a:p>
      </dsp:txBody>
      <dsp:txXfrm>
        <a:off x="2859485" y="195355"/>
        <a:ext cx="1508866" cy="936852"/>
      </dsp:txXfrm>
    </dsp:sp>
    <dsp:sp modelId="{B738AF5E-F814-49D8-AC00-6B6E9A16D67A}">
      <dsp:nvSpPr>
        <dsp:cNvPr id="0" name=""/>
        <dsp:cNvSpPr/>
      </dsp:nvSpPr>
      <dsp:spPr>
        <a:xfrm>
          <a:off x="1219646" y="1451715"/>
          <a:ext cx="1567160" cy="995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3395C1-B633-488A-8157-012A61AADF83}">
      <dsp:nvSpPr>
        <dsp:cNvPr id="0" name=""/>
        <dsp:cNvSpPr/>
      </dsp:nvSpPr>
      <dsp:spPr>
        <a:xfrm>
          <a:off x="1393775" y="1617137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Distributed Representation</a:t>
          </a:r>
          <a:endParaRPr lang="en-US" sz="1600" kern="1200" dirty="0"/>
        </a:p>
      </dsp:txBody>
      <dsp:txXfrm>
        <a:off x="1422922" y="1646284"/>
        <a:ext cx="1508866" cy="936852"/>
      </dsp:txXfrm>
    </dsp:sp>
    <dsp:sp modelId="{1432238B-9A67-4D35-A4A3-95D3A6BB435A}">
      <dsp:nvSpPr>
        <dsp:cNvPr id="0" name=""/>
        <dsp:cNvSpPr/>
      </dsp:nvSpPr>
      <dsp:spPr>
        <a:xfrm>
          <a:off x="261937" y="2902644"/>
          <a:ext cx="1567160" cy="995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6FE981-A43C-4252-A02B-49F9F8E453E6}">
      <dsp:nvSpPr>
        <dsp:cNvPr id="0" name=""/>
        <dsp:cNvSpPr/>
      </dsp:nvSpPr>
      <dsp:spPr>
        <a:xfrm>
          <a:off x="436066" y="3068066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Neural Language Models</a:t>
          </a:r>
          <a:endParaRPr lang="en-US" sz="1600" kern="1200" dirty="0"/>
        </a:p>
      </dsp:txBody>
      <dsp:txXfrm>
        <a:off x="465213" y="3097213"/>
        <a:ext cx="1508866" cy="936852"/>
      </dsp:txXfrm>
    </dsp:sp>
    <dsp:sp modelId="{66E7C2FE-4703-4D0C-BB24-79A3BC54639A}">
      <dsp:nvSpPr>
        <dsp:cNvPr id="0" name=""/>
        <dsp:cNvSpPr/>
      </dsp:nvSpPr>
      <dsp:spPr>
        <a:xfrm>
          <a:off x="2177355" y="2902644"/>
          <a:ext cx="1567160" cy="995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E5362D-2A63-4381-A593-100B084A90F3}">
      <dsp:nvSpPr>
        <dsp:cNvPr id="0" name=""/>
        <dsp:cNvSpPr/>
      </dsp:nvSpPr>
      <dsp:spPr>
        <a:xfrm>
          <a:off x="2351484" y="3068066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Structured Embedding </a:t>
          </a:r>
          <a:endParaRPr lang="en-US" sz="1600" kern="1200" dirty="0"/>
        </a:p>
      </dsp:txBody>
      <dsp:txXfrm>
        <a:off x="2380631" y="3097213"/>
        <a:ext cx="1508866" cy="936852"/>
      </dsp:txXfrm>
    </dsp:sp>
    <dsp:sp modelId="{CB5C443B-8B94-43D1-82AF-1F3F5DA7512C}">
      <dsp:nvSpPr>
        <dsp:cNvPr id="0" name=""/>
        <dsp:cNvSpPr/>
      </dsp:nvSpPr>
      <dsp:spPr>
        <a:xfrm>
          <a:off x="4092773" y="1451715"/>
          <a:ext cx="1567160" cy="995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E0F80C-7408-4E83-B25F-C1B614AFC9DD}">
      <dsp:nvSpPr>
        <dsp:cNvPr id="0" name=""/>
        <dsp:cNvSpPr/>
      </dsp:nvSpPr>
      <dsp:spPr>
        <a:xfrm>
          <a:off x="4266902" y="1617137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Distributional Representation</a:t>
          </a:r>
          <a:endParaRPr lang="en-US" sz="1600" kern="1200" dirty="0"/>
        </a:p>
      </dsp:txBody>
      <dsp:txXfrm>
        <a:off x="4296049" y="1646284"/>
        <a:ext cx="1508866" cy="936852"/>
      </dsp:txXfrm>
    </dsp:sp>
    <dsp:sp modelId="{4DC65CF5-4EE9-483B-B50B-7CD21DC73BB4}">
      <dsp:nvSpPr>
        <dsp:cNvPr id="0" name=""/>
        <dsp:cNvSpPr/>
      </dsp:nvSpPr>
      <dsp:spPr>
        <a:xfrm>
          <a:off x="4092773" y="2902644"/>
          <a:ext cx="1567160" cy="995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4E6C2C-5017-41AD-BB32-15626EBCD77D}">
      <dsp:nvSpPr>
        <dsp:cNvPr id="0" name=""/>
        <dsp:cNvSpPr/>
      </dsp:nvSpPr>
      <dsp:spPr>
        <a:xfrm>
          <a:off x="4266902" y="3068066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Word Clustering</a:t>
          </a:r>
          <a:endParaRPr lang="en-US" sz="1600" kern="1200" dirty="0"/>
        </a:p>
      </dsp:txBody>
      <dsp:txXfrm>
        <a:off x="4296049" y="3097213"/>
        <a:ext cx="1508866" cy="9368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13BCD9-9A25-46FC-8E04-94809C55C53A}">
      <dsp:nvSpPr>
        <dsp:cNvPr id="0" name=""/>
        <dsp:cNvSpPr/>
      </dsp:nvSpPr>
      <dsp:spPr>
        <a:xfrm>
          <a:off x="388867" y="1129915"/>
          <a:ext cx="3251894" cy="21137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Relational Graph</a:t>
          </a:r>
          <a:endParaRPr lang="en-US" sz="4700" kern="1200" dirty="0"/>
        </a:p>
      </dsp:txBody>
      <dsp:txXfrm>
        <a:off x="492051" y="1233099"/>
        <a:ext cx="3045526" cy="1907363"/>
      </dsp:txXfrm>
    </dsp:sp>
    <dsp:sp modelId="{1F218FFB-0B04-4BFA-9102-49E256FCD159}">
      <dsp:nvSpPr>
        <dsp:cNvPr id="0" name=""/>
        <dsp:cNvSpPr/>
      </dsp:nvSpPr>
      <dsp:spPr>
        <a:xfrm>
          <a:off x="2014815" y="391596"/>
          <a:ext cx="3590369" cy="3590369"/>
        </a:xfrm>
        <a:custGeom>
          <a:avLst/>
          <a:gdLst/>
          <a:ahLst/>
          <a:cxnLst/>
          <a:rect l="0" t="0" r="0" b="0"/>
          <a:pathLst>
            <a:path>
              <a:moveTo>
                <a:pt x="755065" y="332023"/>
              </a:moveTo>
              <a:arcTo wR="1795184" hR="1795184" stAng="14075525" swAng="4248950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92283A-92EE-45D1-86A1-59B5A7B3EA02}">
      <dsp:nvSpPr>
        <dsp:cNvPr id="0" name=""/>
        <dsp:cNvSpPr/>
      </dsp:nvSpPr>
      <dsp:spPr>
        <a:xfrm>
          <a:off x="3979237" y="1129915"/>
          <a:ext cx="3251894" cy="21137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Feature Space</a:t>
          </a:r>
          <a:endParaRPr lang="en-US" sz="4700" kern="1200" dirty="0"/>
        </a:p>
      </dsp:txBody>
      <dsp:txXfrm>
        <a:off x="4082421" y="1233099"/>
        <a:ext cx="3045526" cy="1907363"/>
      </dsp:txXfrm>
    </dsp:sp>
    <dsp:sp modelId="{3CC690F1-63D4-47A4-9CE5-5C0F301EF57D}">
      <dsp:nvSpPr>
        <dsp:cNvPr id="0" name=""/>
        <dsp:cNvSpPr/>
      </dsp:nvSpPr>
      <dsp:spPr>
        <a:xfrm>
          <a:off x="2014815" y="391596"/>
          <a:ext cx="3590369" cy="3590369"/>
        </a:xfrm>
        <a:custGeom>
          <a:avLst/>
          <a:gdLst/>
          <a:ahLst/>
          <a:cxnLst/>
          <a:rect l="0" t="0" r="0" b="0"/>
          <a:pathLst>
            <a:path>
              <a:moveTo>
                <a:pt x="2835304" y="3258346"/>
              </a:moveTo>
              <a:arcTo wR="1795184" hR="1795184" stAng="3275525" swAng="4248950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D61908-C1EE-434D-A3BC-048AE6053ED1}">
      <dsp:nvSpPr>
        <dsp:cNvPr id="0" name=""/>
        <dsp:cNvSpPr/>
      </dsp:nvSpPr>
      <dsp:spPr>
        <a:xfrm>
          <a:off x="0" y="205504"/>
          <a:ext cx="6096000" cy="365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/>
        </a:p>
      </dsp:txBody>
      <dsp:txXfrm>
        <a:off x="0" y="205504"/>
        <a:ext cx="6096000" cy="36576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C3A7C1-1E36-4F9D-A400-5FD629077A66}">
      <dsp:nvSpPr>
        <dsp:cNvPr id="0" name=""/>
        <dsp:cNvSpPr/>
      </dsp:nvSpPr>
      <dsp:spPr>
        <a:xfrm>
          <a:off x="2126979" y="503760"/>
          <a:ext cx="3366041" cy="3366041"/>
        </a:xfrm>
        <a:prstGeom prst="blockArc">
          <a:avLst>
            <a:gd name="adj1" fmla="val 10800000"/>
            <a:gd name="adj2" fmla="val 16200000"/>
            <a:gd name="adj3" fmla="val 4635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BFB4B3-051D-48D0-9941-1069E105C4A0}">
      <dsp:nvSpPr>
        <dsp:cNvPr id="0" name=""/>
        <dsp:cNvSpPr/>
      </dsp:nvSpPr>
      <dsp:spPr>
        <a:xfrm>
          <a:off x="2126979" y="503760"/>
          <a:ext cx="3366041" cy="3366041"/>
        </a:xfrm>
        <a:prstGeom prst="blockArc">
          <a:avLst>
            <a:gd name="adj1" fmla="val 5400000"/>
            <a:gd name="adj2" fmla="val 10800000"/>
            <a:gd name="adj3" fmla="val 4635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F299AF-3757-44C1-B55A-D390F8073064}">
      <dsp:nvSpPr>
        <dsp:cNvPr id="0" name=""/>
        <dsp:cNvSpPr/>
      </dsp:nvSpPr>
      <dsp:spPr>
        <a:xfrm>
          <a:off x="2126979" y="503760"/>
          <a:ext cx="3366041" cy="3366041"/>
        </a:xfrm>
        <a:prstGeom prst="blockArc">
          <a:avLst>
            <a:gd name="adj1" fmla="val 0"/>
            <a:gd name="adj2" fmla="val 5400000"/>
            <a:gd name="adj3" fmla="val 4635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55B8BB-BAC9-4A8E-9466-021EDF1F7392}">
      <dsp:nvSpPr>
        <dsp:cNvPr id="0" name=""/>
        <dsp:cNvSpPr/>
      </dsp:nvSpPr>
      <dsp:spPr>
        <a:xfrm>
          <a:off x="2126979" y="503760"/>
          <a:ext cx="3366041" cy="3366041"/>
        </a:xfrm>
        <a:prstGeom prst="blockArc">
          <a:avLst>
            <a:gd name="adj1" fmla="val 16200000"/>
            <a:gd name="adj2" fmla="val 0"/>
            <a:gd name="adj3" fmla="val 4635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5B15FD-5B97-47A3-AFE1-23B4D1FEA413}">
      <dsp:nvSpPr>
        <dsp:cNvPr id="0" name=""/>
        <dsp:cNvSpPr/>
      </dsp:nvSpPr>
      <dsp:spPr>
        <a:xfrm>
          <a:off x="3036093" y="1412875"/>
          <a:ext cx="1547812" cy="15478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Training</a:t>
          </a:r>
          <a:br>
            <a:rPr lang="en-US" sz="1600" kern="1200" dirty="0" smtClean="0"/>
          </a:br>
          <a:r>
            <a:rPr lang="en-US" sz="1600" kern="1200" dirty="0" smtClean="0"/>
            <a:t>_________</a:t>
          </a:r>
          <a:br>
            <a:rPr lang="en-US" sz="1600" kern="1200" dirty="0" smtClean="0"/>
          </a:br>
          <a:r>
            <a:rPr lang="en-US" sz="1600" kern="1200" dirty="0" smtClean="0"/>
            <a:t/>
          </a:r>
          <a:br>
            <a:rPr lang="en-US" sz="1600" kern="1200" dirty="0" smtClean="0"/>
          </a:br>
          <a:r>
            <a:rPr lang="en-US" sz="1600" kern="1200" dirty="0" smtClean="0"/>
            <a:t>Evaluation</a:t>
          </a:r>
          <a:endParaRPr lang="en-US" sz="1600" kern="1200" dirty="0"/>
        </a:p>
      </dsp:txBody>
      <dsp:txXfrm>
        <a:off x="3262765" y="1639547"/>
        <a:ext cx="1094468" cy="1094468"/>
      </dsp:txXfrm>
    </dsp:sp>
    <dsp:sp modelId="{C727437F-5D71-4913-B214-329E572703C7}">
      <dsp:nvSpPr>
        <dsp:cNvPr id="0" name=""/>
        <dsp:cNvSpPr/>
      </dsp:nvSpPr>
      <dsp:spPr>
        <a:xfrm>
          <a:off x="3268265" y="1031"/>
          <a:ext cx="1083468" cy="108346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Repr</a:t>
          </a:r>
          <a:r>
            <a:rPr lang="en-US" sz="1000" kern="1200" dirty="0" smtClean="0"/>
            <a:t>. Learning</a:t>
          </a:r>
          <a:endParaRPr lang="en-US" sz="1000" kern="1200" dirty="0"/>
        </a:p>
      </dsp:txBody>
      <dsp:txXfrm>
        <a:off x="3426935" y="159701"/>
        <a:ext cx="766128" cy="766128"/>
      </dsp:txXfrm>
    </dsp:sp>
    <dsp:sp modelId="{53CB46DA-9C15-45A8-9498-48084FCF5469}">
      <dsp:nvSpPr>
        <dsp:cNvPr id="0" name=""/>
        <dsp:cNvSpPr/>
      </dsp:nvSpPr>
      <dsp:spPr>
        <a:xfrm>
          <a:off x="4912281" y="1645047"/>
          <a:ext cx="1083468" cy="108346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Vector</a:t>
          </a:r>
          <a:br>
            <a:rPr lang="en-US" sz="1000" kern="1200" dirty="0" smtClean="0"/>
          </a:br>
          <a:r>
            <a:rPr lang="en-US" sz="1000" kern="1200" dirty="0" smtClean="0"/>
            <a:t>Space</a:t>
          </a:r>
          <a:endParaRPr lang="en-US" sz="1000" kern="1200" dirty="0"/>
        </a:p>
      </dsp:txBody>
      <dsp:txXfrm>
        <a:off x="5070951" y="1803717"/>
        <a:ext cx="766128" cy="766128"/>
      </dsp:txXfrm>
    </dsp:sp>
    <dsp:sp modelId="{73EC21BA-10B0-4FAE-83BC-BFDD41D2048A}">
      <dsp:nvSpPr>
        <dsp:cNvPr id="0" name=""/>
        <dsp:cNvSpPr/>
      </dsp:nvSpPr>
      <dsp:spPr>
        <a:xfrm>
          <a:off x="3268265" y="3289063"/>
          <a:ext cx="1083468" cy="108346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Reproducing</a:t>
          </a:r>
          <a:br>
            <a:rPr lang="en-US" sz="1000" kern="1200" dirty="0" smtClean="0"/>
          </a:br>
          <a:r>
            <a:rPr lang="en-US" sz="1000" kern="1200" dirty="0" smtClean="0"/>
            <a:t>by</a:t>
          </a:r>
          <a:br>
            <a:rPr lang="en-US" sz="1000" kern="1200" dirty="0" smtClean="0"/>
          </a:br>
          <a:r>
            <a:rPr lang="en-US" sz="1000" kern="1200" dirty="0" smtClean="0"/>
            <a:t>Prediction</a:t>
          </a:r>
          <a:endParaRPr lang="en-US" sz="1000" kern="1200" dirty="0"/>
        </a:p>
      </dsp:txBody>
      <dsp:txXfrm>
        <a:off x="3426935" y="3447733"/>
        <a:ext cx="766128" cy="766128"/>
      </dsp:txXfrm>
    </dsp:sp>
    <dsp:sp modelId="{5CA00F55-839B-45F8-AC46-8D22AC026F4D}">
      <dsp:nvSpPr>
        <dsp:cNvPr id="0" name=""/>
        <dsp:cNvSpPr/>
      </dsp:nvSpPr>
      <dsp:spPr>
        <a:xfrm>
          <a:off x="1624249" y="1645047"/>
          <a:ext cx="1083468" cy="108346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Text+KB</a:t>
          </a:r>
          <a:endParaRPr lang="en-US" sz="1000" kern="1200" dirty="0"/>
        </a:p>
      </dsp:txBody>
      <dsp:txXfrm>
        <a:off x="1782919" y="1803717"/>
        <a:ext cx="766128" cy="7661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C3A7C1-1E36-4F9D-A400-5FD629077A66}">
      <dsp:nvSpPr>
        <dsp:cNvPr id="0" name=""/>
        <dsp:cNvSpPr/>
      </dsp:nvSpPr>
      <dsp:spPr>
        <a:xfrm>
          <a:off x="2126979" y="503760"/>
          <a:ext cx="3366041" cy="3366041"/>
        </a:xfrm>
        <a:prstGeom prst="blockArc">
          <a:avLst>
            <a:gd name="adj1" fmla="val 10800000"/>
            <a:gd name="adj2" fmla="val 16200000"/>
            <a:gd name="adj3" fmla="val 4635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BFB4B3-051D-48D0-9941-1069E105C4A0}">
      <dsp:nvSpPr>
        <dsp:cNvPr id="0" name=""/>
        <dsp:cNvSpPr/>
      </dsp:nvSpPr>
      <dsp:spPr>
        <a:xfrm>
          <a:off x="2126979" y="503760"/>
          <a:ext cx="3366041" cy="3366041"/>
        </a:xfrm>
        <a:prstGeom prst="blockArc">
          <a:avLst>
            <a:gd name="adj1" fmla="val 5400000"/>
            <a:gd name="adj2" fmla="val 10800000"/>
            <a:gd name="adj3" fmla="val 4635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F299AF-3757-44C1-B55A-D390F8073064}">
      <dsp:nvSpPr>
        <dsp:cNvPr id="0" name=""/>
        <dsp:cNvSpPr/>
      </dsp:nvSpPr>
      <dsp:spPr>
        <a:xfrm>
          <a:off x="2126979" y="503760"/>
          <a:ext cx="3366041" cy="3366041"/>
        </a:xfrm>
        <a:prstGeom prst="blockArc">
          <a:avLst>
            <a:gd name="adj1" fmla="val 0"/>
            <a:gd name="adj2" fmla="val 5400000"/>
            <a:gd name="adj3" fmla="val 4635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55B8BB-BAC9-4A8E-9466-021EDF1F7392}">
      <dsp:nvSpPr>
        <dsp:cNvPr id="0" name=""/>
        <dsp:cNvSpPr/>
      </dsp:nvSpPr>
      <dsp:spPr>
        <a:xfrm>
          <a:off x="2126979" y="503760"/>
          <a:ext cx="3366041" cy="3366041"/>
        </a:xfrm>
        <a:prstGeom prst="blockArc">
          <a:avLst>
            <a:gd name="adj1" fmla="val 16200000"/>
            <a:gd name="adj2" fmla="val 0"/>
            <a:gd name="adj3" fmla="val 4635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5B15FD-5B97-47A3-AFE1-23B4D1FEA413}">
      <dsp:nvSpPr>
        <dsp:cNvPr id="0" name=""/>
        <dsp:cNvSpPr/>
      </dsp:nvSpPr>
      <dsp:spPr>
        <a:xfrm>
          <a:off x="3036093" y="1412875"/>
          <a:ext cx="1547812" cy="15478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Training</a:t>
          </a:r>
          <a:br>
            <a:rPr lang="en-US" sz="1600" kern="1200" dirty="0" smtClean="0"/>
          </a:br>
          <a:r>
            <a:rPr lang="en-US" sz="1600" kern="1200" dirty="0" smtClean="0"/>
            <a:t>_________</a:t>
          </a:r>
          <a:br>
            <a:rPr lang="en-US" sz="1600" kern="1200" dirty="0" smtClean="0"/>
          </a:br>
          <a:r>
            <a:rPr lang="en-US" sz="1600" kern="1200" dirty="0" smtClean="0"/>
            <a:t/>
          </a:r>
          <a:br>
            <a:rPr lang="en-US" sz="1600" kern="1200" dirty="0" smtClean="0"/>
          </a:br>
          <a:r>
            <a:rPr lang="en-US" sz="1600" kern="1200" dirty="0" smtClean="0"/>
            <a:t>Evaluation</a:t>
          </a:r>
          <a:endParaRPr lang="en-US" sz="1600" kern="1200" dirty="0"/>
        </a:p>
      </dsp:txBody>
      <dsp:txXfrm>
        <a:off x="3262765" y="1639547"/>
        <a:ext cx="1094468" cy="1094468"/>
      </dsp:txXfrm>
    </dsp:sp>
    <dsp:sp modelId="{C727437F-5D71-4913-B214-329E572703C7}">
      <dsp:nvSpPr>
        <dsp:cNvPr id="0" name=""/>
        <dsp:cNvSpPr/>
      </dsp:nvSpPr>
      <dsp:spPr>
        <a:xfrm>
          <a:off x="3268265" y="1031"/>
          <a:ext cx="1083468" cy="108346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Structured</a:t>
          </a:r>
          <a:br>
            <a:rPr lang="en-US" sz="1000" kern="1200" dirty="0" smtClean="0"/>
          </a:br>
          <a:r>
            <a:rPr lang="en-US" sz="1000" kern="1200" dirty="0" smtClean="0"/>
            <a:t>Embedding</a:t>
          </a:r>
          <a:br>
            <a:rPr lang="en-US" sz="1000" kern="1200" dirty="0" smtClean="0"/>
          </a:br>
          <a:r>
            <a:rPr lang="en-US" sz="1000" kern="1200" dirty="0" smtClean="0"/>
            <a:t>Learning</a:t>
          </a:r>
          <a:endParaRPr lang="en-US" sz="1000" kern="1200" dirty="0"/>
        </a:p>
      </dsp:txBody>
      <dsp:txXfrm>
        <a:off x="3426935" y="159701"/>
        <a:ext cx="766128" cy="766128"/>
      </dsp:txXfrm>
    </dsp:sp>
    <dsp:sp modelId="{53CB46DA-9C15-45A8-9498-48084FCF5469}">
      <dsp:nvSpPr>
        <dsp:cNvPr id="0" name=""/>
        <dsp:cNvSpPr/>
      </dsp:nvSpPr>
      <dsp:spPr>
        <a:xfrm>
          <a:off x="4912281" y="1645047"/>
          <a:ext cx="1083468" cy="108346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Vector</a:t>
          </a:r>
          <a:br>
            <a:rPr lang="en-US" sz="1000" kern="1200" dirty="0" smtClean="0"/>
          </a:br>
          <a:r>
            <a:rPr lang="en-US" sz="1000" kern="1200" dirty="0" smtClean="0"/>
            <a:t>Space</a:t>
          </a:r>
          <a:endParaRPr lang="en-US" sz="1000" kern="1200" dirty="0"/>
        </a:p>
      </dsp:txBody>
      <dsp:txXfrm>
        <a:off x="5070951" y="1803717"/>
        <a:ext cx="766128" cy="766128"/>
      </dsp:txXfrm>
    </dsp:sp>
    <dsp:sp modelId="{73EC21BA-10B0-4FAE-83BC-BFDD41D2048A}">
      <dsp:nvSpPr>
        <dsp:cNvPr id="0" name=""/>
        <dsp:cNvSpPr/>
      </dsp:nvSpPr>
      <dsp:spPr>
        <a:xfrm>
          <a:off x="3268265" y="3289063"/>
          <a:ext cx="1083468" cy="108346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Reproducing</a:t>
          </a:r>
          <a:br>
            <a:rPr lang="en-US" sz="1000" kern="1200" dirty="0" smtClean="0"/>
          </a:br>
          <a:r>
            <a:rPr lang="en-US" sz="1000" kern="1200" dirty="0" smtClean="0"/>
            <a:t>by</a:t>
          </a:r>
          <a:br>
            <a:rPr lang="en-US" sz="1000" kern="1200" dirty="0" smtClean="0"/>
          </a:br>
          <a:r>
            <a:rPr lang="en-US" sz="1000" kern="1200" dirty="0" smtClean="0"/>
            <a:t>Prediction</a:t>
          </a:r>
          <a:endParaRPr lang="en-US" sz="1000" kern="1200" dirty="0"/>
        </a:p>
      </dsp:txBody>
      <dsp:txXfrm>
        <a:off x="3426935" y="3447733"/>
        <a:ext cx="766128" cy="766128"/>
      </dsp:txXfrm>
    </dsp:sp>
    <dsp:sp modelId="{5CA00F55-839B-45F8-AC46-8D22AC026F4D}">
      <dsp:nvSpPr>
        <dsp:cNvPr id="0" name=""/>
        <dsp:cNvSpPr/>
      </dsp:nvSpPr>
      <dsp:spPr>
        <a:xfrm>
          <a:off x="1624249" y="1645047"/>
          <a:ext cx="1083468" cy="108346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WN-GN</a:t>
          </a:r>
          <a:endParaRPr lang="en-US" sz="1000" kern="1200" dirty="0"/>
        </a:p>
      </dsp:txBody>
      <dsp:txXfrm>
        <a:off x="1782919" y="1803717"/>
        <a:ext cx="766128" cy="7661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812B3-274B-41B7-A138-9EBF638D084D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A28FB-C2A3-434E-97C5-0BFFF2CEF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68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30878-57DD-4C4E-B9C5-DC3B7211C968}" type="datetime1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36192D4-AC5D-452D-853D-D795B7BF13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1F74-3D49-490E-84CC-F8F751DFB00C}" type="datetime1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92D4-AC5D-452D-853D-D795B7BF13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11BE-905A-4499-BDA5-47184BA79FA2}" type="datetime1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92D4-AC5D-452D-853D-D795B7BF13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D2C6-F487-4B93-ADD2-255E745C2843}" type="datetime1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92D4-AC5D-452D-853D-D795B7BF13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3212-1553-4EB2-BD8C-6BFBBA4EAC25}" type="datetime1">
              <a:rPr lang="en-US" smtClean="0"/>
              <a:t>12/4/2013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192D4-AC5D-452D-853D-D795B7BF131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B299-3B10-488F-A383-9B22435CFE12}" type="datetime1">
              <a:rPr lang="en-US" smtClean="0"/>
              <a:t>12/4/2013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92D4-AC5D-452D-853D-D795B7BF13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D3B1-5385-4C8C-A900-7AF531DCFEBE}" type="datetime1">
              <a:rPr lang="en-US" smtClean="0"/>
              <a:t>12/4/2013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92D4-AC5D-452D-853D-D795B7BF13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E541-A4B9-463D-87A5-39FD5EF1C8A0}" type="datetime1">
              <a:rPr lang="en-US" smtClean="0"/>
              <a:t>12/4/2013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92D4-AC5D-452D-853D-D795B7BF13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5B10-72DE-496B-8535-B3D018338043}" type="datetime1">
              <a:rPr lang="en-US" smtClean="0"/>
              <a:t>12/4/2013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92D4-AC5D-452D-853D-D795B7BF13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A906-4544-4A42-85A8-D9FFCE18D18F}" type="datetime1">
              <a:rPr lang="en-US" smtClean="0"/>
              <a:t>12/4/2013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92D4-AC5D-452D-853D-D795B7BF13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68848-7EF3-4AF2-A4DF-17977954FBBA}" type="datetime1">
              <a:rPr lang="en-US" smtClean="0"/>
              <a:t>12/4/2013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36192D4-AC5D-452D-853D-D795B7BF13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9FAAEC3-A7D7-4D53-884A-B4E3034E9959}" type="datetime1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36192D4-AC5D-452D-853D-D795B7BF13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0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image" Target="../media/image13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28.jp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28800"/>
            <a:ext cx="8839200" cy="1371600"/>
          </a:xfrm>
        </p:spPr>
        <p:txBody>
          <a:bodyPr/>
          <a:lstStyle/>
          <a:p>
            <a:pPr algn="ctr"/>
            <a:r>
              <a:rPr lang="en-US" sz="2000" dirty="0"/>
              <a:t>Learning Distributed </a:t>
            </a:r>
            <a:r>
              <a:rPr lang="en-US" sz="2000" dirty="0" err="1"/>
              <a:t>Embeddings</a:t>
            </a:r>
            <a:r>
              <a:rPr lang="en-US" sz="2000" dirty="0"/>
              <a:t> from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Knowledge Base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With Focus on Relation Extraction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8045" y="3506217"/>
            <a:ext cx="6858000" cy="914400"/>
          </a:xfrm>
        </p:spPr>
        <p:txBody>
          <a:bodyPr>
            <a:normAutofit/>
          </a:bodyPr>
          <a:lstStyle/>
          <a:p>
            <a:pPr algn="ctr"/>
            <a:r>
              <a:rPr lang="en-US" sz="1400" dirty="0" err="1" smtClean="0"/>
              <a:t>Ehsan</a:t>
            </a:r>
            <a:r>
              <a:rPr lang="en-US" sz="1400" dirty="0" smtClean="0"/>
              <a:t> </a:t>
            </a:r>
            <a:r>
              <a:rPr lang="en-US" sz="1400" dirty="0" err="1" smtClean="0"/>
              <a:t>khoddam</a:t>
            </a:r>
            <a:r>
              <a:rPr lang="en-US" sz="1400" dirty="0" smtClean="0"/>
              <a:t> </a:t>
            </a:r>
            <a:r>
              <a:rPr lang="en-US" sz="1400" dirty="0" err="1" smtClean="0"/>
              <a:t>mohammadi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92D4-AC5D-452D-853D-D795B7BF131C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2" descr="C:\Users\Ehsan\Documents\Courses\semester 4\ukp\ukp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915" y="4886938"/>
            <a:ext cx="2245474" cy="1098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Ehsan\Documents\Courses\semester 4\ukp\logo-saarbr-small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629" y="4902474"/>
            <a:ext cx="2308025" cy="106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762000" y="6067708"/>
            <a:ext cx="3124454" cy="307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 Prof. Dietrich </a:t>
            </a:r>
            <a:r>
              <a:rPr lang="en-US" sz="1400" dirty="0" err="1" smtClean="0"/>
              <a:t>klakow</a:t>
            </a:r>
            <a:endParaRPr lang="en-US" sz="1400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203371" y="6067708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 Prof. </a:t>
            </a:r>
            <a:r>
              <a:rPr lang="en-US" sz="1400" dirty="0" err="1" smtClean="0"/>
              <a:t>Iryna</a:t>
            </a:r>
            <a:r>
              <a:rPr lang="en-US" sz="1400" dirty="0" smtClean="0"/>
              <a:t> </a:t>
            </a:r>
            <a:r>
              <a:rPr lang="en-US" sz="1400" dirty="0" err="1" smtClean="0"/>
              <a:t>Gurevych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3164183" y="685800"/>
            <a:ext cx="2343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Master’s Colloquium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6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Family of 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7244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Distributional Representations</a:t>
            </a:r>
          </a:p>
          <a:p>
            <a:pPr marL="914400" lvl="1" indent="-457200"/>
            <a:r>
              <a:rPr lang="en-US" dirty="0" smtClean="0"/>
              <a:t>Features are windows around a word</a:t>
            </a:r>
          </a:p>
          <a:p>
            <a:pPr marL="914400" lvl="1" indent="-457200"/>
            <a:r>
              <a:rPr lang="en-US" dirty="0" smtClean="0"/>
              <a:t>Usually co-occurrence matrix</a:t>
            </a:r>
          </a:p>
          <a:p>
            <a:pPr marL="914400" lvl="1" indent="-457200"/>
            <a:r>
              <a:rPr lang="en-US" dirty="0" smtClean="0"/>
              <a:t>Dimensionality Reduction: SVD, LDA, PCA,…</a:t>
            </a:r>
          </a:p>
          <a:p>
            <a:pPr marL="914400" lvl="1" indent="-457200"/>
            <a:r>
              <a:rPr lang="en-US" dirty="0" smtClean="0"/>
              <a:t>Word Clustering:</a:t>
            </a:r>
          </a:p>
          <a:p>
            <a:pPr marL="1600200" lvl="2" indent="-457200"/>
            <a:r>
              <a:rPr lang="en-US" dirty="0" smtClean="0"/>
              <a:t>Brown clustering</a:t>
            </a:r>
          </a:p>
          <a:p>
            <a:pPr lvl="2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Distributed Representation</a:t>
            </a:r>
          </a:p>
          <a:p>
            <a:pPr marL="914400" lvl="1" indent="-457200"/>
            <a:r>
              <a:rPr lang="en-US" dirty="0" smtClean="0"/>
              <a:t>High Dimensional but sparse!</a:t>
            </a:r>
          </a:p>
          <a:p>
            <a:pPr marL="914400" lvl="1" indent="-457200"/>
            <a:r>
              <a:rPr lang="en-US" dirty="0" smtClean="0"/>
              <a:t>Real-values (can be binary too)</a:t>
            </a:r>
          </a:p>
          <a:p>
            <a:pPr marL="914400" lvl="1" indent="-457200"/>
            <a:r>
              <a:rPr lang="en-US" dirty="0" smtClean="0"/>
              <a:t>Compact ( exponential number of clusters)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92D4-AC5D-452D-853D-D795B7BF13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8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</a:t>
            </a:r>
            <a:r>
              <a:rPr lang="en-US" dirty="0" err="1" smtClean="0"/>
              <a:t>Embeddings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648199"/>
          </a:xfrm>
        </p:spPr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Word representations induced by neural networks.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Neural Language Models</a:t>
            </a:r>
          </a:p>
          <a:p>
            <a:pPr marL="914400" lvl="1" indent="-457200"/>
            <a:r>
              <a:rPr lang="en-US" dirty="0" smtClean="0"/>
              <a:t>Joint  task of learning features and</a:t>
            </a:r>
          </a:p>
          <a:p>
            <a:pPr lvl="1" indent="0">
              <a:buNone/>
            </a:pPr>
            <a:r>
              <a:rPr lang="en-US" dirty="0" smtClean="0"/>
              <a:t> a classification task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83995674"/>
              </p:ext>
            </p:extLst>
          </p:nvPr>
        </p:nvGraphicFramePr>
        <p:xfrm>
          <a:off x="3124200" y="23622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92D4-AC5D-452D-853D-D795B7BF13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5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175741" y="4286862"/>
            <a:ext cx="2627312" cy="707886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cs typeface="+mn-cs"/>
              </a:rPr>
              <a:t>l</a:t>
            </a:r>
            <a:r>
              <a:rPr lang="en-US" sz="2000" dirty="0" smtClean="0">
                <a:cs typeface="+mn-cs"/>
              </a:rPr>
              <a:t>earned word </a:t>
            </a:r>
            <a:r>
              <a:rPr lang="en-US" sz="2000" dirty="0" err="1" smtClean="0">
                <a:cs typeface="+mn-cs"/>
              </a:rPr>
              <a:t>emb</a:t>
            </a:r>
            <a:r>
              <a:rPr lang="en-US" sz="2000" dirty="0" smtClean="0">
                <a:cs typeface="+mn-cs"/>
              </a:rPr>
              <a:t>. </a:t>
            </a:r>
            <a:r>
              <a:rPr lang="en-US" sz="2000" dirty="0">
                <a:cs typeface="+mn-cs"/>
              </a:rPr>
              <a:t>of word t-2 </a:t>
            </a: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2984053" y="4314246"/>
            <a:ext cx="2844240" cy="707886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cs typeface="+mn-cs"/>
              </a:rPr>
              <a:t>l</a:t>
            </a:r>
            <a:r>
              <a:rPr lang="en-US" sz="2000" dirty="0" smtClean="0">
                <a:cs typeface="+mn-cs"/>
              </a:rPr>
              <a:t>earned </a:t>
            </a:r>
            <a:r>
              <a:rPr lang="en-US" sz="2000" dirty="0"/>
              <a:t>word </a:t>
            </a:r>
            <a:r>
              <a:rPr lang="en-US" sz="2000" dirty="0" err="1"/>
              <a:t>emb</a:t>
            </a:r>
            <a:r>
              <a:rPr lang="en-US" sz="2000" dirty="0"/>
              <a:t>. </a:t>
            </a:r>
            <a:r>
              <a:rPr lang="en-US" sz="2000" dirty="0">
                <a:cs typeface="+mn-cs"/>
              </a:rPr>
              <a:t>of word t-1</a:t>
            </a:r>
          </a:p>
        </p:txBody>
      </p:sp>
      <p:cxnSp>
        <p:nvCxnSpPr>
          <p:cNvPr id="23" name="Straight Arrow Connector 22"/>
          <p:cNvCxnSpPr>
            <a:stCxn id="26" idx="0"/>
            <a:endCxn id="29" idx="2"/>
          </p:cNvCxnSpPr>
          <p:nvPr/>
        </p:nvCxnSpPr>
        <p:spPr>
          <a:xfrm flipH="1" flipV="1">
            <a:off x="4388532" y="2979988"/>
            <a:ext cx="17847" cy="612068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489397" y="3952096"/>
            <a:ext cx="18033" cy="334766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0"/>
            <a:endCxn id="26" idx="2"/>
          </p:cNvCxnSpPr>
          <p:nvPr/>
        </p:nvCxnSpPr>
        <p:spPr>
          <a:xfrm flipV="1">
            <a:off x="4406173" y="3992166"/>
            <a:ext cx="206" cy="322080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67741" y="3592056"/>
            <a:ext cx="8677275" cy="40011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cs typeface="+mn-cs"/>
              </a:rPr>
              <a:t>            </a:t>
            </a:r>
            <a:r>
              <a:rPr lang="en-US" sz="2000" dirty="0" smtClean="0">
                <a:cs typeface="+mn-cs"/>
              </a:rPr>
              <a:t>hidden units </a:t>
            </a:r>
            <a:r>
              <a:rPr lang="en-US" sz="2000" dirty="0">
                <a:cs typeface="+mn-cs"/>
              </a:rPr>
              <a:t>that discover good or bad combinations of features</a:t>
            </a: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6080473" y="4324330"/>
            <a:ext cx="2844240" cy="707886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cs typeface="+mn-cs"/>
              </a:rPr>
              <a:t>l</a:t>
            </a:r>
            <a:r>
              <a:rPr lang="en-US" sz="2000" dirty="0" smtClean="0">
                <a:cs typeface="+mn-cs"/>
              </a:rPr>
              <a:t>earned </a:t>
            </a:r>
            <a:r>
              <a:rPr lang="en-US" sz="2000" dirty="0"/>
              <a:t>word </a:t>
            </a:r>
            <a:r>
              <a:rPr lang="en-US" sz="2000" dirty="0" err="1"/>
              <a:t>emb</a:t>
            </a:r>
            <a:r>
              <a:rPr lang="en-US" sz="2000" dirty="0"/>
              <a:t>. </a:t>
            </a:r>
            <a:r>
              <a:rPr lang="en-US" sz="2000" dirty="0">
                <a:cs typeface="+mn-cs"/>
              </a:rPr>
              <a:t>of </a:t>
            </a:r>
            <a:r>
              <a:rPr lang="en-US" sz="2000" dirty="0" smtClean="0">
                <a:cs typeface="+mn-cs"/>
              </a:rPr>
              <a:t>candidate</a:t>
            </a:r>
            <a:endParaRPr lang="en-US" sz="2000" dirty="0">
              <a:cs typeface="+mn-cs"/>
            </a:endParaRPr>
          </a:p>
        </p:txBody>
      </p:sp>
      <p:cxnSp>
        <p:nvCxnSpPr>
          <p:cNvPr id="28" name="Straight Arrow Connector 27"/>
          <p:cNvCxnSpPr>
            <a:stCxn id="27" idx="0"/>
          </p:cNvCxnSpPr>
          <p:nvPr/>
        </p:nvCxnSpPr>
        <p:spPr>
          <a:xfrm flipH="1" flipV="1">
            <a:off x="7484553" y="3962180"/>
            <a:ext cx="18040" cy="362150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3200400" y="2272102"/>
            <a:ext cx="2376264" cy="707886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 err="1" smtClean="0">
                <a:cs typeface="+mn-cs"/>
              </a:rPr>
              <a:t>logit</a:t>
            </a:r>
            <a:r>
              <a:rPr lang="en-US" sz="2000" dirty="0" smtClean="0">
                <a:cs typeface="+mn-cs"/>
              </a:rPr>
              <a:t> score for the candidate word</a:t>
            </a:r>
            <a:endParaRPr lang="en-US" sz="2000" dirty="0">
              <a:cs typeface="+mn-cs"/>
            </a:endParaRP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283753" y="5388190"/>
            <a:ext cx="2411560" cy="40011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cs typeface="+mn-cs"/>
              </a:rPr>
              <a:t>i</a:t>
            </a:r>
            <a:r>
              <a:rPr lang="en-US" sz="2000" dirty="0" smtClean="0">
                <a:cs typeface="+mn-cs"/>
              </a:rPr>
              <a:t>ndex </a:t>
            </a:r>
            <a:r>
              <a:rPr lang="en-US" sz="2000" dirty="0">
                <a:cs typeface="+mn-cs"/>
              </a:rPr>
              <a:t>of word at t-2</a:t>
            </a:r>
          </a:p>
        </p:txBody>
      </p:sp>
      <p:sp>
        <p:nvSpPr>
          <p:cNvPr id="31" name="Text Box 23"/>
          <p:cNvSpPr txBox="1">
            <a:spLocks noChangeArrowheads="1"/>
          </p:cNvSpPr>
          <p:nvPr/>
        </p:nvSpPr>
        <p:spPr bwMode="auto">
          <a:xfrm>
            <a:off x="1543980" y="4966709"/>
            <a:ext cx="17273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dirty="0">
                <a:solidFill>
                  <a:srgbClr val="008000"/>
                </a:solidFill>
                <a:cs typeface="+mn-cs"/>
              </a:rPr>
              <a:t>t</a:t>
            </a:r>
            <a:r>
              <a:rPr lang="en-US" sz="1800" dirty="0" smtClean="0">
                <a:solidFill>
                  <a:srgbClr val="008000"/>
                </a:solidFill>
                <a:cs typeface="+mn-cs"/>
              </a:rPr>
              <a:t>able </a:t>
            </a:r>
            <a:r>
              <a:rPr lang="en-US" sz="1800" dirty="0">
                <a:solidFill>
                  <a:srgbClr val="008000"/>
                </a:solidFill>
                <a:cs typeface="+mn-cs"/>
              </a:rPr>
              <a:t>look-up</a:t>
            </a:r>
          </a:p>
        </p:txBody>
      </p:sp>
      <p:cxnSp>
        <p:nvCxnSpPr>
          <p:cNvPr id="32" name="Straight Arrow Connector 31"/>
          <p:cNvCxnSpPr>
            <a:stCxn id="30" idx="0"/>
            <a:endCxn id="21" idx="2"/>
          </p:cNvCxnSpPr>
          <p:nvPr/>
        </p:nvCxnSpPr>
        <p:spPr>
          <a:xfrm flipH="1" flipV="1">
            <a:off x="1489397" y="4994748"/>
            <a:ext cx="136" cy="393442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3200785" y="5388190"/>
            <a:ext cx="2411560" cy="40011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cs typeface="+mn-cs"/>
              </a:rPr>
              <a:t>i</a:t>
            </a:r>
            <a:r>
              <a:rPr lang="en-US" sz="2000" dirty="0" smtClean="0">
                <a:cs typeface="+mn-cs"/>
              </a:rPr>
              <a:t>ndex </a:t>
            </a:r>
            <a:r>
              <a:rPr lang="en-US" sz="2000" dirty="0">
                <a:cs typeface="+mn-cs"/>
              </a:rPr>
              <a:t>of word at t</a:t>
            </a:r>
            <a:r>
              <a:rPr lang="en-US" sz="2000" dirty="0" smtClean="0">
                <a:cs typeface="+mn-cs"/>
              </a:rPr>
              <a:t>-1</a:t>
            </a:r>
            <a:endParaRPr lang="en-US" sz="2000" dirty="0">
              <a:cs typeface="+mn-cs"/>
            </a:endParaRPr>
          </a:p>
        </p:txBody>
      </p:sp>
      <p:sp>
        <p:nvSpPr>
          <p:cNvPr id="34" name="Text Box 23"/>
          <p:cNvSpPr txBox="1">
            <a:spLocks noChangeArrowheads="1"/>
          </p:cNvSpPr>
          <p:nvPr/>
        </p:nvSpPr>
        <p:spPr bwMode="auto">
          <a:xfrm>
            <a:off x="4461012" y="4966709"/>
            <a:ext cx="17273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dirty="0">
                <a:solidFill>
                  <a:srgbClr val="008000"/>
                </a:solidFill>
                <a:cs typeface="+mn-cs"/>
              </a:rPr>
              <a:t>t</a:t>
            </a:r>
            <a:r>
              <a:rPr lang="en-US" sz="1800" dirty="0" smtClean="0">
                <a:solidFill>
                  <a:srgbClr val="008000"/>
                </a:solidFill>
                <a:cs typeface="+mn-cs"/>
              </a:rPr>
              <a:t>able </a:t>
            </a:r>
            <a:r>
              <a:rPr lang="en-US" sz="1800" dirty="0">
                <a:solidFill>
                  <a:srgbClr val="008000"/>
                </a:solidFill>
                <a:cs typeface="+mn-cs"/>
              </a:rPr>
              <a:t>look-up</a:t>
            </a:r>
          </a:p>
        </p:txBody>
      </p:sp>
      <p:cxnSp>
        <p:nvCxnSpPr>
          <p:cNvPr id="35" name="Straight Arrow Connector 34"/>
          <p:cNvCxnSpPr>
            <a:stCxn id="33" idx="0"/>
            <a:endCxn id="22" idx="2"/>
          </p:cNvCxnSpPr>
          <p:nvPr/>
        </p:nvCxnSpPr>
        <p:spPr>
          <a:xfrm flipH="1" flipV="1">
            <a:off x="4406173" y="5022132"/>
            <a:ext cx="392" cy="366058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6296421" y="5388190"/>
            <a:ext cx="2411560" cy="40011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cs typeface="+mn-cs"/>
              </a:rPr>
              <a:t>i</a:t>
            </a:r>
            <a:r>
              <a:rPr lang="en-US" sz="2000" dirty="0" smtClean="0">
                <a:cs typeface="+mn-cs"/>
              </a:rPr>
              <a:t>ndex </a:t>
            </a:r>
            <a:r>
              <a:rPr lang="en-US" sz="2000" dirty="0">
                <a:cs typeface="+mn-cs"/>
              </a:rPr>
              <a:t>of </a:t>
            </a:r>
            <a:r>
              <a:rPr lang="en-US" sz="2000" dirty="0" smtClean="0">
                <a:cs typeface="+mn-cs"/>
              </a:rPr>
              <a:t>candidate</a:t>
            </a:r>
            <a:endParaRPr lang="en-US" sz="2000" dirty="0">
              <a:cs typeface="+mn-cs"/>
            </a:endParaRPr>
          </a:p>
        </p:txBody>
      </p:sp>
      <p:sp>
        <p:nvSpPr>
          <p:cNvPr id="37" name="Text Box 23"/>
          <p:cNvSpPr txBox="1">
            <a:spLocks noChangeArrowheads="1"/>
          </p:cNvSpPr>
          <p:nvPr/>
        </p:nvSpPr>
        <p:spPr bwMode="auto">
          <a:xfrm>
            <a:off x="7520880" y="4966709"/>
            <a:ext cx="17273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dirty="0">
                <a:solidFill>
                  <a:srgbClr val="008000"/>
                </a:solidFill>
                <a:cs typeface="+mn-cs"/>
              </a:rPr>
              <a:t>t</a:t>
            </a:r>
            <a:r>
              <a:rPr lang="en-US" sz="1800" dirty="0" smtClean="0">
                <a:solidFill>
                  <a:srgbClr val="008000"/>
                </a:solidFill>
                <a:cs typeface="+mn-cs"/>
              </a:rPr>
              <a:t>able </a:t>
            </a:r>
            <a:r>
              <a:rPr lang="en-US" sz="1800" dirty="0">
                <a:solidFill>
                  <a:srgbClr val="008000"/>
                </a:solidFill>
                <a:cs typeface="+mn-cs"/>
              </a:rPr>
              <a:t>look-up</a:t>
            </a:r>
          </a:p>
        </p:txBody>
      </p:sp>
      <p:cxnSp>
        <p:nvCxnSpPr>
          <p:cNvPr id="38" name="Straight Arrow Connector 37"/>
          <p:cNvCxnSpPr>
            <a:stCxn id="36" idx="0"/>
            <a:endCxn id="27" idx="2"/>
          </p:cNvCxnSpPr>
          <p:nvPr/>
        </p:nvCxnSpPr>
        <p:spPr>
          <a:xfrm flipV="1">
            <a:off x="7502201" y="5032216"/>
            <a:ext cx="392" cy="355974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template of learning Word </a:t>
            </a:r>
            <a:r>
              <a:rPr lang="en-US" dirty="0" err="1" smtClean="0"/>
              <a:t>Embeddings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3246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Courtesy: </a:t>
            </a:r>
            <a:r>
              <a:rPr lang="en-US" dirty="0" err="1" smtClean="0"/>
              <a:t>Geofry</a:t>
            </a:r>
            <a:r>
              <a:rPr lang="en-US" dirty="0" smtClean="0"/>
              <a:t> Hinton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92D4-AC5D-452D-853D-D795B7BF13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5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638800" cy="1371600"/>
          </a:xfrm>
        </p:spPr>
        <p:txBody>
          <a:bodyPr/>
          <a:lstStyle/>
          <a:p>
            <a:r>
              <a:rPr lang="en-US" dirty="0" smtClean="0"/>
              <a:t>A  Neural Language Model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91343"/>
            <a:ext cx="6400800" cy="5139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92D4-AC5D-452D-853D-D795B7BF13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2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124200"/>
            <a:ext cx="5791200" cy="1371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But …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Corpus is not the only resource.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92D4-AC5D-452D-853D-D795B7BF131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5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Lexical Resources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WordNet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GermaNet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FrameNet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…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Knowledge Base: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Freebase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Yago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92D4-AC5D-452D-853D-D795B7BF131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3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Learning representation of knowledge bases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6495347"/>
              </p:ext>
            </p:extLst>
          </p:nvPr>
        </p:nvGraphicFramePr>
        <p:xfrm>
          <a:off x="457200" y="1752600"/>
          <a:ext cx="76200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92D4-AC5D-452D-853D-D795B7BF131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9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0747" y="1141591"/>
            <a:ext cx="7620000" cy="43735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722376" y="869610"/>
            <a:ext cx="1371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 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404219" y="869610"/>
            <a:ext cx="1371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 2</a:t>
            </a:r>
            <a:endParaRPr lang="en-US" dirty="0"/>
          </a:p>
        </p:txBody>
      </p:sp>
      <p:sp>
        <p:nvSpPr>
          <p:cNvPr id="8" name="Curved Down Arrow 7"/>
          <p:cNvSpPr/>
          <p:nvPr/>
        </p:nvSpPr>
        <p:spPr>
          <a:xfrm>
            <a:off x="2527918" y="170041"/>
            <a:ext cx="1752602" cy="69956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Relation 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549689" y="2869860"/>
            <a:ext cx="1371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 3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3814356">
            <a:off x="1773321" y="1826370"/>
            <a:ext cx="1812704" cy="457200"/>
          </a:xfrm>
          <a:prstGeom prst="rightArrow">
            <a:avLst>
              <a:gd name="adj1" fmla="val 3513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Relation B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334947" y="2869860"/>
            <a:ext cx="1371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 4</a:t>
            </a:r>
            <a:endParaRPr lang="en-US" dirty="0"/>
          </a:p>
        </p:txBody>
      </p:sp>
      <p:sp>
        <p:nvSpPr>
          <p:cNvPr id="13" name="Curved Down Arrow 12"/>
          <p:cNvSpPr/>
          <p:nvPr/>
        </p:nvSpPr>
        <p:spPr>
          <a:xfrm flipH="1">
            <a:off x="3170176" y="2231682"/>
            <a:ext cx="2209800" cy="69836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Relation A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490291"/>
              </p:ext>
            </p:extLst>
          </p:nvPr>
        </p:nvGraphicFramePr>
        <p:xfrm>
          <a:off x="2147777" y="4800600"/>
          <a:ext cx="48863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542"/>
                <a:gridCol w="533400"/>
                <a:gridCol w="609600"/>
                <a:gridCol w="462642"/>
                <a:gridCol w="698046"/>
                <a:gridCol w="698046"/>
                <a:gridCol w="698046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r>
                        <a:rPr lang="en-US" sz="105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</a:t>
                      </a:r>
                      <a:r>
                        <a:rPr lang="en-US" sz="1050" dirty="0" smtClean="0"/>
                        <a:t>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</a:t>
                      </a:r>
                      <a:r>
                        <a:rPr lang="en-US" sz="1050" dirty="0" smtClean="0"/>
                        <a:t>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</a:t>
                      </a:r>
                      <a:r>
                        <a:rPr lang="en-US" sz="1050" dirty="0" smtClean="0"/>
                        <a:t>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</a:t>
                      </a:r>
                      <a:r>
                        <a:rPr lang="en-US" sz="1050" dirty="0" smtClean="0"/>
                        <a:t>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</a:t>
                      </a:r>
                      <a:r>
                        <a:rPr lang="en-US" sz="1050" dirty="0" smtClean="0"/>
                        <a:t>6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Entity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Entity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Entity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Entity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11502" y="6006691"/>
            <a:ext cx="1315721" cy="365125"/>
          </a:xfrm>
        </p:spPr>
        <p:txBody>
          <a:bodyPr/>
          <a:lstStyle/>
          <a:p>
            <a:fld id="{036192D4-AC5D-452D-853D-D795B7BF131C}" type="slidenum">
              <a:rPr lang="en-US" smtClean="0"/>
              <a:t>17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090019" y="3505200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88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7620000" cy="5105400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Word </a:t>
                </a:r>
                <a:r>
                  <a:rPr lang="en-US" dirty="0" err="1" smtClean="0"/>
                  <a:t>Embeddings</a:t>
                </a:r>
                <a:r>
                  <a:rPr lang="en-US" dirty="0" smtClean="0"/>
                  <a:t>:</a:t>
                </a:r>
              </a:p>
              <a:p>
                <a:pPr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𝑬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∈ 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𝒅</m:t>
                        </m:r>
                      </m:sup>
                    </m:sSup>
                  </m:oMath>
                </a14:m>
                <a:endParaRPr lang="en-US" b="1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Relations: </a:t>
                </a: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b="1" i="1" smtClean="0">
                                  <a:latin typeface="Cambria Math"/>
                                </a:rPr>
                                <m:t>𝒍𝒉𝒔</m:t>
                              </m:r>
                            </m:sup>
                          </m:sSubSup>
                          <m:r>
                            <a:rPr lang="en-US" b="1" i="1" smtClean="0">
                              <a:latin typeface="Cambria Math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b="1" i="1" smtClean="0">
                                  <a:latin typeface="Cambria Math"/>
                                </a:rPr>
                                <m:t>𝒓𝒉𝒔</m:t>
                              </m:r>
                            </m:sup>
                          </m:sSubSup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     </m:t>
                      </m:r>
                    </m:oMath>
                  </m:oMathPara>
                </a14:m>
                <a:endParaRPr lang="en-US" dirty="0" smtClean="0"/>
              </a:p>
              <a:p>
                <a:pPr marL="457200" indent="-457200">
                  <a:buFont typeface="+mj-lt"/>
                  <a:buAutoNum type="arabicPeriod"/>
                </a:pPr>
                <a:endParaRPr lang="en-US" b="1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b="1" dirty="0" smtClean="0"/>
                  <a:t>Triplet: </a:t>
                </a:r>
              </a:p>
              <a:p>
                <a:pPr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𝒕𝒓𝒊𝒑𝒍𝒆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𝒋</m:t>
                          </m:r>
                        </m:sub>
                        <m:sup>
                          <m:r>
                            <a:rPr lang="en-US" b="1" i="1" smtClean="0">
                              <a:latin typeface="Cambria Math"/>
                            </a:rPr>
                            <m:t>𝒌</m:t>
                          </m:r>
                        </m:sup>
                      </m:sSubSup>
                      <m:r>
                        <a:rPr lang="en-US" b="1" i="1" smtClean="0">
                          <a:latin typeface="Cambria Math"/>
                        </a:rPr>
                        <m:t>= (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𝑬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𝑬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𝒋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 smtClean="0"/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b="1" dirty="0" smtClean="0"/>
                  <a:t>Ranking function </a:t>
                </a:r>
              </a:p>
              <a:p>
                <a:r>
                  <a:rPr lang="en-US" dirty="0"/>
                  <a:t>	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𝒕𝒓𝒊𝒑𝒍𝒆</m:t>
                        </m:r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𝒕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𝒊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𝒋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𝒌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/>
                      </a:rPr>
                      <m:t> =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𝒌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𝒍𝒉𝒔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𝑬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 −  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𝒌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𝒓𝒉𝒔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𝑬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𝒋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b="1" dirty="0" smtClean="0"/>
              </a:p>
              <a:p>
                <a:endParaRPr lang="en-US" b="1" dirty="0" smtClean="0"/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7620000" cy="5105400"/>
              </a:xfrm>
              <a:blipFill rotWithShape="1">
                <a:blip r:embed="rId2"/>
                <a:stretch>
                  <a:fillRect l="-800" t="-478" b="-109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92D4-AC5D-452D-853D-D795B7BF131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2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8382000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distributed model for Learning structured </a:t>
            </a:r>
            <a:r>
              <a:rPr lang="en-US" dirty="0" err="1" smtClean="0"/>
              <a:t>embeddings</a:t>
            </a:r>
            <a:r>
              <a:rPr lang="en-US" dirty="0" smtClean="0"/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(</a:t>
            </a:r>
            <a:r>
              <a:rPr lang="en-US" sz="1800" dirty="0" err="1" smtClean="0">
                <a:solidFill>
                  <a:schemeClr val="tx1"/>
                </a:solidFill>
              </a:rPr>
              <a:t>Bordes</a:t>
            </a:r>
            <a:r>
              <a:rPr lang="en-US" sz="1800" dirty="0" smtClean="0">
                <a:solidFill>
                  <a:schemeClr val="tx1"/>
                </a:solidFill>
              </a:rPr>
              <a:t> et al., 2011)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38600" y="6196691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Entity Index</a:t>
            </a:r>
            <a:endParaRPr 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200650" y="50292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Left Embedding</a:t>
            </a:r>
            <a:endParaRPr 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00650" y="4343400"/>
                <a:ext cx="1428750" cy="579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600" b="1" i="1" dirty="0" smtClean="0"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sz="1600" b="1" i="1" dirty="0" smtClean="0">
                              <a:latin typeface="Cambria Math"/>
                            </a:rPr>
                            <m:t>𝒌</m:t>
                          </m:r>
                        </m:sub>
                        <m:sup>
                          <m:r>
                            <a:rPr lang="en-US" sz="1600" b="1" i="1" dirty="0" smtClean="0">
                              <a:latin typeface="Cambria Math"/>
                            </a:rPr>
                            <m:t>𝒓𝒉𝒔</m:t>
                          </m:r>
                        </m:sup>
                      </m:sSubSup>
                    </m:oMath>
                  </m:oMathPara>
                </a14:m>
                <a:endParaRPr lang="en-US" sz="1600" b="1" dirty="0" smtClean="0"/>
              </a:p>
              <a:p>
                <a:endParaRPr lang="en-US" sz="14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650" y="4343400"/>
                <a:ext cx="1428750" cy="579774"/>
              </a:xfrm>
              <a:prstGeom prst="rect">
                <a:avLst/>
              </a:prstGeom>
              <a:blipFill rotWithShape="1">
                <a:blip r:embed="rId2"/>
                <a:stretch>
                  <a:fillRect l="-851" b="-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029200" y="2438401"/>
                <a:ext cx="1981200" cy="3979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1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400" b="1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/>
                                </a:rPr>
                                <m:t>max</m:t>
                              </m:r>
                            </m:e>
                            <m:lim/>
                          </m:limLow>
                        </m:fName>
                        <m:e>
                          <m:r>
                            <a:rPr lang="en-US" sz="1400" b="1" i="1">
                              <a:latin typeface="Cambria Math"/>
                            </a:rPr>
                            <m:t>(  </m:t>
                          </m:r>
                          <m:r>
                            <a:rPr lang="en-US" sz="1400" i="1">
                              <a:latin typeface="Cambria Math"/>
                            </a:rPr>
                            <m:t>𝟏</m:t>
                          </m:r>
                          <m:r>
                            <a:rPr lang="en-US" sz="1400" i="1">
                              <a:latin typeface="Cambria Math"/>
                            </a:rPr>
                            <m:t>+ </m:t>
                          </m:r>
                          <m:r>
                            <a:rPr lang="en-US" sz="1400" i="1">
                              <a:latin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𝒕𝒓𝒊𝒑𝒍𝒆</m:t>
                              </m:r>
                              <m:sSubSup>
                                <m:sSubSup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/>
                                    </a:rPr>
                                    <m:t>𝒊</m:t>
                                  </m:r>
                                  <m:r>
                                    <a:rPr lang="en-US" sz="1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/>
                                    </a:rPr>
                                    <m:t>𝒌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sz="1400" i="1">
                              <a:latin typeface="Cambria Math"/>
                            </a:rPr>
                            <m:t>−</m:t>
                          </m:r>
                          <m:r>
                            <a:rPr lang="en-US" sz="1400" i="1">
                              <a:latin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𝒕𝒓𝒊𝒑𝒍𝒆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/>
                                    </a:rPr>
                                    <m:t>𝒏𝒆𝒈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b="1" i="1">
                              <a:latin typeface="Cambria Math"/>
                            </a:rPr>
                            <m:t>, </m:t>
                          </m:r>
                          <m:r>
                            <a:rPr lang="en-US" sz="1400" b="1" i="1">
                              <a:latin typeface="Cambria Math"/>
                            </a:rPr>
                            <m:t>𝟎</m:t>
                          </m:r>
                          <m:r>
                            <a:rPr lang="en-US" sz="1400" b="1" i="1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2438401"/>
                <a:ext cx="1981200" cy="397994"/>
              </a:xfrm>
              <a:prstGeom prst="rect">
                <a:avLst/>
              </a:prstGeom>
              <a:blipFill rotWithShape="1">
                <a:blip r:embed="rId3"/>
                <a:stretch>
                  <a:fillRect l="-38462" r="-41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7200" y="4343400"/>
                <a:ext cx="1428750" cy="579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600" b="1" i="1" dirty="0" smtClean="0"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sz="1600" b="1" i="1" dirty="0" smtClean="0">
                              <a:latin typeface="Cambria Math"/>
                            </a:rPr>
                            <m:t>𝒌</m:t>
                          </m:r>
                        </m:sub>
                        <m:sup>
                          <m:r>
                            <a:rPr lang="en-US" sz="1600" b="1" i="1" dirty="0" smtClean="0">
                              <a:latin typeface="Cambria Math"/>
                            </a:rPr>
                            <m:t>𝒍𝒉𝒔</m:t>
                          </m:r>
                        </m:sup>
                      </m:sSubSup>
                    </m:oMath>
                  </m:oMathPara>
                </a14:m>
                <a:endParaRPr lang="en-US" sz="1600" b="1" dirty="0" smtClean="0"/>
              </a:p>
              <a:p>
                <a:endParaRPr lang="en-US" sz="14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343400"/>
                <a:ext cx="1428750" cy="579774"/>
              </a:xfrm>
              <a:prstGeom prst="rect">
                <a:avLst/>
              </a:prstGeom>
              <a:blipFill rotWithShape="1">
                <a:blip r:embed="rId4"/>
                <a:stretch>
                  <a:fillRect l="-855" b="-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0" y="5018313"/>
            <a:ext cx="1885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Right Embedding</a:t>
            </a:r>
            <a:endParaRPr 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07721" y="619669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Entity Index</a:t>
            </a:r>
            <a:endParaRPr lang="en-US" sz="14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205715"/>
            <a:ext cx="3448050" cy="399097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92D4-AC5D-452D-853D-D795B7BF131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7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Artifical</a:t>
            </a:r>
            <a:r>
              <a:rPr lang="en-US" dirty="0" smtClean="0"/>
              <a:t> Neural Networks: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 smtClean="0"/>
              <a:t>ANN architecture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 smtClean="0"/>
              <a:t>Learning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Representation Learning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 smtClean="0"/>
              <a:t>Definition and motivation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 smtClean="0"/>
              <a:t>Different families of </a:t>
            </a:r>
            <a:r>
              <a:rPr lang="en-US" dirty="0" err="1" smtClean="0"/>
              <a:t>repr</a:t>
            </a:r>
            <a:r>
              <a:rPr lang="en-US" dirty="0" smtClean="0"/>
              <a:t>. Learning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 smtClean="0"/>
              <a:t>Learning Representation of a Knowledge Base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Linking Text to a KB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 smtClean="0"/>
              <a:t>Problem formulation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 smtClean="0"/>
              <a:t>Experiments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 smtClean="0"/>
              <a:t>Evaluation &amp;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Learning Word Features from Multiple Resources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 smtClean="0"/>
              <a:t>Motivation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 smtClean="0"/>
              <a:t>Experiments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 smtClean="0"/>
              <a:t>Evaluation &amp; Analysis</a:t>
            </a:r>
          </a:p>
          <a:p>
            <a:pPr lvl="1" indent="0">
              <a:buNone/>
            </a:pPr>
            <a:endParaRPr lang="en-US" dirty="0" smtClean="0"/>
          </a:p>
          <a:p>
            <a:pPr marL="971550" lvl="1" indent="-514350">
              <a:buFont typeface="+mj-lt"/>
              <a:buAutoNum type="romanU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92D4-AC5D-452D-853D-D795B7BF13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3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8229600" cy="5486400"/>
              </a:xfrm>
            </p:spPr>
            <p:txBody>
              <a:bodyPr>
                <a:normAutofit fontScale="85000" lnSpcReduction="20000"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Randomly initialize </a:t>
                </a:r>
                <a:r>
                  <a:rPr lang="en-US" dirty="0" err="1" smtClean="0"/>
                  <a:t>embeddings</a:t>
                </a:r>
                <a:r>
                  <a:rPr lang="en-US" dirty="0" smtClean="0"/>
                  <a:t> and relation matrices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Generate random negative triplets: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 </m:t>
                    </m:r>
                    <m:r>
                      <a:rPr lang="en-US" b="1" i="1" smtClean="0">
                        <a:latin typeface="Cambria Math"/>
                      </a:rPr>
                      <m:t>𝒕𝒓𝒊𝒑𝒍𝒆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𝒏𝒆𝒈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457200" indent="-457200">
                  <a:buFont typeface="+mj-lt"/>
                  <a:buAutoNum type="arabicPeriod"/>
                </a:pPr>
                <a:endParaRPr lang="en-US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Rank training triplets and negative triplets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mtClean="0"/>
                  <a:t>Using </a:t>
                </a:r>
                <a:r>
                  <a:rPr lang="en-US" smtClean="0">
                    <a:solidFill>
                      <a:schemeClr val="accent3">
                        <a:lumMod val="75000"/>
                      </a:schemeClr>
                    </a:solidFill>
                  </a:rPr>
                  <a:t>Stochastic </a:t>
                </a:r>
                <a:r>
                  <a:rPr lang="en-US" dirty="0">
                    <a:solidFill>
                      <a:schemeClr val="accent3">
                        <a:lumMod val="75000"/>
                      </a:schemeClr>
                    </a:solidFill>
                  </a:rPr>
                  <a:t>Gradient </a:t>
                </a:r>
                <a:r>
                  <a:rPr lang="en-US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Descent</a:t>
                </a:r>
                <a:r>
                  <a:rPr lang="en-US" dirty="0"/>
                  <a:t> </a:t>
                </a:r>
                <a:r>
                  <a:rPr lang="en-US" dirty="0" smtClean="0"/>
                  <a:t>to tune </a:t>
                </a:r>
                <a:r>
                  <a:rPr lang="en-US" dirty="0" err="1" smtClean="0"/>
                  <a:t>embeddings</a:t>
                </a:r>
                <a:r>
                  <a:rPr lang="en-US" dirty="0" smtClean="0"/>
                  <a:t> and relations with large margin.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𝒕𝒓𝒊𝒑𝒍𝒆</m:t>
                        </m:r>
                        <m:sSubSup>
                          <m:sSubSup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𝒕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𝒋</m:t>
                            </m:r>
                          </m:sub>
                          <m:sup>
                            <m:r>
                              <a:rPr lang="en-US" b="1" i="1" smtClean="0">
                                <a:latin typeface="Cambria Math"/>
                              </a:rPr>
                              <m:t>𝒌</m:t>
                            </m:r>
                          </m:sup>
                        </m:sSubSup>
                      </m:e>
                    </m:d>
                    <m:r>
                      <a:rPr lang="en-US" b="1" i="1" smtClean="0">
                        <a:latin typeface="Cambria Math"/>
                      </a:rPr>
                      <m:t>&lt;</m:t>
                    </m:r>
                    <m:r>
                      <a:rPr lang="en-US" b="1" i="1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𝒕𝒓𝒊𝒑𝒍𝒆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𝒕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𝒏𝒆𝒈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/>
                      </a:rPr>
                      <m:t>−</m:t>
                    </m:r>
                    <m:r>
                      <a:rPr lang="en-US" b="1" i="1" smtClean="0"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max</m:t>
                              </m:r>
                            </m:e>
                            <m:lim/>
                          </m:limLow>
                        </m:fName>
                        <m:e>
                          <m:r>
                            <a:rPr lang="en-US" b="1" i="1" smtClean="0">
                              <a:latin typeface="Cambria Math"/>
                            </a:rPr>
                            <m:t>(  </m:t>
                          </m:r>
                          <m:r>
                            <a:rPr lang="en-US" i="1">
                              <a:latin typeface="Cambria Math"/>
                            </a:rPr>
                            <m:t>𝟏</m:t>
                          </m:r>
                          <m:r>
                            <a:rPr lang="en-US" i="1">
                              <a:latin typeface="Cambria Math"/>
                            </a:rPr>
                            <m:t>+ </m:t>
                          </m:r>
                          <m:r>
                            <a:rPr lang="en-US" i="1">
                              <a:latin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𝒕𝒓𝒊𝒑𝒍𝒆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𝒊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𝒌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𝒕𝒓𝒊𝒑𝒍𝒆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𝒏𝒆𝒈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1" i="1" smtClean="0">
                              <a:latin typeface="Cambria Math"/>
                            </a:rPr>
                            <m:t>,  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𝟎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r>
                  <a:rPr lang="en-US" dirty="0" smtClean="0"/>
                  <a:t> </a:t>
                </a: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8229600" cy="5486400"/>
              </a:xfrm>
              <a:blipFill rotWithShape="1">
                <a:blip r:embed="rId2"/>
                <a:stretch>
                  <a:fillRect l="-296" t="-1222" b="-5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92D4-AC5D-452D-853D-D795B7BF131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4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5791200" cy="1371600"/>
          </a:xfrm>
        </p:spPr>
        <p:txBody>
          <a:bodyPr/>
          <a:lstStyle/>
          <a:p>
            <a:r>
              <a:rPr lang="en-US" dirty="0" smtClean="0"/>
              <a:t>Multi-Task Learning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70514230"/>
              </p:ext>
            </p:extLst>
          </p:nvPr>
        </p:nvGraphicFramePr>
        <p:xfrm>
          <a:off x="2895600" y="1143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Diagram group"/>
          <p:cNvGrpSpPr/>
          <p:nvPr/>
        </p:nvGrpSpPr>
        <p:grpSpPr>
          <a:xfrm>
            <a:off x="1905000" y="1527629"/>
            <a:ext cx="6096000" cy="3657600"/>
            <a:chOff x="0" y="203199"/>
            <a:chExt cx="6096000" cy="3657600"/>
          </a:xfrm>
          <a:scene3d>
            <a:camera prst="isometricOffAxis2Left" zoom="95000"/>
            <a:lightRig rig="flat" dir="t"/>
          </a:scene3d>
        </p:grpSpPr>
        <p:grpSp>
          <p:nvGrpSpPr>
            <p:cNvPr id="7" name="Group 6"/>
            <p:cNvGrpSpPr/>
            <p:nvPr/>
          </p:nvGrpSpPr>
          <p:grpSpPr>
            <a:xfrm>
              <a:off x="0" y="203199"/>
              <a:ext cx="6096000" cy="3657600"/>
              <a:chOff x="0" y="203199"/>
              <a:chExt cx="6096000" cy="36576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0" y="203199"/>
                <a:ext cx="6096000" cy="3657600"/>
              </a:xfrm>
              <a:prstGeom prst="rect">
                <a:avLst/>
              </a:prstGeom>
              <a:sp3d extrusionH="381000" contourW="38100" prstMaterial="matte">
                <a:contourClr>
                  <a:schemeClr val="lt1"/>
                </a:contourClr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" name="Rectangle 8"/>
              <p:cNvSpPr/>
              <p:nvPr/>
            </p:nvSpPr>
            <p:spPr>
              <a:xfrm>
                <a:off x="0" y="203199"/>
                <a:ext cx="6096000" cy="3657600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47650" tIns="247650" rIns="247650" bIns="247650" numCol="1" spcCol="1270" anchor="ctr" anchorCtr="0">
                <a:noAutofit/>
              </a:bodyPr>
              <a:lstStyle/>
              <a:p>
                <a:pPr lvl="0"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6500" kern="1200"/>
              </a:p>
            </p:txBody>
          </p:sp>
        </p:grpSp>
      </p:grpSp>
      <p:grpSp>
        <p:nvGrpSpPr>
          <p:cNvPr id="10" name="Diagram group"/>
          <p:cNvGrpSpPr/>
          <p:nvPr/>
        </p:nvGrpSpPr>
        <p:grpSpPr>
          <a:xfrm>
            <a:off x="914400" y="1730829"/>
            <a:ext cx="6096000" cy="3657600"/>
            <a:chOff x="0" y="203199"/>
            <a:chExt cx="6096000" cy="3657600"/>
          </a:xfrm>
          <a:scene3d>
            <a:camera prst="isometricOffAxis2Left" zoom="95000"/>
            <a:lightRig rig="flat" dir="t"/>
          </a:scene3d>
        </p:grpSpPr>
        <p:grpSp>
          <p:nvGrpSpPr>
            <p:cNvPr id="11" name="Group 10"/>
            <p:cNvGrpSpPr/>
            <p:nvPr/>
          </p:nvGrpSpPr>
          <p:grpSpPr>
            <a:xfrm>
              <a:off x="0" y="203199"/>
              <a:ext cx="6096000" cy="3657600"/>
              <a:chOff x="0" y="203199"/>
              <a:chExt cx="6096000" cy="36576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0" y="203199"/>
                <a:ext cx="6096000" cy="3657600"/>
              </a:xfrm>
              <a:prstGeom prst="rect">
                <a:avLst/>
              </a:prstGeom>
              <a:sp3d extrusionH="381000" contourW="38100" prstMaterial="matte">
                <a:contourClr>
                  <a:schemeClr val="lt1"/>
                </a:contourClr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" name="Rectangle 12"/>
              <p:cNvSpPr/>
              <p:nvPr/>
            </p:nvSpPr>
            <p:spPr>
              <a:xfrm>
                <a:off x="0" y="203199"/>
                <a:ext cx="6096000" cy="3657600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47650" tIns="247650" rIns="247650" bIns="247650" numCol="1" spcCol="1270" anchor="ctr" anchorCtr="0">
                <a:noAutofit/>
              </a:bodyPr>
              <a:lstStyle/>
              <a:p>
                <a:pPr lvl="0"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6500" kern="1200"/>
              </a:p>
            </p:txBody>
          </p:sp>
        </p:grpSp>
      </p:grpSp>
      <p:grpSp>
        <p:nvGrpSpPr>
          <p:cNvPr id="14" name="Diagram group"/>
          <p:cNvGrpSpPr/>
          <p:nvPr/>
        </p:nvGrpSpPr>
        <p:grpSpPr>
          <a:xfrm>
            <a:off x="-381000" y="2006674"/>
            <a:ext cx="6096000" cy="3657600"/>
            <a:chOff x="0" y="203199"/>
            <a:chExt cx="6096000" cy="3657600"/>
          </a:xfrm>
          <a:scene3d>
            <a:camera prst="isometricOffAxis2Left" zoom="95000"/>
            <a:lightRig rig="flat" dir="t"/>
          </a:scene3d>
        </p:grpSpPr>
        <p:grpSp>
          <p:nvGrpSpPr>
            <p:cNvPr id="15" name="Group 14"/>
            <p:cNvGrpSpPr/>
            <p:nvPr/>
          </p:nvGrpSpPr>
          <p:grpSpPr>
            <a:xfrm>
              <a:off x="0" y="203199"/>
              <a:ext cx="6096000" cy="3657600"/>
              <a:chOff x="0" y="203199"/>
              <a:chExt cx="6096000" cy="36576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0" y="203199"/>
                <a:ext cx="6096000" cy="3657600"/>
              </a:xfrm>
              <a:prstGeom prst="rect">
                <a:avLst/>
              </a:prstGeom>
              <a:sp3d extrusionH="381000" contourW="38100" prstMaterial="matte">
                <a:contourClr>
                  <a:schemeClr val="lt1"/>
                </a:contourClr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7" name="Rectangle 16"/>
              <p:cNvSpPr/>
              <p:nvPr/>
            </p:nvSpPr>
            <p:spPr>
              <a:xfrm>
                <a:off x="0" y="203199"/>
                <a:ext cx="6096000" cy="3657600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47650" tIns="247650" rIns="247650" bIns="247650" numCol="1" spcCol="1270" anchor="ctr" anchorCtr="0">
                <a:noAutofit/>
              </a:bodyPr>
              <a:lstStyle/>
              <a:p>
                <a:pPr lvl="0"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6500" kern="120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114800" y="3439886"/>
                <a:ext cx="685800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800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439886"/>
                <a:ext cx="685800" cy="800219"/>
              </a:xfrm>
              <a:prstGeom prst="rect">
                <a:avLst/>
              </a:prstGeom>
              <a:blipFill rotWithShape="1">
                <a:blip r:embed="rId7"/>
                <a:stretch>
                  <a:fillRect l="-7080" t="-7576" r="-23894"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715000" y="3435364"/>
                <a:ext cx="685800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2800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3435364"/>
                <a:ext cx="685800" cy="800219"/>
              </a:xfrm>
              <a:prstGeom prst="rect">
                <a:avLst/>
              </a:prstGeom>
              <a:blipFill rotWithShape="1">
                <a:blip r:embed="rId8"/>
                <a:stretch>
                  <a:fillRect l="-8036" t="-7634" r="-20536" b="-11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819900" y="3356429"/>
                <a:ext cx="685800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800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900" y="3356429"/>
                <a:ext cx="685800" cy="800219"/>
              </a:xfrm>
              <a:prstGeom prst="rect">
                <a:avLst/>
              </a:prstGeom>
              <a:blipFill rotWithShape="1">
                <a:blip r:embed="rId9"/>
                <a:stretch>
                  <a:fillRect l="-8036" t="-7634" r="-31250" b="-11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848600" y="3159519"/>
                <a:ext cx="685800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800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3159519"/>
                <a:ext cx="685800" cy="800219"/>
              </a:xfrm>
              <a:prstGeom prst="rect">
                <a:avLst/>
              </a:prstGeom>
              <a:blipFill rotWithShape="1">
                <a:blip r:embed="rId10"/>
                <a:stretch>
                  <a:fillRect l="-8036" t="-7576" r="-25893"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609600" y="5791200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Word </a:t>
            </a:r>
            <a:r>
              <a:rPr lang="en-US" b="1" dirty="0" err="1" smtClean="0"/>
              <a:t>Embeddings</a:t>
            </a:r>
            <a:r>
              <a:rPr lang="en-US" b="1" dirty="0" smtClean="0"/>
              <a:t> are shared among each task and transfer information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219700" y="3810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Learning each relation is a </a:t>
            </a:r>
            <a:br>
              <a:rPr lang="en-US" b="1" dirty="0" smtClean="0"/>
            </a:br>
            <a:r>
              <a:rPr lang="en-US" b="1" dirty="0" smtClean="0"/>
              <a:t>separate task.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92D4-AC5D-452D-853D-D795B7BF131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5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5791200" cy="1371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Parameter sharing for relation </a:t>
            </a:r>
            <a:r>
              <a:rPr lang="en-US" dirty="0" err="1" smtClean="0"/>
              <a:t>embeddings</a:t>
            </a:r>
            <a:r>
              <a:rPr lang="en-US" dirty="0" smtClean="0"/>
              <a:t> 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Bordes</a:t>
            </a:r>
            <a:r>
              <a:rPr lang="en-US" sz="1600" dirty="0">
                <a:solidFill>
                  <a:schemeClr val="tx1"/>
                </a:solidFill>
              </a:rPr>
              <a:t> et al., </a:t>
            </a:r>
            <a:r>
              <a:rPr lang="en-US" sz="1600" dirty="0" smtClean="0">
                <a:solidFill>
                  <a:schemeClr val="tx1"/>
                </a:solidFill>
              </a:rPr>
              <a:t>2012)</a:t>
            </a: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92D4-AC5D-452D-853D-D795B7BF131C}" type="slidenum">
              <a:rPr lang="en-US" smtClean="0">
                <a:solidFill>
                  <a:srgbClr val="D1282E"/>
                </a:solidFill>
              </a:rPr>
              <a:pPr/>
              <a:t>22</a:t>
            </a:fld>
            <a:endParaRPr lang="en-US">
              <a:solidFill>
                <a:srgbClr val="D1282E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385816"/>
            <a:ext cx="4278086" cy="4157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624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Linking Text to Knowledge Base for relation discovery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192D4-AC5D-452D-853D-D795B7BF131C}" type="slidenum">
              <a:rPr lang="en-US" smtClean="0">
                <a:solidFill>
                  <a:srgbClr val="D1282E"/>
                </a:solidFill>
              </a:rPr>
              <a:pPr/>
              <a:t>23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00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 discovery/extraction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Relation Extraction is the task of detecting and classifying semantic relationship between </a:t>
            </a:r>
            <a:r>
              <a:rPr lang="en-US" dirty="0"/>
              <a:t>n</a:t>
            </a:r>
            <a:r>
              <a:rPr lang="en-US" b="0" dirty="0" smtClean="0"/>
              <a:t>amed </a:t>
            </a:r>
            <a:r>
              <a:rPr lang="en-US" dirty="0" smtClean="0"/>
              <a:t>e</a:t>
            </a:r>
            <a:r>
              <a:rPr lang="en-US" b="0" dirty="0" smtClean="0"/>
              <a:t>ntities </a:t>
            </a:r>
            <a:r>
              <a:rPr lang="en-US" b="0" dirty="0"/>
              <a:t>(NE</a:t>
            </a:r>
            <a:r>
              <a:rPr lang="en-US" b="0" dirty="0" smtClean="0"/>
              <a:t>).</a:t>
            </a:r>
          </a:p>
          <a:p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DIRT: </a:t>
            </a:r>
            <a:r>
              <a:rPr lang="en-US" b="0" dirty="0" smtClean="0"/>
              <a:t>frequent (dependency) surface patterns from text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TextRunner</a:t>
            </a:r>
            <a:r>
              <a:rPr lang="en-US" dirty="0" smtClean="0"/>
              <a:t>: </a:t>
            </a:r>
            <a:r>
              <a:rPr lang="en-US" b="0" dirty="0" err="1" smtClean="0"/>
              <a:t>bootstraping</a:t>
            </a:r>
            <a:r>
              <a:rPr lang="en-US" b="0" dirty="0" smtClean="0"/>
              <a:t> a classifier on small annotated data set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Distant supervision</a:t>
            </a:r>
            <a:r>
              <a:rPr lang="en-US" b="0" dirty="0" smtClean="0"/>
              <a:t>: using Freebase to annotate a text and learn a classifier on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92D4-AC5D-452D-853D-D795B7BF131C}" type="slidenum">
              <a:rPr lang="en-US" smtClean="0">
                <a:solidFill>
                  <a:srgbClr val="D1282E"/>
                </a:solidFill>
              </a:rPr>
              <a:pPr/>
              <a:t>24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08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14478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0" dirty="0"/>
              <a:t>Shallow, hand-crafted features extracted from text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 smtClean="0"/>
              <a:t>Some facts are missed in Freebase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 smtClean="0"/>
              <a:t>Features extracted from Freebase is 0/1 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92D4-AC5D-452D-853D-D795B7BF131C}" type="slidenum">
              <a:rPr lang="en-US" smtClean="0">
                <a:solidFill>
                  <a:srgbClr val="D1282E"/>
                </a:solidFill>
              </a:rPr>
              <a:pPr/>
              <a:t>25</a:t>
            </a:fld>
            <a:endParaRPr lang="en-US">
              <a:solidFill>
                <a:srgbClr val="D1282E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76943" y="3276600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76943" y="4855029"/>
            <a:ext cx="76200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b="0" dirty="0" smtClean="0"/>
              <a:t>Learning and using word </a:t>
            </a:r>
            <a:r>
              <a:rPr lang="en-US" b="0" dirty="0" err="1" smtClean="0"/>
              <a:t>embeddings</a:t>
            </a:r>
            <a:endParaRPr lang="en-US" b="0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0" dirty="0" smtClean="0"/>
              <a:t>Learning and using entity/relation </a:t>
            </a:r>
            <a:r>
              <a:rPr lang="en-US" b="0" dirty="0" err="1" smtClean="0"/>
              <a:t>embeddings</a:t>
            </a:r>
            <a:endParaRPr lang="en-US" b="0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0" dirty="0" smtClean="0"/>
              <a:t>Populating Freebase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365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 Description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buFont typeface="Arial" pitchFamily="34" charset="0"/>
                  <a:buChar char="•"/>
                </a:pPr>
                <a:endParaRPr lang="en-US" b="0" dirty="0" smtClean="0"/>
              </a:p>
              <a:p>
                <a:r>
                  <a:rPr lang="en-US" dirty="0" err="1" smtClean="0"/>
                  <a:t>Bordes</a:t>
                </a:r>
                <a:r>
                  <a:rPr lang="en-US" dirty="0" smtClean="0"/>
                  <a:t> et al.</a:t>
                </a:r>
                <a:r>
                  <a:rPr lang="en-US" b="0" dirty="0" smtClean="0"/>
                  <a:t> </a:t>
                </a:r>
              </a:p>
              <a:p>
                <a:r>
                  <a:rPr lang="en-US" b="0" dirty="0" smtClean="0"/>
                  <a:t>Given a </a:t>
                </a:r>
                <a:r>
                  <a:rPr lang="en-US" b="0" dirty="0"/>
                  <a:t>KB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</m:oMath>
                </a14:m>
                <a:r>
                  <a:rPr lang="en-US" b="0" dirty="0"/>
                  <a:t> learn features of entities and relations in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/>
                      </a:rPr>
                      <m:t>𝐹</m:t>
                    </m:r>
                  </m:oMath>
                </a14:m>
                <a:r>
                  <a:rPr lang="en-US" b="0" dirty="0"/>
                  <a:t> such that it enables us to discover new relations among the entities.</a:t>
                </a:r>
              </a:p>
              <a:p>
                <a:pPr marL="457200" indent="-457200">
                  <a:buFont typeface="Arial" pitchFamily="34" charset="0"/>
                  <a:buChar char="•"/>
                </a:pPr>
                <a:endParaRPr lang="en-US" b="0" dirty="0" smtClean="0"/>
              </a:p>
              <a:p>
                <a:pPr marL="457200" indent="-457200">
                  <a:buFont typeface="Arial" pitchFamily="34" charset="0"/>
                  <a:buChar char="•"/>
                </a:pPr>
                <a:endParaRPr lang="en-US" b="0" dirty="0"/>
              </a:p>
              <a:p>
                <a:r>
                  <a:rPr lang="en-US" dirty="0" smtClean="0"/>
                  <a:t>Us</a:t>
                </a:r>
                <a:r>
                  <a:rPr lang="en-US" b="0" dirty="0" smtClean="0"/>
                  <a:t> </a:t>
                </a:r>
              </a:p>
              <a:p>
                <a:r>
                  <a:rPr lang="en-US" b="0" dirty="0" smtClean="0"/>
                  <a:t>Given a </a:t>
                </a:r>
                <a:r>
                  <a:rPr lang="en-US" b="0" dirty="0"/>
                  <a:t>Corpus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𝑪</m:t>
                    </m:r>
                  </m:oMath>
                </a14:m>
                <a:r>
                  <a:rPr lang="en-US" b="0" dirty="0" smtClean="0"/>
                  <a:t> and a KB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𝑭</m:t>
                    </m:r>
                  </m:oMath>
                </a14:m>
                <a:r>
                  <a:rPr lang="en-US" b="0" dirty="0" smtClean="0"/>
                  <a:t> learn features of entities and relations in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𝑭</m:t>
                    </m:r>
                  </m:oMath>
                </a14:m>
                <a:r>
                  <a:rPr lang="en-US" b="0" dirty="0" smtClean="0"/>
                  <a:t> such that it enables us to discover new relations among the entities.</a:t>
                </a:r>
              </a:p>
              <a:p>
                <a:pPr marL="457200" indent="-457200">
                  <a:buFont typeface="Arial" pitchFamily="34" charset="0"/>
                  <a:buChar char="•"/>
                </a:pPr>
                <a:endParaRPr lang="en-US" b="0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00" t="-558" r="-1520" b="-13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92D4-AC5D-452D-853D-D795B7BF131C}" type="slidenum">
              <a:rPr lang="en-US" smtClean="0">
                <a:solidFill>
                  <a:srgbClr val="D1282E"/>
                </a:solidFill>
              </a:rPr>
              <a:pPr/>
              <a:t>26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53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Available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endParaRPr lang="en-US" b="0" dirty="0" smtClean="0"/>
          </a:p>
          <a:p>
            <a:r>
              <a:rPr lang="en-US" dirty="0" smtClean="0"/>
              <a:t>Freebase</a:t>
            </a:r>
            <a:endParaRPr lang="en-US" b="0" dirty="0" smtClean="0"/>
          </a:p>
          <a:p>
            <a:endParaRPr lang="en-US" b="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b="0" dirty="0"/>
          </a:p>
          <a:p>
            <a:r>
              <a:rPr lang="en-US" dirty="0" smtClean="0"/>
              <a:t>Corpus</a:t>
            </a:r>
            <a:endParaRPr lang="en-US" b="0" dirty="0" smtClean="0"/>
          </a:p>
          <a:p>
            <a:r>
              <a:rPr lang="en-US" b="0" dirty="0" err="1" smtClean="0"/>
              <a:t>NYTimes</a:t>
            </a:r>
            <a:r>
              <a:rPr lang="en-US" b="0" dirty="0" smtClean="0"/>
              <a:t> corpus, parsed, POS and NE tagged, Only sentences with two NEs</a:t>
            </a:r>
          </a:p>
          <a:p>
            <a:endParaRPr lang="en-US" b="0" dirty="0" smtClean="0"/>
          </a:p>
          <a:p>
            <a:r>
              <a:rPr lang="en-US" dirty="0" smtClean="0"/>
              <a:t>Problem</a:t>
            </a:r>
          </a:p>
          <a:p>
            <a:r>
              <a:rPr lang="en-US" b="0" dirty="0" smtClean="0"/>
              <a:t>Two different formalization, we need to unify this information</a:t>
            </a:r>
            <a:endParaRPr lang="en-US" b="0" dirty="0"/>
          </a:p>
          <a:p>
            <a:endParaRPr lang="en-US" b="0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92D4-AC5D-452D-853D-D795B7BF131C}" type="slidenum">
              <a:rPr lang="en-US" smtClean="0">
                <a:solidFill>
                  <a:srgbClr val="D1282E"/>
                </a:solidFill>
              </a:rPr>
              <a:pPr/>
              <a:t>27</a:t>
            </a:fld>
            <a:endParaRPr lang="en-US">
              <a:solidFill>
                <a:srgbClr val="D1282E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43200"/>
            <a:ext cx="82296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903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Unified formalization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endParaRPr lang="en-US" b="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Represent any desired contextual feature in form of predicate-argument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I</a:t>
            </a:r>
            <a:r>
              <a:rPr lang="en-US" dirty="0" smtClean="0"/>
              <a:t>ntroducing auxiliary predicates for different type of features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Contextual features are </a:t>
            </a:r>
            <a:endParaRPr lang="en-US" dirty="0" smtClean="0"/>
          </a:p>
          <a:p>
            <a:pPr marL="800100" lvl="1" indent="-342900"/>
            <a:r>
              <a:rPr lang="en-US" dirty="0" smtClean="0"/>
              <a:t>Type of NEs:   </a:t>
            </a:r>
            <a:r>
              <a:rPr lang="en-US" i="1" dirty="0" smtClean="0"/>
              <a:t>LOC, PER, ORG,…</a:t>
            </a:r>
          </a:p>
          <a:p>
            <a:pPr marL="800100" lvl="1" indent="-342900"/>
            <a:r>
              <a:rPr lang="en-US" dirty="0" smtClean="0"/>
              <a:t>Dependency role of a word: </a:t>
            </a:r>
            <a:r>
              <a:rPr lang="en-US" i="1" dirty="0" smtClean="0"/>
              <a:t>DOBJ, NSUBJ,…</a:t>
            </a:r>
          </a:p>
          <a:p>
            <a:pPr marL="800100" lvl="1" indent="-342900"/>
            <a:r>
              <a:rPr lang="en-US" dirty="0" smtClean="0"/>
              <a:t>Head of a dependency path: </a:t>
            </a:r>
            <a:r>
              <a:rPr lang="en-US" i="1" dirty="0" smtClean="0"/>
              <a:t>president, head,…</a:t>
            </a:r>
            <a:endParaRPr lang="en-US" i="1" dirty="0"/>
          </a:p>
          <a:p>
            <a:endParaRPr lang="en-US" b="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b="0" dirty="0"/>
          </a:p>
          <a:p>
            <a:endParaRPr lang="en-US" b="0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92D4-AC5D-452D-853D-D795B7BF131C}" type="slidenum">
              <a:rPr lang="en-US" smtClean="0">
                <a:solidFill>
                  <a:srgbClr val="D1282E"/>
                </a:solidFill>
              </a:rPr>
              <a:pPr/>
              <a:t>28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31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92D4-AC5D-452D-853D-D795B7BF131C}" type="slidenum">
              <a:rPr lang="en-US" smtClean="0"/>
              <a:t>29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577" y="914400"/>
            <a:ext cx="50006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41059" y="3182150"/>
            <a:ext cx="5257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HAS_TYPE ( Iran, LOC)</a:t>
            </a:r>
          </a:p>
          <a:p>
            <a:pPr algn="ctr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HAS_TYPE(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Mousavi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, PER)</a:t>
            </a:r>
          </a:p>
          <a:p>
            <a:pPr algn="ctr"/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HAS_DEP_ROLE (Iran, POBJ)</a:t>
            </a:r>
          </a:p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HAS_DEP_ROLE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Mousavi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, APPOS)</a:t>
            </a:r>
          </a:p>
          <a:p>
            <a:pPr algn="ctr"/>
            <a:endParaRPr lang="en-US" b="0" i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0" i="1" dirty="0" smtClean="0">
                <a:latin typeface="Times New Roman" pitchFamily="18" charset="0"/>
                <a:cs typeface="Times New Roman" pitchFamily="18" charset="0"/>
              </a:rPr>
              <a:t>PRESIDENT (</a:t>
            </a:r>
            <a:r>
              <a:rPr lang="en-US" b="0" i="1" dirty="0" err="1" smtClean="0">
                <a:latin typeface="Times New Roman" pitchFamily="18" charset="0"/>
                <a:cs typeface="Times New Roman" pitchFamily="18" charset="0"/>
              </a:rPr>
              <a:t>Mousavi</a:t>
            </a:r>
            <a:r>
              <a:rPr lang="en-US" b="0" i="1" dirty="0" smtClean="0">
                <a:latin typeface="Times New Roman" pitchFamily="18" charset="0"/>
                <a:cs typeface="Times New Roman" pitchFamily="18" charset="0"/>
              </a:rPr>
              <a:t>, Iran)</a:t>
            </a:r>
          </a:p>
          <a:p>
            <a:endParaRPr lang="en-US" b="0" dirty="0" smtClean="0"/>
          </a:p>
          <a:p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924" y="2057400"/>
            <a:ext cx="665797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4267200" y="1447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267200" y="23622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lus 9"/>
          <p:cNvSpPr/>
          <p:nvPr/>
        </p:nvSpPr>
        <p:spPr>
          <a:xfrm>
            <a:off x="4039961" y="5224132"/>
            <a:ext cx="533400" cy="543341"/>
          </a:xfrm>
          <a:prstGeom prst="mathPlu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38200" y="5814419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/Government/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Position_held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/President  (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Mousavi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, Iran)</a:t>
            </a:r>
          </a:p>
          <a:p>
            <a:pPr algn="ctr"/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HAS_TRIGGER 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Government/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Position_held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/President, PRESIDENT )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35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Artificial neural networks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192D4-AC5D-452D-853D-D795B7BF13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8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82000" cy="4373563"/>
          </a:xfrm>
        </p:spPr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endParaRPr lang="en-US" b="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KB		             </a:t>
            </a:r>
            <a:r>
              <a:rPr lang="en-US" b="0" dirty="0" smtClean="0"/>
              <a:t>only freebase relations, </a:t>
            </a:r>
            <a:r>
              <a:rPr lang="en-US" b="0" dirty="0" err="1" smtClean="0"/>
              <a:t>Bordes</a:t>
            </a:r>
            <a:r>
              <a:rPr lang="en-US" b="0" dirty="0" smtClean="0"/>
              <a:t> et al. settings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KB+Trigger</a:t>
            </a:r>
            <a:r>
              <a:rPr lang="en-US" dirty="0" smtClean="0"/>
              <a:t>             </a:t>
            </a:r>
            <a:r>
              <a:rPr lang="en-US" b="0" dirty="0" smtClean="0"/>
              <a:t>freebase relations and surface patterns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Text+KB</a:t>
            </a:r>
            <a:r>
              <a:rPr lang="en-US" dirty="0" smtClean="0"/>
              <a:t>\Trigger     </a:t>
            </a:r>
            <a:r>
              <a:rPr lang="en-US" b="0" dirty="0" smtClean="0"/>
              <a:t>all features except surface patterns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Text+KB</a:t>
            </a:r>
            <a:r>
              <a:rPr lang="en-US" dirty="0" smtClean="0"/>
              <a:t>		</a:t>
            </a:r>
            <a:r>
              <a:rPr lang="en-US" b="0" dirty="0" smtClean="0"/>
              <a:t>all features</a:t>
            </a:r>
          </a:p>
          <a:p>
            <a:endParaRPr lang="en-US" b="0" dirty="0" smtClean="0"/>
          </a:p>
          <a:p>
            <a:endParaRPr lang="en-US" b="0" dirty="0"/>
          </a:p>
          <a:p>
            <a:endParaRPr lang="en-US" b="0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92D4-AC5D-452D-853D-D795B7BF131C}" type="slidenum">
              <a:rPr lang="en-US" smtClean="0">
                <a:solidFill>
                  <a:srgbClr val="D1282E"/>
                </a:solidFill>
              </a:rPr>
              <a:pPr/>
              <a:t>30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12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996543" y="4085547"/>
            <a:ext cx="3886200" cy="7987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974771" y="2812978"/>
            <a:ext cx="31242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5106399"/>
              </p:ext>
            </p:extLst>
          </p:nvPr>
        </p:nvGraphicFramePr>
        <p:xfrm>
          <a:off x="-1371600" y="2133600"/>
          <a:ext cx="76200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48942" y="3023212"/>
            <a:ext cx="2775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F5C201">
                    <a:lumMod val="60000"/>
                    <a:lumOff val="40000"/>
                  </a:srgbClr>
                </a:solidFill>
              </a:rPr>
              <a:t>Use </a:t>
            </a:r>
            <a:r>
              <a:rPr lang="en-US" dirty="0" err="1" smtClean="0">
                <a:solidFill>
                  <a:srgbClr val="F5C201">
                    <a:lumMod val="60000"/>
                    <a:lumOff val="40000"/>
                  </a:srgbClr>
                </a:solidFill>
              </a:rPr>
              <a:t>embeddings</a:t>
            </a:r>
            <a:r>
              <a:rPr lang="en-US" dirty="0" smtClean="0">
                <a:solidFill>
                  <a:srgbClr val="F5C201">
                    <a:lumMod val="60000"/>
                    <a:lumOff val="40000"/>
                  </a:srgbClr>
                </a:solidFill>
              </a:rPr>
              <a:t> to   predict unseen relations</a:t>
            </a:r>
            <a:endParaRPr lang="en-US" dirty="0">
              <a:solidFill>
                <a:srgbClr val="F5C20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96543" y="4161746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Given</a:t>
            </a:r>
            <a:r>
              <a:rPr lang="en-US" dirty="0" smtClean="0">
                <a:solidFill>
                  <a:srgbClr val="000000"/>
                </a:solidFill>
              </a:rPr>
              <a:t>: Two NEs</a:t>
            </a:r>
          </a:p>
          <a:p>
            <a:r>
              <a:rPr lang="en-US" b="1" dirty="0" smtClean="0">
                <a:solidFill>
                  <a:srgbClr val="000000"/>
                </a:solidFill>
                <a:sym typeface="Wingdings" pitchFamily="2" charset="2"/>
              </a:rPr>
              <a:t>Task:   </a:t>
            </a:r>
            <a:r>
              <a:rPr lang="en-US" dirty="0" smtClean="0">
                <a:solidFill>
                  <a:srgbClr val="000000"/>
                </a:solidFill>
                <a:sym typeface="Wingdings" pitchFamily="2" charset="2"/>
              </a:rPr>
              <a:t>Rank Relations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81590" y="228600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Idea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92D4-AC5D-452D-853D-D795B7BF131C}" type="slidenum">
              <a:rPr lang="en-US" smtClean="0">
                <a:solidFill>
                  <a:srgbClr val="D1282E"/>
                </a:solidFill>
              </a:rPr>
              <a:pPr/>
              <a:t>31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27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92D4-AC5D-452D-853D-D795B7BF131C}" type="slidenum">
              <a:rPr lang="en-US" smtClean="0">
                <a:solidFill>
                  <a:srgbClr val="D1282E"/>
                </a:solidFill>
              </a:rPr>
              <a:pPr/>
              <a:t>32</a:t>
            </a:fld>
            <a:endParaRPr lang="en-US">
              <a:solidFill>
                <a:srgbClr val="D1282E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52600"/>
            <a:ext cx="633412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520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8000999" cy="5733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381000"/>
            <a:ext cx="5791200" cy="1371600"/>
          </a:xfrm>
        </p:spPr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92D4-AC5D-452D-853D-D795B7BF131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0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82000" cy="437356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itchFamily="34" charset="0"/>
              <a:buChar char="•"/>
            </a:pPr>
            <a:endParaRPr lang="en-US" b="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A formalization and process proposed which incorporates information from text to KB to learn  entity/relation </a:t>
            </a:r>
            <a:r>
              <a:rPr lang="en-US" dirty="0" err="1" smtClean="0"/>
              <a:t>embeddings</a:t>
            </a:r>
            <a:r>
              <a:rPr lang="en-US" dirty="0" smtClean="0"/>
              <a:t> from both resources.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Joint </a:t>
            </a:r>
            <a:r>
              <a:rPr lang="en-US" i="1" dirty="0" err="1" smtClean="0"/>
              <a:t>Text+KB</a:t>
            </a:r>
            <a:r>
              <a:rPr lang="en-US" dirty="0" smtClean="0"/>
              <a:t> </a:t>
            </a:r>
            <a:r>
              <a:rPr lang="en-US" dirty="0" err="1" smtClean="0"/>
              <a:t>embeddings</a:t>
            </a:r>
            <a:r>
              <a:rPr lang="en-US" dirty="0" smtClean="0"/>
              <a:t> perform much better than </a:t>
            </a:r>
            <a:r>
              <a:rPr lang="en-US" i="1" dirty="0" smtClean="0"/>
              <a:t>KB </a:t>
            </a:r>
            <a:r>
              <a:rPr lang="en-US" dirty="0" err="1" smtClean="0"/>
              <a:t>embeddings</a:t>
            </a:r>
            <a:r>
              <a:rPr lang="en-US" dirty="0" smtClean="0"/>
              <a:t> in predicting unseen relations among entities.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We can induce new relations: this model is not only able to predict Freebase relations among entities but with using </a:t>
            </a:r>
            <a:r>
              <a:rPr lang="en-US" i="1" dirty="0"/>
              <a:t>Triggers</a:t>
            </a:r>
            <a:r>
              <a:rPr lang="en-US" dirty="0"/>
              <a:t> or surface </a:t>
            </a:r>
            <a:r>
              <a:rPr lang="en-US" dirty="0" smtClean="0"/>
              <a:t>patterns can predict relations that is not mentioned in it. </a:t>
            </a:r>
          </a:p>
          <a:p>
            <a:endParaRPr lang="en-US" dirty="0" smtClean="0"/>
          </a:p>
          <a:p>
            <a:endParaRPr lang="en-US" b="0" dirty="0" smtClean="0"/>
          </a:p>
          <a:p>
            <a:endParaRPr lang="en-US" b="0" dirty="0"/>
          </a:p>
          <a:p>
            <a:endParaRPr lang="en-US" b="0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92D4-AC5D-452D-853D-D795B7BF131C}" type="slidenum">
              <a:rPr lang="en-US" smtClean="0">
                <a:solidFill>
                  <a:srgbClr val="D1282E"/>
                </a:solidFill>
              </a:rPr>
              <a:pPr/>
              <a:t>34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17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Entity linking among multiple Lexical resources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192D4-AC5D-452D-853D-D795B7BF131C}" type="slidenum">
              <a:rPr lang="en-US" smtClean="0">
                <a:solidFill>
                  <a:srgbClr val="D1282E"/>
                </a:solidFill>
              </a:rPr>
              <a:pPr/>
              <a:t>35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23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82000" cy="4373563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 pitchFamily="34" charset="0"/>
              <a:buChar char="•"/>
            </a:pPr>
            <a:endParaRPr lang="en-US" b="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 previous section we were predicting semantic relations among NEs by learning representation of NEs and relations.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We can do the same for any semantic relation among words in general.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Several advantages:</a:t>
            </a:r>
          </a:p>
          <a:p>
            <a:pPr marL="914400" lvl="1" indent="-457200"/>
            <a:r>
              <a:rPr lang="en-US" dirty="0" smtClean="0"/>
              <a:t>Induced word features can be used in almost every other NLP task: parsing, tagging, …</a:t>
            </a:r>
          </a:p>
          <a:p>
            <a:pPr marL="914400" lvl="1" indent="-457200"/>
            <a:r>
              <a:rPr lang="en-US" dirty="0" smtClean="0"/>
              <a:t>We can learn word </a:t>
            </a:r>
            <a:r>
              <a:rPr lang="en-US" dirty="0" err="1" smtClean="0"/>
              <a:t>embeddings</a:t>
            </a:r>
            <a:r>
              <a:rPr lang="en-US" dirty="0" smtClean="0"/>
              <a:t> from multiple resources with different perspective</a:t>
            </a:r>
          </a:p>
          <a:p>
            <a:pPr marL="914400" lvl="1" indent="-457200"/>
            <a:r>
              <a:rPr lang="en-US" dirty="0" smtClean="0"/>
              <a:t>We can link resources together or learn multi-lingual word </a:t>
            </a:r>
            <a:r>
              <a:rPr lang="en-US" dirty="0" err="1" smtClean="0"/>
              <a:t>embeddings</a:t>
            </a:r>
            <a:r>
              <a:rPr lang="en-US" dirty="0" smtClean="0"/>
              <a:t>: machine translation, word sense disambiguation</a:t>
            </a:r>
          </a:p>
          <a:p>
            <a:endParaRPr lang="en-US" b="0" dirty="0" smtClean="0"/>
          </a:p>
          <a:p>
            <a:endParaRPr lang="en-US" b="0" dirty="0"/>
          </a:p>
          <a:p>
            <a:endParaRPr lang="en-US" b="0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92D4-AC5D-452D-853D-D795B7BF131C}" type="slidenum">
              <a:rPr lang="en-US" smtClean="0">
                <a:solidFill>
                  <a:srgbClr val="D1282E"/>
                </a:solidFill>
              </a:rPr>
              <a:pPr/>
              <a:t>36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22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 Description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457200" indent="-457200">
                  <a:buFont typeface="Arial" pitchFamily="34" charset="0"/>
                  <a:buChar char="•"/>
                </a:pPr>
                <a:endParaRPr lang="en-US" b="0" dirty="0" smtClean="0"/>
              </a:p>
              <a:p>
                <a:r>
                  <a:rPr lang="en-US" dirty="0" err="1" smtClean="0"/>
                  <a:t>Bordes</a:t>
                </a:r>
                <a:r>
                  <a:rPr lang="en-US" dirty="0" smtClean="0"/>
                  <a:t> et al.</a:t>
                </a:r>
                <a:r>
                  <a:rPr lang="en-US" b="0" dirty="0" smtClean="0"/>
                  <a:t> </a:t>
                </a:r>
              </a:p>
              <a:p>
                <a:r>
                  <a:rPr lang="en-US" b="0" dirty="0" smtClean="0"/>
                  <a:t>Given a lexical resource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𝑳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en-US" b="0" dirty="0"/>
                  <a:t>learn features of entities and relations in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𝑳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en-US" b="0" dirty="0"/>
                  <a:t>such that it enables us to discover new relations among the entities.</a:t>
                </a:r>
              </a:p>
              <a:p>
                <a:pPr marL="457200" indent="-457200">
                  <a:buFont typeface="Arial" pitchFamily="34" charset="0"/>
                  <a:buChar char="•"/>
                </a:pPr>
                <a:endParaRPr lang="en-US" b="0" dirty="0" smtClean="0"/>
              </a:p>
              <a:p>
                <a:pPr marL="457200" indent="-457200">
                  <a:buFont typeface="Arial" pitchFamily="34" charset="0"/>
                  <a:buChar char="•"/>
                </a:pPr>
                <a:endParaRPr lang="en-US" b="0" dirty="0"/>
              </a:p>
              <a:p>
                <a:r>
                  <a:rPr lang="en-US" dirty="0" smtClean="0"/>
                  <a:t>Us</a:t>
                </a:r>
                <a:r>
                  <a:rPr lang="en-US" b="0" dirty="0" smtClean="0"/>
                  <a:t> </a:t>
                </a:r>
              </a:p>
              <a:p>
                <a:r>
                  <a:rPr lang="en-US" b="0" dirty="0" smtClean="0"/>
                  <a:t>Given a set of </a:t>
                </a:r>
                <a:r>
                  <a:rPr lang="en-US" b="0" dirty="0"/>
                  <a:t>lexical </a:t>
                </a:r>
                <a:r>
                  <a:rPr lang="en-US" b="0" dirty="0" smtClean="0"/>
                  <a:t>resources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…,</m:t>
                        </m:r>
                        <m:r>
                          <a:rPr lang="en-US" b="1" i="1" smtClean="0"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b="0" dirty="0"/>
                  <a:t> </a:t>
                </a:r>
                <a:r>
                  <a:rPr lang="en-US" b="0" dirty="0" smtClean="0"/>
                  <a:t>and a set of cross-resource relations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→</m:t>
                        </m:r>
                        <m:r>
                          <a:rPr lang="en-US" b="1" i="1" smtClean="0"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b="0" dirty="0" smtClean="0"/>
                  <a:t>  learn features of entities and relations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b="0" dirty="0" smtClean="0"/>
                  <a:t> such that it enables us to discover new relations among the entities.</a:t>
                </a:r>
              </a:p>
              <a:p>
                <a:pPr marL="457200" indent="-457200">
                  <a:buFont typeface="Arial" pitchFamily="34" charset="0"/>
                  <a:buChar char="•"/>
                </a:pPr>
                <a:endParaRPr lang="en-US" b="0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00" t="-1255" r="-880" b="-19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92D4-AC5D-452D-853D-D795B7BF131C}" type="slidenum">
              <a:rPr lang="en-US" smtClean="0">
                <a:solidFill>
                  <a:srgbClr val="D1282E"/>
                </a:solidFill>
              </a:rPr>
              <a:pPr/>
              <a:t>37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3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Bi-lingual word </a:t>
            </a:r>
            <a:r>
              <a:rPr lang="en-US" dirty="0" err="1" smtClean="0"/>
              <a:t>embeddings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itchFamily="34" charset="0"/>
              <a:buChar char="•"/>
            </a:pPr>
            <a:endParaRPr lang="en-US" b="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Relations:</a:t>
            </a:r>
          </a:p>
          <a:p>
            <a:pPr marL="914400" lvl="1" indent="-457200"/>
            <a:r>
              <a:rPr lang="en-US" dirty="0" smtClean="0"/>
              <a:t>Semantic relations: </a:t>
            </a:r>
            <a:r>
              <a:rPr lang="en-US" dirty="0" err="1" smtClean="0"/>
              <a:t>meronymy</a:t>
            </a:r>
            <a:r>
              <a:rPr lang="en-US" dirty="0" smtClean="0"/>
              <a:t>, </a:t>
            </a:r>
            <a:r>
              <a:rPr lang="en-US" dirty="0" err="1" smtClean="0"/>
              <a:t>holonymy</a:t>
            </a:r>
            <a:r>
              <a:rPr lang="en-US" dirty="0" smtClean="0"/>
              <a:t>,…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Entities:</a:t>
            </a:r>
          </a:p>
          <a:p>
            <a:pPr marL="914400" lvl="1" indent="-457200"/>
            <a:r>
              <a:rPr lang="en-US" dirty="0" smtClean="0"/>
              <a:t>Word senses</a:t>
            </a:r>
            <a:endParaRPr lang="en-US" dirty="0"/>
          </a:p>
          <a:p>
            <a:pPr marL="457200" indent="-457200">
              <a:buFont typeface="Arial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Learning </a:t>
            </a:r>
            <a:r>
              <a:rPr lang="en-US" dirty="0"/>
              <a:t>WordNet-</a:t>
            </a:r>
            <a:r>
              <a:rPr lang="en-US" dirty="0" err="1"/>
              <a:t>GermaNet</a:t>
            </a:r>
            <a:r>
              <a:rPr lang="en-US" dirty="0"/>
              <a:t> </a:t>
            </a:r>
            <a:r>
              <a:rPr lang="en-US" dirty="0" err="1"/>
              <a:t>embeddings</a:t>
            </a:r>
            <a:endParaRPr lang="en-US" dirty="0"/>
          </a:p>
          <a:p>
            <a:pPr marL="914400" lvl="1" indent="-457200"/>
            <a:r>
              <a:rPr lang="en-US" dirty="0"/>
              <a:t>WordNet triples</a:t>
            </a:r>
          </a:p>
          <a:p>
            <a:pPr marL="914400" lvl="1" indent="-457200"/>
            <a:r>
              <a:rPr lang="en-US" dirty="0" err="1"/>
              <a:t>GermaNet</a:t>
            </a:r>
            <a:r>
              <a:rPr lang="en-US" dirty="0"/>
              <a:t> triples</a:t>
            </a:r>
          </a:p>
          <a:p>
            <a:pPr marL="914400" lvl="1" indent="-457200"/>
            <a:r>
              <a:rPr lang="en-US" dirty="0"/>
              <a:t>ILI cross-lingual triples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92D4-AC5D-452D-853D-D795B7BF131C}" type="slidenum">
              <a:rPr lang="en-US" smtClean="0">
                <a:solidFill>
                  <a:srgbClr val="D1282E"/>
                </a:solidFill>
              </a:rPr>
              <a:pPr/>
              <a:t>38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78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1915886"/>
            <a:ext cx="9144000" cy="433278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92D4-AC5D-452D-853D-D795B7BF131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8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spc="-60" dirty="0">
                <a:ea typeface="+mj-ea"/>
                <a:cs typeface="+mj-cs"/>
              </a:rPr>
              <a:t>Single neuron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192D4-AC5D-452D-853D-D795B7BF131C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9800"/>
            <a:ext cx="4927218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724400" y="2209800"/>
                <a:ext cx="4343400" cy="3193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b="1" dirty="0" smtClean="0"/>
                  <a:t>Linear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𝑎𝑥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endParaRPr lang="en-US" b="0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b="1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b="1" dirty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b="1" dirty="0" smtClean="0"/>
                  <a:t>Step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0,  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𝜃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&amp;1, 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𝜃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b="1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b="1" dirty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b="1" dirty="0" smtClean="0"/>
                  <a:t>Tangent hyperbolic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𝑡𝑎𝑛h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b="1" dirty="0" smtClean="0"/>
                  <a:t>Log-sigmoid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 1+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209800"/>
                <a:ext cx="4343400" cy="3193375"/>
              </a:xfrm>
              <a:prstGeom prst="rect">
                <a:avLst/>
              </a:prstGeom>
              <a:blipFill rotWithShape="1">
                <a:blip r:embed="rId3"/>
                <a:stretch>
                  <a:fillRect l="-842" t="-956" r="-140" b="-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08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996543" y="4085547"/>
            <a:ext cx="3886200" cy="7987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800600" y="1915103"/>
            <a:ext cx="31242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Intrinsic Evaluation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4676019"/>
              </p:ext>
            </p:extLst>
          </p:nvPr>
        </p:nvGraphicFramePr>
        <p:xfrm>
          <a:off x="-1371600" y="2133600"/>
          <a:ext cx="76200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96543" y="2167430"/>
            <a:ext cx="2775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Use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embeddings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to   predict missing entities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96543" y="4161746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Given</a:t>
            </a:r>
            <a:r>
              <a:rPr lang="en-US" dirty="0" smtClean="0"/>
              <a:t>: An entity and a relation</a:t>
            </a:r>
          </a:p>
          <a:p>
            <a:r>
              <a:rPr lang="en-US" b="1" dirty="0" smtClean="0">
                <a:sym typeface="Wingdings" pitchFamily="2" charset="2"/>
              </a:rPr>
              <a:t>Task:   </a:t>
            </a:r>
            <a:r>
              <a:rPr lang="en-US" dirty="0" smtClean="0">
                <a:sym typeface="Wingdings" pitchFamily="2" charset="2"/>
              </a:rPr>
              <a:t>Rank the missing entity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890540" y="157881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Idea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92D4-AC5D-452D-853D-D795B7BF131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0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33400"/>
            <a:ext cx="5791200" cy="1371600"/>
          </a:xfrm>
        </p:spPr>
        <p:txBody>
          <a:bodyPr/>
          <a:lstStyle/>
          <a:p>
            <a:r>
              <a:rPr lang="en-US" dirty="0" smtClean="0"/>
              <a:t>Model comparison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92D4-AC5D-452D-853D-D795B7BF131C}" type="slidenum">
              <a:rPr lang="en-US" smtClean="0"/>
              <a:t>41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742201"/>
            <a:ext cx="6477000" cy="6115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571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702629" y="2888118"/>
            <a:ext cx="3886200" cy="7987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38860" y="2780712"/>
            <a:ext cx="3299740" cy="1334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Extrinsic Evaluation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4803" y="2888118"/>
            <a:ext cx="29513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F5C201">
                    <a:lumMod val="60000"/>
                    <a:lumOff val="40000"/>
                  </a:srgbClr>
                </a:solidFill>
              </a:rPr>
              <a:t>Use </a:t>
            </a:r>
            <a:r>
              <a:rPr lang="en-US" dirty="0" err="1" smtClean="0">
                <a:solidFill>
                  <a:srgbClr val="F5C201">
                    <a:lumMod val="60000"/>
                    <a:lumOff val="40000"/>
                  </a:srgbClr>
                </a:solidFill>
              </a:rPr>
              <a:t>embeddings</a:t>
            </a:r>
            <a:r>
              <a:rPr lang="en-US" dirty="0" smtClean="0">
                <a:solidFill>
                  <a:srgbClr val="F5C201">
                    <a:lumMod val="60000"/>
                    <a:lumOff val="40000"/>
                  </a:srgbClr>
                </a:solidFill>
              </a:rPr>
              <a:t> to   predict semantic similarity of word pairs judged by humans</a:t>
            </a:r>
            <a:endParaRPr lang="en-US" dirty="0">
              <a:solidFill>
                <a:srgbClr val="F5C20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20343" y="2990947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Given</a:t>
            </a:r>
            <a:r>
              <a:rPr lang="en-US" dirty="0" smtClean="0">
                <a:solidFill>
                  <a:srgbClr val="000000"/>
                </a:solidFill>
              </a:rPr>
              <a:t>: a pair of words</a:t>
            </a:r>
          </a:p>
          <a:p>
            <a:r>
              <a:rPr lang="en-US" b="1" dirty="0" smtClean="0">
                <a:solidFill>
                  <a:srgbClr val="000000"/>
                </a:solidFill>
                <a:sym typeface="Wingdings" pitchFamily="2" charset="2"/>
              </a:rPr>
              <a:t>Task:   </a:t>
            </a:r>
            <a:r>
              <a:rPr lang="en-US" dirty="0" smtClean="0">
                <a:solidFill>
                  <a:srgbClr val="000000"/>
                </a:solidFill>
                <a:sym typeface="Wingdings" pitchFamily="2" charset="2"/>
              </a:rPr>
              <a:t>predict their similarity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28800" y="244442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Idea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92D4-AC5D-452D-853D-D795B7BF131C}" type="slidenum">
              <a:rPr lang="en-US" smtClean="0">
                <a:solidFill>
                  <a:srgbClr val="D1282E"/>
                </a:solidFill>
              </a:rPr>
              <a:pPr/>
              <a:t>42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67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7" y="4038600"/>
            <a:ext cx="7058706" cy="2952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295400"/>
            <a:ext cx="8763000" cy="3026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Word-pair Similarity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92D4-AC5D-452D-853D-D795B7BF131C}" type="slidenum">
              <a:rPr lang="en-US" smtClean="0">
                <a:solidFill>
                  <a:srgbClr val="D1282E"/>
                </a:solidFill>
              </a:rPr>
              <a:pPr/>
              <a:t>43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69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82000" cy="4373563"/>
          </a:xfrm>
        </p:spPr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endParaRPr lang="en-US" b="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A framework is proposed here to learn word features from multiple resources.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The motivation behind the framework has been empirically tested by learning bi-lingual word </a:t>
            </a:r>
            <a:r>
              <a:rPr lang="en-US" dirty="0" err="1" smtClean="0"/>
              <a:t>embeddings</a:t>
            </a:r>
            <a:r>
              <a:rPr lang="en-US" dirty="0" smtClean="0"/>
              <a:t> from WordNet and </a:t>
            </a:r>
            <a:r>
              <a:rPr lang="en-US" dirty="0" err="1" smtClean="0"/>
              <a:t>GermaNet</a:t>
            </a:r>
            <a:r>
              <a:rPr lang="en-US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Bi-lingual structured </a:t>
            </a:r>
            <a:r>
              <a:rPr lang="en-US" dirty="0" err="1" smtClean="0"/>
              <a:t>embeddings</a:t>
            </a:r>
            <a:r>
              <a:rPr lang="en-US" dirty="0" smtClean="0"/>
              <a:t> have been evaluated on several word-pair similarity datasets and shown significant improvement over mono-lingual and other type of corpus-based </a:t>
            </a:r>
            <a:r>
              <a:rPr lang="en-US" dirty="0" err="1" smtClean="0"/>
              <a:t>embeddings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b="0" dirty="0" smtClean="0"/>
          </a:p>
          <a:p>
            <a:endParaRPr lang="en-US" b="0" dirty="0"/>
          </a:p>
          <a:p>
            <a:endParaRPr lang="en-US" b="0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92D4-AC5D-452D-853D-D795B7BF131C}" type="slidenum">
              <a:rPr lang="en-US" smtClean="0">
                <a:solidFill>
                  <a:srgbClr val="D1282E"/>
                </a:solidFill>
              </a:rPr>
              <a:pPr/>
              <a:t>44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27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Our models don’t have probabilistic output which hurts their ability to be used along other NLP models in cascade or for evaluation.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More types of features can be used for all of our models to examine their effect.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92D4-AC5D-452D-853D-D795B7BF131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57912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Thank you, LSV!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92D4-AC5D-452D-853D-D795B7BF131C}" type="slidenum">
              <a:rPr lang="en-US" smtClean="0">
                <a:solidFill>
                  <a:srgbClr val="D1282E"/>
                </a:solidFill>
              </a:rPr>
              <a:pPr/>
              <a:t>46</a:t>
            </a:fld>
            <a:endParaRPr lang="en-US">
              <a:solidFill>
                <a:srgbClr val="D1282E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113314"/>
            <a:ext cx="2195512" cy="19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993572"/>
            <a:ext cx="1586315" cy="203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82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63" y="4495800"/>
            <a:ext cx="1549747" cy="15829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63" y="2242456"/>
            <a:ext cx="1549747" cy="1615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127" y="4495800"/>
            <a:ext cx="1582073" cy="16159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127" y="2285407"/>
            <a:ext cx="1573024" cy="157302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57912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Thank you, </a:t>
            </a:r>
            <a:r>
              <a:rPr lang="en-US" dirty="0" err="1" smtClean="0"/>
              <a:t>ukp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92D4-AC5D-452D-853D-D795B7BF131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2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09800"/>
            <a:ext cx="8229600" cy="1371600"/>
          </a:xfrm>
        </p:spPr>
        <p:txBody>
          <a:bodyPr/>
          <a:lstStyle/>
          <a:p>
            <a:r>
              <a:rPr lang="en-US" dirty="0" smtClean="0"/>
              <a:t>Thank you for your attention.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4038600"/>
            <a:ext cx="82296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Question?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92D4-AC5D-452D-853D-D795B7BF131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spc="-60" dirty="0">
                <a:ea typeface="+mj-ea"/>
                <a:cs typeface="+mj-cs"/>
              </a:rPr>
              <a:t>A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192D4-AC5D-452D-853D-D795B7BF131C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911" y="2057400"/>
            <a:ext cx="44481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88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ANN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7244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Optimization Problem</a:t>
            </a:r>
          </a:p>
          <a:p>
            <a:pPr marL="914400" lvl="1" indent="-457200"/>
            <a:r>
              <a:rPr lang="en-US" b="1" dirty="0" smtClean="0"/>
              <a:t>Error</a:t>
            </a:r>
            <a:r>
              <a:rPr lang="en-US" dirty="0" smtClean="0"/>
              <a:t>: difference between output of network and true value</a:t>
            </a:r>
          </a:p>
          <a:p>
            <a:pPr marL="914400" lvl="1" indent="-457200"/>
            <a:r>
              <a:rPr lang="en-US" dirty="0" smtClean="0"/>
              <a:t>Minimizing Error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Single Supervised Layer</a:t>
            </a:r>
          </a:p>
          <a:p>
            <a:pPr marL="914400" lvl="1" indent="-457200"/>
            <a:r>
              <a:rPr lang="en-US" dirty="0" smtClean="0"/>
              <a:t>Batch Learning</a:t>
            </a:r>
          </a:p>
          <a:p>
            <a:pPr marL="914400" lvl="1" indent="-457200"/>
            <a:r>
              <a:rPr lang="en-US" dirty="0" smtClean="0"/>
              <a:t>Online Learning</a:t>
            </a:r>
          </a:p>
          <a:p>
            <a:pPr marL="914400" lvl="1" indent="-457200"/>
            <a:r>
              <a:rPr lang="en-US" dirty="0" smtClean="0"/>
              <a:t>Stochastic Gradient Descent</a:t>
            </a:r>
          </a:p>
          <a:p>
            <a:pPr lvl="2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Other Layers</a:t>
            </a:r>
          </a:p>
          <a:p>
            <a:pPr marL="914400" lvl="1" indent="-457200"/>
            <a:r>
              <a:rPr lang="en-US" dirty="0" err="1" smtClean="0"/>
              <a:t>Backpropagation</a:t>
            </a:r>
            <a:r>
              <a:rPr lang="en-US" dirty="0" smtClean="0"/>
              <a:t>: Backward propagation of errors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92D4-AC5D-452D-853D-D795B7BF131C}" type="slidenum">
              <a:rPr lang="en-US" smtClean="0">
                <a:solidFill>
                  <a:srgbClr val="D1282E"/>
                </a:solidFill>
              </a:rPr>
              <a:pPr/>
              <a:t>6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96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Representation Learning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192D4-AC5D-452D-853D-D795B7BF131C}" type="slidenum">
              <a:rPr lang="en-US" smtClean="0">
                <a:solidFill>
                  <a:srgbClr val="D1282E"/>
                </a:solidFill>
              </a:rPr>
              <a:pPr/>
              <a:t>7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39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2133600"/>
            <a:ext cx="3733800" cy="4373563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Feature Engineering is labor-intensive: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dirty="0" smtClean="0"/>
              <a:t>90% of labor in industrial ML </a:t>
            </a:r>
          </a:p>
          <a:p>
            <a:pPr marL="800100" lvl="1" indent="-342900">
              <a:buFont typeface="Wingdings" pitchFamily="2" charset="2"/>
              <a:buChar char="Ø"/>
            </a:pPr>
            <a:endParaRPr lang="en-US" dirty="0"/>
          </a:p>
          <a:p>
            <a:pPr lvl="1" indent="0">
              <a:buNone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Performance is dependent on feature engineering.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Right Arrow 3"/>
          <p:cNvSpPr/>
          <p:nvPr/>
        </p:nvSpPr>
        <p:spPr>
          <a:xfrm>
            <a:off x="3505200" y="3200400"/>
            <a:ext cx="18288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62600" y="2079172"/>
            <a:ext cx="3733800" cy="1904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6000" dirty="0"/>
          </a:p>
          <a:p>
            <a:r>
              <a:rPr lang="en-US" sz="6000" dirty="0" smtClean="0"/>
              <a:t>Learn Features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92D4-AC5D-452D-853D-D795B7BF13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0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</a:t>
            </a:r>
            <a:r>
              <a:rPr lang="en-US" dirty="0" err="1" smtClean="0"/>
              <a:t>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518160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 mathematical object , often a vector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Each dimension corresponds to a feature.</a:t>
            </a:r>
          </a:p>
          <a:p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Each feature or subset of features has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grammatical</a:t>
            </a:r>
            <a:r>
              <a:rPr lang="en-US" dirty="0" smtClean="0"/>
              <a:t> or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semantical</a:t>
            </a:r>
            <a:r>
              <a:rPr lang="en-US" dirty="0" smtClean="0"/>
              <a:t> interpretation.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Can be designed  by hand or can be learned.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Most of NLP applications can benefit from it:</a:t>
            </a:r>
          </a:p>
          <a:p>
            <a:pPr marL="800100" lvl="1" indent="-342900"/>
            <a:r>
              <a:rPr lang="en-US" dirty="0"/>
              <a:t>NER         [</a:t>
            </a:r>
            <a:r>
              <a:rPr lang="en-US" dirty="0" err="1"/>
              <a:t>Turian</a:t>
            </a:r>
            <a:r>
              <a:rPr lang="en-US" dirty="0"/>
              <a:t> et al., </a:t>
            </a:r>
            <a:r>
              <a:rPr lang="en-US" dirty="0" smtClean="0"/>
              <a:t>ACL ’10]</a:t>
            </a:r>
          </a:p>
          <a:p>
            <a:pPr marL="800100" lvl="1" indent="-342900"/>
            <a:r>
              <a:rPr lang="en-US" dirty="0" smtClean="0"/>
              <a:t>Chunking [</a:t>
            </a:r>
            <a:r>
              <a:rPr lang="en-US" dirty="0" err="1" smtClean="0"/>
              <a:t>Turian</a:t>
            </a:r>
            <a:r>
              <a:rPr lang="en-US" dirty="0" smtClean="0"/>
              <a:t> et al., ACL ’10]</a:t>
            </a:r>
          </a:p>
          <a:p>
            <a:pPr marL="800100" lvl="1" indent="-342900"/>
            <a:r>
              <a:rPr lang="en-US" dirty="0" smtClean="0"/>
              <a:t>Parsing    [</a:t>
            </a:r>
            <a:r>
              <a:rPr lang="en-US" dirty="0" err="1" smtClean="0"/>
              <a:t>Socher</a:t>
            </a:r>
            <a:r>
              <a:rPr lang="en-US" dirty="0" smtClean="0"/>
              <a:t> et al., ACL ’13]</a:t>
            </a:r>
          </a:p>
          <a:p>
            <a:pPr marL="800100" lvl="1" indent="-342900"/>
            <a:r>
              <a:rPr lang="en-US" dirty="0" smtClean="0"/>
              <a:t>SRL          [</a:t>
            </a:r>
            <a:r>
              <a:rPr lang="en-US" dirty="0" err="1" smtClean="0"/>
              <a:t>Collobert</a:t>
            </a:r>
            <a:r>
              <a:rPr lang="en-US" dirty="0" smtClean="0"/>
              <a:t> &amp; Weston,  ICML ’08]</a:t>
            </a:r>
          </a:p>
          <a:p>
            <a:pPr marL="800100" lvl="1" indent="-342900"/>
            <a:r>
              <a:rPr lang="en-US" dirty="0" smtClean="0"/>
              <a:t>Language Models   [Huang et al., ACL ’12] [</a:t>
            </a:r>
            <a:r>
              <a:rPr lang="en-US" dirty="0" err="1" smtClean="0"/>
              <a:t>Bengio,JMLR</a:t>
            </a:r>
            <a:r>
              <a:rPr lang="en-US" dirty="0" smtClean="0"/>
              <a:t> ’03]</a:t>
            </a:r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92D4-AC5D-452D-853D-D795B7BF13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7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1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294</TotalTime>
  <Words>1531</Words>
  <Application>Microsoft Office PowerPoint</Application>
  <PresentationFormat>On-screen Show (4:3)</PresentationFormat>
  <Paragraphs>399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Presentation1</vt:lpstr>
      <vt:lpstr>Learning Distributed Embeddings from  Knowledge Base With Focus on Relation Extraction</vt:lpstr>
      <vt:lpstr>Outline</vt:lpstr>
      <vt:lpstr>Artificial neural networks</vt:lpstr>
      <vt:lpstr>PowerPoint Presentation</vt:lpstr>
      <vt:lpstr>PowerPoint Presentation</vt:lpstr>
      <vt:lpstr>Learning ANN parameters</vt:lpstr>
      <vt:lpstr>Representation Learning</vt:lpstr>
      <vt:lpstr>Representation Learning</vt:lpstr>
      <vt:lpstr>Word REpresentation</vt:lpstr>
      <vt:lpstr>Family of Representations</vt:lpstr>
      <vt:lpstr>Word Embeddings</vt:lpstr>
      <vt:lpstr>A template of learning Word Embeddings</vt:lpstr>
      <vt:lpstr>A  Neural Language Model</vt:lpstr>
      <vt:lpstr>But …  Corpus is not the only resource.</vt:lpstr>
      <vt:lpstr>Structured Resources</vt:lpstr>
      <vt:lpstr>Learning representation of knowledge bases</vt:lpstr>
      <vt:lpstr>PowerPoint Presentation</vt:lpstr>
      <vt:lpstr>Terminology</vt:lpstr>
      <vt:lpstr>A distributed model for Learning structured embeddings (Bordes et al., 2011)</vt:lpstr>
      <vt:lpstr>Training</vt:lpstr>
      <vt:lpstr>Multi-Task Learning</vt:lpstr>
      <vt:lpstr>Parameter sharing for relation embeddings (Bordes et al., 2012)</vt:lpstr>
      <vt:lpstr>Linking Text to Knowledge Base for relation discovery</vt:lpstr>
      <vt:lpstr>Relation discovery/extraction</vt:lpstr>
      <vt:lpstr>PRObLEM</vt:lpstr>
      <vt:lpstr>Task Description</vt:lpstr>
      <vt:lpstr>Available information</vt:lpstr>
      <vt:lpstr>Unified formalization</vt:lpstr>
      <vt:lpstr>PowerPoint Presentation</vt:lpstr>
      <vt:lpstr>Experiments</vt:lpstr>
      <vt:lpstr>Evaluation</vt:lpstr>
      <vt:lpstr>Evaluation</vt:lpstr>
      <vt:lpstr>analysis</vt:lpstr>
      <vt:lpstr>Conclusion</vt:lpstr>
      <vt:lpstr>Entity linking among multiple Lexical resources</vt:lpstr>
      <vt:lpstr>Motivation</vt:lpstr>
      <vt:lpstr>Task Description</vt:lpstr>
      <vt:lpstr>Bi-lingual word embeddings</vt:lpstr>
      <vt:lpstr>System Architecture</vt:lpstr>
      <vt:lpstr>Intrinsic Evaluation</vt:lpstr>
      <vt:lpstr>Model comparison</vt:lpstr>
      <vt:lpstr>Extrinsic Evaluation</vt:lpstr>
      <vt:lpstr>Word-pair Similarity</vt:lpstr>
      <vt:lpstr>Conclusion</vt:lpstr>
      <vt:lpstr>Future Work</vt:lpstr>
      <vt:lpstr>Thank you, LSV!</vt:lpstr>
      <vt:lpstr>Thank you, ukp!</vt:lpstr>
      <vt:lpstr>Thank you for your attention.</vt:lpstr>
    </vt:vector>
  </TitlesOfParts>
  <Company>MRT www.Win2Farsi.com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Word representation from knowledge bases</dc:title>
  <dc:creator>MRT Pack 24 DVDs</dc:creator>
  <cp:lastModifiedBy>MRT Pack 24 DVDs</cp:lastModifiedBy>
  <cp:revision>34</cp:revision>
  <dcterms:created xsi:type="dcterms:W3CDTF">2013-12-03T23:35:54Z</dcterms:created>
  <dcterms:modified xsi:type="dcterms:W3CDTF">2013-12-04T04:32:54Z</dcterms:modified>
</cp:coreProperties>
</file>