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5" d="100"/>
          <a:sy n="45" d="100"/>
        </p:scale>
        <p:origin x="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40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15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702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61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393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4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299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94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3559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308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1466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71B2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25766D-54BB-4B69-9D06-C393CB971774}"/>
              </a:ext>
            </a:extLst>
          </p:cNvPr>
          <p:cNvSpPr>
            <a:spLocks noGrp="1"/>
          </p:cNvSpPr>
          <p:nvPr>
            <p:ph type="ctrTitle"/>
          </p:nvPr>
        </p:nvSpPr>
        <p:spPr>
          <a:xfrm>
            <a:off x="-52055" y="-342455"/>
            <a:ext cx="4635094" cy="2884097"/>
          </a:xfrm>
        </p:spPr>
        <p:txBody>
          <a:bodyPr>
            <a:noAutofit/>
          </a:bodyPr>
          <a:lstStyle/>
          <a:p>
            <a:r>
              <a:rPr lang="en-US" sz="4800" dirty="0">
                <a:solidFill>
                  <a:srgbClr val="FFFFFF"/>
                </a:solidFill>
                <a:latin typeface="Aharoni" panose="02010803020104030203" pitchFamily="2" charset="-79"/>
                <a:cs typeface="Aharoni" panose="02010803020104030203" pitchFamily="2" charset="-79"/>
              </a:rPr>
              <a:t>The Battle of Neighborhoods</a:t>
            </a:r>
          </a:p>
        </p:txBody>
      </p:sp>
      <p:sp>
        <p:nvSpPr>
          <p:cNvPr id="3" name="Subtitle 2">
            <a:extLst>
              <a:ext uri="{FF2B5EF4-FFF2-40B4-BE49-F238E27FC236}">
                <a16:creationId xmlns:a16="http://schemas.microsoft.com/office/drawing/2014/main" id="{FDC7B870-AC79-4A65-9881-116A6C4A286E}"/>
              </a:ext>
            </a:extLst>
          </p:cNvPr>
          <p:cNvSpPr>
            <a:spLocks noGrp="1"/>
          </p:cNvSpPr>
          <p:nvPr>
            <p:ph type="subTitle" idx="1"/>
          </p:nvPr>
        </p:nvSpPr>
        <p:spPr>
          <a:xfrm>
            <a:off x="435869" y="3824516"/>
            <a:ext cx="3659246" cy="2393403"/>
          </a:xfrm>
        </p:spPr>
        <p:txBody>
          <a:bodyPr>
            <a:noAutofit/>
          </a:bodyPr>
          <a:lstStyle/>
          <a:p>
            <a:r>
              <a:rPr lang="en-US" sz="3200" dirty="0">
                <a:solidFill>
                  <a:srgbClr val="FFFFFF"/>
                </a:solidFill>
              </a:rPr>
              <a:t>Project for Coursera course Applied Data Science Capstone</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6BA8F6A-FC69-4BD7-9B7E-49A53325D090}"/>
              </a:ext>
            </a:extLst>
          </p:cNvPr>
          <p:cNvPicPr>
            <a:picLocks noChangeAspect="1"/>
          </p:cNvPicPr>
          <p:nvPr/>
        </p:nvPicPr>
        <p:blipFill rotWithShape="1">
          <a:blip r:embed="rId2"/>
          <a:srcRect r="40666" b="-1"/>
          <a:stretch/>
        </p:blipFill>
        <p:spPr>
          <a:xfrm>
            <a:off x="5941125" y="640080"/>
            <a:ext cx="4958086" cy="5577840"/>
          </a:xfrm>
          <a:prstGeom prst="rect">
            <a:avLst/>
          </a:prstGeom>
        </p:spPr>
      </p:pic>
    </p:spTree>
    <p:extLst>
      <p:ext uri="{BB962C8B-B14F-4D97-AF65-F5344CB8AC3E}">
        <p14:creationId xmlns:p14="http://schemas.microsoft.com/office/powerpoint/2010/main" val="194774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447D-99D7-4D83-9D48-521B13FDFF03}"/>
              </a:ext>
            </a:extLst>
          </p:cNvPr>
          <p:cNvSpPr>
            <a:spLocks noGrp="1"/>
          </p:cNvSpPr>
          <p:nvPr>
            <p:ph type="title"/>
          </p:nvPr>
        </p:nvSpPr>
        <p:spPr>
          <a:xfrm>
            <a:off x="250371" y="249650"/>
            <a:ext cx="11691257" cy="748452"/>
          </a:xfrm>
        </p:spPr>
        <p:txBody>
          <a:bodyPr>
            <a:normAutofit/>
          </a:bodyPr>
          <a:lstStyle/>
          <a:p>
            <a:pPr algn="ctr"/>
            <a:r>
              <a:rPr lang="en-US" sz="3600" dirty="0">
                <a:latin typeface="Arial Black" panose="020B0A04020102020204" pitchFamily="34" charset="0"/>
              </a:rPr>
              <a:t>Combine statistics data and geospatial data</a:t>
            </a:r>
          </a:p>
        </p:txBody>
      </p:sp>
      <p:pic>
        <p:nvPicPr>
          <p:cNvPr id="4" name="Content Placeholder 3">
            <a:extLst>
              <a:ext uri="{FF2B5EF4-FFF2-40B4-BE49-F238E27FC236}">
                <a16:creationId xmlns:a16="http://schemas.microsoft.com/office/drawing/2014/main" id="{FBC5BC64-6F94-45E2-86AC-04D3E44FD9BA}"/>
              </a:ext>
            </a:extLst>
          </p:cNvPr>
          <p:cNvPicPr>
            <a:picLocks noGrp="1" noChangeAspect="1"/>
          </p:cNvPicPr>
          <p:nvPr>
            <p:ph idx="1"/>
          </p:nvPr>
        </p:nvPicPr>
        <p:blipFill>
          <a:blip r:embed="rId3"/>
          <a:stretch>
            <a:fillRect/>
          </a:stretch>
        </p:blipFill>
        <p:spPr>
          <a:xfrm>
            <a:off x="0" y="998102"/>
            <a:ext cx="12191999" cy="5859898"/>
          </a:xfrm>
          <a:prstGeom prst="rect">
            <a:avLst/>
          </a:prstGeom>
        </p:spPr>
      </p:pic>
    </p:spTree>
    <p:extLst>
      <p:ext uri="{BB962C8B-B14F-4D97-AF65-F5344CB8AC3E}">
        <p14:creationId xmlns:p14="http://schemas.microsoft.com/office/powerpoint/2010/main" val="379767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DC4-8D3A-42EB-8560-ABCEE8E3DE39}"/>
              </a:ext>
            </a:extLst>
          </p:cNvPr>
          <p:cNvSpPr>
            <a:spLocks noGrp="1"/>
          </p:cNvSpPr>
          <p:nvPr>
            <p:ph type="title"/>
          </p:nvPr>
        </p:nvSpPr>
        <p:spPr>
          <a:xfrm>
            <a:off x="0" y="-552995"/>
            <a:ext cx="12192000" cy="1105989"/>
          </a:xfrm>
        </p:spPr>
        <p:txBody>
          <a:bodyPr>
            <a:normAutofit/>
          </a:bodyPr>
          <a:lstStyle/>
          <a:p>
            <a:pPr algn="ctr"/>
            <a:r>
              <a:rPr lang="en-US" sz="2000" dirty="0">
                <a:latin typeface="Arial Black" panose="020B0A04020102020204" pitchFamily="34" charset="0"/>
              </a:rPr>
              <a:t>Full table of Toronto Neighborhood with Postcode, statistics, and restaurant count</a:t>
            </a:r>
          </a:p>
        </p:txBody>
      </p:sp>
      <p:pic>
        <p:nvPicPr>
          <p:cNvPr id="4" name="Content Placeholder 3">
            <a:extLst>
              <a:ext uri="{FF2B5EF4-FFF2-40B4-BE49-F238E27FC236}">
                <a16:creationId xmlns:a16="http://schemas.microsoft.com/office/drawing/2014/main" id="{93A89B2D-C789-44BC-8EA7-4151C0738AB6}"/>
              </a:ext>
            </a:extLst>
          </p:cNvPr>
          <p:cNvPicPr>
            <a:picLocks noGrp="1" noChangeAspect="1"/>
          </p:cNvPicPr>
          <p:nvPr>
            <p:ph idx="1"/>
          </p:nvPr>
        </p:nvPicPr>
        <p:blipFill>
          <a:blip r:embed="rId3"/>
          <a:stretch>
            <a:fillRect/>
          </a:stretch>
        </p:blipFill>
        <p:spPr>
          <a:xfrm>
            <a:off x="0" y="762000"/>
            <a:ext cx="12191999" cy="6096000"/>
          </a:xfrm>
          <a:prstGeom prst="rect">
            <a:avLst/>
          </a:prstGeom>
        </p:spPr>
      </p:pic>
    </p:spTree>
    <p:extLst>
      <p:ext uri="{BB962C8B-B14F-4D97-AF65-F5344CB8AC3E}">
        <p14:creationId xmlns:p14="http://schemas.microsoft.com/office/powerpoint/2010/main" val="324531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D1D3-A893-421B-9C41-8FC5B0D13BFE}"/>
              </a:ext>
            </a:extLst>
          </p:cNvPr>
          <p:cNvSpPr>
            <a:spLocks noGrp="1"/>
          </p:cNvSpPr>
          <p:nvPr>
            <p:ph type="title"/>
          </p:nvPr>
        </p:nvSpPr>
        <p:spPr>
          <a:xfrm>
            <a:off x="1097280" y="-186749"/>
            <a:ext cx="10058400" cy="748452"/>
          </a:xfrm>
          <a:noFill/>
        </p:spPr>
        <p:txBody>
          <a:bodyPr>
            <a:normAutofit/>
          </a:bodyPr>
          <a:lstStyle/>
          <a:p>
            <a:pPr algn="ctr"/>
            <a:r>
              <a:rPr lang="en-US" sz="3200" dirty="0">
                <a:latin typeface="Arial Black" panose="020B0A04020102020204" pitchFamily="34" charset="0"/>
              </a:rPr>
              <a:t>Toronto Neighborhood with cluster labels.</a:t>
            </a:r>
          </a:p>
        </p:txBody>
      </p:sp>
      <p:pic>
        <p:nvPicPr>
          <p:cNvPr id="4" name="Content Placeholder 3">
            <a:extLst>
              <a:ext uri="{FF2B5EF4-FFF2-40B4-BE49-F238E27FC236}">
                <a16:creationId xmlns:a16="http://schemas.microsoft.com/office/drawing/2014/main" id="{725B2688-226B-4491-B46E-EBDE2DAF3CC2}"/>
              </a:ext>
            </a:extLst>
          </p:cNvPr>
          <p:cNvPicPr>
            <a:picLocks noGrp="1" noChangeAspect="1"/>
          </p:cNvPicPr>
          <p:nvPr>
            <p:ph idx="1"/>
          </p:nvPr>
        </p:nvPicPr>
        <p:blipFill>
          <a:blip r:embed="rId3"/>
          <a:stretch>
            <a:fillRect/>
          </a:stretch>
        </p:blipFill>
        <p:spPr>
          <a:xfrm>
            <a:off x="0" y="561703"/>
            <a:ext cx="12192000" cy="6296297"/>
          </a:xfrm>
          <a:prstGeom prst="rect">
            <a:avLst/>
          </a:prstGeom>
        </p:spPr>
      </p:pic>
    </p:spTree>
    <p:extLst>
      <p:ext uri="{BB962C8B-B14F-4D97-AF65-F5344CB8AC3E}">
        <p14:creationId xmlns:p14="http://schemas.microsoft.com/office/powerpoint/2010/main" val="221865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CE8F-C492-4DFA-AC83-132401C2F10B}"/>
              </a:ext>
            </a:extLst>
          </p:cNvPr>
          <p:cNvSpPr>
            <a:spLocks noGrp="1"/>
          </p:cNvSpPr>
          <p:nvPr>
            <p:ph type="title"/>
          </p:nvPr>
        </p:nvSpPr>
        <p:spPr>
          <a:xfrm>
            <a:off x="0" y="0"/>
            <a:ext cx="12192000" cy="518161"/>
          </a:xfrm>
        </p:spPr>
        <p:txBody>
          <a:bodyPr>
            <a:normAutofit/>
          </a:bodyPr>
          <a:lstStyle/>
          <a:p>
            <a:pPr algn="ctr"/>
            <a:r>
              <a:rPr lang="en-US" sz="2000" dirty="0">
                <a:latin typeface="Arial Black" panose="020B0A04020102020204" pitchFamily="34" charset="0"/>
              </a:rPr>
              <a:t>Divide Toronto neighborhood to some clusters based on the population and income</a:t>
            </a:r>
          </a:p>
        </p:txBody>
      </p:sp>
      <p:pic>
        <p:nvPicPr>
          <p:cNvPr id="5" name="Content Placeholder 4">
            <a:extLst>
              <a:ext uri="{FF2B5EF4-FFF2-40B4-BE49-F238E27FC236}">
                <a16:creationId xmlns:a16="http://schemas.microsoft.com/office/drawing/2014/main" id="{D6E9B343-716D-4EF3-A147-A73D356791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518161"/>
            <a:ext cx="12192000" cy="6339839"/>
          </a:xfrm>
        </p:spPr>
      </p:pic>
    </p:spTree>
    <p:extLst>
      <p:ext uri="{BB962C8B-B14F-4D97-AF65-F5344CB8AC3E}">
        <p14:creationId xmlns:p14="http://schemas.microsoft.com/office/powerpoint/2010/main" val="346141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A80B-1993-4B32-AC5C-EE7F7E23C2FC}"/>
              </a:ext>
            </a:extLst>
          </p:cNvPr>
          <p:cNvSpPr>
            <a:spLocks noGrp="1"/>
          </p:cNvSpPr>
          <p:nvPr>
            <p:ph type="title"/>
          </p:nvPr>
        </p:nvSpPr>
        <p:spPr>
          <a:xfrm>
            <a:off x="1097280" y="0"/>
            <a:ext cx="10058400" cy="475397"/>
          </a:xfrm>
        </p:spPr>
        <p:txBody>
          <a:bodyPr>
            <a:normAutofit/>
          </a:bodyPr>
          <a:lstStyle/>
          <a:p>
            <a:pPr algn="ctr"/>
            <a:r>
              <a:rPr lang="en-US" sz="2000" dirty="0">
                <a:latin typeface="Arial Black" panose="020B0A04020102020204" pitchFamily="34" charset="0"/>
              </a:rPr>
              <a:t>Neighborhoods good to open a new high-class Filipino restaurant.</a:t>
            </a:r>
          </a:p>
        </p:txBody>
      </p:sp>
      <p:pic>
        <p:nvPicPr>
          <p:cNvPr id="9" name="Content Placeholder 8">
            <a:extLst>
              <a:ext uri="{FF2B5EF4-FFF2-40B4-BE49-F238E27FC236}">
                <a16:creationId xmlns:a16="http://schemas.microsoft.com/office/drawing/2014/main" id="{6F8BBDBF-B6D8-48FB-BAB5-60E4B439CE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76166"/>
            <a:ext cx="12192000" cy="6381833"/>
          </a:xfrm>
        </p:spPr>
      </p:pic>
    </p:spTree>
    <p:extLst>
      <p:ext uri="{BB962C8B-B14F-4D97-AF65-F5344CB8AC3E}">
        <p14:creationId xmlns:p14="http://schemas.microsoft.com/office/powerpoint/2010/main" val="21028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3656-A181-4F0E-8C93-8791FCB31F81}"/>
              </a:ext>
            </a:extLst>
          </p:cNvPr>
          <p:cNvSpPr>
            <a:spLocks noGrp="1"/>
          </p:cNvSpPr>
          <p:nvPr>
            <p:ph type="title"/>
          </p:nvPr>
        </p:nvSpPr>
        <p:spPr>
          <a:xfrm>
            <a:off x="1097280" y="286603"/>
            <a:ext cx="10058400" cy="540711"/>
          </a:xfrm>
        </p:spPr>
        <p:txBody>
          <a:bodyPr>
            <a:normAutofit fontScale="90000"/>
          </a:bodyPr>
          <a:lstStyle/>
          <a:p>
            <a:pPr algn="ctr"/>
            <a:r>
              <a:rPr lang="en-US"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0A8BDE41-33F0-4915-9924-8581436325F6}"/>
              </a:ext>
            </a:extLst>
          </p:cNvPr>
          <p:cNvSpPr>
            <a:spLocks noGrp="1"/>
          </p:cNvSpPr>
          <p:nvPr>
            <p:ph idx="1"/>
          </p:nvPr>
        </p:nvSpPr>
        <p:spPr>
          <a:xfrm>
            <a:off x="195943" y="1016968"/>
            <a:ext cx="11560627" cy="5362061"/>
          </a:xfrm>
        </p:spPr>
        <p:txBody>
          <a:bodyPr>
            <a:noAutofit/>
          </a:bodyPr>
          <a:lstStyle/>
          <a:p>
            <a:r>
              <a:rPr lang="en-US" sz="4000" dirty="0"/>
              <a:t>-In this study I try to consider the most important</a:t>
            </a:r>
          </a:p>
          <a:p>
            <a:r>
              <a:rPr lang="en-US" sz="4000" dirty="0"/>
              <a:t>Parameters such as locations , population, average income , and nearby to others Filipino restaurant. Of course , it's so challenging but I try to choose best locations to earn best result.</a:t>
            </a:r>
          </a:p>
          <a:p>
            <a:r>
              <a:rPr lang="en-US" sz="4000" dirty="0"/>
              <a:t>-Brooke Avenue and neighborhoods are best place for running a Filipino restaurant in Toronto.</a:t>
            </a:r>
          </a:p>
          <a:p>
            <a:br>
              <a:rPr lang="en-US" sz="4000" dirty="0"/>
            </a:br>
            <a:endParaRPr lang="en-US" sz="4000" dirty="0"/>
          </a:p>
        </p:txBody>
      </p:sp>
    </p:spTree>
    <p:extLst>
      <p:ext uri="{BB962C8B-B14F-4D97-AF65-F5344CB8AC3E}">
        <p14:creationId xmlns:p14="http://schemas.microsoft.com/office/powerpoint/2010/main" val="315916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05AB-DFC4-42B5-918D-CBB53D778928}"/>
              </a:ext>
            </a:extLst>
          </p:cNvPr>
          <p:cNvSpPr>
            <a:spLocks noGrp="1"/>
          </p:cNvSpPr>
          <p:nvPr>
            <p:ph type="title"/>
          </p:nvPr>
        </p:nvSpPr>
        <p:spPr>
          <a:xfrm>
            <a:off x="1097280" y="0"/>
            <a:ext cx="10058400" cy="1450757"/>
          </a:xfrm>
        </p:spPr>
        <p:txBody>
          <a:bodyPr>
            <a:normAutofit/>
          </a:bodyPr>
          <a:lstStyle/>
          <a:p>
            <a:pPr algn="ctr"/>
            <a:r>
              <a:rPr lang="en-US" sz="60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D32824CE-2335-4D9D-8D81-0E83A9D63342}"/>
              </a:ext>
            </a:extLst>
          </p:cNvPr>
          <p:cNvSpPr>
            <a:spLocks noGrp="1"/>
          </p:cNvSpPr>
          <p:nvPr>
            <p:ph idx="1"/>
          </p:nvPr>
        </p:nvSpPr>
        <p:spPr>
          <a:xfrm>
            <a:off x="533400" y="2177143"/>
            <a:ext cx="11125200" cy="3996749"/>
          </a:xfrm>
        </p:spPr>
        <p:txBody>
          <a:bodyPr>
            <a:noAutofit/>
          </a:bodyPr>
          <a:lstStyle/>
          <a:p>
            <a:r>
              <a:rPr lang="en-US" sz="4800" dirty="0">
                <a:latin typeface="Dubai" panose="020B0503030403030204" pitchFamily="34" charset="-78"/>
                <a:cs typeface="Dubai" panose="020B0503030403030204" pitchFamily="34" charset="-78"/>
              </a:rPr>
              <a:t>Most important thing for establishing a great restaurant is choose true location. For choose true location you need to consider many parameters. First parameter is nearby restaurant to purpose society.</a:t>
            </a:r>
          </a:p>
        </p:txBody>
      </p:sp>
    </p:spTree>
    <p:extLst>
      <p:ext uri="{BB962C8B-B14F-4D97-AF65-F5344CB8AC3E}">
        <p14:creationId xmlns:p14="http://schemas.microsoft.com/office/powerpoint/2010/main" val="410842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A9CB-4DFB-4CBA-B50C-B274741DDAD6}"/>
              </a:ext>
            </a:extLst>
          </p:cNvPr>
          <p:cNvSpPr>
            <a:spLocks noGrp="1"/>
          </p:cNvSpPr>
          <p:nvPr>
            <p:ph type="title"/>
          </p:nvPr>
        </p:nvSpPr>
        <p:spPr/>
        <p:txBody>
          <a:bodyPr/>
          <a:lstStyle/>
          <a:p>
            <a:pPr algn="ctr"/>
            <a:r>
              <a:rPr lang="en-US" sz="5400" dirty="0">
                <a:latin typeface="Arial Black" panose="020B0A04020102020204" pitchFamily="34" charset="0"/>
              </a:rPr>
              <a:t>Introduction</a:t>
            </a:r>
            <a:endParaRPr lang="en-US" dirty="0"/>
          </a:p>
        </p:txBody>
      </p:sp>
      <p:sp>
        <p:nvSpPr>
          <p:cNvPr id="3" name="Content Placeholder 2">
            <a:extLst>
              <a:ext uri="{FF2B5EF4-FFF2-40B4-BE49-F238E27FC236}">
                <a16:creationId xmlns:a16="http://schemas.microsoft.com/office/drawing/2014/main" id="{76E6278D-3267-45AE-8F76-47F5BEC023E4}"/>
              </a:ext>
            </a:extLst>
          </p:cNvPr>
          <p:cNvSpPr>
            <a:spLocks noGrp="1"/>
          </p:cNvSpPr>
          <p:nvPr>
            <p:ph idx="1"/>
          </p:nvPr>
        </p:nvSpPr>
        <p:spPr>
          <a:xfrm>
            <a:off x="1097280" y="2108201"/>
            <a:ext cx="10058400" cy="4205513"/>
          </a:xfrm>
        </p:spPr>
        <p:txBody>
          <a:bodyPr>
            <a:normAutofit lnSpcReduction="10000"/>
          </a:bodyPr>
          <a:lstStyle/>
          <a:p>
            <a:r>
              <a:rPr lang="en-US" sz="4000" dirty="0"/>
              <a:t>In this study we want to investigate about establishing a Filipino restaurant in a big city and my case study city is Toronto. </a:t>
            </a:r>
          </a:p>
          <a:p>
            <a:pPr marL="0" indent="0">
              <a:buNone/>
            </a:pPr>
            <a:r>
              <a:rPr lang="en-US" sz="4000" dirty="0"/>
              <a:t>First group of my purpose society is Filipino and then other Asians, then I prefer to choose the locations of the restaurant nearby of this two groups.</a:t>
            </a:r>
          </a:p>
        </p:txBody>
      </p:sp>
    </p:spTree>
    <p:extLst>
      <p:ext uri="{BB962C8B-B14F-4D97-AF65-F5344CB8AC3E}">
        <p14:creationId xmlns:p14="http://schemas.microsoft.com/office/powerpoint/2010/main" val="222517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0D99-D046-4C21-A586-7BA51E650184}"/>
              </a:ext>
            </a:extLst>
          </p:cNvPr>
          <p:cNvSpPr>
            <a:spLocks noGrp="1"/>
          </p:cNvSpPr>
          <p:nvPr>
            <p:ph type="title"/>
          </p:nvPr>
        </p:nvSpPr>
        <p:spPr/>
        <p:txBody>
          <a:bodyPr/>
          <a:lstStyle/>
          <a:p>
            <a:pPr algn="ctr"/>
            <a:r>
              <a:rPr lang="en-US" sz="4800" dirty="0">
                <a:latin typeface="Arial Black" panose="020B0A04020102020204" pitchFamily="34" charset="0"/>
              </a:rPr>
              <a:t>Introduction</a:t>
            </a:r>
            <a:endParaRPr lang="en-US" dirty="0"/>
          </a:p>
        </p:txBody>
      </p:sp>
      <p:sp>
        <p:nvSpPr>
          <p:cNvPr id="3" name="Content Placeholder 2">
            <a:extLst>
              <a:ext uri="{FF2B5EF4-FFF2-40B4-BE49-F238E27FC236}">
                <a16:creationId xmlns:a16="http://schemas.microsoft.com/office/drawing/2014/main" id="{E812BE92-A9CA-4F37-8D08-D543B3288D15}"/>
              </a:ext>
            </a:extLst>
          </p:cNvPr>
          <p:cNvSpPr>
            <a:spLocks noGrp="1"/>
          </p:cNvSpPr>
          <p:nvPr>
            <p:ph idx="1"/>
          </p:nvPr>
        </p:nvSpPr>
        <p:spPr>
          <a:noFill/>
        </p:spPr>
        <p:txBody>
          <a:bodyPr>
            <a:normAutofit/>
          </a:bodyPr>
          <a:lstStyle/>
          <a:p>
            <a:r>
              <a:rPr lang="en-US" sz="4400" dirty="0"/>
              <a:t>Other important parameter is household income and we should choose a location that average of household income is enough four getting a food from restaurants.</a:t>
            </a:r>
          </a:p>
        </p:txBody>
      </p:sp>
    </p:spTree>
    <p:extLst>
      <p:ext uri="{BB962C8B-B14F-4D97-AF65-F5344CB8AC3E}">
        <p14:creationId xmlns:p14="http://schemas.microsoft.com/office/powerpoint/2010/main" val="350100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4FFA-67FC-4166-956F-A43166AB5AEA}"/>
              </a:ext>
            </a:extLst>
          </p:cNvPr>
          <p:cNvSpPr>
            <a:spLocks noGrp="1"/>
          </p:cNvSpPr>
          <p:nvPr>
            <p:ph type="title"/>
          </p:nvPr>
        </p:nvSpPr>
        <p:spPr/>
        <p:txBody>
          <a:bodyPr>
            <a:normAutofit/>
          </a:bodyPr>
          <a:lstStyle/>
          <a:p>
            <a:pPr algn="ctr"/>
            <a:r>
              <a:rPr lang="en-US" dirty="0">
                <a:latin typeface="Arial Black" panose="020B0A04020102020204" pitchFamily="34" charset="0"/>
              </a:rPr>
              <a:t>Methodology</a:t>
            </a:r>
          </a:p>
        </p:txBody>
      </p:sp>
      <p:sp>
        <p:nvSpPr>
          <p:cNvPr id="3" name="Content Placeholder 2">
            <a:extLst>
              <a:ext uri="{FF2B5EF4-FFF2-40B4-BE49-F238E27FC236}">
                <a16:creationId xmlns:a16="http://schemas.microsoft.com/office/drawing/2014/main" id="{A5ED4289-09F9-4549-A85B-93400A914AD6}"/>
              </a:ext>
            </a:extLst>
          </p:cNvPr>
          <p:cNvSpPr>
            <a:spLocks noGrp="1"/>
          </p:cNvSpPr>
          <p:nvPr>
            <p:ph idx="1"/>
          </p:nvPr>
        </p:nvSpPr>
        <p:spPr/>
        <p:txBody>
          <a:bodyPr>
            <a:noAutofit/>
          </a:bodyPr>
          <a:lstStyle/>
          <a:p>
            <a:r>
              <a:rPr lang="en-US" sz="3600" dirty="0"/>
              <a:t>First all data such as neighborhood, postal code, Filipino population, income and, latitude, longitude … combined. The statistical data are plot on Toronto map, which can give an initial impression of areas having highest Chinese population, and highest average income. Foursquare API was used to find the restaurant count.</a:t>
            </a:r>
          </a:p>
        </p:txBody>
      </p:sp>
    </p:spTree>
    <p:extLst>
      <p:ext uri="{BB962C8B-B14F-4D97-AF65-F5344CB8AC3E}">
        <p14:creationId xmlns:p14="http://schemas.microsoft.com/office/powerpoint/2010/main" val="350889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13B8-0310-4F8E-B605-18E6657ED5AE}"/>
              </a:ext>
            </a:extLst>
          </p:cNvPr>
          <p:cNvSpPr>
            <a:spLocks noGrp="1"/>
          </p:cNvSpPr>
          <p:nvPr>
            <p:ph type="title"/>
          </p:nvPr>
        </p:nvSpPr>
        <p:spPr/>
        <p:txBody>
          <a:bodyPr/>
          <a:lstStyle/>
          <a:p>
            <a:pPr algn="ctr"/>
            <a:r>
              <a:rPr lang="en-US" dirty="0">
                <a:latin typeface="Arial Black" panose="020B0A04020102020204" pitchFamily="34" charset="0"/>
              </a:rPr>
              <a:t>Methodology</a:t>
            </a:r>
            <a:endParaRPr lang="en-US" dirty="0"/>
          </a:p>
        </p:txBody>
      </p:sp>
      <p:sp>
        <p:nvSpPr>
          <p:cNvPr id="3" name="Content Placeholder 2">
            <a:extLst>
              <a:ext uri="{FF2B5EF4-FFF2-40B4-BE49-F238E27FC236}">
                <a16:creationId xmlns:a16="http://schemas.microsoft.com/office/drawing/2014/main" id="{AB90DB12-E993-4274-BCFD-F6143F7C8C72}"/>
              </a:ext>
            </a:extLst>
          </p:cNvPr>
          <p:cNvSpPr>
            <a:spLocks noGrp="1"/>
          </p:cNvSpPr>
          <p:nvPr>
            <p:ph idx="1"/>
          </p:nvPr>
        </p:nvSpPr>
        <p:spPr/>
        <p:txBody>
          <a:bodyPr>
            <a:normAutofit/>
          </a:bodyPr>
          <a:lstStyle/>
          <a:p>
            <a:r>
              <a:rPr lang="en-US" sz="4400" dirty="0"/>
              <a:t>K-Mean clustering algorithms are used to analyses a Filipino Population, restaurant count and people with Asian origin as the purpose society. The result help for find best place to run a new Filipino restaurant plan.</a:t>
            </a:r>
          </a:p>
        </p:txBody>
      </p:sp>
    </p:spTree>
    <p:extLst>
      <p:ext uri="{BB962C8B-B14F-4D97-AF65-F5344CB8AC3E}">
        <p14:creationId xmlns:p14="http://schemas.microsoft.com/office/powerpoint/2010/main" val="182045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AEE5-CC94-4BB6-8DFE-C27AC55565CD}"/>
              </a:ext>
            </a:extLst>
          </p:cNvPr>
          <p:cNvSpPr>
            <a:spLocks noGrp="1"/>
          </p:cNvSpPr>
          <p:nvPr>
            <p:ph type="title"/>
          </p:nvPr>
        </p:nvSpPr>
        <p:spPr/>
        <p:txBody>
          <a:bodyPr/>
          <a:lstStyle/>
          <a:p>
            <a:pPr algn="ctr"/>
            <a:r>
              <a:rPr lang="en-US" dirty="0">
                <a:latin typeface="Arial Black" panose="020B0A04020102020204" pitchFamily="34" charset="0"/>
              </a:rPr>
              <a:t>Statistics data</a:t>
            </a:r>
          </a:p>
        </p:txBody>
      </p:sp>
      <p:pic>
        <p:nvPicPr>
          <p:cNvPr id="5" name="Content Placeholder 4">
            <a:extLst>
              <a:ext uri="{FF2B5EF4-FFF2-40B4-BE49-F238E27FC236}">
                <a16:creationId xmlns:a16="http://schemas.microsoft.com/office/drawing/2014/main" id="{FED977D0-9CBF-49BD-8D3E-2E209C66565F}"/>
              </a:ext>
            </a:extLst>
          </p:cNvPr>
          <p:cNvPicPr>
            <a:picLocks noGrp="1" noChangeAspect="1"/>
          </p:cNvPicPr>
          <p:nvPr>
            <p:ph idx="1"/>
          </p:nvPr>
        </p:nvPicPr>
        <p:blipFill>
          <a:blip r:embed="rId3"/>
          <a:stretch>
            <a:fillRect/>
          </a:stretch>
        </p:blipFill>
        <p:spPr>
          <a:xfrm>
            <a:off x="0" y="2090057"/>
            <a:ext cx="12192000" cy="4767943"/>
          </a:xfrm>
          <a:prstGeom prst="rect">
            <a:avLst/>
          </a:prstGeom>
        </p:spPr>
      </p:pic>
    </p:spTree>
    <p:extLst>
      <p:ext uri="{BB962C8B-B14F-4D97-AF65-F5344CB8AC3E}">
        <p14:creationId xmlns:p14="http://schemas.microsoft.com/office/powerpoint/2010/main" val="116246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4CEC-0CF6-42DE-B98B-2930CA8699F7}"/>
              </a:ext>
            </a:extLst>
          </p:cNvPr>
          <p:cNvSpPr>
            <a:spLocks noGrp="1"/>
          </p:cNvSpPr>
          <p:nvPr>
            <p:ph type="title"/>
          </p:nvPr>
        </p:nvSpPr>
        <p:spPr>
          <a:xfrm>
            <a:off x="1097280" y="74508"/>
            <a:ext cx="10058400" cy="748452"/>
          </a:xfrm>
        </p:spPr>
        <p:txBody>
          <a:bodyPr>
            <a:normAutofit/>
          </a:bodyPr>
          <a:lstStyle/>
          <a:p>
            <a:pPr algn="ctr"/>
            <a:r>
              <a:rPr lang="en-US" sz="3200" dirty="0">
                <a:latin typeface="Arial Black" panose="020B0A04020102020204" pitchFamily="34" charset="0"/>
              </a:rPr>
              <a:t>Map of each neighborhood’s average income.</a:t>
            </a:r>
          </a:p>
        </p:txBody>
      </p:sp>
      <p:pic>
        <p:nvPicPr>
          <p:cNvPr id="4" name="Content Placeholder 3">
            <a:extLst>
              <a:ext uri="{FF2B5EF4-FFF2-40B4-BE49-F238E27FC236}">
                <a16:creationId xmlns:a16="http://schemas.microsoft.com/office/drawing/2014/main" id="{59220EB2-28E4-4613-AF31-E7B1054AACBD}"/>
              </a:ext>
            </a:extLst>
          </p:cNvPr>
          <p:cNvPicPr>
            <a:picLocks noGrp="1" noChangeAspect="1"/>
          </p:cNvPicPr>
          <p:nvPr>
            <p:ph idx="1"/>
          </p:nvPr>
        </p:nvPicPr>
        <p:blipFill>
          <a:blip r:embed="rId3"/>
          <a:stretch>
            <a:fillRect/>
          </a:stretch>
        </p:blipFill>
        <p:spPr>
          <a:xfrm>
            <a:off x="0" y="822960"/>
            <a:ext cx="12192000" cy="6035039"/>
          </a:xfrm>
          <a:prstGeom prst="rect">
            <a:avLst/>
          </a:prstGeom>
        </p:spPr>
      </p:pic>
    </p:spTree>
    <p:extLst>
      <p:ext uri="{BB962C8B-B14F-4D97-AF65-F5344CB8AC3E}">
        <p14:creationId xmlns:p14="http://schemas.microsoft.com/office/powerpoint/2010/main" val="416663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F3EF-84B4-45BA-80BF-53A679C85F0E}"/>
              </a:ext>
            </a:extLst>
          </p:cNvPr>
          <p:cNvSpPr>
            <a:spLocks noGrp="1"/>
          </p:cNvSpPr>
          <p:nvPr>
            <p:ph type="title"/>
          </p:nvPr>
        </p:nvSpPr>
        <p:spPr>
          <a:xfrm>
            <a:off x="0" y="0"/>
            <a:ext cx="12192000" cy="702305"/>
          </a:xfrm>
        </p:spPr>
        <p:txBody>
          <a:bodyPr>
            <a:normAutofit/>
          </a:bodyPr>
          <a:lstStyle/>
          <a:p>
            <a:pPr algn="ctr"/>
            <a:r>
              <a:rPr lang="en-US" sz="2300" dirty="0">
                <a:latin typeface="Arial Black" panose="020B0A04020102020204" pitchFamily="34" charset="0"/>
              </a:rPr>
              <a:t>Find corresponding postcode of each neighborhood from Wikipedia table.</a:t>
            </a:r>
          </a:p>
        </p:txBody>
      </p:sp>
      <p:pic>
        <p:nvPicPr>
          <p:cNvPr id="4" name="Content Placeholder 3">
            <a:extLst>
              <a:ext uri="{FF2B5EF4-FFF2-40B4-BE49-F238E27FC236}">
                <a16:creationId xmlns:a16="http://schemas.microsoft.com/office/drawing/2014/main" id="{629DF430-1674-42D2-B961-3BB7D13F415D}"/>
              </a:ext>
            </a:extLst>
          </p:cNvPr>
          <p:cNvPicPr>
            <a:picLocks noGrp="1" noChangeAspect="1"/>
          </p:cNvPicPr>
          <p:nvPr>
            <p:ph idx="1"/>
          </p:nvPr>
        </p:nvPicPr>
        <p:blipFill>
          <a:blip r:embed="rId3"/>
          <a:stretch>
            <a:fillRect/>
          </a:stretch>
        </p:blipFill>
        <p:spPr>
          <a:xfrm>
            <a:off x="0" y="702305"/>
            <a:ext cx="12192000" cy="6155695"/>
          </a:xfrm>
          <a:prstGeom prst="rect">
            <a:avLst/>
          </a:prstGeom>
        </p:spPr>
      </p:pic>
    </p:spTree>
    <p:extLst>
      <p:ext uri="{BB962C8B-B14F-4D97-AF65-F5344CB8AC3E}">
        <p14:creationId xmlns:p14="http://schemas.microsoft.com/office/powerpoint/2010/main" val="155567957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2624"/>
      </a:dk2>
      <a:lt2>
        <a:srgbClr val="E5E2E8"/>
      </a:lt2>
      <a:accent1>
        <a:srgbClr val="71B230"/>
      </a:accent1>
      <a:accent2>
        <a:srgbClr val="9CA722"/>
      </a:accent2>
      <a:accent3>
        <a:srgbClr val="C89837"/>
      </a:accent3>
      <a:accent4>
        <a:srgbClr val="C44F28"/>
      </a:accent4>
      <a:accent5>
        <a:srgbClr val="D63A54"/>
      </a:accent5>
      <a:accent6>
        <a:srgbClr val="C42883"/>
      </a:accent6>
      <a:hlink>
        <a:srgbClr val="C55252"/>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65</TotalTime>
  <Words>356</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 Black</vt:lpstr>
      <vt:lpstr>Calibri</vt:lpstr>
      <vt:lpstr>Dubai</vt:lpstr>
      <vt:lpstr>Garamond</vt:lpstr>
      <vt:lpstr>RetrospectVTI</vt:lpstr>
      <vt:lpstr>The Battle of Neighborhoods</vt:lpstr>
      <vt:lpstr>Introduction</vt:lpstr>
      <vt:lpstr>Introduction</vt:lpstr>
      <vt:lpstr>Introduction</vt:lpstr>
      <vt:lpstr>Methodology</vt:lpstr>
      <vt:lpstr>Methodology</vt:lpstr>
      <vt:lpstr>Statistics data</vt:lpstr>
      <vt:lpstr>Map of each neighborhood’s average income.</vt:lpstr>
      <vt:lpstr>Find corresponding postcode of each neighborhood from Wikipedia table.</vt:lpstr>
      <vt:lpstr>Combine statistics data and geospatial data</vt:lpstr>
      <vt:lpstr>Full table of Toronto Neighborhood with Postcode, statistics, and restaurant count</vt:lpstr>
      <vt:lpstr>Toronto Neighborhood with cluster labels.</vt:lpstr>
      <vt:lpstr>Divide Toronto neighborhood to some clusters based on the population and income</vt:lpstr>
      <vt:lpstr>Neighborhoods good to open a new high-class Filipino restaurant.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D!akov RePack</dc:creator>
  <cp:lastModifiedBy>D!akov RePack</cp:lastModifiedBy>
  <cp:revision>6</cp:revision>
  <dcterms:created xsi:type="dcterms:W3CDTF">2020-02-13T15:19:35Z</dcterms:created>
  <dcterms:modified xsi:type="dcterms:W3CDTF">2020-02-13T16:28:53Z</dcterms:modified>
</cp:coreProperties>
</file>