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92" r:id="rId8"/>
    <p:sldId id="263" r:id="rId9"/>
    <p:sldId id="264" r:id="rId10"/>
    <p:sldId id="265" r:id="rId11"/>
    <p:sldId id="266" r:id="rId12"/>
    <p:sldId id="29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8" r:id="rId23"/>
    <p:sldId id="276" r:id="rId24"/>
    <p:sldId id="277" r:id="rId25"/>
    <p:sldId id="278" r:id="rId26"/>
    <p:sldId id="279" r:id="rId27"/>
    <p:sldId id="294" r:id="rId28"/>
    <p:sldId id="295" r:id="rId29"/>
    <p:sldId id="296" r:id="rId30"/>
    <p:sldId id="297" r:id="rId31"/>
    <p:sldId id="298" r:id="rId32"/>
    <p:sldId id="299" r:id="rId33"/>
    <p:sldId id="289" r:id="rId34"/>
    <p:sldId id="284" r:id="rId35"/>
    <p:sldId id="281" r:id="rId36"/>
    <p:sldId id="282" r:id="rId37"/>
    <p:sldId id="283" r:id="rId38"/>
    <p:sldId id="285" r:id="rId39"/>
    <p:sldId id="286" r:id="rId40"/>
    <p:sldId id="287" r:id="rId41"/>
    <p:sldId id="290" r:id="rId42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7" d="100"/>
          <a:sy n="67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796F9E9-8961-44F4-AC21-FF080D6EDBDE}" type="datetimeFigureOut">
              <a:rPr lang="fa-IR" smtClean="0"/>
              <a:t>01/04/1431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CBD497B-A416-4A79-A24D-82863FDFBAA5}" type="slidenum">
              <a:rPr lang="fa-IR" smtClean="0"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1ACFF9F-1C4D-4D33-A8BA-22A7CDE1BE7C}" type="datetimeFigureOut">
              <a:rPr lang="fa-IR" smtClean="0"/>
              <a:pPr/>
              <a:t>01/04/1431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D9D0187-F891-4779-B984-FAB04E9A4EB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D0187-F891-4779-B984-FAB04E9A4EBB}" type="slidenum">
              <a:rPr lang="fa-IR" smtClean="0"/>
              <a:pPr/>
              <a:t>12</a:t>
            </a:fld>
            <a:endParaRPr lang="fa-I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D0187-F891-4779-B984-FAB04E9A4EBB}" type="slidenum">
              <a:rPr lang="fa-IR" smtClean="0"/>
              <a:pPr/>
              <a:t>19</a:t>
            </a:fld>
            <a:endParaRPr lang="fa-I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3F24-39A2-444D-A5DB-0EB40049AC7D}" type="datetime1">
              <a:rPr lang="en-US" smtClean="0"/>
              <a:t>12/20/2009</a:t>
            </a:fld>
            <a:endParaRPr lang="fa-I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FDC2-E065-409B-944B-B72D38251B5E}" type="datetime1">
              <a:rPr lang="en-US" smtClean="0"/>
              <a:t>12/20/2009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77B6-DFB5-48AA-9AC4-BF183B7C0247}" type="datetime1">
              <a:rPr lang="en-US" smtClean="0"/>
              <a:t>12/20/2009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0647-B0A8-4473-8D6A-098736FE06B5}" type="datetime1">
              <a:rPr lang="en-US" smtClean="0"/>
              <a:t>12/20/2009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86EB-1489-4FCD-A955-3C7EC419C5D2}" type="datetime1">
              <a:rPr lang="en-US" smtClean="0"/>
              <a:t>12/20/2009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A5B0-EC4B-4063-85AD-43ECE9AB8E8C}" type="datetime1">
              <a:rPr lang="en-US" smtClean="0"/>
              <a:t>12/20/2009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A79-C9FA-4FF8-AA6B-8EAF3AB39344}" type="datetime1">
              <a:rPr lang="en-US" smtClean="0"/>
              <a:t>12/20/2009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CC6E-550E-4682-AF54-5FCF337D32E6}" type="datetime1">
              <a:rPr lang="en-US" smtClean="0"/>
              <a:t>12/20/2009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1F74-1AF5-4A20-996E-9E82147A8311}" type="datetime1">
              <a:rPr lang="en-US" smtClean="0"/>
              <a:t>12/20/2009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8670-0310-4039-9BB5-40E1A505E5AC}" type="datetime1">
              <a:rPr lang="en-US" smtClean="0"/>
              <a:t>12/20/2009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305F-EC93-482E-B843-7C10D8E0D114}" type="datetime1">
              <a:rPr lang="en-US" smtClean="0"/>
              <a:t>12/20/2009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A46629-6FFB-4FC4-8E6B-E2B4959408F0}" type="datetime1">
              <a:rPr lang="en-US" smtClean="0"/>
              <a:t>12/20/2009</a:t>
            </a:fld>
            <a:endParaRPr lang="fa-I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CCC16C-4692-43C3-9BFB-4AE72F546E7B}" type="slidenum">
              <a:rPr lang="fa-IR" smtClean="0"/>
              <a:pPr/>
              <a:t>‹#›</a:t>
            </a:fld>
            <a:endParaRPr lang="fa-I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Using artificial neural networks to detect unknown computer</a:t>
            </a:r>
            <a:br>
              <a:rPr lang="en-US" sz="4400" dirty="0"/>
            </a:br>
            <a:r>
              <a:rPr lang="en-US" sz="4400" dirty="0"/>
              <a:t>Worms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324880" cy="2557918"/>
          </a:xfrm>
        </p:spPr>
        <p:txBody>
          <a:bodyPr>
            <a:normAutofit/>
          </a:bodyPr>
          <a:lstStyle/>
          <a:p>
            <a:pPr algn="ctr"/>
            <a:endParaRPr lang="fa-IR" sz="3600" dirty="0" smtClean="0"/>
          </a:p>
          <a:p>
            <a:pPr algn="ctr"/>
            <a:r>
              <a:rPr lang="en-US" sz="3600" dirty="0" err="1" smtClean="0"/>
              <a:t>Prof.Sherafat</a:t>
            </a:r>
            <a:endParaRPr lang="en-US" dirty="0" smtClean="0"/>
          </a:p>
          <a:p>
            <a:pPr algn="ctr"/>
            <a:r>
              <a:rPr lang="en-US" dirty="0" smtClean="0"/>
              <a:t>M.E. </a:t>
            </a:r>
            <a:r>
              <a:rPr lang="en-US" dirty="0" err="1" smtClean="0"/>
              <a:t>Salavati</a:t>
            </a:r>
            <a:endParaRPr lang="en-US" dirty="0" smtClean="0"/>
          </a:p>
          <a:p>
            <a:pPr algn="ctr"/>
            <a:r>
              <a:rPr lang="en-US" dirty="0" smtClean="0"/>
              <a:t>8861841003</a:t>
            </a:r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3.k-nearest neighbors</a:t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 rtl="0"/>
            <a:r>
              <a:rPr lang="en-US" dirty="0" smtClean="0"/>
              <a:t>KNN method looks for most similar existing examples to the new one </a:t>
            </a:r>
          </a:p>
          <a:p>
            <a:pPr lvl="0" algn="just" rtl="0"/>
            <a:r>
              <a:rPr lang="en-US" dirty="0" smtClean="0"/>
              <a:t>Similarity may be based on feature values or on some different similarity measure</a:t>
            </a:r>
          </a:p>
          <a:p>
            <a:pPr lvl="0" algn="just" rtl="0"/>
            <a:endParaRPr lang="en-US" dirty="0" smtClean="0"/>
          </a:p>
          <a:p>
            <a:pPr algn="ctr" rtl="0"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4. Support vector machines</a:t>
            </a:r>
          </a:p>
          <a:p>
            <a:pPr algn="just" rtl="0">
              <a:buNone/>
            </a:pPr>
            <a:endParaRPr lang="en-US" sz="4000" dirty="0" smtClean="0"/>
          </a:p>
          <a:p>
            <a:pPr algn="just" rtl="0"/>
            <a:r>
              <a:rPr lang="en-US" dirty="0" smtClean="0"/>
              <a:t>For linear, binary classification with margin</a:t>
            </a:r>
          </a:p>
          <a:p>
            <a:pPr lvl="0" algn="just" rtl="0"/>
            <a:r>
              <a:rPr lang="en-US" dirty="0" smtClean="0"/>
              <a:t>Margin stands for the minimal distance between the class separating </a:t>
            </a:r>
            <a:r>
              <a:rPr lang="en-US" dirty="0" err="1" smtClean="0"/>
              <a:t>hyperplane</a:t>
            </a:r>
            <a:r>
              <a:rPr lang="en-US" dirty="0" smtClean="0"/>
              <a:t> and the closest data point</a:t>
            </a:r>
          </a:p>
          <a:p>
            <a:pPr lvl="0" algn="just" rtl="0"/>
            <a:r>
              <a:rPr lang="en-US" dirty="0" smtClean="0"/>
              <a:t>General SVM seeks an optimal separating </a:t>
            </a:r>
            <a:r>
              <a:rPr lang="en-US" dirty="0" err="1" smtClean="0"/>
              <a:t>hyperplane</a:t>
            </a:r>
            <a:r>
              <a:rPr lang="en-US" dirty="0" smtClean="0"/>
              <a:t> that maximizes the margin</a:t>
            </a:r>
          </a:p>
          <a:p>
            <a:pPr lvl="0"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Feature selection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rtl="0">
              <a:buNone/>
            </a:pPr>
            <a:r>
              <a:rPr lang="en-US" dirty="0" smtClean="0"/>
              <a:t>1</a:t>
            </a:r>
            <a:r>
              <a:rPr lang="en-US" sz="2800" b="1" dirty="0" smtClean="0"/>
              <a:t>) Hidden neurons’ relative variance:</a:t>
            </a:r>
            <a:endParaRPr lang="en-US" b="1" dirty="0" smtClean="0"/>
          </a:p>
          <a:p>
            <a:pPr algn="just" rtl="0"/>
            <a:r>
              <a:rPr lang="en-US" dirty="0" smtClean="0"/>
              <a:t>Ranking the inputs (features) according to their relevance to the prediction accuracy of the ANN</a:t>
            </a:r>
          </a:p>
          <a:p>
            <a:pPr algn="just" rtl="0"/>
            <a:r>
              <a:rPr lang="en-US" dirty="0" smtClean="0"/>
              <a:t>In a trained ANN model, a less relevant input contributes a smaller proportion of the variance in the activities of the hidden layer neurons.</a:t>
            </a:r>
          </a:p>
          <a:p>
            <a:pPr algn="just" rtl="0">
              <a:buNone/>
            </a:pPr>
            <a:r>
              <a:rPr lang="en-US" b="1" dirty="0" smtClean="0"/>
              <a:t>2) Fisher’s score ranking:</a:t>
            </a:r>
          </a:p>
          <a:p>
            <a:pPr algn="just" rtl="0"/>
            <a:r>
              <a:rPr lang="en-US" dirty="0" smtClean="0"/>
              <a:t>Calculate the difference, described in terms of mean and standard deviation, between positive and negative examples relative to a certain feature</a:t>
            </a:r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b="1" dirty="0" smtClean="0"/>
              <a:t>3) Gain ratio </a:t>
            </a:r>
            <a:r>
              <a:rPr lang="en-US" b="1" dirty="0" err="1" smtClean="0"/>
              <a:t>ﬁlter</a:t>
            </a:r>
            <a:endParaRPr lang="en-US" b="1" dirty="0" smtClean="0"/>
          </a:p>
          <a:p>
            <a:pPr algn="just" rtl="0"/>
            <a:r>
              <a:rPr lang="en-US" dirty="0" smtClean="0"/>
              <a:t>Is based on the information gain (IG) measure, which is found by measuring the relative entropy reduction.</a:t>
            </a:r>
          </a:p>
          <a:p>
            <a:pPr algn="just" rtl="0">
              <a:buNone/>
            </a:pPr>
            <a:r>
              <a:rPr lang="en-US" b="1" dirty="0" smtClean="0"/>
              <a:t>4) Causal indices analysis:</a:t>
            </a:r>
          </a:p>
          <a:p>
            <a:pPr algn="just" rtl="0"/>
            <a:r>
              <a:rPr lang="en-US" dirty="0" smtClean="0"/>
              <a:t>Enables the </a:t>
            </a:r>
            <a:r>
              <a:rPr lang="en-US" dirty="0" err="1" smtClean="0"/>
              <a:t>identiﬁcation</a:t>
            </a:r>
            <a:r>
              <a:rPr lang="en-US" dirty="0" smtClean="0"/>
              <a:t> of the relationships between </a:t>
            </a:r>
            <a:r>
              <a:rPr lang="en-US" dirty="0" err="1" smtClean="0"/>
              <a:t>speciﬁc</a:t>
            </a:r>
            <a:r>
              <a:rPr lang="en-US" dirty="0" smtClean="0"/>
              <a:t> inputs and outputs of an ANN model through trained ANN connection weights</a:t>
            </a:r>
          </a:p>
          <a:p>
            <a:pPr algn="just" rtl="0"/>
            <a:r>
              <a:rPr lang="en-US" dirty="0" smtClean="0"/>
              <a:t>Identify the effect of the </a:t>
            </a:r>
            <a:r>
              <a:rPr lang="en-US" dirty="0" err="1" smtClean="0"/>
              <a:t>speciﬁc</a:t>
            </a:r>
            <a:r>
              <a:rPr lang="en-US" dirty="0" smtClean="0"/>
              <a:t> computer system measure on the </a:t>
            </a:r>
            <a:r>
              <a:rPr lang="en-US" dirty="0" err="1" smtClean="0"/>
              <a:t>identiﬁcation</a:t>
            </a:r>
            <a:r>
              <a:rPr lang="en-US" dirty="0" smtClean="0"/>
              <a:t> of a known worm</a:t>
            </a:r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The worms used to create the data sets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fa-I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rtl="0"/>
            <a:r>
              <a:rPr lang="en-US" sz="2800" dirty="0" smtClean="0"/>
              <a:t>Different behaviors and internal structures</a:t>
            </a:r>
          </a:p>
          <a:p>
            <a:pPr lvl="0" algn="just" rtl="0"/>
            <a:r>
              <a:rPr lang="en-US" sz="2800" dirty="0" smtClean="0"/>
              <a:t>Different types of worm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different behavioral patterns</a:t>
            </a:r>
          </a:p>
          <a:p>
            <a:pPr marL="514350" lvl="0" indent="-514350" algn="just" rtl="0">
              <a:buFont typeface="+mj-lt"/>
              <a:buAutoNum type="arabicPeriod"/>
            </a:pPr>
            <a:r>
              <a:rPr lang="en-US" sz="2800" b="1" dirty="0" smtClean="0"/>
              <a:t>W32.Dabber.A:</a:t>
            </a:r>
          </a:p>
          <a:p>
            <a:pPr marL="514350" lvl="0" indent="-514350" algn="just" rtl="0">
              <a:buNone/>
            </a:pPr>
            <a:r>
              <a:rPr lang="en-US" sz="2800" dirty="0" smtClean="0"/>
              <a:t>	 Randomly scans IP addresses</a:t>
            </a:r>
          </a:p>
          <a:p>
            <a:pPr marL="514350" lvl="0" indent="-514350" algn="just" rtl="0">
              <a:buNone/>
            </a:pPr>
            <a:r>
              <a:rPr lang="en-US" sz="2800" dirty="0" smtClean="0"/>
              <a:t>	 Upload itself onto the victim computer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self-carried  worm</a:t>
            </a:r>
          </a:p>
          <a:p>
            <a:pPr marL="514350" lvl="0" indent="-514350" algn="just" rtl="0">
              <a:buNone/>
            </a:pPr>
            <a:r>
              <a:rPr lang="en-US" sz="2800" dirty="0" smtClean="0"/>
              <a:t>	 Adds itself to the registry</a:t>
            </a:r>
          </a:p>
          <a:p>
            <a:pPr marL="514350" indent="-514350" algn="just" rtl="0">
              <a:buNone/>
            </a:pPr>
            <a:r>
              <a:rPr lang="en-US" sz="2800" dirty="0" smtClean="0"/>
              <a:t>	 Listens  in on a predefined port or scans other ports until it finds an unused port that it can exploit </a:t>
            </a:r>
          </a:p>
          <a:p>
            <a:pPr marL="514350" indent="-514350" algn="l" rtl="0">
              <a:buNone/>
            </a:pPr>
            <a:endParaRPr lang="en-US" dirty="0" smtClean="0"/>
          </a:p>
          <a:p>
            <a:pPr marL="514350" lvl="0" indent="-514350"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2800" b="1" dirty="0" smtClean="0"/>
              <a:t>2</a:t>
            </a:r>
            <a:r>
              <a:rPr lang="en-US" sz="2800" dirty="0" smtClean="0"/>
              <a:t>.</a:t>
            </a:r>
            <a:r>
              <a:rPr lang="en-US" sz="2800" b="1" dirty="0" smtClean="0"/>
              <a:t> W32.Deborm.Y:</a:t>
            </a:r>
          </a:p>
          <a:p>
            <a:pPr algn="l" rtl="0">
              <a:buNone/>
            </a:pPr>
            <a:r>
              <a:rPr lang="en-US" sz="2800" dirty="0" smtClean="0"/>
              <a:t>Self-carried </a:t>
            </a:r>
            <a:r>
              <a:rPr lang="en-US" sz="2800" dirty="0" smtClean="0"/>
              <a:t>worm</a:t>
            </a:r>
            <a:endParaRPr lang="en-US" sz="2800" dirty="0" smtClean="0"/>
          </a:p>
          <a:p>
            <a:pPr marL="0" indent="0" algn="l" rtl="0">
              <a:buNone/>
            </a:pPr>
            <a:r>
              <a:rPr lang="en-US" sz="2800" dirty="0" smtClean="0"/>
              <a:t>Uses local address optimization while scanning the IP addresses.</a:t>
            </a:r>
          </a:p>
          <a:p>
            <a:pPr marL="0" indent="0" algn="l" rtl="0">
              <a:buNone/>
            </a:pPr>
            <a:r>
              <a:rPr lang="en-US" sz="2800" dirty="0" smtClean="0"/>
              <a:t>Registers itself as an MS Windows service .</a:t>
            </a:r>
          </a:p>
          <a:p>
            <a:pPr marL="0" indent="0" algn="l" rtl="0">
              <a:buNone/>
            </a:pPr>
            <a:r>
              <a:rPr lang="en-US" sz="2800" dirty="0" smtClean="0"/>
              <a:t>Adds itself to the registry.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  <a:tabLst>
                <a:tab pos="7529513" algn="l"/>
              </a:tabLst>
            </a:pPr>
            <a:r>
              <a:rPr lang="en-US" b="1" dirty="0" smtClean="0"/>
              <a:t>3. W32.Sasser.D:</a:t>
            </a:r>
          </a:p>
          <a:p>
            <a:pPr marL="0" indent="0" algn="just" rtl="0">
              <a:buNone/>
              <a:tabLst>
                <a:tab pos="7529513" algn="l"/>
              </a:tabLst>
            </a:pPr>
            <a:r>
              <a:rPr lang="en-US" dirty="0" smtClean="0"/>
              <a:t>Uses local address optimization while scanning the network for victim computers</a:t>
            </a:r>
          </a:p>
          <a:p>
            <a:pPr marL="0" indent="0" algn="just" rtl="0">
              <a:buNone/>
              <a:tabLst>
                <a:tab pos="7529513" algn="l"/>
              </a:tabLst>
            </a:pPr>
            <a:r>
              <a:rPr lang="en-US" dirty="0" smtClean="0"/>
              <a:t>Scans the local addresses half of the time and totally random  addresses the other half of the time .</a:t>
            </a:r>
          </a:p>
          <a:p>
            <a:pPr marL="0" indent="0" algn="just" rtl="0">
              <a:buNone/>
              <a:tabLst>
                <a:tab pos="7529513" algn="l"/>
              </a:tabLst>
            </a:pPr>
            <a:r>
              <a:rPr lang="en-US" dirty="0" smtClean="0"/>
              <a:t>Heavy impact on a computer’s CPU usage</a:t>
            </a:r>
          </a:p>
          <a:p>
            <a:pPr marL="0" indent="0" algn="l" rtl="0">
              <a:buNone/>
              <a:tabLst>
                <a:tab pos="7529513" algn="l"/>
              </a:tabLst>
            </a:pPr>
            <a:endParaRPr lang="en-US" dirty="0" smtClean="0"/>
          </a:p>
          <a:p>
            <a:pPr marL="0" indent="0" algn="l" rtl="0">
              <a:buNone/>
              <a:tabLst>
                <a:tab pos="7529513" algn="l"/>
              </a:tabLst>
            </a:pPr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b="1" dirty="0" smtClean="0"/>
              <a:t>4. W32.HLLW.Doomjuice.B</a:t>
            </a:r>
          </a:p>
          <a:p>
            <a:pPr algn="just" rtl="0">
              <a:buNone/>
            </a:pPr>
            <a:r>
              <a:rPr lang="en-US" dirty="0" smtClean="0"/>
              <a:t>Randomly generates IP addresses.</a:t>
            </a:r>
          </a:p>
          <a:p>
            <a:pPr marL="0" indent="0" algn="just" rtl="0">
              <a:buNone/>
            </a:pPr>
            <a:r>
              <a:rPr lang="en-US" dirty="0" smtClean="0"/>
              <a:t>Tries to connect to other computers using a specific TCP port.</a:t>
            </a:r>
          </a:p>
          <a:p>
            <a:pPr marL="0" indent="0" algn="just" rtl="0">
              <a:buNone/>
            </a:pPr>
            <a:r>
              <a:rPr lang="en-US" dirty="0" smtClean="0"/>
              <a:t>Adds itself to the registry.</a:t>
            </a:r>
          </a:p>
          <a:p>
            <a:pPr marL="0" indent="0" algn="just" rtl="0">
              <a:buNone/>
            </a:pPr>
            <a:r>
              <a:rPr lang="en-US" dirty="0" smtClean="0"/>
              <a:t>Worm runs a continuous denial of service (</a:t>
            </a:r>
            <a:r>
              <a:rPr lang="en-US" dirty="0" err="1" smtClean="0"/>
              <a:t>DoS</a:t>
            </a:r>
            <a:r>
              <a:rPr lang="en-US" dirty="0" smtClean="0"/>
              <a:t>) attack on the Microsoft website.</a:t>
            </a:r>
          </a:p>
          <a:p>
            <a:pPr marL="0" indent="0" algn="l" rtl="0">
              <a:buNone/>
            </a:pPr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b="1" dirty="0" smtClean="0"/>
              <a:t>5. W32.HLLW.Raleka.H</a:t>
            </a:r>
          </a:p>
          <a:p>
            <a:pPr marL="0" indent="0" algn="just" rtl="0">
              <a:buNone/>
            </a:pPr>
            <a:r>
              <a:rPr lang="en-US" dirty="0" smtClean="0"/>
              <a:t>Uses local address optimization while scanning the network for vulnerable computers.</a:t>
            </a:r>
          </a:p>
          <a:p>
            <a:pPr marL="0" indent="0" algn="just" rtl="0">
              <a:buNone/>
            </a:pPr>
            <a:r>
              <a:rPr lang="en-US" dirty="0" smtClean="0"/>
              <a:t>Opens a random TCP  port for remote connections.</a:t>
            </a:r>
          </a:p>
          <a:p>
            <a:pPr marL="0" indent="0" algn="just" rtl="0">
              <a:buNone/>
            </a:pPr>
            <a:r>
              <a:rPr lang="en-US" dirty="0" smtClean="0"/>
              <a:t>Receive commands from its chat site.</a:t>
            </a:r>
          </a:p>
          <a:p>
            <a:pPr marL="0" indent="0" algn="just" rtl="0">
              <a:buNone/>
            </a:pPr>
            <a:r>
              <a:rPr lang="en-US" dirty="0" smtClean="0"/>
              <a:t>Opens a chat server on the computer.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Description of data sets</a:t>
            </a:r>
            <a:br>
              <a:rPr lang="en-US" b="1" dirty="0" smtClean="0"/>
            </a:br>
            <a:endParaRPr lang="fa-I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dirty="0" smtClean="0"/>
              <a:t>Inject worms</a:t>
            </a:r>
          </a:p>
          <a:p>
            <a:pPr algn="just" rtl="0"/>
            <a:r>
              <a:rPr lang="en-US" dirty="0" smtClean="0"/>
              <a:t>Monitor various computer features </a:t>
            </a:r>
          </a:p>
          <a:p>
            <a:pPr algn="just" rtl="0"/>
            <a:r>
              <a:rPr lang="en-US" dirty="0" smtClean="0"/>
              <a:t>MS Windows performance tool</a:t>
            </a:r>
          </a:p>
          <a:p>
            <a:pPr algn="just" rtl="0"/>
            <a:r>
              <a:rPr lang="en-US" dirty="0" smtClean="0"/>
              <a:t>A dataset consisting of 68 features</a:t>
            </a:r>
          </a:p>
          <a:p>
            <a:pPr algn="just" rtl="0"/>
            <a:r>
              <a:rPr lang="en-US" dirty="0" smtClean="0"/>
              <a:t>No Worm</a:t>
            </a:r>
            <a:r>
              <a:rPr lang="en-US" dirty="0" smtClean="0">
                <a:sym typeface="Wingdings" pitchFamily="2" charset="2"/>
              </a:rPr>
              <a:t> “clean”</a:t>
            </a:r>
          </a:p>
          <a:p>
            <a:pPr lvl="0" algn="just" rtl="0"/>
            <a:r>
              <a:rPr lang="en-US" dirty="0" smtClean="0"/>
              <a:t>Creating dataset with two aspects: </a:t>
            </a:r>
          </a:p>
          <a:p>
            <a:pPr lvl="1" algn="just" rtl="0"/>
            <a:r>
              <a:rPr lang="en-US" dirty="0" smtClean="0"/>
              <a:t>User activity</a:t>
            </a:r>
          </a:p>
          <a:p>
            <a:pPr lvl="1" algn="just" rtl="0"/>
            <a:r>
              <a:rPr lang="en-US" dirty="0" smtClean="0"/>
              <a:t>Background application activity</a:t>
            </a:r>
          </a:p>
          <a:p>
            <a:pPr lvl="8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Evaluating the new approach</a:t>
            </a:r>
            <a:br>
              <a:rPr lang="en-US" b="1" dirty="0" smtClean="0"/>
            </a:br>
            <a:endParaRPr lang="fa-I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dirty="0" smtClean="0"/>
              <a:t> Compare the detection </a:t>
            </a:r>
            <a:r>
              <a:rPr lang="en-US" dirty="0" smtClean="0"/>
              <a:t>abilities.</a:t>
            </a:r>
            <a:endParaRPr lang="en-US" dirty="0" smtClean="0"/>
          </a:p>
          <a:p>
            <a:pPr lvl="0" algn="just" rtl="0"/>
            <a:r>
              <a:rPr lang="en-US" dirty="0" smtClean="0"/>
              <a:t>Multiple classifications of known worms using ANN approach and the base line classifiers: KNN, DT, and SVM.</a:t>
            </a:r>
          </a:p>
          <a:p>
            <a:pPr algn="just" rtl="0"/>
            <a:r>
              <a:rPr lang="en-US" dirty="0" smtClean="0"/>
              <a:t>Investigate the capabilities of new approach in detecting unknown worms.</a:t>
            </a:r>
          </a:p>
          <a:p>
            <a:pPr algn="just" rtl="0"/>
            <a:r>
              <a:rPr lang="en-US" dirty="0" smtClean="0"/>
              <a:t>Determine the best feature selection  technique for this task.</a:t>
            </a:r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fa-IR" dirty="0" smtClean="0"/>
              <a:t/>
            </a:r>
            <a:br>
              <a:rPr lang="fa-IR" dirty="0" smtClean="0"/>
            </a:br>
            <a:r>
              <a:rPr lang="en-US" b="1" dirty="0" err="1" smtClean="0"/>
              <a:t>Abstact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dirty="0" smtClean="0"/>
              <a:t>A new </a:t>
            </a:r>
            <a:r>
              <a:rPr lang="en-US" dirty="0"/>
              <a:t>approach </a:t>
            </a:r>
            <a:r>
              <a:rPr lang="en-US" dirty="0" smtClean="0"/>
              <a:t>to detect </a:t>
            </a:r>
            <a:r>
              <a:rPr lang="en-US" dirty="0"/>
              <a:t>the presence of computer </a:t>
            </a:r>
            <a:r>
              <a:rPr lang="en-US" dirty="0" smtClean="0"/>
              <a:t>worms</a:t>
            </a:r>
          </a:p>
          <a:p>
            <a:pPr algn="just" rtl="0"/>
            <a:r>
              <a:rPr lang="en-US" dirty="0"/>
              <a:t>C</a:t>
            </a:r>
            <a:r>
              <a:rPr lang="en-US" dirty="0" smtClean="0"/>
              <a:t>ompare </a:t>
            </a:r>
            <a:r>
              <a:rPr lang="en-US" dirty="0"/>
              <a:t>ANN to three other classification methods </a:t>
            </a:r>
            <a:endParaRPr lang="en-US" dirty="0" smtClean="0"/>
          </a:p>
          <a:p>
            <a:pPr algn="just" rtl="0"/>
            <a:r>
              <a:rPr lang="en-US" dirty="0" smtClean="0"/>
              <a:t>Show </a:t>
            </a:r>
            <a:r>
              <a:rPr lang="en-US" dirty="0"/>
              <a:t>the advantages of ANN for detection </a:t>
            </a:r>
            <a:endParaRPr lang="en-US" dirty="0" smtClean="0"/>
          </a:p>
          <a:p>
            <a:pPr lvl="0" algn="just" rtl="0"/>
            <a:r>
              <a:rPr lang="en-US" dirty="0"/>
              <a:t>E</a:t>
            </a:r>
            <a:r>
              <a:rPr lang="en-US" dirty="0" smtClean="0"/>
              <a:t>valuate </a:t>
            </a:r>
            <a:r>
              <a:rPr lang="en-US" dirty="0"/>
              <a:t>three  feature selection </a:t>
            </a:r>
            <a:r>
              <a:rPr lang="en-US" dirty="0" err="1" smtClean="0"/>
              <a:t>techniques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/>
              <a:t>using</a:t>
            </a:r>
            <a:r>
              <a:rPr lang="en-US" dirty="0"/>
              <a:t> only five  </a:t>
            </a:r>
            <a:r>
              <a:rPr lang="en-US" dirty="0" smtClean="0"/>
              <a:t>features we get </a:t>
            </a:r>
            <a:r>
              <a:rPr lang="en-US" dirty="0"/>
              <a:t>accuracy of 90</a:t>
            </a:r>
            <a:r>
              <a:rPr lang="en-US" dirty="0" smtClean="0"/>
              <a:t>%</a:t>
            </a:r>
          </a:p>
          <a:p>
            <a:pPr lvl="0"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dirty="0" smtClean="0"/>
              <a:t>Rank the features of feature selection method.</a:t>
            </a:r>
          </a:p>
          <a:p>
            <a:pPr lvl="0" algn="just" rtl="0"/>
            <a:r>
              <a:rPr lang="en-US" dirty="0" smtClean="0"/>
              <a:t>For each feature selection method, we used the top 5, top 10, top 20, top 30, top 50, and full set of features as inputs to the ANN model.</a:t>
            </a:r>
          </a:p>
          <a:p>
            <a:pPr lvl="0" algn="just" rtl="0"/>
            <a:r>
              <a:rPr lang="en-US" dirty="0" smtClean="0"/>
              <a:t>For the training set, we took 10% of randomly chosen instances, excluding the instances of the worm we chose and also excluding 20% of the clean instances.</a:t>
            </a:r>
          </a:p>
          <a:p>
            <a:pPr lvl="0" algn="just" rtl="0"/>
            <a:r>
              <a:rPr lang="en-US" dirty="0" smtClean="0"/>
              <a:t>For the test set for each worm, we took the instances of the chosen worm and the 20% of the clean instances that were excluded from the training  set.</a:t>
            </a:r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Experimental results</a:t>
            </a:r>
            <a:br>
              <a:rPr lang="en-US" b="1" dirty="0" smtClean="0"/>
            </a:br>
            <a:endParaRPr lang="fa-IR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ANN:</a:t>
            </a:r>
          </a:p>
          <a:p>
            <a:pPr lvl="1" algn="just" rtl="0"/>
            <a:r>
              <a:rPr lang="en-US" dirty="0" smtClean="0"/>
              <a:t>best speed in the classification phase </a:t>
            </a:r>
          </a:p>
          <a:p>
            <a:pPr lvl="1" algn="just" rtl="0"/>
            <a:r>
              <a:rPr lang="en-US" dirty="0" smtClean="0"/>
              <a:t>Ability to identify a new worm</a:t>
            </a:r>
          </a:p>
          <a:p>
            <a:pPr lvl="1" algn="just" rtl="0"/>
            <a:endParaRPr lang="en-US" dirty="0" smtClean="0"/>
          </a:p>
          <a:p>
            <a:pPr marL="0" lvl="1" indent="0" algn="just" rtl="0">
              <a:buFont typeface="Arial" pitchFamily="34" charset="0"/>
              <a:buChar char="•"/>
            </a:pPr>
            <a:r>
              <a:rPr lang="en-US" dirty="0" smtClean="0"/>
              <a:t> The Fisher’s score method outperformed the other techniques in feature selection</a:t>
            </a:r>
          </a:p>
          <a:p>
            <a:pPr marL="0" lvl="1" indent="0" algn="l" rtl="0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488"/>
            <a:ext cx="905820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929066"/>
            <a:ext cx="613533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5 Features of Fisher’s Score</a:t>
            </a:r>
            <a:endParaRPr lang="fa-I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434" y="1785926"/>
            <a:ext cx="88055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Causal Index</a:t>
            </a:r>
            <a:endParaRPr lang="fa-I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dirty="0" smtClean="0"/>
              <a:t>Causality  Index  (CI) measures  the dependence  of  a  neural  network  output  on  each  of  its inputs</a:t>
            </a:r>
          </a:p>
          <a:p>
            <a:pPr algn="just" rtl="0"/>
            <a:endParaRPr lang="en-US" dirty="0" smtClean="0"/>
          </a:p>
          <a:p>
            <a:pPr algn="just" rtl="0"/>
            <a:endParaRPr lang="en-US" dirty="0" smtClean="0"/>
          </a:p>
          <a:p>
            <a:pPr algn="just" rtl="0"/>
            <a:endParaRPr lang="en-US" dirty="0" smtClean="0"/>
          </a:p>
          <a:p>
            <a:pPr algn="just" rtl="0"/>
            <a:r>
              <a:rPr lang="en-US" dirty="0" smtClean="0"/>
              <a:t>Measures average dependence of output node k on input node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 algn="just" rtl="0"/>
            <a:r>
              <a:rPr lang="en-US" dirty="0" smtClean="0"/>
              <a:t>Positive  CI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increase  in </a:t>
            </a:r>
            <a:r>
              <a:rPr lang="en-US" dirty="0" err="1" smtClean="0"/>
              <a:t>input</a:t>
            </a:r>
            <a:r>
              <a:rPr lang="en-US" dirty="0" err="1" smtClean="0">
                <a:sym typeface="Wingdings" pitchFamily="2" charset="2"/>
              </a:rPr>
              <a:t>increase</a:t>
            </a:r>
            <a:r>
              <a:rPr lang="en-US" dirty="0" smtClean="0">
                <a:sym typeface="Wingdings" pitchFamily="2" charset="2"/>
              </a:rPr>
              <a:t> in output</a:t>
            </a:r>
            <a:endParaRPr lang="en-US" dirty="0" smtClean="0"/>
          </a:p>
          <a:p>
            <a:pPr algn="just" rtl="0"/>
            <a:r>
              <a:rPr lang="en-US" dirty="0" smtClean="0"/>
              <a:t>Negative CI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increase  in </a:t>
            </a:r>
            <a:r>
              <a:rPr lang="en-US" dirty="0" err="1" smtClean="0"/>
              <a:t>input</a:t>
            </a:r>
            <a:r>
              <a:rPr lang="en-US" dirty="0" err="1" smtClean="0">
                <a:sym typeface="Wingdings" pitchFamily="2" charset="2"/>
              </a:rPr>
              <a:t>decrease</a:t>
            </a:r>
            <a:r>
              <a:rPr lang="en-US" dirty="0" smtClean="0">
                <a:sym typeface="Wingdings" pitchFamily="2" charset="2"/>
              </a:rPr>
              <a:t> in output</a:t>
            </a:r>
            <a:endParaRPr lang="en-US" dirty="0" smtClean="0"/>
          </a:p>
          <a:p>
            <a:pPr algn="l" rtl="0"/>
            <a:endParaRPr lang="en-US" dirty="0" smtClean="0"/>
          </a:p>
        </p:txBody>
      </p:sp>
      <p:pic>
        <p:nvPicPr>
          <p:cNvPr id="8" name="Picture 7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2714620"/>
            <a:ext cx="3810000" cy="14097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CI values were calculated from the ANN model that used the five best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62500" lnSpcReduction="2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endParaRPr lang="en-US" dirty="0" smtClean="0"/>
          </a:p>
          <a:p>
            <a:pPr lvl="0" algn="just" rtl="0">
              <a:buNone/>
            </a:pPr>
            <a:endParaRPr lang="en-US" dirty="0" smtClean="0"/>
          </a:p>
          <a:p>
            <a:pPr lvl="0" algn="just" rtl="0">
              <a:buNone/>
            </a:pPr>
            <a:endParaRPr lang="en-US" dirty="0" smtClean="0"/>
          </a:p>
          <a:p>
            <a:pPr lvl="0" algn="just" rtl="0">
              <a:buNone/>
            </a:pPr>
            <a:endParaRPr lang="en-US" dirty="0" smtClean="0"/>
          </a:p>
          <a:p>
            <a:pPr lvl="0" algn="just" rtl="0"/>
            <a:r>
              <a:rPr lang="en-US" sz="3800" dirty="0" smtClean="0"/>
              <a:t>If feature 2 is high and features 3, 4, 5 are low, then </a:t>
            </a:r>
            <a:r>
              <a:rPr lang="en-US" sz="3800" b="1" dirty="0" smtClean="0"/>
              <a:t>clean</a:t>
            </a:r>
          </a:p>
          <a:p>
            <a:pPr lvl="0" algn="just" rtl="0"/>
            <a:r>
              <a:rPr lang="en-US" sz="3800" dirty="0" smtClean="0"/>
              <a:t>If features 2, 3 and 4 are high and feature 1 is low, then </a:t>
            </a:r>
            <a:r>
              <a:rPr lang="en-US" sz="3800" b="1" dirty="0" err="1" smtClean="0"/>
              <a:t>DabberA</a:t>
            </a:r>
            <a:endParaRPr lang="en-US" sz="3800" b="1" dirty="0" smtClean="0"/>
          </a:p>
          <a:p>
            <a:pPr lvl="0" algn="just" rtl="0"/>
            <a:r>
              <a:rPr lang="en-US" sz="3800" dirty="0" smtClean="0"/>
              <a:t>If feature 2 is high and features 1, 3, 4, 5 are low, then </a:t>
            </a:r>
            <a:r>
              <a:rPr lang="en-US" sz="3800" b="1" dirty="0" err="1" smtClean="0"/>
              <a:t>SasserC</a:t>
            </a:r>
            <a:endParaRPr lang="en-US" sz="3800" b="1" dirty="0" smtClean="0"/>
          </a:p>
          <a:p>
            <a:pPr lvl="0" algn="just" rtl="0"/>
            <a:r>
              <a:rPr lang="en-US" sz="3800" dirty="0" smtClean="0"/>
              <a:t>If features 1, 2, 3 and 4 are low, then </a:t>
            </a:r>
            <a:r>
              <a:rPr lang="en-US" sz="3800" b="1" dirty="0" err="1" smtClean="0"/>
              <a:t>DabormY</a:t>
            </a:r>
            <a:r>
              <a:rPr lang="en-US" sz="3800" b="1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214422"/>
            <a:ext cx="909637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 did</a:t>
            </a:r>
            <a:endParaRPr lang="fa-I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Three methods:</a:t>
            </a:r>
          </a:p>
          <a:p>
            <a:pPr lvl="1" algn="l" rtl="0"/>
            <a:r>
              <a:rPr lang="en-US" dirty="0" smtClean="0"/>
              <a:t>CI matrix</a:t>
            </a:r>
          </a:p>
          <a:p>
            <a:pPr lvl="1" algn="l" rtl="0"/>
            <a:r>
              <a:rPr lang="en-US" dirty="0" smtClean="0"/>
              <a:t>Hidden neuron binary values</a:t>
            </a:r>
          </a:p>
          <a:p>
            <a:pPr lvl="1" algn="l" rtl="0"/>
            <a:r>
              <a:rPr lang="en-US" dirty="0" err="1" smtClean="0"/>
              <a:t>Competetive</a:t>
            </a:r>
            <a:r>
              <a:rPr lang="en-US" dirty="0" smtClean="0"/>
              <a:t> neural network</a:t>
            </a:r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 used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Using 5 features selected by Fishers’ score ranking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800" dirty="0" smtClean="0"/>
              <a:t>Memory\Cache Bytes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800" dirty="0" smtClean="0"/>
              <a:t>Memory\Pool Paged </a:t>
            </a:r>
            <a:r>
              <a:rPr lang="en-US" sz="1800" dirty="0" err="1" smtClean="0"/>
              <a:t>Alloc</a:t>
            </a:r>
            <a:endParaRPr lang="en-US" sz="1800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sz="1800" dirty="0" smtClean="0"/>
              <a:t>Memory\System Driver Total Bytes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800" dirty="0" smtClean="0"/>
              <a:t>System\Context Switches/sec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1800" dirty="0" smtClean="0"/>
              <a:t>Thread(_Total/_Total)\Context Switches/sec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1800" dirty="0" smtClean="0"/>
          </a:p>
          <a:p>
            <a:pPr marL="514350" indent="-514350" algn="l" rtl="0"/>
            <a:r>
              <a:rPr lang="en-US" sz="1800" dirty="0" smtClean="0"/>
              <a:t> </a:t>
            </a:r>
            <a:r>
              <a:rPr lang="en-US" sz="2400" dirty="0" smtClean="0"/>
              <a:t>data clean : max: 1) 68370432	   2) 358205	 3)3018752	4)</a:t>
            </a:r>
            <a:r>
              <a:rPr lang="en-US" sz="2000" dirty="0" smtClean="0"/>
              <a:t>98930.0344693213	       5)98900.9193879870</a:t>
            </a:r>
            <a:endParaRPr lang="en-US" sz="2400" dirty="0" smtClean="0"/>
          </a:p>
          <a:p>
            <a:pPr marL="514350" indent="-514350" algn="l" rtl="0"/>
            <a:endParaRPr lang="en-US" sz="1800" dirty="0" smtClean="0"/>
          </a:p>
          <a:p>
            <a:pPr marL="514350" indent="-514350" algn="l" rtl="0"/>
            <a:r>
              <a:rPr lang="en-US" sz="2000" dirty="0" smtClean="0"/>
              <a:t>Min</a:t>
            </a:r>
            <a:r>
              <a:rPr lang="en-US" sz="1800" dirty="0" smtClean="0"/>
              <a:t>:  1)62709760	2)49911	      3)2920448	</a:t>
            </a:r>
          </a:p>
          <a:p>
            <a:pPr marL="514350" indent="-514350" algn="l" rtl="0"/>
            <a:r>
              <a:rPr lang="en-US" sz="1800" dirty="0" smtClean="0"/>
              <a:t>4)584.040975807398	  5)64.0076063936973</a:t>
            </a:r>
          </a:p>
          <a:p>
            <a:pPr marL="514350" indent="-514350" algn="l" rtl="0"/>
            <a:endParaRPr lang="en-US" sz="1800" dirty="0" smtClean="0"/>
          </a:p>
          <a:p>
            <a:pPr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Data </a:t>
            </a:r>
            <a:r>
              <a:rPr lang="en-US" dirty="0" err="1" smtClean="0"/>
              <a:t>Dabber.A</a:t>
            </a:r>
            <a:r>
              <a:rPr lang="en-US" dirty="0" smtClean="0"/>
              <a:t> </a:t>
            </a:r>
          </a:p>
          <a:p>
            <a:pPr algn="l" rtl="0"/>
            <a:r>
              <a:rPr lang="en-US" dirty="0" smtClean="0"/>
              <a:t>max:  1)79347712	</a:t>
            </a:r>
          </a:p>
          <a:p>
            <a:pPr algn="l" rtl="0">
              <a:buNone/>
            </a:pPr>
            <a:r>
              <a:rPr lang="en-US" dirty="0" smtClean="0"/>
              <a:t>		2)75877</a:t>
            </a:r>
          </a:p>
          <a:p>
            <a:pPr algn="l" rtl="0">
              <a:buNone/>
            </a:pPr>
            <a:r>
              <a:rPr lang="en-US" dirty="0" smtClean="0"/>
              <a:t> 	 	3)30187524</a:t>
            </a:r>
          </a:p>
          <a:p>
            <a:pPr algn="l" rtl="0">
              <a:buNone/>
            </a:pPr>
            <a:r>
              <a:rPr lang="en-US" dirty="0" smtClean="0"/>
              <a:t>		4)820972.068899300</a:t>
            </a:r>
          </a:p>
          <a:p>
            <a:pPr algn="l" rtl="0">
              <a:buNone/>
            </a:pPr>
            <a:r>
              <a:rPr lang="en-US" dirty="0" smtClean="0"/>
              <a:t>		5)821282.073078985</a:t>
            </a:r>
          </a:p>
          <a:p>
            <a:pPr algn="l" rtl="0">
              <a:buNone/>
            </a:pPr>
            <a:r>
              <a:rPr lang="en-US" dirty="0" smtClean="0"/>
              <a:t>Min: 1)68546560</a:t>
            </a:r>
          </a:p>
          <a:p>
            <a:pPr algn="l" rtl="0">
              <a:buNone/>
            </a:pPr>
            <a:r>
              <a:rPr lang="en-US" dirty="0" smtClean="0"/>
              <a:t>		2)70770	</a:t>
            </a:r>
          </a:p>
          <a:p>
            <a:pPr algn="l" rtl="0">
              <a:buNone/>
            </a:pPr>
            <a:r>
              <a:rPr lang="en-US" dirty="0" smtClean="0"/>
              <a:t>		3)3018752</a:t>
            </a:r>
          </a:p>
          <a:p>
            <a:pPr algn="l" rtl="0">
              <a:buNone/>
            </a:pPr>
            <a:r>
              <a:rPr lang="en-US" dirty="0" smtClean="0"/>
              <a:t>		4)2842.89126250075</a:t>
            </a:r>
          </a:p>
          <a:p>
            <a:pPr algn="l" rtl="0">
              <a:buNone/>
            </a:pPr>
            <a:r>
              <a:rPr lang="en-US" dirty="0" smtClean="0"/>
              <a:t>		5)2202.47776657960</a:t>
            </a:r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Data </a:t>
            </a:r>
            <a:r>
              <a:rPr lang="en-US" dirty="0" err="1" smtClean="0"/>
              <a:t>Deborm.Y</a:t>
            </a:r>
            <a:endParaRPr lang="en-US" dirty="0" smtClean="0"/>
          </a:p>
          <a:p>
            <a:pPr algn="l" rtl="0"/>
            <a:r>
              <a:rPr lang="en-US" dirty="0" smtClean="0"/>
              <a:t>Max: 1)42528768</a:t>
            </a:r>
          </a:p>
          <a:p>
            <a:pPr algn="l" rtl="0"/>
            <a:r>
              <a:rPr lang="en-US" dirty="0" smtClean="0"/>
              <a:t>	2)34222</a:t>
            </a:r>
          </a:p>
          <a:p>
            <a:pPr algn="l" rtl="0"/>
            <a:r>
              <a:rPr lang="en-US" dirty="0" smtClean="0"/>
              <a:t>	3)2215936</a:t>
            </a:r>
          </a:p>
          <a:p>
            <a:pPr algn="l" rtl="0"/>
            <a:r>
              <a:rPr lang="en-US" dirty="0" smtClean="0"/>
              <a:t>	4)18004.0751450754</a:t>
            </a:r>
          </a:p>
          <a:p>
            <a:pPr algn="l" rtl="0"/>
            <a:r>
              <a:rPr lang="en-US" dirty="0" smtClean="0"/>
              <a:t>	5)17999.0745687102</a:t>
            </a:r>
          </a:p>
          <a:p>
            <a:pPr algn="l" rtl="0"/>
            <a:r>
              <a:rPr lang="en-US" dirty="0" smtClean="0"/>
              <a:t>Min: 1)40128512</a:t>
            </a:r>
          </a:p>
          <a:p>
            <a:pPr algn="l" rtl="0"/>
            <a:r>
              <a:rPr lang="en-US" dirty="0" smtClean="0"/>
              <a:t>	2)31499</a:t>
            </a:r>
          </a:p>
          <a:p>
            <a:pPr algn="l" rtl="0"/>
            <a:r>
              <a:rPr lang="en-US" dirty="0" smtClean="0"/>
              <a:t>	3)2117632</a:t>
            </a:r>
          </a:p>
          <a:p>
            <a:pPr algn="l" rtl="0"/>
            <a:r>
              <a:rPr lang="en-US" dirty="0" smtClean="0"/>
              <a:t>	4)92.0109937994122</a:t>
            </a:r>
          </a:p>
          <a:p>
            <a:pPr algn="l" rtl="0"/>
            <a:r>
              <a:rPr lang="en-US" dirty="0" smtClean="0"/>
              <a:t>	5)22.0025979225595</a:t>
            </a:r>
          </a:p>
          <a:p>
            <a:pPr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rtl="0"/>
            <a:r>
              <a:rPr lang="en-US" sz="2800" dirty="0" smtClean="0"/>
              <a:t>Malware programs</a:t>
            </a:r>
          </a:p>
          <a:p>
            <a:pPr marL="300038" lvl="1" indent="-300038" algn="just" rtl="0"/>
            <a:r>
              <a:rPr lang="en-US" sz="3000" dirty="0" err="1" smtClean="0"/>
              <a:t>Antiviruses</a:t>
            </a:r>
            <a:r>
              <a:rPr lang="en-US" sz="3000" dirty="0" smtClean="0"/>
              <a:t>  use signature</a:t>
            </a:r>
          </a:p>
          <a:p>
            <a:pPr marL="300038" lvl="1" indent="-300038" algn="just" rtl="0"/>
            <a:r>
              <a:rPr lang="en-US" sz="3000" dirty="0" smtClean="0"/>
              <a:t> A </a:t>
            </a:r>
            <a:r>
              <a:rPr lang="en-US" sz="3000" dirty="0"/>
              <a:t>different approach by analyzing the overall computer </a:t>
            </a:r>
            <a:r>
              <a:rPr lang="en-US" sz="3000" dirty="0" smtClean="0"/>
              <a:t>behavior</a:t>
            </a:r>
          </a:p>
          <a:p>
            <a:pPr marL="300038" lvl="1" indent="-300038" algn="just" rtl="0"/>
            <a:r>
              <a:rPr lang="en-US" sz="3000" dirty="0" smtClean="0"/>
              <a:t>Apply </a:t>
            </a:r>
            <a:r>
              <a:rPr lang="en-US" sz="3000" dirty="0"/>
              <a:t>a trained artificial neural network based on the values of the measured features</a:t>
            </a:r>
          </a:p>
          <a:p>
            <a:pPr algn="just" rtl="0"/>
            <a:r>
              <a:rPr lang="en-US" sz="3000" dirty="0" smtClean="0"/>
              <a:t>Compare the  detection capabilities of new approach to </a:t>
            </a:r>
            <a:r>
              <a:rPr lang="en-US" sz="3000" dirty="0" smtClean="0"/>
              <a:t>other  </a:t>
            </a:r>
            <a:r>
              <a:rPr lang="en-US" sz="3000" dirty="0" smtClean="0"/>
              <a:t>approaches</a:t>
            </a:r>
          </a:p>
          <a:p>
            <a:pPr lvl="0" algn="just" rtl="0"/>
            <a:r>
              <a:rPr lang="en-US" sz="3000" dirty="0" smtClean="0"/>
              <a:t>Causal indices (CI) technique to estimate the influence of each input feature on the classification of each worm</a:t>
            </a:r>
          </a:p>
          <a:p>
            <a:pPr marL="300038" lvl="1" indent="-300038" algn="l" rtl="0">
              <a:buFont typeface="Arial" pitchFamily="34" charset="0"/>
              <a:buChar char="•"/>
            </a:pPr>
            <a:endParaRPr lang="en-US" dirty="0" smtClean="0"/>
          </a:p>
          <a:p>
            <a:pPr marL="300038" lvl="1" indent="-300038" algn="l" rtl="0">
              <a:buFont typeface="Arial" pitchFamily="34" charset="0"/>
              <a:buChar char="•"/>
            </a:pPr>
            <a:endParaRPr lang="en-US" dirty="0" smtClean="0"/>
          </a:p>
          <a:p>
            <a:pPr lvl="1" algn="l" rtl="0">
              <a:buNone/>
            </a:pPr>
            <a:endParaRPr lang="en-US" dirty="0"/>
          </a:p>
          <a:p>
            <a:pPr lvl="1" algn="l" rtl="0">
              <a:buNone/>
            </a:pPr>
            <a:endParaRPr lang="en-US" dirty="0" smtClean="0"/>
          </a:p>
          <a:p>
            <a:pPr lvl="1"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Data </a:t>
            </a:r>
            <a:r>
              <a:rPr lang="en-US" dirty="0" err="1" smtClean="0"/>
              <a:t>Sasser</a:t>
            </a:r>
            <a:endParaRPr lang="en-US" dirty="0" smtClean="0"/>
          </a:p>
          <a:p>
            <a:pPr algn="l" rtl="0"/>
            <a:r>
              <a:rPr lang="en-US" dirty="0" smtClean="0"/>
              <a:t>Max: 1)65003520</a:t>
            </a:r>
          </a:p>
          <a:p>
            <a:pPr algn="l" rtl="0"/>
            <a:r>
              <a:rPr lang="en-US" dirty="0" smtClean="0"/>
              <a:t>	2)58087</a:t>
            </a:r>
          </a:p>
          <a:p>
            <a:pPr algn="l" rtl="0"/>
            <a:r>
              <a:rPr lang="en-US" dirty="0" smtClean="0"/>
              <a:t>	3)3018752</a:t>
            </a:r>
          </a:p>
          <a:p>
            <a:pPr algn="l" rtl="0"/>
            <a:r>
              <a:rPr lang="en-US" dirty="0" smtClean="0"/>
              <a:t>	4)19481.1577408496	</a:t>
            </a:r>
          </a:p>
          <a:p>
            <a:pPr algn="l" rtl="0"/>
            <a:r>
              <a:rPr lang="en-US" dirty="0" smtClean="0"/>
              <a:t> 	5)19481.1577408496</a:t>
            </a:r>
          </a:p>
          <a:p>
            <a:pPr algn="l" rtl="0"/>
            <a:r>
              <a:rPr lang="en-US" dirty="0" smtClean="0"/>
              <a:t>Min: 1)60571648</a:t>
            </a:r>
          </a:p>
          <a:p>
            <a:pPr algn="l" rtl="0"/>
            <a:r>
              <a:rPr lang="en-US" dirty="0" smtClean="0"/>
              <a:t>	2)54441</a:t>
            </a:r>
          </a:p>
          <a:p>
            <a:pPr algn="l" rtl="0"/>
            <a:r>
              <a:rPr lang="en-US" dirty="0" smtClean="0"/>
              <a:t>	3)2920448</a:t>
            </a:r>
          </a:p>
          <a:p>
            <a:pPr algn="l" rtl="0"/>
            <a:r>
              <a:rPr lang="en-US" dirty="0" smtClean="0"/>
              <a:t>	4)523.875282435250</a:t>
            </a:r>
          </a:p>
          <a:p>
            <a:pPr algn="l" rtl="0"/>
            <a:r>
              <a:rPr lang="en-US" dirty="0" smtClean="0"/>
              <a:t>	5)15.0599589958104</a:t>
            </a:r>
          </a:p>
          <a:p>
            <a:pPr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Data </a:t>
            </a:r>
            <a:r>
              <a:rPr lang="en-US" dirty="0" err="1" smtClean="0"/>
              <a:t>Doomjuice</a:t>
            </a:r>
            <a:endParaRPr lang="en-US" dirty="0" smtClean="0"/>
          </a:p>
          <a:p>
            <a:pPr algn="l" rtl="0"/>
            <a:r>
              <a:rPr lang="en-US" dirty="0" smtClean="0"/>
              <a:t>Max: 1)50696192</a:t>
            </a:r>
          </a:p>
          <a:p>
            <a:pPr algn="l" rtl="0"/>
            <a:r>
              <a:rPr lang="en-US" dirty="0" smtClean="0"/>
              <a:t>	2)51310</a:t>
            </a:r>
          </a:p>
          <a:p>
            <a:pPr algn="l" rtl="0"/>
            <a:r>
              <a:rPr lang="en-US" dirty="0" smtClean="0"/>
              <a:t>	3)2215936</a:t>
            </a:r>
          </a:p>
          <a:p>
            <a:pPr algn="l" rtl="0"/>
            <a:r>
              <a:rPr lang="en-US" dirty="0" smtClean="0"/>
              <a:t>	4)25968.8647443930</a:t>
            </a:r>
          </a:p>
          <a:p>
            <a:pPr algn="l" rtl="0"/>
            <a:r>
              <a:rPr lang="en-US" dirty="0" smtClean="0"/>
              <a:t>	5)25966.8646007688</a:t>
            </a:r>
          </a:p>
          <a:p>
            <a:pPr algn="l" rtl="0"/>
            <a:r>
              <a:rPr lang="en-US" dirty="0" smtClean="0"/>
              <a:t>Min: 1)40206336</a:t>
            </a:r>
          </a:p>
          <a:p>
            <a:pPr algn="l" rtl="0"/>
            <a:r>
              <a:rPr lang="en-US" dirty="0" smtClean="0"/>
              <a:t>	2)34262</a:t>
            </a:r>
          </a:p>
          <a:p>
            <a:pPr algn="l" rtl="0"/>
            <a:r>
              <a:rPr lang="en-US" dirty="0" smtClean="0"/>
              <a:t>	3)2117632</a:t>
            </a:r>
          </a:p>
          <a:p>
            <a:pPr algn="l" rtl="0"/>
            <a:r>
              <a:rPr lang="en-US" dirty="0" smtClean="0"/>
              <a:t>	4)571.062115862074</a:t>
            </a:r>
          </a:p>
          <a:p>
            <a:pPr algn="l" rtl="0"/>
            <a:r>
              <a:rPr lang="en-US" dirty="0" smtClean="0"/>
              <a:t>	5)498.053598907057</a:t>
            </a:r>
          </a:p>
          <a:p>
            <a:pPr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Data </a:t>
            </a:r>
            <a:r>
              <a:rPr lang="en-US" dirty="0" err="1" smtClean="0"/>
              <a:t>Raleka</a:t>
            </a:r>
            <a:endParaRPr lang="en-US" dirty="0" smtClean="0"/>
          </a:p>
          <a:p>
            <a:pPr algn="l" rtl="0"/>
            <a:r>
              <a:rPr lang="en-US" dirty="0" smtClean="0"/>
              <a:t>Max: 1)56668160</a:t>
            </a:r>
          </a:p>
          <a:p>
            <a:pPr algn="l" rtl="0"/>
            <a:r>
              <a:rPr lang="en-US" dirty="0" smtClean="0"/>
              <a:t>	2)56308</a:t>
            </a:r>
          </a:p>
          <a:p>
            <a:pPr algn="l" rtl="0"/>
            <a:r>
              <a:rPr lang="en-US" dirty="0" smtClean="0"/>
              <a:t>	3)2215936</a:t>
            </a:r>
          </a:p>
          <a:p>
            <a:pPr algn="l" rtl="0"/>
            <a:r>
              <a:rPr lang="en-US" dirty="0" smtClean="0"/>
              <a:t>	4)15769.7261898734</a:t>
            </a:r>
          </a:p>
          <a:p>
            <a:pPr algn="l" rtl="0"/>
            <a:r>
              <a:rPr lang="en-US" dirty="0" smtClean="0"/>
              <a:t>	5)15760.6816107433</a:t>
            </a:r>
          </a:p>
          <a:p>
            <a:pPr algn="l" rtl="0"/>
            <a:r>
              <a:rPr lang="en-US" dirty="0" smtClean="0"/>
              <a:t>Min: 1)49414144</a:t>
            </a:r>
          </a:p>
          <a:p>
            <a:pPr algn="l" rtl="0"/>
            <a:r>
              <a:rPr lang="en-US" dirty="0" smtClean="0"/>
              <a:t>	2)41755</a:t>
            </a:r>
          </a:p>
          <a:p>
            <a:pPr algn="l" rtl="0"/>
            <a:r>
              <a:rPr lang="en-US" dirty="0" smtClean="0"/>
              <a:t>	3)2215936</a:t>
            </a:r>
          </a:p>
          <a:p>
            <a:pPr algn="l" rtl="0"/>
            <a:r>
              <a:rPr lang="en-US" dirty="0" smtClean="0"/>
              <a:t>	4)398.386989547988</a:t>
            </a:r>
          </a:p>
          <a:p>
            <a:pPr algn="l" rtl="0"/>
            <a:r>
              <a:rPr lang="en-US" dirty="0" smtClean="0"/>
              <a:t>	5)401.412713519238</a:t>
            </a:r>
          </a:p>
          <a:p>
            <a:pPr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Matrix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CI</a:t>
            </a:r>
            <a:r>
              <a:rPr lang="en-US" baseline="-25000" dirty="0" smtClean="0"/>
              <a:t>5x5</a:t>
            </a:r>
          </a:p>
          <a:p>
            <a:pPr algn="l" rtl="0"/>
            <a:endParaRPr lang="fa-IR" dirty="0"/>
          </a:p>
        </p:txBody>
      </p:sp>
      <p:pic>
        <p:nvPicPr>
          <p:cNvPr id="4" name="Picture 3" descr="Untit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1643050"/>
            <a:ext cx="3282286" cy="1214446"/>
          </a:xfrm>
          <a:prstGeom prst="rect">
            <a:avLst/>
          </a:prstGeom>
        </p:spPr>
      </p:pic>
      <p:pic>
        <p:nvPicPr>
          <p:cNvPr id="5" name="Picture 4" descr="n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422" y="2714620"/>
            <a:ext cx="4426113" cy="441603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rtl="0"/>
            <a:r>
              <a:rPr lang="en-US" sz="8000" dirty="0" smtClean="0"/>
              <a:t>Finding the CI matrix:</a:t>
            </a:r>
          </a:p>
          <a:p>
            <a:pPr algn="l" rtl="0"/>
            <a:r>
              <a:rPr lang="en-US" sz="4500" dirty="0" smtClean="0"/>
              <a:t>b=</a:t>
            </a:r>
            <a:r>
              <a:rPr lang="en-US" sz="4500" dirty="0" err="1" smtClean="0"/>
              <a:t>data_clear</a:t>
            </a:r>
            <a:r>
              <a:rPr lang="en-US" sz="4500" dirty="0" smtClean="0"/>
              <a:t>(1:500,:)'/1000;</a:t>
            </a:r>
          </a:p>
          <a:p>
            <a:pPr algn="l" rtl="0"/>
            <a:r>
              <a:rPr lang="en-US" sz="4500" dirty="0" smtClean="0"/>
              <a:t>net = </a:t>
            </a:r>
            <a:r>
              <a:rPr lang="en-US" sz="4500" dirty="0" err="1" smtClean="0"/>
              <a:t>newff</a:t>
            </a:r>
            <a:r>
              <a:rPr lang="en-US" sz="4500" dirty="0" smtClean="0"/>
              <a:t>(b,b,10);</a:t>
            </a:r>
          </a:p>
          <a:p>
            <a:pPr algn="l" rtl="0"/>
            <a:r>
              <a:rPr lang="en-US" sz="4500" dirty="0" err="1" smtClean="0"/>
              <a:t>net.layers</a:t>
            </a:r>
            <a:r>
              <a:rPr lang="en-US" sz="4500" dirty="0" smtClean="0"/>
              <a:t>{2}.size=5;</a:t>
            </a:r>
          </a:p>
          <a:p>
            <a:pPr algn="l" rtl="0"/>
            <a:r>
              <a:rPr lang="en-US" sz="4500" dirty="0" err="1" smtClean="0"/>
              <a:t>net.trainParam.epochs</a:t>
            </a:r>
            <a:r>
              <a:rPr lang="en-US" sz="4500" dirty="0" smtClean="0"/>
              <a:t> = 20;</a:t>
            </a:r>
          </a:p>
          <a:p>
            <a:pPr algn="l" rtl="0"/>
            <a:r>
              <a:rPr lang="en-US" sz="4500" dirty="0" err="1" smtClean="0"/>
              <a:t>net.trainParam.max_fail</a:t>
            </a:r>
            <a:r>
              <a:rPr lang="en-US" sz="4500" dirty="0" smtClean="0"/>
              <a:t>=30;</a:t>
            </a:r>
          </a:p>
          <a:p>
            <a:pPr algn="l" rtl="0"/>
            <a:r>
              <a:rPr lang="en-US" sz="4500" dirty="0" smtClean="0"/>
              <a:t>[</a:t>
            </a:r>
            <a:r>
              <a:rPr lang="en-US" sz="4500" dirty="0" err="1" smtClean="0"/>
              <a:t>net,tr</a:t>
            </a:r>
            <a:r>
              <a:rPr lang="en-US" sz="4500" dirty="0" smtClean="0"/>
              <a:t>] = train(</a:t>
            </a:r>
            <a:r>
              <a:rPr lang="en-US" sz="4500" dirty="0" err="1" smtClean="0"/>
              <a:t>net,b,b</a:t>
            </a:r>
            <a:r>
              <a:rPr lang="en-US" sz="4500" dirty="0" smtClean="0"/>
              <a:t>);</a:t>
            </a:r>
          </a:p>
          <a:p>
            <a:pPr algn="l" rtl="0"/>
            <a:r>
              <a:rPr lang="en-US" sz="4500" dirty="0" smtClean="0"/>
              <a:t>y=</a:t>
            </a:r>
            <a:r>
              <a:rPr lang="en-US" sz="4500" dirty="0" err="1" smtClean="0"/>
              <a:t>sim</a:t>
            </a:r>
            <a:r>
              <a:rPr lang="en-US" sz="4500" dirty="0" smtClean="0"/>
              <a:t>(</a:t>
            </a:r>
            <a:r>
              <a:rPr lang="en-US" sz="4500" dirty="0" err="1" smtClean="0"/>
              <a:t>net,b</a:t>
            </a:r>
            <a:r>
              <a:rPr lang="en-US" sz="4500" dirty="0" smtClean="0"/>
              <a:t>);</a:t>
            </a:r>
          </a:p>
          <a:p>
            <a:pPr algn="l" rtl="0"/>
            <a:r>
              <a:rPr lang="en-US" sz="4500" dirty="0" smtClean="0"/>
              <a:t>for </a:t>
            </a:r>
            <a:r>
              <a:rPr lang="en-US" sz="4500" dirty="0" err="1" smtClean="0"/>
              <a:t>i</a:t>
            </a:r>
            <a:r>
              <a:rPr lang="en-US" sz="4500" dirty="0" smtClean="0"/>
              <a:t>=1:5</a:t>
            </a:r>
          </a:p>
          <a:p>
            <a:pPr algn="l" rtl="0"/>
            <a:r>
              <a:rPr lang="en-US" sz="4500" dirty="0" smtClean="0"/>
              <a:t>    for k=1:5</a:t>
            </a:r>
          </a:p>
          <a:p>
            <a:pPr algn="l" rtl="0"/>
            <a:r>
              <a:rPr lang="en-US" sz="4500" dirty="0" smtClean="0"/>
              <a:t>        for j=1:10;</a:t>
            </a:r>
          </a:p>
          <a:p>
            <a:pPr algn="l" rtl="0"/>
            <a:r>
              <a:rPr lang="en-US" sz="4500" dirty="0" smtClean="0"/>
              <a:t>            CI(</a:t>
            </a:r>
            <a:r>
              <a:rPr lang="en-US" sz="4500" dirty="0" err="1" smtClean="0"/>
              <a:t>i,k</a:t>
            </a:r>
            <a:r>
              <a:rPr lang="en-US" sz="4500" dirty="0" smtClean="0"/>
              <a:t>)=sum(</a:t>
            </a:r>
            <a:r>
              <a:rPr lang="en-US" sz="4500" dirty="0" err="1" smtClean="0"/>
              <a:t>net.IW</a:t>
            </a:r>
            <a:r>
              <a:rPr lang="en-US" sz="4500" dirty="0" smtClean="0"/>
              <a:t>{1,1}(</a:t>
            </a:r>
            <a:r>
              <a:rPr lang="en-US" sz="4500" dirty="0" err="1" smtClean="0"/>
              <a:t>j,i</a:t>
            </a:r>
            <a:r>
              <a:rPr lang="en-US" sz="4500" dirty="0" smtClean="0"/>
              <a:t>).*</a:t>
            </a:r>
            <a:r>
              <a:rPr lang="en-US" sz="4500" dirty="0" err="1" smtClean="0"/>
              <a:t>net.LW</a:t>
            </a:r>
            <a:r>
              <a:rPr lang="en-US" sz="4500" dirty="0" smtClean="0"/>
              <a:t>{2,1}(</a:t>
            </a:r>
            <a:r>
              <a:rPr lang="en-US" sz="4500" dirty="0" err="1" smtClean="0"/>
              <a:t>k,j</a:t>
            </a:r>
            <a:r>
              <a:rPr lang="en-US" sz="4500" dirty="0" smtClean="0"/>
              <a:t>)');</a:t>
            </a:r>
          </a:p>
          <a:p>
            <a:pPr algn="l" rtl="0"/>
            <a:r>
              <a:rPr lang="en-US" sz="4500" dirty="0" smtClean="0"/>
              <a:t>        end</a:t>
            </a:r>
          </a:p>
          <a:p>
            <a:pPr algn="l" rtl="0"/>
            <a:r>
              <a:rPr lang="en-US" sz="4500" dirty="0" smtClean="0"/>
              <a:t>    end</a:t>
            </a:r>
          </a:p>
          <a:p>
            <a:pPr algn="l" rtl="0"/>
            <a:r>
              <a:rPr lang="en-US" sz="4500" dirty="0" smtClean="0"/>
              <a:t>end</a:t>
            </a:r>
          </a:p>
          <a:p>
            <a:pPr algn="l" rtl="0">
              <a:buNone/>
            </a:pP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1">
              <a:spcBef>
                <a:spcPct val="0"/>
              </a:spcBef>
            </a:pPr>
            <a:r>
              <a:rPr lang="en-US" sz="3600" dirty="0" smtClean="0"/>
              <a:t>Hidden neuron binary values</a:t>
            </a:r>
            <a:r>
              <a:rPr lang="en-US" dirty="0" smtClean="0"/>
              <a:t/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90063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For each sample find a binary value of hidden neurons.</a:t>
            </a:r>
          </a:p>
          <a:p>
            <a:pPr algn="l" rtl="0"/>
            <a:r>
              <a:rPr lang="en-US" dirty="0" smtClean="0"/>
              <a:t>Create a matrix of hidden neurons values.</a:t>
            </a:r>
          </a:p>
          <a:p>
            <a:pPr algn="l" rtl="0"/>
            <a:r>
              <a:rPr lang="en-US" dirty="0" smtClean="0"/>
              <a:t>Compare new values with created matrix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        HNV</a:t>
            </a:r>
            <a:r>
              <a:rPr lang="en-US" baseline="-25000" dirty="0" smtClean="0"/>
              <a:t>nx5</a:t>
            </a:r>
          </a:p>
          <a:p>
            <a:pPr algn="l" rtl="0"/>
            <a:endParaRPr lang="en-US" sz="4100" dirty="0" smtClean="0"/>
          </a:p>
          <a:p>
            <a:pPr algn="l" rtl="0">
              <a:buNone/>
            </a:pPr>
            <a:endParaRPr lang="en-US" sz="4100" dirty="0" smtClean="0"/>
          </a:p>
          <a:p>
            <a:pPr algn="l" rtl="0"/>
            <a:endParaRPr lang="en-US" sz="4100" dirty="0" smtClean="0"/>
          </a:p>
          <a:p>
            <a:pPr algn="l" rtl="0"/>
            <a:endParaRPr lang="en-US" sz="4100" dirty="0" smtClean="0"/>
          </a:p>
          <a:p>
            <a:pPr algn="l" rtl="0">
              <a:buNone/>
            </a:pPr>
            <a:endParaRPr lang="en-US" baseline="-25000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algn="l" rtl="0">
              <a:buNone/>
            </a:pPr>
            <a:endParaRPr lang="fa-IR" dirty="0"/>
          </a:p>
        </p:txBody>
      </p:sp>
      <p:sp>
        <p:nvSpPr>
          <p:cNvPr id="5" name="Notched Right Arrow 4"/>
          <p:cNvSpPr/>
          <p:nvPr/>
        </p:nvSpPr>
        <p:spPr>
          <a:xfrm>
            <a:off x="785786" y="3500438"/>
            <a:ext cx="642942" cy="5000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6" name="Content Placeholder 5" descr="matpro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7224" y="0"/>
            <a:ext cx="6286544" cy="694825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1">
              <a:spcBef>
                <a:spcPct val="0"/>
              </a:spcBef>
            </a:pPr>
            <a:r>
              <a:rPr lang="en-US" sz="3200" dirty="0" err="1" smtClean="0"/>
              <a:t>Competetive</a:t>
            </a:r>
            <a:r>
              <a:rPr lang="en-US" sz="3200" dirty="0" smtClean="0"/>
              <a:t> neural network</a:t>
            </a:r>
            <a:r>
              <a:rPr lang="fa-IR" dirty="0" smtClean="0"/>
              <a:t/>
            </a:r>
            <a:br>
              <a:rPr lang="fa-IR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811715"/>
          </a:xfrm>
        </p:spPr>
        <p:txBody>
          <a:bodyPr/>
          <a:lstStyle/>
          <a:p>
            <a:pPr algn="l" rtl="0"/>
            <a:r>
              <a:rPr lang="en-US" sz="2400" dirty="0" smtClean="0"/>
              <a:t>A </a:t>
            </a:r>
            <a:r>
              <a:rPr lang="en-US" sz="2400" dirty="0" err="1" smtClean="0"/>
              <a:t>competetive</a:t>
            </a:r>
            <a:r>
              <a:rPr lang="en-US" sz="2400" dirty="0" smtClean="0"/>
              <a:t>  neural network</a:t>
            </a:r>
          </a:p>
          <a:p>
            <a:pPr algn="l" rtl="0"/>
            <a:r>
              <a:rPr lang="en-US" sz="2400" dirty="0" smtClean="0"/>
              <a:t>For each class only one neuron wins</a:t>
            </a:r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>
              <a:buNone/>
            </a:pPr>
            <a:endParaRPr lang="en-US" sz="2400" dirty="0" smtClean="0"/>
          </a:p>
          <a:p>
            <a:pPr algn="l" rtl="0">
              <a:buNone/>
            </a:pPr>
            <a:endParaRPr lang="fa-I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71744"/>
            <a:ext cx="24860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 rtl="0"/>
            <a:r>
              <a:rPr lang="en-US" sz="4500" dirty="0" smtClean="0"/>
              <a:t>x=</a:t>
            </a:r>
            <a:r>
              <a:rPr lang="en-US" sz="4500" dirty="0" err="1" smtClean="0"/>
              <a:t>data_raleka</a:t>
            </a:r>
            <a:r>
              <a:rPr lang="en-US" sz="4500" dirty="0" smtClean="0"/>
              <a:t>;</a:t>
            </a:r>
          </a:p>
          <a:p>
            <a:pPr algn="l" rtl="0"/>
            <a:r>
              <a:rPr lang="en-US" sz="4500" dirty="0" err="1" smtClean="0"/>
              <a:t>input_neurons</a:t>
            </a:r>
            <a:r>
              <a:rPr lang="en-US" sz="4500" dirty="0" smtClean="0"/>
              <a:t>=1:5;</a:t>
            </a:r>
          </a:p>
          <a:p>
            <a:pPr algn="l" rtl="0"/>
            <a:r>
              <a:rPr lang="en-US" sz="4500" dirty="0" err="1" smtClean="0"/>
              <a:t>output_neurons</a:t>
            </a:r>
            <a:r>
              <a:rPr lang="en-US" sz="4500" dirty="0" smtClean="0"/>
              <a:t>=1:10;</a:t>
            </a:r>
          </a:p>
          <a:p>
            <a:pPr algn="l" rtl="0"/>
            <a:r>
              <a:rPr lang="en-US" sz="4500" dirty="0" smtClean="0"/>
              <a:t>weights=rand(10,5);</a:t>
            </a:r>
          </a:p>
          <a:p>
            <a:pPr algn="l" rtl="0"/>
            <a:r>
              <a:rPr lang="en-US" sz="4500" dirty="0" smtClean="0"/>
              <a:t>for k=1:10</a:t>
            </a:r>
          </a:p>
          <a:p>
            <a:pPr algn="l" rtl="0"/>
            <a:r>
              <a:rPr lang="en-US" sz="4500" dirty="0" smtClean="0"/>
              <a:t>    weights(k,:)=weights(k,:)/sum(weights(k,:));</a:t>
            </a:r>
          </a:p>
          <a:p>
            <a:pPr algn="l" rtl="0"/>
            <a:r>
              <a:rPr lang="en-US" sz="4500" dirty="0" smtClean="0"/>
              <a:t>end</a:t>
            </a:r>
          </a:p>
          <a:p>
            <a:pPr algn="l" rtl="0"/>
            <a:r>
              <a:rPr lang="en-US" sz="4500" dirty="0" err="1" smtClean="0"/>
              <a:t>itrnum</a:t>
            </a:r>
            <a:r>
              <a:rPr lang="en-US" sz="4500" dirty="0" smtClean="0"/>
              <a:t>=500;</a:t>
            </a:r>
          </a:p>
          <a:p>
            <a:pPr algn="l" rtl="0"/>
            <a:r>
              <a:rPr lang="en-US" sz="4500" dirty="0" smtClean="0"/>
              <a:t>output1=zeros(itrnum,10);</a:t>
            </a:r>
          </a:p>
          <a:p>
            <a:pPr algn="l" rtl="0"/>
            <a:r>
              <a:rPr lang="en-US" sz="4500" dirty="0" smtClean="0"/>
              <a:t>g=.5;</a:t>
            </a:r>
          </a:p>
          <a:p>
            <a:pPr algn="l" rtl="0"/>
            <a:r>
              <a:rPr lang="en-US" sz="4500" dirty="0" smtClean="0"/>
              <a:t>for k=1:itrnum</a:t>
            </a:r>
          </a:p>
          <a:p>
            <a:pPr algn="l" rtl="0"/>
            <a:r>
              <a:rPr lang="en-US" sz="4500" dirty="0" smtClean="0"/>
              <a:t>    tempoutput1=weights*x(k,:)';</a:t>
            </a:r>
          </a:p>
          <a:p>
            <a:pPr algn="l" rtl="0"/>
            <a:r>
              <a:rPr lang="en-US" sz="4500" dirty="0" smtClean="0"/>
              <a:t>    [</a:t>
            </a:r>
            <a:r>
              <a:rPr lang="en-US" sz="4500" dirty="0" err="1" smtClean="0"/>
              <a:t>c,i</a:t>
            </a:r>
            <a:r>
              <a:rPr lang="en-US" sz="4500" dirty="0" smtClean="0"/>
              <a:t>]=max(tempoutput1);</a:t>
            </a:r>
          </a:p>
          <a:p>
            <a:pPr algn="l" rtl="0"/>
            <a:r>
              <a:rPr lang="en-US" sz="4500" dirty="0" smtClean="0"/>
              <a:t>    output1(</a:t>
            </a:r>
            <a:r>
              <a:rPr lang="en-US" sz="4500" dirty="0" err="1" smtClean="0"/>
              <a:t>k,i</a:t>
            </a:r>
            <a:r>
              <a:rPr lang="en-US" sz="4500" dirty="0" smtClean="0"/>
              <a:t>)=1;</a:t>
            </a:r>
          </a:p>
          <a:p>
            <a:pPr algn="l" rtl="0"/>
            <a:r>
              <a:rPr lang="en-US" sz="4500" dirty="0" smtClean="0"/>
              <a:t>    weights(</a:t>
            </a:r>
            <a:r>
              <a:rPr lang="en-US" sz="4500" dirty="0" err="1" smtClean="0"/>
              <a:t>i</a:t>
            </a:r>
            <a:r>
              <a:rPr lang="en-US" sz="4500" dirty="0" smtClean="0"/>
              <a:t>,:)=weights(</a:t>
            </a:r>
            <a:r>
              <a:rPr lang="en-US" sz="4500" dirty="0" err="1" smtClean="0"/>
              <a:t>i</a:t>
            </a:r>
            <a:r>
              <a:rPr lang="en-US" sz="4500" dirty="0" smtClean="0"/>
              <a:t>,:)+g*(x(k,:)/sum(x(k,:))-weights(</a:t>
            </a:r>
            <a:r>
              <a:rPr lang="en-US" sz="4500" dirty="0" err="1" smtClean="0"/>
              <a:t>i</a:t>
            </a:r>
            <a:r>
              <a:rPr lang="en-US" sz="4500" dirty="0" smtClean="0"/>
              <a:t>,:));</a:t>
            </a:r>
          </a:p>
          <a:p>
            <a:pPr algn="l" rtl="0"/>
            <a:r>
              <a:rPr lang="en-US" sz="4500" dirty="0" smtClean="0"/>
              <a:t>end</a:t>
            </a:r>
          </a:p>
          <a:p>
            <a:endParaRPr lang="fa-IR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Summary and discussion</a:t>
            </a:r>
            <a:br>
              <a:rPr lang="en-US" b="1" dirty="0" smtClean="0"/>
            </a:br>
            <a:endParaRPr lang="fa-I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 rtl="0"/>
            <a:r>
              <a:rPr lang="en-US" dirty="0" smtClean="0"/>
              <a:t>New approach based on ANN for analyzing computer behavior data and detecting the presence of computer worms</a:t>
            </a:r>
          </a:p>
          <a:p>
            <a:pPr algn="just" rtl="0"/>
            <a:r>
              <a:rPr lang="en-US" dirty="0" smtClean="0"/>
              <a:t>The advantages of new approach:</a:t>
            </a:r>
          </a:p>
          <a:p>
            <a:pPr lvl="1" algn="just" rtl="0"/>
            <a:r>
              <a:rPr lang="en-US" dirty="0" smtClean="0"/>
              <a:t>ability to classify correctly a worm</a:t>
            </a:r>
          </a:p>
          <a:p>
            <a:pPr lvl="1" algn="just" rtl="0"/>
            <a:r>
              <a:rPr lang="en-US" dirty="0" smtClean="0"/>
              <a:t>good detection of new behavior of a known worm</a:t>
            </a:r>
          </a:p>
          <a:p>
            <a:pPr lvl="1" algn="just" rtl="0"/>
            <a:r>
              <a:rPr lang="en-US" dirty="0" smtClean="0"/>
              <a:t>short classification time</a:t>
            </a:r>
          </a:p>
          <a:p>
            <a:pPr lvl="0" algn="just" rtl="0"/>
            <a:r>
              <a:rPr lang="en-US" dirty="0" smtClean="0"/>
              <a:t>The accuracy of worm detection may increase when the detection process uses only the most important features</a:t>
            </a:r>
          </a:p>
          <a:p>
            <a:pPr lvl="0" algn="just" rtl="0"/>
            <a:r>
              <a:rPr lang="en-US" dirty="0" smtClean="0"/>
              <a:t>The Fisher’s </a:t>
            </a:r>
            <a:r>
              <a:rPr lang="en-US" dirty="0" err="1" smtClean="0"/>
              <a:t>score</a:t>
            </a:r>
            <a:r>
              <a:rPr lang="en-US" dirty="0" err="1" smtClean="0">
                <a:sym typeface="Wingdings" pitchFamily="2" charset="2"/>
              </a:rPr>
              <a:t>a</a:t>
            </a:r>
            <a:r>
              <a:rPr lang="en-US" dirty="0" smtClean="0">
                <a:sym typeface="Wingdings" pitchFamily="2" charset="2"/>
              </a:rPr>
              <a:t> good </a:t>
            </a:r>
            <a:r>
              <a:rPr lang="en-US" dirty="0" smtClean="0"/>
              <a:t>feature selection method </a:t>
            </a:r>
          </a:p>
          <a:p>
            <a:pPr marL="0" lvl="1" indent="0" algn="l" rtl="0">
              <a:buFont typeface="Arial" pitchFamily="34" charset="0"/>
              <a:buChar char="•"/>
            </a:pPr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Advantages of </a:t>
            </a:r>
            <a:r>
              <a:rPr lang="en-US" dirty="0" smtClean="0"/>
              <a:t>ANN</a:t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High </a:t>
            </a:r>
            <a:r>
              <a:rPr lang="en-US" dirty="0"/>
              <a:t>level of efficiency in real-time </a:t>
            </a:r>
            <a:r>
              <a:rPr lang="en-US" dirty="0" smtClean="0"/>
              <a:t>operations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Low </a:t>
            </a:r>
            <a:r>
              <a:rPr lang="en-US" dirty="0"/>
              <a:t>consumption of CPU resources </a:t>
            </a:r>
            <a:endParaRPr lang="en-US" dirty="0" smtClean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Ability </a:t>
            </a:r>
            <a:r>
              <a:rPr lang="en-US" dirty="0"/>
              <a:t>to </a:t>
            </a:r>
            <a:r>
              <a:rPr lang="en-US" dirty="0" smtClean="0"/>
              <a:t>generalize</a:t>
            </a:r>
          </a:p>
          <a:p>
            <a:pPr marL="514350" indent="-514350" algn="l" rtl="0">
              <a:buNone/>
            </a:pPr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 Conclusion</a:t>
            </a:r>
            <a:endParaRPr lang="fa-I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rtl="0"/>
            <a:r>
              <a:rPr lang="en-US" dirty="0" smtClean="0"/>
              <a:t>Detecting worms with ANN is possible.</a:t>
            </a:r>
          </a:p>
          <a:p>
            <a:pPr lvl="0" algn="just" rtl="0"/>
            <a:r>
              <a:rPr lang="en-US" dirty="0" smtClean="0"/>
              <a:t>Using only five computer features is enough in detecting worms behavior.</a:t>
            </a:r>
          </a:p>
          <a:p>
            <a:pPr lvl="0" algn="just" rtl="0"/>
            <a:r>
              <a:rPr lang="en-US" dirty="0" smtClean="0"/>
              <a:t>Hidden neurons’ binary values can be used for worm detection.</a:t>
            </a:r>
          </a:p>
          <a:p>
            <a:pPr lvl="0" algn="just" rtl="0"/>
            <a:r>
              <a:rPr lang="en-US" dirty="0" smtClean="0"/>
              <a:t>Competitive neural networks can also be used in worm detection.</a:t>
            </a:r>
          </a:p>
          <a:p>
            <a:pPr lvl="0" algn="l" rtl="0"/>
            <a:endParaRPr lang="en-US" dirty="0" smtClean="0"/>
          </a:p>
          <a:p>
            <a:pPr lvl="0" algn="l" rtl="0"/>
            <a:endParaRPr lang="en-US" dirty="0" smtClean="0"/>
          </a:p>
          <a:p>
            <a:pPr lvl="0"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857364"/>
            <a:ext cx="8229600" cy="438912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4800" b="1" dirty="0" smtClean="0"/>
              <a:t>Thanks for Your Attention</a:t>
            </a:r>
            <a:endParaRPr lang="fa-IR" sz="4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1" dirty="0" smtClean="0"/>
              <a:t>Related work</a:t>
            </a:r>
            <a:br>
              <a:rPr lang="en-US" b="1" dirty="0" smtClean="0"/>
            </a:br>
            <a:endParaRPr lang="fa-I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40000" lnSpcReduction="20000"/>
          </a:bodyPr>
          <a:lstStyle/>
          <a:p>
            <a:pPr algn="l" rtl="0">
              <a:buNone/>
            </a:pPr>
            <a:r>
              <a:rPr lang="en-US" sz="4200" dirty="0" smtClean="0"/>
              <a:t> </a:t>
            </a:r>
            <a:r>
              <a:rPr lang="en-US" sz="6700" dirty="0" smtClean="0"/>
              <a:t>Malicious software</a:t>
            </a:r>
            <a:endParaRPr lang="en-US" sz="4200" dirty="0" smtClean="0"/>
          </a:p>
          <a:p>
            <a:pPr lvl="0" algn="l" rtl="0"/>
            <a:r>
              <a:rPr lang="en-US" sz="5900" dirty="0" smtClean="0"/>
              <a:t>Pieces of </a:t>
            </a:r>
            <a:r>
              <a:rPr lang="en-US" sz="5900" dirty="0" err="1" smtClean="0"/>
              <a:t>code,not</a:t>
            </a:r>
            <a:r>
              <a:rPr lang="en-US" sz="5900" dirty="0" smtClean="0"/>
              <a:t> only executable files, which intend to cause harm</a:t>
            </a:r>
          </a:p>
          <a:p>
            <a:pPr lvl="0" algn="l" rtl="0"/>
            <a:r>
              <a:rPr lang="en-US" sz="5900" dirty="0" smtClean="0"/>
              <a:t>Malicious codes : </a:t>
            </a:r>
          </a:p>
          <a:p>
            <a:pPr lvl="1" algn="l" rtl="0"/>
            <a:r>
              <a:rPr lang="en-US" sz="5900" dirty="0" smtClean="0"/>
              <a:t>Worms</a:t>
            </a:r>
          </a:p>
          <a:p>
            <a:pPr lvl="1" algn="l" rtl="0"/>
            <a:r>
              <a:rPr lang="en-US" sz="5900" dirty="0" smtClean="0"/>
              <a:t>Viruses</a:t>
            </a:r>
          </a:p>
          <a:p>
            <a:pPr lvl="1" algn="l" rtl="0"/>
            <a:r>
              <a:rPr lang="en-US" sz="5900" dirty="0" smtClean="0"/>
              <a:t>Trojans </a:t>
            </a:r>
          </a:p>
          <a:p>
            <a:pPr lvl="1" algn="l" rtl="0"/>
            <a:r>
              <a:rPr lang="en-US" sz="5900" dirty="0" smtClean="0"/>
              <a:t>remote access Trojans</a:t>
            </a:r>
          </a:p>
          <a:p>
            <a:pPr lvl="1" algn="l" rtl="0">
              <a:buNone/>
            </a:pPr>
            <a:endParaRPr lang="en-US" sz="5900" dirty="0" smtClean="0"/>
          </a:p>
          <a:p>
            <a:pPr marL="271463" lvl="1" indent="-185738" algn="l" rtl="0">
              <a:buFont typeface="Arial" pitchFamily="34" charset="0"/>
              <a:buChar char="•"/>
            </a:pPr>
            <a:r>
              <a:rPr lang="en-US" sz="5900" dirty="0" smtClean="0"/>
              <a:t>There are no good worms that break into systems .</a:t>
            </a:r>
          </a:p>
          <a:p>
            <a:pPr marL="271463" lvl="1" indent="-185738" algn="l" rtl="0">
              <a:buFont typeface="Arial" pitchFamily="34" charset="0"/>
              <a:buChar char="•"/>
            </a:pPr>
            <a:r>
              <a:rPr lang="en-US" sz="5900" dirty="0" smtClean="0"/>
              <a:t>Worms propagate actively over networks without intervention. </a:t>
            </a:r>
          </a:p>
          <a:p>
            <a:pPr algn="l" rtl="0"/>
            <a:r>
              <a:rPr lang="en-US" sz="5900" dirty="0" smtClean="0"/>
              <a:t>Worm does not necessarily require a host file .</a:t>
            </a:r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Classification methods</a:t>
            </a:r>
            <a:r>
              <a:rPr lang="en-US" dirty="0" smtClean="0"/>
              <a:t/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None/>
            </a:pPr>
            <a:r>
              <a:rPr lang="en-US" b="1" dirty="0" smtClean="0"/>
              <a:t>General description</a:t>
            </a:r>
          </a:p>
          <a:p>
            <a:pPr algn="just" rtl="0"/>
            <a:r>
              <a:rPr lang="en-US" sz="2800" dirty="0" smtClean="0"/>
              <a:t>Supervised learning have trouble detecting new classes(new worms)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hidden neurons’ rounded outputs as cluster signatures</a:t>
            </a:r>
          </a:p>
          <a:p>
            <a:pPr algn="just" rtl="0"/>
            <a:r>
              <a:rPr lang="en-US" sz="2800" dirty="0" smtClean="0"/>
              <a:t>Auto-Associative ANN (AA-ANN)</a:t>
            </a:r>
            <a:r>
              <a:rPr lang="en-US" sz="2800" dirty="0" smtClean="0">
                <a:sym typeface="Wingdings" pitchFamily="2" charset="2"/>
              </a:rPr>
              <a:t>same data for input and output</a:t>
            </a:r>
          </a:p>
          <a:p>
            <a:pPr algn="just" rtl="0"/>
            <a:r>
              <a:rPr lang="en-US" sz="2800" dirty="0" smtClean="0"/>
              <a:t>Semi-supervised approach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ctr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 </a:t>
            </a:r>
            <a:r>
              <a:rPr lang="en-US" sz="2800" dirty="0" err="1" smtClean="0"/>
              <a:t>Levenberg</a:t>
            </a:r>
            <a:r>
              <a:rPr lang="en-US" sz="2800" dirty="0" smtClean="0"/>
              <a:t>–Marquardt ANN training method for </a:t>
            </a:r>
            <a:r>
              <a:rPr lang="en-US" sz="2800" dirty="0" smtClean="0"/>
              <a:t>training  </a:t>
            </a:r>
            <a:r>
              <a:rPr lang="en-US" sz="2800" dirty="0" smtClean="0"/>
              <a:t>AA-ANN</a:t>
            </a:r>
          </a:p>
          <a:p>
            <a:pPr algn="l" rtl="0"/>
            <a:r>
              <a:rPr lang="en-US" sz="2800" dirty="0" smtClean="0"/>
              <a:t>New worm </a:t>
            </a:r>
            <a:r>
              <a:rPr lang="en-US" sz="2800" dirty="0" smtClean="0">
                <a:sym typeface="Wingdings" pitchFamily="2" charset="2"/>
              </a:rPr>
              <a:t> new binary pattern(similar or not similar)</a:t>
            </a:r>
          </a:p>
          <a:p>
            <a:pPr algn="l" rtl="0"/>
            <a:r>
              <a:rPr lang="en-US" sz="2800" dirty="0" smtClean="0">
                <a:sym typeface="Wingdings" pitchFamily="2" charset="2"/>
              </a:rPr>
              <a:t>Detection and classification</a:t>
            </a:r>
          </a:p>
          <a:p>
            <a:pPr algn="l" rtl="0"/>
            <a:endParaRPr lang="en-US" dirty="0" smtClean="0">
              <a:sym typeface="Wingdings" pitchFamily="2" charset="2"/>
            </a:endParaRPr>
          </a:p>
          <a:p>
            <a:pPr algn="l" rtl="0"/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1.Classification by clustering</a:t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257800"/>
          </a:xfrm>
        </p:spPr>
        <p:txBody>
          <a:bodyPr>
            <a:normAutofit fontScale="77500" lnSpcReduction="20000"/>
          </a:bodyPr>
          <a:lstStyle/>
          <a:p>
            <a:pPr algn="just" rtl="0"/>
            <a:r>
              <a:rPr lang="en-US" sz="3600" dirty="0" smtClean="0"/>
              <a:t>Analyzing the outputs of the hidden neurons instead of the outputs of the output neurons</a:t>
            </a:r>
          </a:p>
          <a:p>
            <a:pPr lvl="0" algn="just" rtl="0"/>
            <a:r>
              <a:rPr lang="en-US" sz="3600" dirty="0" smtClean="0"/>
              <a:t>For each sample ,a new binary pattern.</a:t>
            </a:r>
          </a:p>
          <a:p>
            <a:pPr lvl="0" algn="just" rtl="0"/>
            <a:r>
              <a:rPr lang="en-US" sz="3600" dirty="0" smtClean="0"/>
              <a:t>All samples belong to a cluster</a:t>
            </a:r>
            <a:endParaRPr lang="en-US" sz="3600" dirty="0" smtClean="0">
              <a:sym typeface="Wingdings" pitchFamily="2" charset="2"/>
            </a:endParaRPr>
          </a:p>
          <a:p>
            <a:pPr lvl="0" algn="just" rtl="0"/>
            <a:r>
              <a:rPr lang="en-US" sz="3600" dirty="0" smtClean="0"/>
              <a:t>cluster matrix </a:t>
            </a:r>
            <a:r>
              <a:rPr lang="en-US" sz="3600" dirty="0" smtClean="0">
                <a:sym typeface="Wingdings" pitchFamily="2" charset="2"/>
              </a:rPr>
              <a:t> each row: a cluster</a:t>
            </a:r>
          </a:p>
          <a:p>
            <a:pPr lvl="0" algn="just" rtl="0">
              <a:buNone/>
            </a:pPr>
            <a:r>
              <a:rPr lang="en-US" sz="3600" dirty="0" smtClean="0">
                <a:sym typeface="Wingdings" pitchFamily="2" charset="2"/>
              </a:rPr>
              <a:t>				 each column: a know class</a:t>
            </a:r>
          </a:p>
          <a:p>
            <a:pPr algn="just" rtl="0">
              <a:buNone/>
            </a:pPr>
            <a:r>
              <a:rPr lang="en-US" sz="3600" dirty="0" smtClean="0"/>
              <a:t>    Cells in each row represent the number </a:t>
            </a:r>
            <a:r>
              <a:rPr lang="en-US" sz="3600" dirty="0" smtClean="0"/>
              <a:t>of </a:t>
            </a:r>
            <a:r>
              <a:rPr lang="en-US" sz="3600" dirty="0" smtClean="0"/>
              <a:t>samples in the cluster that belong to a specific class </a:t>
            </a:r>
          </a:p>
          <a:p>
            <a:pPr lvl="0" algn="just" rtl="0">
              <a:buNone/>
            </a:pPr>
            <a:r>
              <a:rPr lang="en-US" sz="3600" dirty="0" smtClean="0"/>
              <a:t>    The  class of each cluster is defined by the label of the majority of samples in the cluster.</a:t>
            </a:r>
          </a:p>
          <a:p>
            <a:pPr algn="l" rtl="0">
              <a:buNone/>
            </a:pPr>
            <a:endParaRPr lang="en-US" dirty="0" smtClean="0"/>
          </a:p>
          <a:p>
            <a:pPr lvl="0" algn="l" rtl="0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n-US" dirty="0" smtClean="0"/>
          </a:p>
          <a:p>
            <a:pPr lvl="0" algn="l" rtl="0">
              <a:buNone/>
            </a:pPr>
            <a:endParaRPr lang="en-US" sz="4400" dirty="0" smtClean="0"/>
          </a:p>
          <a:p>
            <a:pPr lvl="0" algn="l" rtl="0">
              <a:buNone/>
            </a:pPr>
            <a:endParaRPr lang="en-US" dirty="0" smtClean="0"/>
          </a:p>
          <a:p>
            <a:pPr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Decision trees</a:t>
            </a:r>
            <a:br>
              <a:rPr lang="en-US" dirty="0" smtClean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Good choice when involves classification or prediction of outcomes</a:t>
            </a:r>
          </a:p>
          <a:p>
            <a:pPr algn="l" rtl="0"/>
            <a:r>
              <a:rPr lang="en-US" dirty="0" smtClean="0"/>
              <a:t>Can also provide a measure of confidence that the classification is correct</a:t>
            </a:r>
          </a:p>
          <a:p>
            <a:pPr algn="l" rtl="0"/>
            <a:r>
              <a:rPr lang="en-US" dirty="0" smtClean="0"/>
              <a:t>The advantages of the DT :</a:t>
            </a:r>
          </a:p>
          <a:p>
            <a:pPr lvl="1" algn="l" rtl="0"/>
            <a:r>
              <a:rPr lang="en-US" dirty="0" smtClean="0"/>
              <a:t>its short training and classification times </a:t>
            </a:r>
          </a:p>
          <a:p>
            <a:pPr lvl="1" algn="l" rtl="0"/>
            <a:r>
              <a:rPr lang="en-US" dirty="0" smtClean="0"/>
              <a:t>simple rules can be extracted</a:t>
            </a:r>
          </a:p>
          <a:p>
            <a:pPr lvl="1" algn="l" rtl="0"/>
            <a:endParaRPr lang="fa-I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511</TotalTime>
  <Words>1441</Words>
  <Application>Microsoft Office PowerPoint</Application>
  <PresentationFormat>On-screen Show (4:3)</PresentationFormat>
  <Paragraphs>314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Using artificial neural networks to detect unknown computer Worms </vt:lpstr>
      <vt:lpstr> Abstact </vt:lpstr>
      <vt:lpstr>Introduction </vt:lpstr>
      <vt:lpstr>Main Advantages of ANN </vt:lpstr>
      <vt:lpstr>Related work </vt:lpstr>
      <vt:lpstr>Classification methods </vt:lpstr>
      <vt:lpstr>Slide 7</vt:lpstr>
      <vt:lpstr>1.Classification by clustering </vt:lpstr>
      <vt:lpstr>2. Decision trees </vt:lpstr>
      <vt:lpstr>3.k-nearest neighbors </vt:lpstr>
      <vt:lpstr> Feature selection methods </vt:lpstr>
      <vt:lpstr>Slide 12</vt:lpstr>
      <vt:lpstr>The worms used to create the data sets </vt:lpstr>
      <vt:lpstr>Slide 14</vt:lpstr>
      <vt:lpstr>Slide 15</vt:lpstr>
      <vt:lpstr>Slide 16</vt:lpstr>
      <vt:lpstr>Slide 17</vt:lpstr>
      <vt:lpstr>Description of data sets </vt:lpstr>
      <vt:lpstr>Evaluating the new approach </vt:lpstr>
      <vt:lpstr>Slide 20</vt:lpstr>
      <vt:lpstr>Experimental results </vt:lpstr>
      <vt:lpstr>Slide 22</vt:lpstr>
      <vt:lpstr>Top 5 Features of Fisher’s Score</vt:lpstr>
      <vt:lpstr>Causal Index</vt:lpstr>
      <vt:lpstr>CI values were calculated from the ANN model that used the five best features </vt:lpstr>
      <vt:lpstr>What I did</vt:lpstr>
      <vt:lpstr>Data I used</vt:lpstr>
      <vt:lpstr>Slide 28</vt:lpstr>
      <vt:lpstr>Slide 29</vt:lpstr>
      <vt:lpstr>Slide 30</vt:lpstr>
      <vt:lpstr>Slide 31</vt:lpstr>
      <vt:lpstr>Slide 32</vt:lpstr>
      <vt:lpstr>CI Matrix</vt:lpstr>
      <vt:lpstr>Slide 34</vt:lpstr>
      <vt:lpstr>Hidden neuron binary values </vt:lpstr>
      <vt:lpstr>Slide 36</vt:lpstr>
      <vt:lpstr>Competetive neural network </vt:lpstr>
      <vt:lpstr>Slide 38</vt:lpstr>
      <vt:lpstr>Summary and discussion </vt:lpstr>
      <vt:lpstr>My Conclusion</vt:lpstr>
      <vt:lpstr>Slide 41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artificial neural networks to detect unknown computer Worms</dc:title>
  <dc:creator>MRT</dc:creator>
  <cp:lastModifiedBy>MRT</cp:lastModifiedBy>
  <cp:revision>58</cp:revision>
  <dcterms:created xsi:type="dcterms:W3CDTF">2009-12-15T19:48:27Z</dcterms:created>
  <dcterms:modified xsi:type="dcterms:W3CDTF">2009-12-20T18:52:40Z</dcterms:modified>
</cp:coreProperties>
</file>