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9" r:id="rId3"/>
    <p:sldId id="258" r:id="rId4"/>
    <p:sldId id="372" r:id="rId5"/>
    <p:sldId id="373" r:id="rId6"/>
    <p:sldId id="289" r:id="rId7"/>
    <p:sldId id="264" r:id="rId8"/>
    <p:sldId id="266" r:id="rId9"/>
    <p:sldId id="371" r:id="rId10"/>
    <p:sldId id="316" r:id="rId11"/>
    <p:sldId id="370" r:id="rId12"/>
    <p:sldId id="310" r:id="rId13"/>
    <p:sldId id="328" r:id="rId14"/>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66D"/>
    <a:srgbClr val="2D716E"/>
    <a:srgbClr val="3B938F"/>
    <a:srgbClr val="F9F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96803" autoAdjust="0"/>
  </p:normalViewPr>
  <p:slideViewPr>
    <p:cSldViewPr>
      <p:cViewPr>
        <p:scale>
          <a:sx n="80" d="100"/>
          <a:sy n="80" d="100"/>
        </p:scale>
        <p:origin x="-99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dirty="0"/>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F5E77B19-4C30-44B4-BD0B-CE34772B3C65}" type="datetimeFigureOut">
              <a:rPr lang="en-US" smtClean="0"/>
              <a:t>3/26/2018</a:t>
            </a:fld>
            <a:endParaRPr lang="en-US" dirty="0"/>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dirty="0"/>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EC08C6C5-DD63-4A3D-AD22-7D6D36F6A3FB}" type="slidenum">
              <a:rPr lang="en-US" smtClean="0"/>
              <a:t>‹#›</a:t>
            </a:fld>
            <a:endParaRPr lang="en-US" dirty="0"/>
          </a:p>
        </p:txBody>
      </p:sp>
    </p:spTree>
    <p:extLst>
      <p:ext uri="{BB962C8B-B14F-4D97-AF65-F5344CB8AC3E}">
        <p14:creationId xmlns:p14="http://schemas.microsoft.com/office/powerpoint/2010/main" val="61777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a:t>
            </a:fld>
            <a:endParaRPr lang="en-US" dirty="0"/>
          </a:p>
        </p:txBody>
      </p:sp>
    </p:spTree>
    <p:extLst>
      <p:ext uri="{BB962C8B-B14F-4D97-AF65-F5344CB8AC3E}">
        <p14:creationId xmlns:p14="http://schemas.microsoft.com/office/powerpoint/2010/main" val="110752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10</a:t>
            </a:fld>
            <a:endParaRPr lang="en-US" dirty="0"/>
          </a:p>
        </p:txBody>
      </p:sp>
    </p:spTree>
    <p:extLst>
      <p:ext uri="{BB962C8B-B14F-4D97-AF65-F5344CB8AC3E}">
        <p14:creationId xmlns:p14="http://schemas.microsoft.com/office/powerpoint/2010/main" val="3748531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11</a:t>
            </a:fld>
            <a:endParaRPr lang="en-US" dirty="0"/>
          </a:p>
        </p:txBody>
      </p:sp>
    </p:spTree>
    <p:extLst>
      <p:ext uri="{BB962C8B-B14F-4D97-AF65-F5344CB8AC3E}">
        <p14:creationId xmlns:p14="http://schemas.microsoft.com/office/powerpoint/2010/main" val="43552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indent="-182880">
              <a:buFont typeface="Calibri" panose="020F0502020204030204" pitchFamily="34" charset="0"/>
              <a:buChar char="―"/>
            </a:pPr>
            <a:r>
              <a:rPr lang="en-US" sz="1400" dirty="0" smtClean="0"/>
              <a:t>Our team has been working on meeting the user requirements for mobile capability of the site and app.</a:t>
            </a:r>
          </a:p>
          <a:p>
            <a:pPr marL="182880" indent="-182880">
              <a:buFont typeface="Calibri" panose="020F0502020204030204" pitchFamily="34" charset="0"/>
              <a:buChar char="―"/>
            </a:pPr>
            <a:r>
              <a:rPr lang="en-US" sz="1400" baseline="0" dirty="0" smtClean="0"/>
              <a:t>Since the client had chosen for our team to rebuild the existing app as stand-alone, we’ve made the following improvements to it:</a:t>
            </a:r>
          </a:p>
          <a:p>
            <a:pPr marL="640080" lvl="1" indent="-182880">
              <a:buFont typeface="Calibri" panose="020F0502020204030204" pitchFamily="34" charset="0"/>
              <a:buChar char="―"/>
            </a:pPr>
            <a:r>
              <a:rPr lang="en-US" sz="1400" baseline="0" dirty="0" smtClean="0"/>
              <a:t>We added the Login Name in each page of the app</a:t>
            </a:r>
          </a:p>
          <a:p>
            <a:pPr marL="640080" lvl="1" indent="-182880">
              <a:buFont typeface="Calibri" panose="020F0502020204030204" pitchFamily="34" charset="0"/>
              <a:buChar char="―"/>
            </a:pPr>
            <a:r>
              <a:rPr lang="en-US" sz="1400" baseline="0" dirty="0" smtClean="0"/>
              <a:t>We created another field that identifies volunteer hours for Hardman Farm</a:t>
            </a:r>
          </a:p>
          <a:p>
            <a:pPr marL="640080" lvl="1" indent="-182880">
              <a:buFont typeface="Calibri" panose="020F0502020204030204" pitchFamily="34" charset="0"/>
              <a:buChar char="―"/>
            </a:pPr>
            <a:r>
              <a:rPr lang="en-US" sz="1400" baseline="0" dirty="0" smtClean="0"/>
              <a:t>We also updated the app to run on PHP7.X and future PHP updates by resolving the obsolete MySQL functions on these later versions of PHP.</a:t>
            </a:r>
          </a:p>
          <a:p>
            <a:pPr marL="640080" lvl="1" indent="-182880">
              <a:buFont typeface="Calibri" panose="020F0502020204030204" pitchFamily="34" charset="0"/>
              <a:buChar char="―"/>
            </a:pPr>
            <a:r>
              <a:rPr lang="en-US" sz="1400" baseline="0" dirty="0" smtClean="0"/>
              <a:t>And we needed to move the menu from the top bar to the left sidebar to make it mobile-friendly.  The top menu bar did not work well with mobile devices.</a:t>
            </a: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12</a:t>
            </a:fld>
            <a:endParaRPr lang="en-US" dirty="0"/>
          </a:p>
        </p:txBody>
      </p:sp>
    </p:spTree>
    <p:extLst>
      <p:ext uri="{BB962C8B-B14F-4D97-AF65-F5344CB8AC3E}">
        <p14:creationId xmlns:p14="http://schemas.microsoft.com/office/powerpoint/2010/main" val="195951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This solution is pretty much done as it is able to support the Create, Read, Update, and Delete functions with each registered user of the app.  We’re just working on the “Total Hours” function using a PHP script on the Volunteer Hours Report page and cleaning up the rest of the pages for our final presentation</a:t>
            </a:r>
            <a:r>
              <a:rPr lang="en-US" sz="1400" dirty="0" smtClean="0"/>
              <a:t>. </a:t>
            </a: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13</a:t>
            </a:fld>
            <a:endParaRPr lang="en-US" dirty="0"/>
          </a:p>
        </p:txBody>
      </p:sp>
    </p:spTree>
    <p:extLst>
      <p:ext uri="{BB962C8B-B14F-4D97-AF65-F5344CB8AC3E}">
        <p14:creationId xmlns:p14="http://schemas.microsoft.com/office/powerpoint/2010/main" val="195951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2</a:t>
            </a:fld>
            <a:endParaRPr lang="en-US" dirty="0"/>
          </a:p>
        </p:txBody>
      </p:sp>
    </p:spTree>
    <p:extLst>
      <p:ext uri="{BB962C8B-B14F-4D97-AF65-F5344CB8AC3E}">
        <p14:creationId xmlns:p14="http://schemas.microsoft.com/office/powerpoint/2010/main" val="237568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Criteria</a:t>
            </a:r>
            <a:r>
              <a:rPr lang="en-US" sz="1400" b="1" baseline="0" dirty="0" smtClean="0"/>
              <a:t> for website hosting:</a:t>
            </a:r>
          </a:p>
          <a:p>
            <a:pPr marL="228600" indent="-228600">
              <a:buAutoNum type="arabicPeriod"/>
            </a:pPr>
            <a:r>
              <a:rPr lang="en-US" sz="1400" baseline="0" dirty="0" smtClean="0"/>
              <a:t>Code must be accessible and portable</a:t>
            </a:r>
          </a:p>
          <a:p>
            <a:pPr marL="228600" indent="-228600">
              <a:buAutoNum type="arabicPeriod"/>
            </a:pPr>
            <a:r>
              <a:rPr lang="en-US" sz="1400" baseline="0" dirty="0" smtClean="0"/>
              <a:t>Cost must be below $20</a:t>
            </a:r>
          </a:p>
          <a:p>
            <a:pPr marL="228600" indent="-228600">
              <a:buAutoNum type="arabicPeriod"/>
            </a:pPr>
            <a:r>
              <a:rPr lang="en-US" sz="1400" baseline="0" dirty="0" smtClean="0"/>
              <a:t>Site security must be include SiteLock and SSL Certificate</a:t>
            </a: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3</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4</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5</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panose="020F0502020204030204" pitchFamily="34" charset="0"/>
              <a:buChar char="―"/>
            </a:pPr>
            <a:r>
              <a:rPr lang="en-US" dirty="0" smtClean="0"/>
              <a:t>xx</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6</a:t>
            </a:fld>
            <a:endParaRPr lang="en-US" dirty="0"/>
          </a:p>
        </p:txBody>
      </p:sp>
    </p:spTree>
    <p:extLst>
      <p:ext uri="{BB962C8B-B14F-4D97-AF65-F5344CB8AC3E}">
        <p14:creationId xmlns:p14="http://schemas.microsoft.com/office/powerpoint/2010/main" val="3023141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lang="en-US" dirty="0" smtClean="0"/>
              <a:t>Briefly talk about the documentation and video tutorials that our team is already in the process of developing</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7</a:t>
            </a:fld>
            <a:endParaRPr lang="en-US" dirty="0"/>
          </a:p>
        </p:txBody>
      </p:sp>
    </p:spTree>
    <p:extLst>
      <p:ext uri="{BB962C8B-B14F-4D97-AF65-F5344CB8AC3E}">
        <p14:creationId xmlns:p14="http://schemas.microsoft.com/office/powerpoint/2010/main" val="350034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8</a:t>
            </a:fld>
            <a:endParaRPr lang="en-US" dirty="0"/>
          </a:p>
        </p:txBody>
      </p:sp>
    </p:spTree>
    <p:extLst>
      <p:ext uri="{BB962C8B-B14F-4D97-AF65-F5344CB8AC3E}">
        <p14:creationId xmlns:p14="http://schemas.microsoft.com/office/powerpoint/2010/main" val="1363923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9</a:t>
            </a:fld>
            <a:endParaRPr lang="en-US" dirty="0"/>
          </a:p>
        </p:txBody>
      </p:sp>
    </p:spTree>
    <p:extLst>
      <p:ext uri="{BB962C8B-B14F-4D97-AF65-F5344CB8AC3E}">
        <p14:creationId xmlns:p14="http://schemas.microsoft.com/office/powerpoint/2010/main" val="1363923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34518" y="3047482"/>
            <a:ext cx="2499281" cy="327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4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74937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67260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8627" y="152400"/>
            <a:ext cx="1046046"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2617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44840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02791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8566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13486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61005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82648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28534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73A1A-3B12-4F13-9E45-4B4F2CF06D13}" type="datetimeFigureOut">
              <a:rPr lang="en-US" smtClean="0"/>
              <a:t>3/26/2018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1F66C-39A6-4C3A-A1A1-6F9314C131ED}" type="slidenum">
              <a:rPr lang="en-US" smtClean="0"/>
              <a:t>‹#›</a:t>
            </a:fld>
            <a:endParaRPr lang="en-US" dirty="0"/>
          </a:p>
        </p:txBody>
      </p:sp>
    </p:spTree>
    <p:extLst>
      <p:ext uri="{BB962C8B-B14F-4D97-AF65-F5344CB8AC3E}">
        <p14:creationId xmlns:p14="http://schemas.microsoft.com/office/powerpoint/2010/main" val="334174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iendsofsmithgallwoods.org/test/alph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friendsofsmithgallwoods.org/test/alpha/volunte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09600" y="2286000"/>
            <a:ext cx="8062912" cy="3352800"/>
          </a:xfrm>
          <a:prstGeom prst="rect">
            <a:avLst/>
          </a:prstGeom>
        </p:spPr>
        <p:txBody>
          <a:bodyPr vert="horz" anchor="t">
            <a:normAutofit lnSpcReduction="10000"/>
          </a:bodyPr>
          <a:lstStyle>
            <a:lvl1pPr marL="0" marR="36576" indent="0" algn="r" rtl="0" eaLnBrk="1" latinLnBrk="0" hangingPunct="1">
              <a:spcBef>
                <a:spcPts val="0"/>
              </a:spcBef>
              <a:buClr>
                <a:schemeClr val="accent1"/>
              </a:buClr>
              <a:buSzPct val="80000"/>
              <a:buFont typeface="Wingdings 2"/>
              <a:buNone/>
              <a:defRPr kumimoji="0" sz="2400" kern="1200">
                <a:ln>
                  <a:noFill/>
                </a:ln>
                <a:solidFill>
                  <a:schemeClr val="tx2">
                    <a:lumMod val="60000"/>
                    <a:lumOff val="40000"/>
                  </a:schemeClr>
                </a:solidFill>
                <a:latin typeface="+mn-lt"/>
                <a:ea typeface="+mn-ea"/>
                <a:cs typeface="+mn-cs"/>
              </a:defRPr>
            </a:lvl1pPr>
            <a:lvl2pPr marL="457200" indent="0" algn="ctr" rtl="0" eaLnBrk="1" latinLnBrk="0" hangingPunct="1">
              <a:spcBef>
                <a:spcPct val="20000"/>
              </a:spcBef>
              <a:buClr>
                <a:schemeClr val="accent1"/>
              </a:buClr>
              <a:buSzPct val="95000"/>
              <a:buFont typeface="Verdana"/>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1"/>
              </a:buClr>
              <a:buFont typeface="Wingdings 2"/>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1"/>
              </a:buClr>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1">
                  <a:tint val="75000"/>
                </a:schemeClr>
              </a:buClr>
              <a:buFont typeface="Wingdings 2"/>
              <a:buNone/>
              <a:defRPr kumimoji="0" sz="1900" kern="1200">
                <a:solidFill>
                  <a:schemeClr val="tx1"/>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9pPr>
          </a:lstStyle>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MIST7591E – MBT Project</a:t>
            </a:r>
            <a:r>
              <a:rPr kumimoji="0" lang="en-US" sz="2400" b="1" i="0" u="none" strike="noStrike" kern="1200" cap="none" spc="0" normalizeH="0" noProof="0" dirty="0" smtClean="0">
                <a:ln>
                  <a:noFill/>
                </a:ln>
                <a:solidFill>
                  <a:schemeClr val="tx1">
                    <a:lumMod val="75000"/>
                    <a:lumOff val="25000"/>
                  </a:schemeClr>
                </a:solidFill>
                <a:effectLst/>
                <a:uLnTx/>
                <a:uFillTx/>
                <a:latin typeface="Calibri" panose="020F0502020204030204" pitchFamily="34" charset="0"/>
              </a:rPr>
              <a:t> II</a:t>
            </a: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Andrea Castresana</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Jennifer Lazo</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Alexander Couch</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Clark Williams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Eliseo Santos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March 28, 2018</a:t>
            </a:r>
            <a:endParaRPr kumimoji="0" lang="en-US" sz="2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ndParaRPr>
          </a:p>
        </p:txBody>
      </p:sp>
      <p:sp>
        <p:nvSpPr>
          <p:cNvPr id="6" name="Title 1"/>
          <p:cNvSpPr txBox="1">
            <a:spLocks/>
          </p:cNvSpPr>
          <p:nvPr/>
        </p:nvSpPr>
        <p:spPr>
          <a:xfrm>
            <a:off x="623888" y="776288"/>
            <a:ext cx="8062912" cy="1470025"/>
          </a:xfrm>
          <a:prstGeom prst="rect">
            <a:avLst/>
          </a:prstGeom>
        </p:spPr>
        <p:txBody>
          <a:bodyPr vert="horz" anchor="b">
            <a:normAutofit/>
          </a:bodyPr>
          <a:lstStyle>
            <a:lvl1pPr marL="484632" algn="r" rtl="0" eaLnBrk="1" latinLnBrk="0" hangingPunct="1">
              <a:spcBef>
                <a:spcPct val="0"/>
              </a:spcBef>
              <a:buNone/>
              <a:defRPr kumimoji="0" sz="4400" kern="1200">
                <a:ln w="6350">
                  <a:noFill/>
                </a:ln>
                <a:solidFill>
                  <a:schemeClr val="tx2"/>
                </a:solidFill>
                <a:effectLst/>
                <a:latin typeface="+mj-lt"/>
                <a:ea typeface="+mj-ea"/>
                <a:cs typeface="+mj-cs"/>
              </a:defRPr>
            </a:lvl1pPr>
          </a:lstStyle>
          <a:p>
            <a:pPr marL="484632" marR="0" lvl="0" indent="0" algn="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Smithgall Woods</a:t>
            </a:r>
            <a:r>
              <a:rPr kumimoji="0" lang="en-US" sz="4400" b="1" i="0" u="none" strike="noStrike" kern="1200" cap="none" spc="0" normalizeH="0" noProof="0" dirty="0" smtClean="0">
                <a:ln w="6350">
                  <a:noFill/>
                </a:ln>
                <a:solidFill>
                  <a:schemeClr val="tx1"/>
                </a:solidFill>
                <a:effectLst/>
                <a:uLnTx/>
                <a:uFillTx/>
                <a:latin typeface="Calibri" panose="020F0502020204030204" pitchFamily="34" charset="0"/>
              </a:rPr>
              <a:t> Park</a:t>
            </a: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 Website</a:t>
            </a:r>
          </a:p>
          <a:p>
            <a:pPr marL="484632" marR="0" lvl="0" indent="0" algn="r" defTabSz="914400" rtl="0" eaLnBrk="1" fontAlgn="auto" latinLnBrk="0" hangingPunct="1">
              <a:lnSpc>
                <a:spcPct val="100000"/>
              </a:lnSpc>
              <a:spcBef>
                <a:spcPct val="0"/>
              </a:spcBef>
              <a:spcAft>
                <a:spcPts val="0"/>
              </a:spcAft>
              <a:buClrTx/>
              <a:buSzTx/>
              <a:buFontTx/>
              <a:buNone/>
              <a:tabLst/>
              <a:defRPr/>
            </a:pPr>
            <a:r>
              <a:rPr lang="en-US" b="1" dirty="0" smtClean="0">
                <a:solidFill>
                  <a:schemeClr val="tx1"/>
                </a:solidFill>
                <a:latin typeface="Calibri" panose="020F0502020204030204" pitchFamily="34" charset="0"/>
              </a:rPr>
              <a:t>Project Update</a:t>
            </a:r>
            <a:endParaRPr kumimoji="0" lang="en-US" sz="4400" b="1" i="0" u="none" strike="noStrike" kern="1200" cap="none" spc="0" normalizeH="0" baseline="0" noProof="0" dirty="0">
              <a:ln w="6350">
                <a:noFill/>
              </a:ln>
              <a:solidFill>
                <a:schemeClr val="tx1"/>
              </a:solidFill>
              <a:effectLst/>
              <a:uLnTx/>
              <a:uFillTx/>
              <a:latin typeface="Calibri" panose="020F0502020204030204" pitchFamily="34" charset="0"/>
            </a:endParaRPr>
          </a:p>
        </p:txBody>
      </p:sp>
    </p:spTree>
    <p:extLst>
      <p:ext uri="{BB962C8B-B14F-4D97-AF65-F5344CB8AC3E}">
        <p14:creationId xmlns:p14="http://schemas.microsoft.com/office/powerpoint/2010/main" val="3282449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362756" cy="1143000"/>
          </a:xfrm>
        </p:spPr>
        <p:txBody>
          <a:bodyPr>
            <a:noAutofit/>
          </a:bodyPr>
          <a:lstStyle/>
          <a:p>
            <a:pPr algn="l"/>
            <a:r>
              <a:rPr lang="en-US" b="1" dirty="0" smtClean="0"/>
              <a:t>Desktop &amp; Mobile Views</a:t>
            </a:r>
            <a:endParaRPr lang="en-US"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
            <a:ext cx="4949042" cy="6696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42" y="1457280"/>
            <a:ext cx="2939458"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7472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Existing Volunteer App</a:t>
            </a:r>
            <a:endParaRPr lang="en-US" b="1" dirty="0"/>
          </a:p>
        </p:txBody>
      </p:sp>
      <p:sp>
        <p:nvSpPr>
          <p:cNvPr id="3" name="Content Placeholder 2"/>
          <p:cNvSpPr>
            <a:spLocks noGrp="1"/>
          </p:cNvSpPr>
          <p:nvPr>
            <p:ph idx="1"/>
          </p:nvPr>
        </p:nvSpPr>
        <p:spPr>
          <a:xfrm>
            <a:off x="533400" y="1066800"/>
            <a:ext cx="8153400" cy="4724400"/>
          </a:xfrm>
        </p:spPr>
        <p:txBody>
          <a:bodyPr>
            <a:normAutofit/>
          </a:bodyPr>
          <a:lstStyle/>
          <a:p>
            <a:pPr>
              <a:spcBef>
                <a:spcPts val="0"/>
              </a:spcBef>
              <a:spcAft>
                <a:spcPts val="1200"/>
              </a:spcAft>
            </a:pPr>
            <a:r>
              <a:rPr lang="en-US" dirty="0" smtClean="0"/>
              <a:t>Stand-alone app linked from WP site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37054"/>
            <a:ext cx="5553075" cy="34207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386774"/>
            <a:ext cx="5601061" cy="33023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68829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14400"/>
          </a:xfrm>
        </p:spPr>
        <p:txBody>
          <a:bodyPr/>
          <a:lstStyle/>
          <a:p>
            <a:pPr algn="l"/>
            <a:r>
              <a:rPr lang="en-US" b="1" dirty="0" smtClean="0"/>
              <a:t>Improved Volunteer App</a:t>
            </a:r>
            <a:endParaRPr lang="en-US" b="1" dirty="0"/>
          </a:p>
        </p:txBody>
      </p:sp>
      <p:sp>
        <p:nvSpPr>
          <p:cNvPr id="3" name="Content Placeholder 2"/>
          <p:cNvSpPr>
            <a:spLocks noGrp="1"/>
          </p:cNvSpPr>
          <p:nvPr>
            <p:ph idx="1"/>
          </p:nvPr>
        </p:nvSpPr>
        <p:spPr>
          <a:xfrm>
            <a:off x="457200" y="838200"/>
            <a:ext cx="8153400" cy="4724400"/>
          </a:xfrm>
        </p:spPr>
        <p:txBody>
          <a:bodyPr>
            <a:normAutofit/>
          </a:bodyPr>
          <a:lstStyle/>
          <a:p>
            <a:pPr>
              <a:spcBef>
                <a:spcPts val="0"/>
              </a:spcBef>
            </a:pPr>
            <a:r>
              <a:rPr lang="en-US" sz="3000" dirty="0"/>
              <a:t>Added Left Sidebar Menu</a:t>
            </a:r>
          </a:p>
          <a:p>
            <a:pPr>
              <a:spcBef>
                <a:spcPts val="0"/>
              </a:spcBef>
            </a:pPr>
            <a:r>
              <a:rPr lang="en-US" sz="3000" dirty="0" smtClean="0"/>
              <a:t>Added Login Name in each page</a:t>
            </a:r>
          </a:p>
          <a:p>
            <a:pPr>
              <a:spcBef>
                <a:spcPts val="0"/>
              </a:spcBef>
            </a:pPr>
            <a:r>
              <a:rPr lang="en-US" sz="3000" dirty="0" smtClean="0"/>
              <a:t>Added </a:t>
            </a:r>
            <a:r>
              <a:rPr lang="en-US" sz="3000" dirty="0"/>
              <a:t>Section Field for Hardman Farm &amp; </a:t>
            </a:r>
            <a:r>
              <a:rPr lang="en-US" sz="3000" dirty="0" smtClean="0"/>
              <a:t>SGW</a:t>
            </a:r>
          </a:p>
          <a:p>
            <a:pPr>
              <a:spcBef>
                <a:spcPts val="0"/>
              </a:spcBef>
            </a:pPr>
            <a:r>
              <a:rPr lang="en-US" sz="3000" dirty="0" smtClean="0"/>
              <a:t>Updated app from PHP 5.6 to 7.2</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743200"/>
            <a:ext cx="6477000" cy="36984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5039501"/>
            <a:ext cx="3454730" cy="17422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7" name="Straight Arrow Connector 6"/>
          <p:cNvCxnSpPr/>
          <p:nvPr/>
        </p:nvCxnSpPr>
        <p:spPr>
          <a:xfrm flipV="1">
            <a:off x="3810000" y="5257800"/>
            <a:ext cx="553436" cy="17851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217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90600"/>
          </a:xfrm>
        </p:spPr>
        <p:txBody>
          <a:bodyPr/>
          <a:lstStyle/>
          <a:p>
            <a:pPr algn="l"/>
            <a:r>
              <a:rPr lang="en-US" b="1" dirty="0"/>
              <a:t>Volunteer App in WordPress</a:t>
            </a:r>
          </a:p>
        </p:txBody>
      </p:sp>
      <p:sp>
        <p:nvSpPr>
          <p:cNvPr id="3" name="Content Placeholder 2"/>
          <p:cNvSpPr>
            <a:spLocks noGrp="1"/>
          </p:cNvSpPr>
          <p:nvPr>
            <p:ph idx="1"/>
          </p:nvPr>
        </p:nvSpPr>
        <p:spPr>
          <a:xfrm>
            <a:off x="533400" y="838200"/>
            <a:ext cx="8153400" cy="4724400"/>
          </a:xfrm>
        </p:spPr>
        <p:txBody>
          <a:bodyPr>
            <a:normAutofit/>
          </a:bodyPr>
          <a:lstStyle/>
          <a:p>
            <a:pPr>
              <a:spcBef>
                <a:spcPts val="0"/>
              </a:spcBef>
              <a:spcAft>
                <a:spcPts val="600"/>
              </a:spcAft>
            </a:pPr>
            <a:r>
              <a:rPr lang="en-US" sz="3000" dirty="0" smtClean="0"/>
              <a:t>Alternate Solution using free plugins</a:t>
            </a: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8" y="3787818"/>
            <a:ext cx="5206553" cy="30464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0107" y="3506769"/>
            <a:ext cx="5443894" cy="30464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8224" y="1371600"/>
            <a:ext cx="3868776" cy="22755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07409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l"/>
            <a:r>
              <a:rPr lang="en-US" b="1" dirty="0" smtClean="0"/>
              <a:t>Overview</a:t>
            </a:r>
            <a:endParaRPr lang="en-US" dirty="0"/>
          </a:p>
        </p:txBody>
      </p:sp>
      <p:sp>
        <p:nvSpPr>
          <p:cNvPr id="3" name="Content Placeholder 2"/>
          <p:cNvSpPr>
            <a:spLocks noGrp="1"/>
          </p:cNvSpPr>
          <p:nvPr>
            <p:ph idx="1"/>
          </p:nvPr>
        </p:nvSpPr>
        <p:spPr>
          <a:xfrm>
            <a:off x="457200" y="1524000"/>
            <a:ext cx="8229600" cy="4876800"/>
          </a:xfrm>
        </p:spPr>
        <p:txBody>
          <a:bodyPr>
            <a:normAutofit/>
          </a:bodyPr>
          <a:lstStyle/>
          <a:p>
            <a:r>
              <a:rPr lang="en-US" sz="3600" dirty="0" smtClean="0"/>
              <a:t>Project Background</a:t>
            </a:r>
          </a:p>
          <a:p>
            <a:r>
              <a:rPr lang="en-US" sz="3600" dirty="0" smtClean="0"/>
              <a:t>Site &amp; App Demo – Beta Version</a:t>
            </a:r>
            <a:endParaRPr lang="en-US" sz="3600" dirty="0"/>
          </a:p>
          <a:p>
            <a:r>
              <a:rPr lang="en-US" sz="3600" dirty="0" smtClean="0"/>
              <a:t>Test Plan</a:t>
            </a:r>
          </a:p>
          <a:p>
            <a:r>
              <a:rPr lang="en-US" sz="3600" dirty="0" smtClean="0"/>
              <a:t>Project Schedule </a:t>
            </a:r>
          </a:p>
          <a:p>
            <a:r>
              <a:rPr lang="en-US" sz="3600" dirty="0" smtClean="0"/>
              <a:t>Next Tasks</a:t>
            </a:r>
          </a:p>
        </p:txBody>
      </p:sp>
    </p:spTree>
    <p:extLst>
      <p:ext uri="{BB962C8B-B14F-4D97-AF65-F5344CB8AC3E}">
        <p14:creationId xmlns:p14="http://schemas.microsoft.com/office/powerpoint/2010/main" val="1160698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Project Background</a:t>
            </a:r>
            <a:endParaRPr lang="en-US" b="1" dirty="0"/>
          </a:p>
        </p:txBody>
      </p:sp>
      <p:sp>
        <p:nvSpPr>
          <p:cNvPr id="3" name="Content Placeholder 2"/>
          <p:cNvSpPr>
            <a:spLocks noGrp="1"/>
          </p:cNvSpPr>
          <p:nvPr>
            <p:ph idx="1"/>
          </p:nvPr>
        </p:nvSpPr>
        <p:spPr>
          <a:xfrm>
            <a:off x="533400" y="1371600"/>
            <a:ext cx="8382000" cy="5029200"/>
          </a:xfrm>
        </p:spPr>
        <p:txBody>
          <a:bodyPr>
            <a:normAutofit lnSpcReduction="10000"/>
          </a:bodyPr>
          <a:lstStyle/>
          <a:p>
            <a:pPr>
              <a:spcBef>
                <a:spcPts val="1200"/>
              </a:spcBef>
            </a:pPr>
            <a:r>
              <a:rPr lang="en-US" b="1" dirty="0"/>
              <a:t>Problem</a:t>
            </a:r>
          </a:p>
          <a:p>
            <a:pPr lvl="1">
              <a:spcBef>
                <a:spcPts val="1200"/>
              </a:spcBef>
            </a:pPr>
            <a:r>
              <a:rPr lang="en-US" dirty="0" smtClean="0"/>
              <a:t>Difficult to update/maintain site and Volunteer app</a:t>
            </a:r>
          </a:p>
          <a:p>
            <a:pPr lvl="1">
              <a:spcBef>
                <a:spcPts val="1200"/>
              </a:spcBef>
            </a:pPr>
            <a:r>
              <a:rPr lang="en-US" dirty="0"/>
              <a:t>Outdated PHP, WP themes and plugins</a:t>
            </a:r>
          </a:p>
          <a:p>
            <a:pPr lvl="1">
              <a:spcBef>
                <a:spcPts val="1200"/>
              </a:spcBef>
            </a:pPr>
            <a:r>
              <a:rPr lang="en-US" dirty="0" smtClean="0"/>
              <a:t>Degraded site security</a:t>
            </a:r>
            <a:endParaRPr lang="en-US" dirty="0"/>
          </a:p>
          <a:p>
            <a:pPr>
              <a:spcBef>
                <a:spcPts val="1800"/>
              </a:spcBef>
            </a:pPr>
            <a:r>
              <a:rPr lang="en-US" b="1" dirty="0"/>
              <a:t>Solution</a:t>
            </a:r>
          </a:p>
          <a:p>
            <a:pPr lvl="1">
              <a:spcBef>
                <a:spcPts val="1200"/>
              </a:spcBef>
            </a:pPr>
            <a:r>
              <a:rPr lang="en-US" dirty="0" smtClean="0"/>
              <a:t>Rebuild site using current WordPress/PHP</a:t>
            </a:r>
          </a:p>
          <a:p>
            <a:pPr lvl="1">
              <a:spcBef>
                <a:spcPts val="1200"/>
              </a:spcBef>
            </a:pPr>
            <a:r>
              <a:rPr lang="en-US" dirty="0" smtClean="0"/>
              <a:t>Site hosting either 1&amp;1.com or Bluehost</a:t>
            </a:r>
          </a:p>
          <a:p>
            <a:pPr lvl="1">
              <a:spcBef>
                <a:spcPts val="1200"/>
              </a:spcBef>
            </a:pPr>
            <a:r>
              <a:rPr lang="en-US" dirty="0" smtClean="0"/>
              <a:t>Establish Admin Documentation &amp; Video Tutorials</a:t>
            </a:r>
          </a:p>
          <a:p>
            <a:pPr lvl="1">
              <a:spcBef>
                <a:spcPts val="1200"/>
              </a:spcBef>
            </a:pPr>
            <a:r>
              <a:rPr lang="en-US" dirty="0" smtClean="0"/>
              <a:t>Train FSGW Reps</a:t>
            </a:r>
            <a:endParaRPr lang="en-US" dirty="0"/>
          </a:p>
        </p:txBody>
      </p:sp>
    </p:spTree>
    <p:extLst>
      <p:ext uri="{BB962C8B-B14F-4D97-AF65-F5344CB8AC3E}">
        <p14:creationId xmlns:p14="http://schemas.microsoft.com/office/powerpoint/2010/main" val="604726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normAutofit/>
          </a:bodyPr>
          <a:lstStyle/>
          <a:p>
            <a:pPr algn="l"/>
            <a:r>
              <a:rPr lang="en-US" sz="4300" b="1" dirty="0" smtClean="0"/>
              <a:t>Site &amp; App Demo – Beta Version</a:t>
            </a:r>
            <a:endParaRPr lang="en-US" sz="4300" b="1" dirty="0"/>
          </a:p>
        </p:txBody>
      </p:sp>
      <p:sp>
        <p:nvSpPr>
          <p:cNvPr id="3" name="Content Placeholder 2"/>
          <p:cNvSpPr>
            <a:spLocks noGrp="1"/>
          </p:cNvSpPr>
          <p:nvPr>
            <p:ph idx="1"/>
          </p:nvPr>
        </p:nvSpPr>
        <p:spPr>
          <a:xfrm>
            <a:off x="533400" y="1066800"/>
            <a:ext cx="8382000" cy="4572000"/>
          </a:xfrm>
        </p:spPr>
        <p:txBody>
          <a:bodyPr>
            <a:normAutofit/>
          </a:bodyPr>
          <a:lstStyle/>
          <a:p>
            <a:pPr>
              <a:spcBef>
                <a:spcPts val="1200"/>
              </a:spcBef>
            </a:pPr>
            <a:r>
              <a:rPr lang="en-US" dirty="0" smtClean="0"/>
              <a:t>FSGW Site and Volunteer Hours App</a:t>
            </a:r>
            <a:endParaRPr lang="en-US" dirty="0"/>
          </a:p>
          <a:p>
            <a:pPr lvl="1">
              <a:spcBef>
                <a:spcPts val="1200"/>
              </a:spcBef>
            </a:pPr>
            <a:r>
              <a:rPr lang="en-US" sz="2200" dirty="0">
                <a:hlinkClick r:id="rId3"/>
              </a:rPr>
              <a:t>https://</a:t>
            </a:r>
            <a:r>
              <a:rPr lang="en-US" sz="2200" dirty="0" smtClean="0">
                <a:hlinkClick r:id="rId3"/>
              </a:rPr>
              <a:t>www.friendsofsmithgallwoods.org/test/alpha</a:t>
            </a:r>
            <a:endParaRPr lang="en-US" sz="2200" dirty="0" smtClean="0"/>
          </a:p>
          <a:p>
            <a:pPr lvl="1">
              <a:spcBef>
                <a:spcPts val="1200"/>
              </a:spcBef>
            </a:pPr>
            <a:r>
              <a:rPr lang="en-US" sz="2200" dirty="0">
                <a:hlinkClick r:id="rId4"/>
              </a:rPr>
              <a:t>https://</a:t>
            </a:r>
            <a:r>
              <a:rPr lang="en-US" sz="2200" dirty="0" smtClean="0">
                <a:hlinkClick r:id="rId4"/>
              </a:rPr>
              <a:t>www.friendsofsmithgallwoods.org/test/alpha/volunteer</a:t>
            </a:r>
            <a:endParaRPr lang="en-US" sz="2200" dirty="0" smtClean="0"/>
          </a:p>
          <a:p>
            <a:pPr lvl="1">
              <a:spcBef>
                <a:spcPts val="1200"/>
              </a:spcBef>
            </a:pPr>
            <a:endParaRPr lang="en-US" dirty="0" smtClean="0"/>
          </a:p>
        </p:txBody>
      </p:sp>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442003"/>
            <a:ext cx="5181600" cy="295879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0" y="2694130"/>
            <a:ext cx="3048000" cy="4123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1406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Test Plan</a:t>
            </a:r>
            <a:endParaRPr lang="en-US" b="1" dirty="0"/>
          </a:p>
        </p:txBody>
      </p:sp>
      <p:sp>
        <p:nvSpPr>
          <p:cNvPr id="3" name="Content Placeholder 2"/>
          <p:cNvSpPr>
            <a:spLocks noGrp="1"/>
          </p:cNvSpPr>
          <p:nvPr>
            <p:ph idx="1"/>
          </p:nvPr>
        </p:nvSpPr>
        <p:spPr>
          <a:xfrm>
            <a:off x="533400" y="1371600"/>
            <a:ext cx="8382000" cy="5257800"/>
          </a:xfrm>
        </p:spPr>
        <p:txBody>
          <a:bodyPr>
            <a:normAutofit fontScale="77500" lnSpcReduction="20000"/>
          </a:bodyPr>
          <a:lstStyle/>
          <a:p>
            <a:pPr>
              <a:spcBef>
                <a:spcPts val="1200"/>
              </a:spcBef>
            </a:pPr>
            <a:r>
              <a:rPr lang="en-US" b="1" dirty="0" smtClean="0"/>
              <a:t>Website Test Cases</a:t>
            </a:r>
            <a:endParaRPr lang="en-US" b="1" dirty="0"/>
          </a:p>
          <a:p>
            <a:pPr lvl="1">
              <a:spcBef>
                <a:spcPts val="1200"/>
              </a:spcBef>
              <a:buFont typeface="Wingdings" panose="05000000000000000000" pitchFamily="2" charset="2"/>
              <a:buChar char="ü"/>
            </a:pPr>
            <a:r>
              <a:rPr lang="en-US" dirty="0" smtClean="0"/>
              <a:t>Case #1:  Site Navigation Menu and Hyperlinks</a:t>
            </a:r>
            <a:endParaRPr lang="en-US" dirty="0"/>
          </a:p>
          <a:p>
            <a:pPr lvl="1">
              <a:spcBef>
                <a:spcPts val="1200"/>
              </a:spcBef>
              <a:buFont typeface="Wingdings" panose="05000000000000000000" pitchFamily="2" charset="2"/>
              <a:buChar char="ü"/>
            </a:pPr>
            <a:r>
              <a:rPr lang="en-US" dirty="0" smtClean="0"/>
              <a:t>Case #2:  </a:t>
            </a:r>
            <a:r>
              <a:rPr lang="en-US" dirty="0"/>
              <a:t>Drop-down Windows in Events </a:t>
            </a:r>
            <a:r>
              <a:rPr lang="en-US" dirty="0" smtClean="0"/>
              <a:t>Page</a:t>
            </a:r>
            <a:endParaRPr lang="en-US" dirty="0"/>
          </a:p>
          <a:p>
            <a:pPr lvl="1">
              <a:spcBef>
                <a:spcPts val="1200"/>
              </a:spcBef>
              <a:buFont typeface="Wingdings" panose="05000000000000000000" pitchFamily="2" charset="2"/>
              <a:buChar char="ü"/>
            </a:pPr>
            <a:r>
              <a:rPr lang="en-US" dirty="0" smtClean="0"/>
              <a:t>Case #3:  </a:t>
            </a:r>
            <a:r>
              <a:rPr lang="en-US" dirty="0"/>
              <a:t>Tabs Widget in Roads &amp; Trails </a:t>
            </a:r>
            <a:r>
              <a:rPr lang="en-US" dirty="0" smtClean="0"/>
              <a:t>Page</a:t>
            </a:r>
            <a:endParaRPr lang="en-US" dirty="0"/>
          </a:p>
          <a:p>
            <a:pPr lvl="1">
              <a:spcBef>
                <a:spcPts val="1200"/>
              </a:spcBef>
              <a:buFont typeface="Wingdings" panose="05000000000000000000" pitchFamily="2" charset="2"/>
              <a:buChar char="ü"/>
            </a:pPr>
            <a:r>
              <a:rPr lang="en-US" dirty="0" smtClean="0"/>
              <a:t>Case #4:  </a:t>
            </a:r>
            <a:r>
              <a:rPr lang="en-US" dirty="0"/>
              <a:t>Page Content and Image </a:t>
            </a:r>
            <a:r>
              <a:rPr lang="en-US" dirty="0" smtClean="0"/>
              <a:t>Update</a:t>
            </a:r>
          </a:p>
          <a:p>
            <a:pPr>
              <a:spcBef>
                <a:spcPts val="1800"/>
              </a:spcBef>
            </a:pPr>
            <a:r>
              <a:rPr lang="en-US" b="1" dirty="0" smtClean="0"/>
              <a:t>App Test Cases</a:t>
            </a:r>
            <a:endParaRPr lang="en-US" b="1" dirty="0"/>
          </a:p>
          <a:p>
            <a:pPr lvl="1">
              <a:spcBef>
                <a:spcPts val="1200"/>
              </a:spcBef>
              <a:buFont typeface="Wingdings" panose="05000000000000000000" pitchFamily="2" charset="2"/>
              <a:buChar char="ü"/>
            </a:pPr>
            <a:r>
              <a:rPr lang="en-US" dirty="0" smtClean="0"/>
              <a:t>Case #1:  App Navigation Menu and Hyperlinks</a:t>
            </a:r>
            <a:endParaRPr lang="en-US" dirty="0"/>
          </a:p>
          <a:p>
            <a:pPr lvl="1">
              <a:spcBef>
                <a:spcPts val="1200"/>
              </a:spcBef>
              <a:buFont typeface="Wingdings" panose="05000000000000000000" pitchFamily="2" charset="2"/>
              <a:buChar char="ü"/>
            </a:pPr>
            <a:r>
              <a:rPr lang="en-US" dirty="0" smtClean="0"/>
              <a:t>Case </a:t>
            </a:r>
            <a:r>
              <a:rPr lang="en-US" dirty="0"/>
              <a:t>#2:  Registration and Login </a:t>
            </a:r>
            <a:r>
              <a:rPr lang="en-US" dirty="0" smtClean="0"/>
              <a:t>Functionalities</a:t>
            </a:r>
          </a:p>
          <a:p>
            <a:pPr lvl="1">
              <a:spcBef>
                <a:spcPts val="1200"/>
              </a:spcBef>
              <a:buFont typeface="Wingdings" panose="05000000000000000000" pitchFamily="2" charset="2"/>
              <a:buChar char="ü"/>
            </a:pPr>
            <a:r>
              <a:rPr lang="en-US" dirty="0" smtClean="0"/>
              <a:t>Case </a:t>
            </a:r>
            <a:r>
              <a:rPr lang="en-US" dirty="0"/>
              <a:t>#3:  Create </a:t>
            </a:r>
            <a:r>
              <a:rPr lang="en-US" dirty="0" smtClean="0"/>
              <a:t>Record</a:t>
            </a:r>
          </a:p>
          <a:p>
            <a:pPr lvl="1">
              <a:spcBef>
                <a:spcPts val="1200"/>
              </a:spcBef>
              <a:buFont typeface="Wingdings" panose="05000000000000000000" pitchFamily="2" charset="2"/>
              <a:buChar char="ü"/>
            </a:pPr>
            <a:r>
              <a:rPr lang="en-US" dirty="0" smtClean="0"/>
              <a:t>Case </a:t>
            </a:r>
            <a:r>
              <a:rPr lang="en-US" dirty="0"/>
              <a:t>#4:  Read </a:t>
            </a:r>
            <a:r>
              <a:rPr lang="en-US" dirty="0" smtClean="0"/>
              <a:t>Record</a:t>
            </a:r>
          </a:p>
          <a:p>
            <a:pPr lvl="1">
              <a:spcBef>
                <a:spcPts val="1200"/>
              </a:spcBef>
              <a:buFont typeface="Wingdings" panose="05000000000000000000" pitchFamily="2" charset="2"/>
              <a:buChar char="ü"/>
            </a:pPr>
            <a:r>
              <a:rPr lang="en-US" dirty="0" smtClean="0"/>
              <a:t>Case #5:  </a:t>
            </a:r>
            <a:r>
              <a:rPr lang="en-US" dirty="0"/>
              <a:t>Update </a:t>
            </a:r>
            <a:r>
              <a:rPr lang="en-US" dirty="0" smtClean="0"/>
              <a:t>Record</a:t>
            </a:r>
            <a:endParaRPr lang="en-US" dirty="0"/>
          </a:p>
          <a:p>
            <a:pPr lvl="1">
              <a:spcBef>
                <a:spcPts val="1200"/>
              </a:spcBef>
              <a:buFont typeface="Wingdings" panose="05000000000000000000" pitchFamily="2" charset="2"/>
              <a:buChar char="ü"/>
            </a:pPr>
            <a:r>
              <a:rPr lang="en-US" dirty="0" smtClean="0"/>
              <a:t>Case #6:  </a:t>
            </a:r>
            <a:r>
              <a:rPr lang="en-US" dirty="0"/>
              <a:t>Delete Record</a:t>
            </a:r>
          </a:p>
          <a:p>
            <a:pPr lvl="1">
              <a:spcBef>
                <a:spcPts val="1200"/>
              </a:spcBef>
            </a:pPr>
            <a:endParaRPr lang="en-US" dirty="0"/>
          </a:p>
        </p:txBody>
      </p:sp>
    </p:spTree>
    <p:extLst>
      <p:ext uri="{BB962C8B-B14F-4D97-AF65-F5344CB8AC3E}">
        <p14:creationId xmlns:p14="http://schemas.microsoft.com/office/powerpoint/2010/main" val="91700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lgn="l"/>
            <a:r>
              <a:rPr lang="en-US" b="1" dirty="0" smtClean="0"/>
              <a:t>Project Schedule</a:t>
            </a: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60631" cy="530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3437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l"/>
            <a:r>
              <a:rPr lang="en-US" b="1" dirty="0" smtClean="0"/>
              <a:t>Next Tasks….</a:t>
            </a:r>
            <a:endParaRPr lang="en-US" b="1" dirty="0"/>
          </a:p>
        </p:txBody>
      </p:sp>
      <p:sp>
        <p:nvSpPr>
          <p:cNvPr id="3" name="Content Placeholder 2"/>
          <p:cNvSpPr>
            <a:spLocks noGrp="1"/>
          </p:cNvSpPr>
          <p:nvPr>
            <p:ph idx="1"/>
          </p:nvPr>
        </p:nvSpPr>
        <p:spPr>
          <a:xfrm>
            <a:off x="533400" y="1524000"/>
            <a:ext cx="8382000" cy="4419600"/>
          </a:xfrm>
        </p:spPr>
        <p:txBody>
          <a:bodyPr>
            <a:normAutofit/>
          </a:bodyPr>
          <a:lstStyle/>
          <a:p>
            <a:pPr>
              <a:spcBef>
                <a:spcPts val="1200"/>
              </a:spcBef>
            </a:pPr>
            <a:r>
              <a:rPr lang="en-US" dirty="0" smtClean="0"/>
              <a:t>Finish Documentation &amp; Video Tutorials</a:t>
            </a:r>
          </a:p>
          <a:p>
            <a:pPr>
              <a:spcBef>
                <a:spcPts val="1200"/>
              </a:spcBef>
            </a:pPr>
            <a:r>
              <a:rPr lang="en-US" dirty="0" smtClean="0"/>
              <a:t>Deploy Website &amp; App on ~April 4th</a:t>
            </a:r>
          </a:p>
          <a:p>
            <a:pPr>
              <a:spcBef>
                <a:spcPts val="1200"/>
              </a:spcBef>
            </a:pPr>
            <a:r>
              <a:rPr lang="en-US" dirty="0" smtClean="0"/>
              <a:t>Schedule Training Session with Art</a:t>
            </a:r>
          </a:p>
          <a:p>
            <a:pPr>
              <a:spcBef>
                <a:spcPts val="1200"/>
              </a:spcBef>
            </a:pPr>
            <a:r>
              <a:rPr lang="en-US" dirty="0" smtClean="0"/>
              <a:t>Set up Admin Reporting Site by Section</a:t>
            </a:r>
          </a:p>
          <a:p>
            <a:pPr lvl="1">
              <a:spcBef>
                <a:spcPts val="1200"/>
              </a:spcBef>
            </a:pPr>
            <a:r>
              <a:rPr lang="en-US" dirty="0" smtClean="0"/>
              <a:t>SGW &amp; Hardman Farm</a:t>
            </a:r>
          </a:p>
          <a:p>
            <a:pPr lvl="1">
              <a:spcBef>
                <a:spcPts val="1200"/>
              </a:spcBef>
            </a:pPr>
            <a:r>
              <a:rPr lang="en-US" dirty="0" smtClean="0"/>
              <a:t>PHPRunner Tool</a:t>
            </a:r>
          </a:p>
          <a:p>
            <a:pPr lvl="1">
              <a:spcBef>
                <a:spcPts val="1200"/>
              </a:spcBef>
            </a:pPr>
            <a:endParaRPr lang="en-US" dirty="0" smtClean="0"/>
          </a:p>
          <a:p>
            <a:pPr>
              <a:spcBef>
                <a:spcPts val="1200"/>
              </a:spcBef>
            </a:pPr>
            <a:endParaRPr lang="en-US" dirty="0" smtClean="0"/>
          </a:p>
        </p:txBody>
      </p:sp>
    </p:spTree>
    <p:extLst>
      <p:ext uri="{BB962C8B-B14F-4D97-AF65-F5344CB8AC3E}">
        <p14:creationId xmlns:p14="http://schemas.microsoft.com/office/powerpoint/2010/main" val="3818389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a:bodyPr>
          <a:lstStyle/>
          <a:p>
            <a:r>
              <a:rPr lang="en-US" sz="5400" b="1" dirty="0" smtClean="0"/>
              <a:t>Questions</a:t>
            </a:r>
            <a:endParaRPr lang="en-US" sz="5400" b="1" dirty="0"/>
          </a:p>
        </p:txBody>
      </p:sp>
    </p:spTree>
    <p:extLst>
      <p:ext uri="{BB962C8B-B14F-4D97-AF65-F5344CB8AC3E}">
        <p14:creationId xmlns:p14="http://schemas.microsoft.com/office/powerpoint/2010/main" val="2461551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a:bodyPr>
          <a:lstStyle/>
          <a:p>
            <a:r>
              <a:rPr lang="en-US" sz="5400" b="1" dirty="0" smtClean="0"/>
              <a:t>BACKUPS</a:t>
            </a:r>
            <a:endParaRPr lang="en-US" sz="5400" b="1" dirty="0"/>
          </a:p>
        </p:txBody>
      </p:sp>
    </p:spTree>
    <p:extLst>
      <p:ext uri="{BB962C8B-B14F-4D97-AF65-F5344CB8AC3E}">
        <p14:creationId xmlns:p14="http://schemas.microsoft.com/office/powerpoint/2010/main" val="648221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6859</TotalTime>
  <Words>520</Words>
  <Application>Microsoft Office PowerPoint</Application>
  <PresentationFormat>On-screen Show (4:3)</PresentationFormat>
  <Paragraphs>89</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Overview</vt:lpstr>
      <vt:lpstr>Project Background</vt:lpstr>
      <vt:lpstr>Site &amp; App Demo – Beta Version</vt:lpstr>
      <vt:lpstr>Test Plan</vt:lpstr>
      <vt:lpstr>Project Schedule</vt:lpstr>
      <vt:lpstr>Next Tasks….</vt:lpstr>
      <vt:lpstr>Questions</vt:lpstr>
      <vt:lpstr>BACKUPS</vt:lpstr>
      <vt:lpstr>Desktop &amp; Mobile Views</vt:lpstr>
      <vt:lpstr>Existing Volunteer App</vt:lpstr>
      <vt:lpstr>Improved Volunteer App</vt:lpstr>
      <vt:lpstr>Volunteer App in WordPress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Jojo</dc:creator>
  <cp:lastModifiedBy>Jojo</cp:lastModifiedBy>
  <cp:revision>597</cp:revision>
  <cp:lastPrinted>2018-03-08T00:45:33Z</cp:lastPrinted>
  <dcterms:created xsi:type="dcterms:W3CDTF">2017-10-10T00:05:35Z</dcterms:created>
  <dcterms:modified xsi:type="dcterms:W3CDTF">2018-03-26T16:59:51Z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