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7" r:id="rId6"/>
    <p:sldId id="265" r:id="rId7"/>
    <p:sldId id="262" r:id="rId8"/>
    <p:sldId id="258" r:id="rId9"/>
    <p:sldId id="266" r:id="rId10"/>
    <p:sldId id="263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60" autoAdjust="0"/>
  </p:normalViewPr>
  <p:slideViewPr>
    <p:cSldViewPr>
      <p:cViewPr>
        <p:scale>
          <a:sx n="70" d="100"/>
          <a:sy n="70" d="100"/>
        </p:scale>
        <p:origin x="-130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8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1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4E086-3761-4512-8DF3-5FDDBB6B490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289D-10AF-41C7-9064-206019010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4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quarespace.com/#websit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123.com/faq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astateparks.org/smithgallwoo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#pl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ooml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7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  <a:cs typeface="Arial" panose="020B0604020202020204" pitchFamily="34" charset="0"/>
              </a:rPr>
              <a:t>SGW Website Options</a:t>
            </a:r>
            <a:endParaRPr lang="en-US" sz="4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29718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Squarespace CMS &amp; Hosting Price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0" y="5961698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https://www.squarespace.com/#websites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304800"/>
            <a:ext cx="6148388" cy="638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Site123 CMS &amp; Hosting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6859"/>
            <a:ext cx="7162800" cy="528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638169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https://www.site123.com/faq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Maintainable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Ease of Update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Easier way to change text and photos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Easier process to add/remove features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Be able to track Hardman Farm volunteer hrs for the Total Park System hours--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Add “About Us Friends” page w/links to </a:t>
            </a:r>
            <a:r>
              <a:rPr lang="en-US" sz="2800" dirty="0">
                <a:hlinkClick r:id="rId2"/>
              </a:rPr>
              <a:t>gastateparks.org/smithgallwoods</a:t>
            </a:r>
            <a:r>
              <a:rPr lang="en-US" dirty="0"/>
              <a:t> 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Add “All Access Trail” page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Add Volunteer data/hours validation feature--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Additional Criteria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Better Site Security</a:t>
            </a:r>
            <a:endParaRPr lang="en-US" dirty="0">
              <a:ea typeface="Calibri"/>
              <a:cs typeface="Times New Roman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Low to average learning </a:t>
            </a:r>
            <a:r>
              <a:rPr lang="en-US" dirty="0">
                <a:ea typeface="Calibri"/>
                <a:cs typeface="Times New Roman"/>
              </a:rPr>
              <a:t>curve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Site Hosting Cost</a:t>
            </a:r>
            <a:endParaRPr lang="en-US" dirty="0">
              <a:ea typeface="Calibri"/>
              <a:cs typeface="Times New Roman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a typeface="Calibri"/>
                <a:cs typeface="Times New Roman"/>
              </a:rPr>
              <a:t>Code is </a:t>
            </a:r>
            <a:r>
              <a:rPr lang="en-US" dirty="0" smtClean="0">
                <a:ea typeface="Calibri"/>
                <a:cs typeface="Times New Roman"/>
              </a:rPr>
              <a:t>accessible/portable</a:t>
            </a:r>
            <a:endParaRPr lang="en-US" dirty="0">
              <a:ea typeface="Calibri"/>
              <a:cs typeface="Times New Roman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a typeface="Calibri"/>
                <a:cs typeface="Times New Roman"/>
              </a:rPr>
              <a:t>Mobile support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a typeface="Calibri"/>
                <a:cs typeface="Times New Roman"/>
              </a:rPr>
              <a:t>Search engine functionality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a typeface="Calibri"/>
                <a:cs typeface="Times New Roman"/>
              </a:rPr>
              <a:t>Form plugins &amp; MySQL support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a typeface="Calibri"/>
                <a:cs typeface="Times New Roman"/>
              </a:rPr>
              <a:t>Twitter feed &amp; blog </a:t>
            </a:r>
            <a:r>
              <a:rPr lang="en-US" dirty="0" smtClean="0">
                <a:ea typeface="Calibri"/>
                <a:cs typeface="Times New Roman"/>
              </a:rPr>
              <a:t>support</a:t>
            </a:r>
            <a:r>
              <a:rPr lang="en-US" dirty="0" smtClean="0">
                <a:solidFill>
                  <a:srgbClr val="FF0000"/>
                </a:solidFill>
                <a:ea typeface="Calibri"/>
                <a:cs typeface="Times New Roman"/>
              </a:rPr>
              <a:t>?</a:t>
            </a:r>
            <a:endParaRPr lang="en-US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86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41099"/>
              </p:ext>
            </p:extLst>
          </p:nvPr>
        </p:nvGraphicFramePr>
        <p:xfrm>
          <a:off x="76200" y="533400"/>
          <a:ext cx="8915402" cy="5885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053"/>
                <a:gridCol w="1175021"/>
                <a:gridCol w="948447"/>
                <a:gridCol w="1106521"/>
                <a:gridCol w="1382274"/>
                <a:gridCol w="1382274"/>
                <a:gridCol w="1392812"/>
              </a:tblGrid>
              <a:tr h="446441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Application Framework/Tool Decision Matrix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956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Ratings:  Exceptional=5, Good=4, Average=3, Below Average=2, Poor=1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6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PHP / WP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PHP / Joomla!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Wix.com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Composite 1 BlueHost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Composite 2  AWS EC2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Squarespace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5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Ease of Update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61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Ease of Maintenance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61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Security Strength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5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Easy to Learn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5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Rank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 UI, 50/50 Custom Code access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 UI, Code access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 UI, </a:t>
                      </a:r>
                      <a:r>
                        <a:rPr lang="en-US" sz="1600" b="1" dirty="0">
                          <a:effectLst/>
                        </a:rPr>
                        <a:t>No code access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Full Stack, 100% Coding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Full Stack, 100% Coding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 UI, </a:t>
                      </a:r>
                      <a:r>
                        <a:rPr lang="en-US" sz="1600" b="1" dirty="0">
                          <a:effectLst/>
                        </a:rPr>
                        <a:t>No code access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048000" y="4953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49530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49530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90294"/>
              </p:ext>
            </p:extLst>
          </p:nvPr>
        </p:nvGraphicFramePr>
        <p:xfrm>
          <a:off x="228602" y="1066800"/>
          <a:ext cx="8686798" cy="5115212"/>
        </p:xfrm>
        <a:graphic>
          <a:graphicData uri="http://schemas.openxmlformats.org/drawingml/2006/table">
            <a:tbl>
              <a:tblPr firstRow="1" firstCol="1" bandRow="1"/>
              <a:tblGrid>
                <a:gridCol w="1828798"/>
                <a:gridCol w="3429000"/>
                <a:gridCol w="3429000"/>
              </a:tblGrid>
              <a:tr h="3683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WordPress vs Joomla!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PHP / WP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PHP / Joomla!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Free Themes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3000+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1000+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8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Free Plugins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44K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5K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8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Hosting Cost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Free - $25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$30 - $80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6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Frequency of updates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40 days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36 days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26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Security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Target for hackers and prone to attacks; vulnerabilities in CMS </a:t>
                      </a:r>
                      <a:r>
                        <a:rPr lang="en-US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from </a:t>
                      </a: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3rd party </a:t>
                      </a:r>
                      <a:r>
                        <a:rPr lang="en-US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plugins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Uses SSL Certificate on web server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17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Maintenance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Releases updates that may be incompatible with your site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Uses built-in updater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6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Mobile Support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Responsive site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Supports various mobile devices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17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Learning curve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Fairly easy to learn with complex </a:t>
                      </a:r>
                      <a:r>
                        <a:rPr lang="en-US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documentation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Fairly easy to </a:t>
                      </a:r>
                      <a:r>
                        <a:rPr lang="en-US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learn with detailed documentation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How much coding are we required to have on our Working System?</a:t>
            </a:r>
            <a:endParaRPr lang="en-US" dirty="0">
              <a:ea typeface="Calibri"/>
              <a:cs typeface="Times New Roman"/>
            </a:endParaRPr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What is SGW’s budget for site hosting?</a:t>
            </a:r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What type of hours should we count from this project for SGW total hours? (team meetings, task assignments, etc.)</a:t>
            </a:r>
          </a:p>
        </p:txBody>
      </p:sp>
    </p:spTree>
    <p:extLst>
      <p:ext uri="{BB962C8B-B14F-4D97-AF65-F5344CB8AC3E}">
        <p14:creationId xmlns:p14="http://schemas.microsoft.com/office/powerpoint/2010/main" val="88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Stakeholders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497D"/>
                </a:solidFill>
                <a:ea typeface="Calibri"/>
                <a:cs typeface="Arial"/>
              </a:rPr>
              <a:t>Mr. Art Pease</a:t>
            </a:r>
            <a:endParaRPr lang="en-US" sz="2400" dirty="0">
              <a:ea typeface="Calibri"/>
              <a:cs typeface="Times New Roman"/>
            </a:endParaRPr>
          </a:p>
          <a:p>
            <a:pPr marL="354013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President, Friends of Smithgall Woods</a:t>
            </a:r>
            <a:endParaRPr lang="en-US" sz="2400" dirty="0"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497D"/>
                </a:solidFill>
                <a:ea typeface="Calibri"/>
                <a:cs typeface="Arial"/>
              </a:rPr>
              <a:t>Dr. Mark Huber</a:t>
            </a:r>
            <a:endParaRPr lang="en-US" sz="2400" dirty="0">
              <a:ea typeface="Calibri"/>
              <a:cs typeface="Times New Roman"/>
            </a:endParaRPr>
          </a:p>
          <a:p>
            <a:pPr marL="354013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Project Sponsor &amp; Former President, Friends of Smithgall Woods</a:t>
            </a:r>
            <a:endParaRPr lang="en-US" sz="2400" dirty="0"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497D"/>
                </a:solidFill>
                <a:ea typeface="Calibri"/>
                <a:cs typeface="Arial"/>
              </a:rPr>
              <a:t>Mr. Chuck Blaine</a:t>
            </a:r>
            <a:endParaRPr lang="en-US" sz="2400" dirty="0">
              <a:ea typeface="Calibri"/>
              <a:cs typeface="Times New Roman"/>
            </a:endParaRPr>
          </a:p>
          <a:p>
            <a:pPr marL="354013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Vice President, Friends of Smithgall Woods</a:t>
            </a:r>
            <a:endParaRPr lang="en-US" sz="2400" dirty="0"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497D"/>
                </a:solidFill>
                <a:ea typeface="Calibri"/>
                <a:cs typeface="Arial"/>
              </a:rPr>
              <a:t>Ms. Anne Hughes</a:t>
            </a:r>
            <a:endParaRPr lang="en-US" sz="2400" dirty="0">
              <a:ea typeface="Calibri"/>
              <a:cs typeface="Times New Roman"/>
            </a:endParaRPr>
          </a:p>
          <a:p>
            <a:pPr marL="354013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Secretary, Friends of Smithgall Woods</a:t>
            </a:r>
            <a:endParaRPr lang="en-US" sz="2400" dirty="0"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497D"/>
                </a:solidFill>
                <a:ea typeface="Calibri"/>
                <a:cs typeface="Arial"/>
              </a:rPr>
              <a:t>Mr. Van Bareither</a:t>
            </a:r>
            <a:endParaRPr lang="en-US" sz="2400" dirty="0">
              <a:ea typeface="Calibri"/>
              <a:cs typeface="Times New Roman"/>
            </a:endParaRPr>
          </a:p>
          <a:p>
            <a:pPr marL="354013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Arial"/>
              </a:rPr>
              <a:t>Treasurer, Friends of Smithgall Woods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2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WordPress Site Hosting Price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" y="1447800"/>
            <a:ext cx="9058275" cy="478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638169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https://wordpress.com/#plans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Joomla! Site Hosting Price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638169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https://www.joomla.com/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743239" cy="569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390</Words>
  <Application>Microsoft Office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SGW Website Options</vt:lpstr>
      <vt:lpstr>User Requirements</vt:lpstr>
      <vt:lpstr>Additional Criteria</vt:lpstr>
      <vt:lpstr>PowerPoint Presentation</vt:lpstr>
      <vt:lpstr>PowerPoint Presentation</vt:lpstr>
      <vt:lpstr>Questions</vt:lpstr>
      <vt:lpstr>Stakeholders</vt:lpstr>
      <vt:lpstr>WordPress Site Hosting Price</vt:lpstr>
      <vt:lpstr>Joomla! Site Hosting Price</vt:lpstr>
      <vt:lpstr>Squarespace CMS &amp; Hosting Price</vt:lpstr>
      <vt:lpstr>Site123 CMS &amp; Hosting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SGW Website Options</dc:title>
  <dc:creator>Jojo</dc:creator>
  <cp:lastModifiedBy>Jojo</cp:lastModifiedBy>
  <cp:revision>39</cp:revision>
  <dcterms:created xsi:type="dcterms:W3CDTF">2017-10-18T17:50:34Z</dcterms:created>
  <dcterms:modified xsi:type="dcterms:W3CDTF">2017-10-19T04:41:39Z</dcterms:modified>
</cp:coreProperties>
</file>