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0" r:id="rId5"/>
    <p:sldId id="283" r:id="rId6"/>
    <p:sldId id="273" r:id="rId7"/>
    <p:sldId id="277" r:id="rId8"/>
    <p:sldId id="272" r:id="rId9"/>
    <p:sldId id="275" r:id="rId10"/>
    <p:sldId id="281" r:id="rId11"/>
    <p:sldId id="276" r:id="rId12"/>
    <p:sldId id="259" r:id="rId13"/>
    <p:sldId id="260" r:id="rId14"/>
    <p:sldId id="262" r:id="rId15"/>
    <p:sldId id="261" r:id="rId16"/>
    <p:sldId id="282" r:id="rId17"/>
    <p:sldId id="263" r:id="rId18"/>
    <p:sldId id="265" r:id="rId19"/>
    <p:sldId id="269" r:id="rId20"/>
    <p:sldId id="264" r:id="rId21"/>
    <p:sldId id="266" r:id="rId22"/>
    <p:sldId id="284" r:id="rId23"/>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66D"/>
    <a:srgbClr val="2D716E"/>
    <a:srgbClr val="3B938F"/>
    <a:srgbClr val="F9F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98185" autoAdjust="0"/>
  </p:normalViewPr>
  <p:slideViewPr>
    <p:cSldViewPr>
      <p:cViewPr>
        <p:scale>
          <a:sx n="70" d="100"/>
          <a:sy n="70" d="100"/>
        </p:scale>
        <p:origin x="-168"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F5E77B19-4C30-44B4-BD0B-CE34772B3C65}" type="datetimeFigureOut">
              <a:rPr lang="en-US" smtClean="0"/>
              <a:t>11/13/2017</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218519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 list of user</a:t>
            </a:r>
            <a:r>
              <a:rPr lang="en-US" baseline="0" dirty="0" smtClean="0"/>
              <a:t> and system requirements were provided to Mr. Pease for his review.  Based on his feedback, we’ve updated these requirements.  However, we have three open action items that we’re coordinating with Mr. Pease before we finalize these requirements:  5.2, 5.4, &amp; CMS tool for maintainability and ease of use.  After we clear these action items, we’ll provide Mr. Pease and Dr. Huber the updated Project Charter in the next couple of weeks for their review and blessing.</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20</a:t>
            </a:fld>
            <a:endParaRPr lang="en-US" dirty="0"/>
          </a:p>
        </p:txBody>
      </p:sp>
    </p:spTree>
    <p:extLst>
      <p:ext uri="{BB962C8B-B14F-4D97-AF65-F5344CB8AC3E}">
        <p14:creationId xmlns:p14="http://schemas.microsoft.com/office/powerpoint/2010/main" val="35003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person who performs volunteer work for Smithgall</a:t>
            </a:r>
            <a:r>
              <a:rPr lang="en-US" baseline="0" dirty="0" smtClean="0"/>
              <a:t> Woods (SGW) is a Friends Chapter member.  All other volunteers that are NOT Friends Chapter members are tracked through the Georgia State Park website.</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12</a:t>
            </a:fld>
            <a:endParaRPr lang="en-US" dirty="0"/>
          </a:p>
        </p:txBody>
      </p:sp>
    </p:spTree>
    <p:extLst>
      <p:ext uri="{BB962C8B-B14F-4D97-AF65-F5344CB8AC3E}">
        <p14:creationId xmlns:p14="http://schemas.microsoft.com/office/powerpoint/2010/main" val="271056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bubble “Placeholder for Volunteer Use Cases” is only used in this diagram to indicate some</a:t>
            </a:r>
            <a:r>
              <a:rPr lang="en-US" baseline="0" dirty="0" smtClean="0"/>
              <a:t> use cases from the Volunteer actor.</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13</a:t>
            </a:fld>
            <a:endParaRPr lang="en-US" dirty="0"/>
          </a:p>
        </p:txBody>
      </p:sp>
    </p:spTree>
    <p:extLst>
      <p:ext uri="{BB962C8B-B14F-4D97-AF65-F5344CB8AC3E}">
        <p14:creationId xmlns:p14="http://schemas.microsoft.com/office/powerpoint/2010/main" val="179551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Admin Workflow</a:t>
            </a:r>
            <a:r>
              <a:rPr lang="en-US" baseline="0" dirty="0" smtClean="0"/>
              <a:t> is based on the proposed user/system requirements.  A separate login page for Admin will be developed, and an Admin/Password pair will be set up initially in the MySQL “admin_login” table.  Then, the Admin must log in first to create user accounts with admin privileges.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14</a:t>
            </a:fld>
            <a:endParaRPr lang="en-US" dirty="0"/>
          </a:p>
        </p:txBody>
      </p:sp>
    </p:spTree>
    <p:extLst>
      <p:ext uri="{BB962C8B-B14F-4D97-AF65-F5344CB8AC3E}">
        <p14:creationId xmlns:p14="http://schemas.microsoft.com/office/powerpoint/2010/main" val="40916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Friends</a:t>
            </a:r>
            <a:r>
              <a:rPr lang="en-US" baseline="0" dirty="0" smtClean="0"/>
              <a:t> Volunteer workflow describes the existing Friends Volunteer Log process.  The next iteration of the website will use similar workflow for the Friends Chapter member volunteer.  The volunteer page starts with a login, and a member volunteer will still be able to Add New Volunteer Hours, Edit Profile, Update Interests, View Hours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15</a:t>
            </a:fld>
            <a:endParaRPr lang="en-US" dirty="0"/>
          </a:p>
        </p:txBody>
      </p:sp>
    </p:spTree>
    <p:extLst>
      <p:ext uri="{BB962C8B-B14F-4D97-AF65-F5344CB8AC3E}">
        <p14:creationId xmlns:p14="http://schemas.microsoft.com/office/powerpoint/2010/main" val="3786742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Admin Workflow</a:t>
            </a:r>
            <a:r>
              <a:rPr lang="en-US" baseline="0" dirty="0" smtClean="0"/>
              <a:t> is based on the proposed user/system requirements.  A separate login page for Admin will be developed, and an Admin/Password pair will be set up initially in the MySQL “admin_login” table.  Then, the Admin must log in first to create user accounts with admin privileges.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16</a:t>
            </a:fld>
            <a:endParaRPr lang="en-US" dirty="0"/>
          </a:p>
        </p:txBody>
      </p:sp>
    </p:spTree>
    <p:extLst>
      <p:ext uri="{BB962C8B-B14F-4D97-AF65-F5344CB8AC3E}">
        <p14:creationId xmlns:p14="http://schemas.microsoft.com/office/powerpoint/2010/main" val="40916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team’s initial assessment of the SGW’s existing databases, only six tables were originally defined as shown here with one-to-many relationship.  The rest of the tables in the databases were defined without references or relationships and are used as storage of web contents.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17</a:t>
            </a:fld>
            <a:endParaRPr lang="en-US" dirty="0"/>
          </a:p>
        </p:txBody>
      </p:sp>
    </p:spTree>
    <p:extLst>
      <p:ext uri="{BB962C8B-B14F-4D97-AF65-F5344CB8AC3E}">
        <p14:creationId xmlns:p14="http://schemas.microsoft.com/office/powerpoint/2010/main" val="50269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data model is based on the proposed user/system requirements.  The “admin” and “projects” tables</a:t>
            </a:r>
            <a:r>
              <a:rPr lang="en-US" baseline="0" dirty="0" smtClean="0"/>
              <a:t> are added and related to the “volunteer_hours” table with one-to-many relationship as shown here.  In the “volunteer_hours” table, two attributes (approvalStatus and approvedBy) are also added for Admin validation of volunteer data.</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18</a:t>
            </a:fld>
            <a:endParaRPr lang="en-US" dirty="0"/>
          </a:p>
        </p:txBody>
      </p:sp>
    </p:spTree>
    <p:extLst>
      <p:ext uri="{BB962C8B-B14F-4D97-AF65-F5344CB8AC3E}">
        <p14:creationId xmlns:p14="http://schemas.microsoft.com/office/powerpoint/2010/main" val="212618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one</a:t>
            </a:r>
            <a:r>
              <a:rPr lang="en-US" baseline="0" dirty="0" smtClean="0"/>
              <a:t> of the suggested mobile views…….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19</a:t>
            </a:fld>
            <a:endParaRPr lang="en-US" dirty="0"/>
          </a:p>
        </p:txBody>
      </p:sp>
    </p:spTree>
    <p:extLst>
      <p:ext uri="{BB962C8B-B14F-4D97-AF65-F5344CB8AC3E}">
        <p14:creationId xmlns:p14="http://schemas.microsoft.com/office/powerpoint/2010/main" val="2140901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11/13/2017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gastateparks.org/smithgallwoo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MIST7590 – MIT Project</a:t>
            </a:r>
            <a:r>
              <a:rPr kumimoji="0" lang="en-US" sz="2400" b="1" i="0" u="none" strike="noStrike" kern="1200" cap="none" spc="0" normalizeH="0" noProof="0" dirty="0" smtClean="0">
                <a:ln>
                  <a:noFill/>
                </a:ln>
                <a:solidFill>
                  <a:schemeClr val="tx1">
                    <a:lumMod val="75000"/>
                    <a:lumOff val="25000"/>
                  </a:schemeClr>
                </a:solidFill>
                <a:effectLst/>
                <a:uLnTx/>
                <a:uFillTx/>
                <a:latin typeface="Calibri" panose="020F0502020204030204" pitchFamily="34" charset="0"/>
              </a:rPr>
              <a:t> 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November 15</a:t>
            </a: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 2017</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Updates</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495623420"/>
              </p:ext>
            </p:extLst>
          </p:nvPr>
        </p:nvGraphicFramePr>
        <p:xfrm>
          <a:off x="76200" y="304800"/>
          <a:ext cx="7772399" cy="6019800"/>
        </p:xfrm>
        <a:graphic>
          <a:graphicData uri="http://schemas.openxmlformats.org/drawingml/2006/table">
            <a:tbl>
              <a:tblPr firstRow="1" firstCol="1" bandRow="1">
                <a:tableStyleId>{5C22544A-7EE6-4342-B048-85BDC9FD1C3A}</a:tableStyleId>
              </a:tblPr>
              <a:tblGrid>
                <a:gridCol w="1735584"/>
                <a:gridCol w="5267271"/>
                <a:gridCol w="769544"/>
              </a:tblGrid>
              <a:tr h="513452">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a:t>
                      </a:r>
                      <a:r>
                        <a:rPr lang="en-US" sz="2400" dirty="0" smtClean="0">
                          <a:effectLst/>
                        </a:rPr>
                        <a:t>Requirements (Continued)</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295400">
                <a:tc rowSpan="2">
                  <a:txBody>
                    <a:bodyPr/>
                    <a:lstStyle/>
                    <a:p>
                      <a:pPr marL="0" marR="0">
                        <a:lnSpc>
                          <a:spcPct val="115000"/>
                        </a:lnSpc>
                        <a:spcBef>
                          <a:spcPts val="0"/>
                        </a:spcBef>
                        <a:spcAft>
                          <a:spcPts val="0"/>
                        </a:spcAft>
                      </a:pPr>
                      <a:r>
                        <a:rPr lang="en-US" sz="1600" b="1" dirty="0" smtClean="0">
                          <a:solidFill>
                            <a:schemeClr val="bg1"/>
                          </a:solidFill>
                          <a:effectLst/>
                          <a:latin typeface="+mj-lt"/>
                          <a:ea typeface="Calibri"/>
                          <a:cs typeface="Arial" panose="020B0604020202020204" pitchFamily="34" charset="0"/>
                        </a:rPr>
                        <a:t>5.0 Volunteer Hours Log Page with Mobile Capability (Continued)</a:t>
                      </a: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5.3 The Volunteer page shall be formatted for mobile browsers using Bootstrap for ease of viewing and item selection.  Site forms shall be formatted for mobile browsers using Bootstrap to make data entry easier and reduce the amount of typing required.</a:t>
                      </a:r>
                      <a:endParaRPr lang="en-US" sz="1400" b="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dirty="0" smtClean="0">
                          <a:effectLst/>
                          <a:latin typeface="+mn-lt"/>
                          <a:ea typeface="Calibri"/>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1924948">
                <a:tc vMerge="1">
                  <a:txBody>
                    <a:bodyPr/>
                    <a:lstStyle/>
                    <a:p>
                      <a:pPr marL="0" marR="0">
                        <a:lnSpc>
                          <a:spcPct val="115000"/>
                        </a:lnSpc>
                        <a:spcBef>
                          <a:spcPts val="0"/>
                        </a:spcBef>
                        <a:spcAft>
                          <a:spcPts val="0"/>
                        </a:spcAft>
                      </a:pP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5.4 Total volunteer hours for Hardman Farm shall be tracked also through SGW website.  Volunteer Hours table in the database will include the Hardman hours with distinct label.  The Hardman Farm manager will be given access to the site to log in all Hardman volunteer hours or the volunteers will log in their Hardman Farm hours at the same site using a selector to distinguish them from their other volunteer hours.</a:t>
                      </a:r>
                      <a:endParaRPr lang="en-US" sz="1400" b="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dirty="0" smtClean="0">
                          <a:effectLst/>
                          <a:latin typeface="+mn-lt"/>
                          <a:ea typeface="Calibri"/>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1600200">
                <a:tc rowSpan="2">
                  <a:txBody>
                    <a:bodyPr/>
                    <a:lstStyle/>
                    <a:p>
                      <a:pPr marL="0" marR="0">
                        <a:lnSpc>
                          <a:spcPct val="115000"/>
                        </a:lnSpc>
                        <a:spcBef>
                          <a:spcPts val="0"/>
                        </a:spcBef>
                        <a:spcAft>
                          <a:spcPts val="0"/>
                        </a:spcAft>
                      </a:pPr>
                      <a:r>
                        <a:rPr lang="en-US" sz="1600" b="1" dirty="0">
                          <a:solidFill>
                            <a:schemeClr val="bg1"/>
                          </a:solidFill>
                          <a:effectLst/>
                          <a:latin typeface="+mj-lt"/>
                          <a:ea typeface="Arial"/>
                          <a:cs typeface="Arial" panose="020B0604020202020204" pitchFamily="34" charset="0"/>
                        </a:rPr>
                        <a:t>6.0 Volunteer Report Generator with Separate Login Page</a:t>
                      </a: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a:solidFill>
                            <a:schemeClr val="tx1"/>
                          </a:solidFill>
                          <a:effectLst/>
                          <a:latin typeface="Arial" panose="020B0604020202020204" pitchFamily="34" charset="0"/>
                          <a:ea typeface="Calibri"/>
                          <a:cs typeface="Arial" panose="020B0604020202020204" pitchFamily="34" charset="0"/>
                        </a:rPr>
                        <a:t>6.1 SGW app shall generate quarterly volunteer reports showing all hours for each volunteer name, the total hours of each volunteer, and the total of all hours for specified date range.  The app shall be able to search the database by Activity, Location, and Project with volunteer hours totaled by Name, search area, and date range.</a:t>
                      </a:r>
                    </a:p>
                  </a:txBody>
                  <a:tcPr marL="68580" marR="68580" marT="0" marB="0" anchor="ctr"/>
                </a:tc>
                <a:tc>
                  <a:txBody>
                    <a:bodyPr/>
                    <a:lstStyle/>
                    <a:p>
                      <a:pPr marL="0" marR="0" algn="ctr">
                        <a:lnSpc>
                          <a:spcPct val="115000"/>
                        </a:lnSpc>
                        <a:spcBef>
                          <a:spcPts val="0"/>
                        </a:spcBef>
                        <a:spcAft>
                          <a:spcPts val="0"/>
                        </a:spcAft>
                      </a:pPr>
                      <a:r>
                        <a:rPr lang="en-US" sz="1400" b="1" dirty="0">
                          <a:solidFill>
                            <a:srgbClr val="000000"/>
                          </a:solidFill>
                          <a:effectLst/>
                          <a:latin typeface="+mn-lt"/>
                          <a:ea typeface="Arial"/>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685800">
                <a:tc vMerge="1">
                  <a:txBody>
                    <a:bodyPr/>
                    <a:lstStyle/>
                    <a:p>
                      <a:endParaRPr lang="en-US"/>
                    </a:p>
                  </a:txBody>
                  <a:tcPr/>
                </a:tc>
                <a:tc>
                  <a:txBody>
                    <a:bodyPr/>
                    <a:lstStyle/>
                    <a:p>
                      <a:pPr marL="0" marR="0">
                        <a:lnSpc>
                          <a:spcPct val="115000"/>
                        </a:lnSpc>
                        <a:spcBef>
                          <a:spcPts val="0"/>
                        </a:spcBef>
                        <a:spcAft>
                          <a:spcPts val="0"/>
                        </a:spcAft>
                      </a:pPr>
                      <a:r>
                        <a:rPr lang="en-US" sz="1400" b="0" dirty="0">
                          <a:effectLst/>
                          <a:latin typeface="Arial" panose="020B0604020202020204" pitchFamily="34" charset="0"/>
                          <a:ea typeface="Calibri"/>
                          <a:cs typeface="Arial" panose="020B0604020202020204" pitchFamily="34" charset="0"/>
                        </a:rPr>
                        <a:t>6.2 SGW app shall be capable of setting up admin access to Report Generator for designated individuals only.</a:t>
                      </a:r>
                    </a:p>
                  </a:txBody>
                  <a:tcPr marL="68580" marR="68580" marT="0" marB="0" anchor="ctr"/>
                </a:tc>
                <a:tc>
                  <a:txBody>
                    <a:bodyPr/>
                    <a:lstStyle/>
                    <a:p>
                      <a:pPr marL="0" marR="0" algn="ctr">
                        <a:lnSpc>
                          <a:spcPct val="115000"/>
                        </a:lnSpc>
                        <a:spcBef>
                          <a:spcPts val="0"/>
                        </a:spcBef>
                        <a:spcAft>
                          <a:spcPts val="0"/>
                        </a:spcAft>
                      </a:pPr>
                      <a:r>
                        <a:rPr lang="en-US" sz="1400" b="1" dirty="0">
                          <a:solidFill>
                            <a:srgbClr val="000000"/>
                          </a:solidFill>
                          <a:effectLst/>
                          <a:latin typeface="+mn-lt"/>
                          <a:ea typeface="Arial"/>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226441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0" y="1600200"/>
            <a:ext cx="1676400" cy="1143000"/>
          </a:xfrm>
        </p:spPr>
        <p:txBody>
          <a:bodyPr>
            <a:normAutofit fontScale="90000"/>
          </a:bodyPr>
          <a:lstStyle/>
          <a:p>
            <a:r>
              <a:rPr lang="en-US" b="1" dirty="0" smtClean="0"/>
              <a:t>User Stories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2242716166"/>
              </p:ext>
            </p:extLst>
          </p:nvPr>
        </p:nvGraphicFramePr>
        <p:xfrm>
          <a:off x="76200" y="74207"/>
          <a:ext cx="7467600" cy="6779978"/>
        </p:xfrm>
        <a:graphic>
          <a:graphicData uri="http://schemas.openxmlformats.org/drawingml/2006/table">
            <a:tbl>
              <a:tblPr firstRow="1" firstCol="1" bandRow="1">
                <a:tableStyleId>{5C22544A-7EE6-4342-B048-85BDC9FD1C3A}</a:tableStyleId>
              </a:tblPr>
              <a:tblGrid>
                <a:gridCol w="1529509"/>
                <a:gridCol w="2585291"/>
                <a:gridCol w="3352800"/>
              </a:tblGrid>
              <a:tr h="243885">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As a/an</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I need to…..</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so that</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7">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Friends Chapter Member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Create a member/user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log in my volunteer hours data as a Friends Chapter member.</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243885">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Edit my member/user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keep my information updated.</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Update my list of interests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SGW can notify me of park activities that I’m interested in.</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424096">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Add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SGW can keep track of my volunteer hours and earn revenue from the state.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View my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easily inquire of my total volunteer hours to date.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243885">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Review volunteer opportunities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volunteer my time to SGW.</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572">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Read newsletter</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stay informed of the park events.</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Administrator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Create &amp; edit admin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give SGW staff personnel access to the Volunteer Hours Log Page.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Delete admin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remove a departing SGW staff member from the system.</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565978">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Create &amp; edit volunteer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help other Friends Chapter members who are not able to create their own volunteer profile.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Delete volunteer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remove the individuals who are no longer Friends Chapter members.</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682124">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Input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help other Friends Chapter members who are not able to input their own volunteer hours to the system.</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565978">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Update text, photos, &amp; site pages/features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keep the SGW website current and provide site visitors better user experience.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2">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Visitor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Navigate easily through the website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easily find interesting activities for me, my friends and family.</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Find information about renting a cabin</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look at several options before making my cabin reservation.</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bl>
          </a:graphicData>
        </a:graphic>
      </p:graphicFrame>
    </p:spTree>
    <p:extLst>
      <p:ext uri="{BB962C8B-B14F-4D97-AF65-F5344CB8AC3E}">
        <p14:creationId xmlns:p14="http://schemas.microsoft.com/office/powerpoint/2010/main" val="411272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76200"/>
            <a:ext cx="2819400" cy="1676400"/>
          </a:xfrm>
        </p:spPr>
        <p:txBody>
          <a:bodyPr>
            <a:noAutofit/>
          </a:bodyPr>
          <a:lstStyle/>
          <a:p>
            <a:r>
              <a:rPr lang="en-US" sz="3800" b="1" dirty="0" smtClean="0"/>
              <a:t>Friends Volunteer Use Cases</a:t>
            </a:r>
            <a:endParaRPr lang="en-US" sz="38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6061"/>
            <a:ext cx="5638800" cy="6715739"/>
          </a:xfrm>
          <a:prstGeom prst="rect">
            <a:avLst/>
          </a:prstGeom>
        </p:spPr>
      </p:pic>
    </p:spTree>
    <p:extLst>
      <p:ext uri="{BB962C8B-B14F-4D97-AF65-F5344CB8AC3E}">
        <p14:creationId xmlns:p14="http://schemas.microsoft.com/office/powerpoint/2010/main" val="2492284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304800"/>
            <a:ext cx="6279982"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141066" y="76200"/>
            <a:ext cx="4859934" cy="1143000"/>
          </a:xfrm>
        </p:spPr>
        <p:txBody>
          <a:bodyPr>
            <a:noAutofit/>
          </a:bodyPr>
          <a:lstStyle/>
          <a:p>
            <a:r>
              <a:rPr lang="en-US" b="1" dirty="0" smtClean="0"/>
              <a:t>Admin Use Cases</a:t>
            </a:r>
            <a:endParaRPr lang="en-US" dirty="0"/>
          </a:p>
        </p:txBody>
      </p:sp>
    </p:spTree>
    <p:extLst>
      <p:ext uri="{BB962C8B-B14F-4D97-AF65-F5344CB8AC3E}">
        <p14:creationId xmlns:p14="http://schemas.microsoft.com/office/powerpoint/2010/main" val="329897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112"/>
            <a:ext cx="8229600" cy="1118088"/>
          </a:xfrm>
        </p:spPr>
        <p:txBody>
          <a:bodyPr>
            <a:noAutofit/>
          </a:bodyPr>
          <a:lstStyle/>
          <a:p>
            <a:r>
              <a:rPr lang="en-US" b="1" dirty="0" smtClean="0"/>
              <a:t>Site Map</a:t>
            </a:r>
            <a:endParaRPr lang="en-US" dirty="0"/>
          </a:p>
        </p:txBody>
      </p:sp>
    </p:spTree>
    <p:extLst>
      <p:ext uri="{BB962C8B-B14F-4D97-AF65-F5344CB8AC3E}">
        <p14:creationId xmlns:p14="http://schemas.microsoft.com/office/powerpoint/2010/main" val="3605272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990600"/>
          </a:xfrm>
        </p:spPr>
        <p:txBody>
          <a:bodyPr>
            <a:normAutofit/>
          </a:bodyPr>
          <a:lstStyle/>
          <a:p>
            <a:r>
              <a:rPr lang="en-US" b="1" dirty="0" smtClean="0"/>
              <a:t>Friends Volunteer Workflow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838200"/>
            <a:ext cx="7772400" cy="5982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733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112"/>
            <a:ext cx="8229600" cy="1118088"/>
          </a:xfrm>
        </p:spPr>
        <p:txBody>
          <a:bodyPr>
            <a:noAutofit/>
          </a:bodyPr>
          <a:lstStyle/>
          <a:p>
            <a:r>
              <a:rPr lang="en-US" b="1" dirty="0" smtClean="0"/>
              <a:t>Admin Workflow</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1219200"/>
            <a:ext cx="9058275"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100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b="1" dirty="0" smtClean="0"/>
              <a:t>Existing Data Model</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7466013"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001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Suggested Data Model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45" y="1295400"/>
            <a:ext cx="734515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325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1143000"/>
          </a:xfrm>
        </p:spPr>
        <p:txBody>
          <a:bodyPr>
            <a:noAutofit/>
          </a:bodyPr>
          <a:lstStyle/>
          <a:p>
            <a:r>
              <a:rPr lang="en-US" sz="3600" b="1" dirty="0">
                <a:solidFill>
                  <a:prstClr val="black"/>
                </a:solidFill>
              </a:rPr>
              <a:t>Home Page </a:t>
            </a:r>
            <a:r>
              <a:rPr lang="en-US" sz="3600" b="1" dirty="0" smtClean="0">
                <a:solidFill>
                  <a:prstClr val="black"/>
                </a:solidFill>
              </a:rPr>
              <a:t>Mockup </a:t>
            </a:r>
            <a:r>
              <a:rPr lang="en-US" sz="3600" b="1" dirty="0">
                <a:solidFill>
                  <a:prstClr val="black"/>
                </a:solidFill>
              </a:rPr>
              <a:t>(Mobile Version)</a:t>
            </a:r>
            <a:endParaRPr lang="en-US" sz="3600" b="1"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143000"/>
            <a:ext cx="2680945" cy="5505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428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Overview</a:t>
            </a:r>
            <a:endParaRPr lang="en-US" dirty="0"/>
          </a:p>
        </p:txBody>
      </p:sp>
      <p:sp>
        <p:nvSpPr>
          <p:cNvPr id="3" name="Content Placeholder 2"/>
          <p:cNvSpPr>
            <a:spLocks noGrp="1"/>
          </p:cNvSpPr>
          <p:nvPr>
            <p:ph idx="1"/>
          </p:nvPr>
        </p:nvSpPr>
        <p:spPr>
          <a:xfrm>
            <a:off x="762000" y="1143000"/>
            <a:ext cx="7696200" cy="5562600"/>
          </a:xfrm>
        </p:spPr>
        <p:txBody>
          <a:bodyPr>
            <a:normAutofit fontScale="77500" lnSpcReduction="20000"/>
          </a:bodyPr>
          <a:lstStyle/>
          <a:p>
            <a:pPr>
              <a:spcBef>
                <a:spcPts val="800"/>
              </a:spcBef>
            </a:pPr>
            <a:r>
              <a:rPr lang="en-US" sz="3600" dirty="0" smtClean="0"/>
              <a:t>SGW Background</a:t>
            </a:r>
          </a:p>
          <a:p>
            <a:pPr>
              <a:spcBef>
                <a:spcPts val="800"/>
              </a:spcBef>
            </a:pPr>
            <a:r>
              <a:rPr lang="en-US" sz="3600" dirty="0" smtClean="0"/>
              <a:t>Team Member Roles</a:t>
            </a:r>
          </a:p>
          <a:p>
            <a:pPr>
              <a:spcBef>
                <a:spcPts val="800"/>
              </a:spcBef>
            </a:pPr>
            <a:r>
              <a:rPr lang="en-US" sz="3600" dirty="0" smtClean="0"/>
              <a:t>Project Schedule</a:t>
            </a:r>
          </a:p>
          <a:p>
            <a:pPr>
              <a:spcBef>
                <a:spcPts val="800"/>
              </a:spcBef>
            </a:pPr>
            <a:r>
              <a:rPr lang="en-US" sz="3600" dirty="0" smtClean="0"/>
              <a:t>Project Task Accomplishments</a:t>
            </a:r>
          </a:p>
          <a:p>
            <a:pPr>
              <a:spcBef>
                <a:spcPts val="800"/>
              </a:spcBef>
            </a:pPr>
            <a:r>
              <a:rPr lang="en-US" sz="3600" dirty="0" smtClean="0"/>
              <a:t>Site Security &amp; Maintenance</a:t>
            </a:r>
          </a:p>
          <a:p>
            <a:pPr>
              <a:spcBef>
                <a:spcPts val="800"/>
              </a:spcBef>
            </a:pPr>
            <a:r>
              <a:rPr lang="en-US" sz="3600" dirty="0" smtClean="0"/>
              <a:t>System Requirements</a:t>
            </a:r>
          </a:p>
          <a:p>
            <a:pPr>
              <a:spcBef>
                <a:spcPts val="800"/>
              </a:spcBef>
            </a:pPr>
            <a:r>
              <a:rPr lang="en-US" sz="3600" dirty="0" smtClean="0"/>
              <a:t>User Stories</a:t>
            </a:r>
          </a:p>
          <a:p>
            <a:pPr>
              <a:spcBef>
                <a:spcPts val="800"/>
              </a:spcBef>
            </a:pPr>
            <a:r>
              <a:rPr lang="en-US" sz="3600" dirty="0" smtClean="0"/>
              <a:t>Use Case Diagrams</a:t>
            </a:r>
          </a:p>
          <a:p>
            <a:pPr>
              <a:spcBef>
                <a:spcPts val="800"/>
              </a:spcBef>
            </a:pPr>
            <a:r>
              <a:rPr lang="en-US" sz="3600" dirty="0"/>
              <a:t>Site Map</a:t>
            </a:r>
          </a:p>
          <a:p>
            <a:pPr>
              <a:spcBef>
                <a:spcPts val="800"/>
              </a:spcBef>
            </a:pPr>
            <a:r>
              <a:rPr lang="en-US" sz="3600" dirty="0" smtClean="0"/>
              <a:t>Workflow Diagrams</a:t>
            </a:r>
          </a:p>
          <a:p>
            <a:pPr>
              <a:spcBef>
                <a:spcPts val="800"/>
              </a:spcBef>
            </a:pPr>
            <a:r>
              <a:rPr lang="en-US" sz="3600" dirty="0" smtClean="0"/>
              <a:t>Data Models</a:t>
            </a:r>
          </a:p>
          <a:p>
            <a:pPr>
              <a:spcBef>
                <a:spcPts val="800"/>
              </a:spcBef>
            </a:pPr>
            <a:r>
              <a:rPr lang="en-US" sz="3600" dirty="0" smtClean="0"/>
              <a:t>Way Ahead</a:t>
            </a:r>
          </a:p>
        </p:txBody>
      </p:sp>
    </p:spTree>
    <p:extLst>
      <p:ext uri="{BB962C8B-B14F-4D97-AF65-F5344CB8AC3E}">
        <p14:creationId xmlns:p14="http://schemas.microsoft.com/office/powerpoint/2010/main" val="1457238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Way Ahead</a:t>
            </a:r>
            <a:endParaRPr lang="en-US" b="1" dirty="0"/>
          </a:p>
        </p:txBody>
      </p:sp>
      <p:sp>
        <p:nvSpPr>
          <p:cNvPr id="3" name="Content Placeholder 2"/>
          <p:cNvSpPr>
            <a:spLocks noGrp="1"/>
          </p:cNvSpPr>
          <p:nvPr>
            <p:ph idx="1"/>
          </p:nvPr>
        </p:nvSpPr>
        <p:spPr>
          <a:xfrm>
            <a:off x="381000" y="1752600"/>
            <a:ext cx="8382000" cy="4572000"/>
          </a:xfrm>
        </p:spPr>
        <p:txBody>
          <a:bodyPr>
            <a:normAutofit/>
          </a:bodyPr>
          <a:lstStyle/>
          <a:p>
            <a:r>
              <a:rPr lang="en-US" dirty="0" smtClean="0"/>
              <a:t>Train all team members on WordPress &amp; PHP</a:t>
            </a:r>
          </a:p>
          <a:p>
            <a:r>
              <a:rPr lang="en-US" dirty="0" smtClean="0"/>
              <a:t>Assign site rebuilding tasks to each member</a:t>
            </a:r>
          </a:p>
          <a:p>
            <a:r>
              <a:rPr lang="en-US" dirty="0" smtClean="0"/>
              <a:t>Begin rebuilding website next month</a:t>
            </a:r>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Project Schedule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7" y="1524000"/>
            <a:ext cx="8981899" cy="515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6245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Background</a:t>
            </a:r>
            <a:endParaRPr lang="en-US" b="1" dirty="0"/>
          </a:p>
        </p:txBody>
      </p:sp>
      <p:sp>
        <p:nvSpPr>
          <p:cNvPr id="3" name="Content Placeholder 2"/>
          <p:cNvSpPr>
            <a:spLocks noGrp="1"/>
          </p:cNvSpPr>
          <p:nvPr>
            <p:ph idx="1"/>
          </p:nvPr>
        </p:nvSpPr>
        <p:spPr>
          <a:xfrm>
            <a:off x="533400" y="1295400"/>
            <a:ext cx="8229600" cy="5410200"/>
          </a:xfrm>
        </p:spPr>
        <p:txBody>
          <a:bodyPr>
            <a:normAutofit fontScale="85000" lnSpcReduction="20000"/>
          </a:bodyPr>
          <a:lstStyle/>
          <a:p>
            <a:pPr>
              <a:spcBef>
                <a:spcPts val="0"/>
              </a:spcBef>
              <a:spcAft>
                <a:spcPts val="1200"/>
              </a:spcAft>
            </a:pPr>
            <a:r>
              <a:rPr lang="en-US" dirty="0" smtClean="0"/>
              <a:t>Friends of Smithgall Woods Park is a state park in Helen, GA</a:t>
            </a:r>
          </a:p>
          <a:p>
            <a:pPr>
              <a:spcBef>
                <a:spcPts val="0"/>
              </a:spcBef>
              <a:spcAft>
                <a:spcPts val="1200"/>
              </a:spcAft>
            </a:pPr>
            <a:r>
              <a:rPr lang="en-US" dirty="0" smtClean="0"/>
              <a:t>Recreational activities include fishing, hiking, camping, and volunteering</a:t>
            </a:r>
          </a:p>
          <a:p>
            <a:pPr>
              <a:spcBef>
                <a:spcPts val="0"/>
              </a:spcBef>
              <a:spcAft>
                <a:spcPts val="1200"/>
              </a:spcAft>
            </a:pPr>
            <a:r>
              <a:rPr lang="en-US" dirty="0" smtClean="0"/>
              <a:t>Part of the site is used to track Friends Chapter members’ volunteer hours which are reported to the state, and SGW earns revenue</a:t>
            </a:r>
          </a:p>
          <a:p>
            <a:pPr>
              <a:spcBef>
                <a:spcPts val="0"/>
              </a:spcBef>
              <a:spcAft>
                <a:spcPts val="1200"/>
              </a:spcAft>
            </a:pPr>
            <a:r>
              <a:rPr lang="en-US" dirty="0" smtClean="0"/>
              <a:t>Other parts of the site provide links to external websites such as </a:t>
            </a:r>
          </a:p>
          <a:p>
            <a:pPr lvl="1">
              <a:spcBef>
                <a:spcPts val="0"/>
              </a:spcBef>
              <a:spcAft>
                <a:spcPts val="1200"/>
              </a:spcAft>
            </a:pPr>
            <a:r>
              <a:rPr lang="en-US" dirty="0" smtClean="0"/>
              <a:t>Lodging Reservations</a:t>
            </a:r>
          </a:p>
          <a:p>
            <a:pPr lvl="1">
              <a:spcBef>
                <a:spcPts val="0"/>
              </a:spcBef>
              <a:spcAft>
                <a:spcPts val="1200"/>
              </a:spcAft>
            </a:pPr>
            <a:r>
              <a:rPr lang="en-US" dirty="0"/>
              <a:t>N</a:t>
            </a:r>
            <a:r>
              <a:rPr lang="en-US" dirty="0" smtClean="0"/>
              <a:t>ewsletter Subscription</a:t>
            </a:r>
          </a:p>
          <a:p>
            <a:pPr lvl="1">
              <a:spcBef>
                <a:spcPts val="0"/>
              </a:spcBef>
              <a:spcAft>
                <a:spcPts val="1200"/>
              </a:spcAft>
            </a:pPr>
            <a:r>
              <a:rPr lang="en-US" dirty="0"/>
              <a:t>B</a:t>
            </a:r>
            <a:r>
              <a:rPr lang="en-US" dirty="0" smtClean="0"/>
              <a:t>ecoming a SGW Friend and Volunteer</a:t>
            </a:r>
          </a:p>
          <a:p>
            <a:pPr lvl="1">
              <a:spcBef>
                <a:spcPts val="0"/>
              </a:spcBef>
              <a:spcAft>
                <a:spcPts val="1200"/>
              </a:spcAft>
            </a:pPr>
            <a:r>
              <a:rPr lang="en-US" dirty="0" smtClean="0"/>
              <a:t>Signing up for Volunteer Opportunities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Team Member </a:t>
            </a:r>
            <a:r>
              <a:rPr lang="en-US" b="1" dirty="0" smtClean="0"/>
              <a:t>Roles</a:t>
            </a:r>
            <a:endParaRPr lang="en-US" dirty="0"/>
          </a:p>
        </p:txBody>
      </p:sp>
      <p:sp>
        <p:nvSpPr>
          <p:cNvPr id="3" name="Content Placeholder 2"/>
          <p:cNvSpPr>
            <a:spLocks noGrp="1"/>
          </p:cNvSpPr>
          <p:nvPr>
            <p:ph idx="1"/>
          </p:nvPr>
        </p:nvSpPr>
        <p:spPr>
          <a:xfrm>
            <a:off x="381000" y="1600200"/>
            <a:ext cx="8610600" cy="4800600"/>
          </a:xfrm>
        </p:spPr>
        <p:txBody>
          <a:bodyPr>
            <a:normAutofit/>
          </a:bodyPr>
          <a:lstStyle/>
          <a:p>
            <a:pPr marL="287338" indent="-287338">
              <a:spcBef>
                <a:spcPts val="1200"/>
              </a:spcBef>
            </a:pPr>
            <a:r>
              <a:rPr lang="en-US" sz="3000" b="1" dirty="0"/>
              <a:t>Team Leader/Project Manager</a:t>
            </a:r>
            <a:r>
              <a:rPr lang="en-US" sz="3000" dirty="0"/>
              <a:t> – Eliseo</a:t>
            </a:r>
          </a:p>
          <a:p>
            <a:pPr marL="287338" indent="-287338">
              <a:spcBef>
                <a:spcPts val="1200"/>
              </a:spcBef>
            </a:pPr>
            <a:r>
              <a:rPr lang="en-US" sz="3000" b="1" dirty="0"/>
              <a:t>Client-side Developer</a:t>
            </a:r>
            <a:r>
              <a:rPr lang="en-US" sz="3000" dirty="0"/>
              <a:t> – Jennifer, Andrea</a:t>
            </a:r>
          </a:p>
          <a:p>
            <a:pPr marL="287338" indent="-287338">
              <a:spcBef>
                <a:spcPts val="1200"/>
              </a:spcBef>
            </a:pPr>
            <a:r>
              <a:rPr lang="en-US" sz="3000" b="1" dirty="0"/>
              <a:t>Server-side Developer</a:t>
            </a:r>
            <a:r>
              <a:rPr lang="en-US" sz="3000" dirty="0"/>
              <a:t> – Jennifer, Alex, Eliseo</a:t>
            </a:r>
          </a:p>
          <a:p>
            <a:pPr marL="287338" indent="-287338">
              <a:spcBef>
                <a:spcPts val="1200"/>
              </a:spcBef>
            </a:pPr>
            <a:r>
              <a:rPr lang="en-US" sz="3000" b="1" dirty="0"/>
              <a:t>Database Manager</a:t>
            </a:r>
            <a:r>
              <a:rPr lang="en-US" sz="3000" dirty="0"/>
              <a:t> – Eliseo, Clark</a:t>
            </a:r>
          </a:p>
          <a:p>
            <a:pPr marL="287338" indent="-287338">
              <a:spcBef>
                <a:spcPts val="1200"/>
              </a:spcBef>
            </a:pPr>
            <a:r>
              <a:rPr lang="en-US" sz="3000" b="1" dirty="0"/>
              <a:t>UI/UX Design Manager</a:t>
            </a:r>
            <a:r>
              <a:rPr lang="en-US" sz="3000" dirty="0"/>
              <a:t> – Alex, Jennifer</a:t>
            </a:r>
          </a:p>
          <a:p>
            <a:pPr marL="287338" indent="-287338">
              <a:spcBef>
                <a:spcPts val="1200"/>
              </a:spcBef>
            </a:pPr>
            <a:r>
              <a:rPr lang="en-US" sz="3000" b="1" dirty="0"/>
              <a:t>Test Manager</a:t>
            </a:r>
            <a:r>
              <a:rPr lang="en-US" sz="3000" dirty="0"/>
              <a:t> – Eliseo, Clark</a:t>
            </a:r>
          </a:p>
          <a:p>
            <a:pPr marL="287338" indent="-287338">
              <a:spcBef>
                <a:spcPts val="1200"/>
              </a:spcBef>
            </a:pPr>
            <a:r>
              <a:rPr lang="en-US" sz="3000" b="1" dirty="0"/>
              <a:t>Business </a:t>
            </a:r>
            <a:r>
              <a:rPr lang="en-US" sz="3000" b="1" dirty="0" smtClean="0"/>
              <a:t>Requirements </a:t>
            </a:r>
            <a:r>
              <a:rPr lang="en-US" sz="3000" b="1" dirty="0"/>
              <a:t>Manager</a:t>
            </a:r>
            <a:r>
              <a:rPr lang="en-US" sz="3000" dirty="0"/>
              <a:t> – Andrea, </a:t>
            </a:r>
            <a:r>
              <a:rPr lang="en-US" sz="3000" dirty="0" smtClean="0"/>
              <a:t>Clark</a:t>
            </a:r>
            <a:endParaRPr lang="en-US" sz="3000" dirty="0"/>
          </a:p>
        </p:txBody>
      </p:sp>
    </p:spTree>
    <p:extLst>
      <p:ext uri="{BB962C8B-B14F-4D97-AF65-F5344CB8AC3E}">
        <p14:creationId xmlns:p14="http://schemas.microsoft.com/office/powerpoint/2010/main" val="1244649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Project Schedule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42235825"/>
              </p:ext>
            </p:extLst>
          </p:nvPr>
        </p:nvGraphicFramePr>
        <p:xfrm>
          <a:off x="119004" y="1560848"/>
          <a:ext cx="8921500" cy="5100828"/>
        </p:xfrm>
        <a:graphic>
          <a:graphicData uri="http://schemas.openxmlformats.org/drawingml/2006/table">
            <a:tbl>
              <a:tblPr firstRow="1" bandRow="1">
                <a:tableStyleId>{5940675A-B579-460E-94D1-54222C63F5DA}</a:tableStyleId>
              </a:tblPr>
              <a:tblGrid>
                <a:gridCol w="1418709"/>
                <a:gridCol w="3991495"/>
                <a:gridCol w="438912"/>
                <a:gridCol w="438912"/>
                <a:gridCol w="438912"/>
                <a:gridCol w="438912"/>
                <a:gridCol w="438912"/>
                <a:gridCol w="438912"/>
                <a:gridCol w="438912"/>
                <a:gridCol w="438912"/>
              </a:tblGrid>
              <a:tr h="347571">
                <a:tc>
                  <a:txBody>
                    <a:bodyPr/>
                    <a:lstStyle/>
                    <a:p>
                      <a:endParaRPr lang="en-US" sz="1000"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a:txBody>
                    <a:bodyPr/>
                    <a:lstStyle/>
                    <a:p>
                      <a:endParaRPr lang="en-US" sz="1000"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gridSpan="4">
                  <a:txBody>
                    <a:bodyPr/>
                    <a:lstStyle/>
                    <a:p>
                      <a:pPr algn="ctr"/>
                      <a:r>
                        <a:rPr lang="en-US" sz="1600" b="1" dirty="0" smtClean="0">
                          <a:solidFill>
                            <a:schemeClr val="bg1"/>
                          </a:solidFill>
                          <a:latin typeface="Arial" panose="020B0604020202020204" pitchFamily="34" charset="0"/>
                          <a:cs typeface="Arial" panose="020B0604020202020204" pitchFamily="34" charset="0"/>
                        </a:rPr>
                        <a:t>CY2017</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600" b="1" dirty="0" smtClean="0">
                          <a:solidFill>
                            <a:schemeClr val="bg1"/>
                          </a:solidFill>
                          <a:latin typeface="Arial" panose="020B0604020202020204" pitchFamily="34" charset="0"/>
                          <a:cs typeface="Arial" panose="020B0604020202020204" pitchFamily="34" charset="0"/>
                        </a:rPr>
                        <a:t>CY2018</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r>
              <a:tr h="347571">
                <a:tc>
                  <a:txBody>
                    <a:bodyPr/>
                    <a:lstStyle/>
                    <a:p>
                      <a:pPr algn="ctr"/>
                      <a:r>
                        <a:rPr lang="en-US" sz="1600" b="1" dirty="0" smtClean="0">
                          <a:solidFill>
                            <a:schemeClr val="bg1"/>
                          </a:solidFill>
                          <a:latin typeface="Arial" panose="020B0604020202020204" pitchFamily="34" charset="0"/>
                          <a:cs typeface="Arial" panose="020B0604020202020204" pitchFamily="34" charset="0"/>
                        </a:rPr>
                        <a:t>Task Phase</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Task Description</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S</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O</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N</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D</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J</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F</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M</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A</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r>
              <a:tr h="0">
                <a:tc rowSpan="8">
                  <a:txBody>
                    <a:bodyPr/>
                    <a:lstStyle/>
                    <a:p>
                      <a:r>
                        <a:rPr lang="en-US" sz="1800" b="1" dirty="0" smtClean="0">
                          <a:latin typeface="Arial" panose="020B0604020202020204" pitchFamily="34" charset="0"/>
                          <a:cs typeface="Arial" panose="020B0604020202020204" pitchFamily="34" charset="0"/>
                        </a:rPr>
                        <a:t>Initiation &amp; Planning</a:t>
                      </a:r>
                      <a:endParaRPr lang="en-US" sz="1800" b="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US" sz="1400" b="1" dirty="0" smtClean="0">
                          <a:latin typeface="Arial" panose="020B0604020202020204" pitchFamily="34" charset="0"/>
                          <a:cs typeface="Arial" panose="020B0604020202020204" pitchFamily="34" charset="0"/>
                        </a:rPr>
                        <a:t>Conduct System Analysis of Current Website</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Propose Security Remediation Plan</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Establish Proposed System Requirements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Meet with Project Stakeholders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Develop Logical Models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Conduct Testing of WordPress</a:t>
                      </a:r>
                      <a:r>
                        <a:rPr lang="en-US" sz="1400" b="1" baseline="0" dirty="0" smtClean="0">
                          <a:latin typeface="Arial" panose="020B0604020202020204" pitchFamily="34" charset="0"/>
                          <a:cs typeface="Arial" panose="020B0604020202020204" pitchFamily="34" charset="0"/>
                        </a:rPr>
                        <a:t> &amp; P</a:t>
                      </a:r>
                      <a:r>
                        <a:rPr lang="en-US" sz="1400" b="1" dirty="0" smtClean="0">
                          <a:latin typeface="Arial" panose="020B0604020202020204" pitchFamily="34" charset="0"/>
                          <a:cs typeface="Arial" panose="020B0604020202020204" pitchFamily="34" charset="0"/>
                        </a:rPr>
                        <a:t>rototype</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Research Web Content Management Tool</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Finalize Requirements &amp; Project Charter</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anose="020B0604020202020204" pitchFamily="34" charset="0"/>
                          <a:cs typeface="Arial" panose="020B0604020202020204" pitchFamily="34" charset="0"/>
                        </a:rPr>
                        <a:t>Project Execution</a:t>
                      </a:r>
                    </a:p>
                  </a:txBody>
                  <a:tcPr anchor="ctr">
                    <a:solidFill>
                      <a:schemeClr val="accent5">
                        <a:lumMod val="40000"/>
                        <a:lumOff val="60000"/>
                      </a:schemeClr>
                    </a:solidFill>
                  </a:tcPr>
                </a:tc>
                <a:tc>
                  <a:txBody>
                    <a:bodyPr/>
                    <a:lstStyle/>
                    <a:p>
                      <a:pPr marL="0" marR="0">
                        <a:lnSpc>
                          <a:spcPct val="115000"/>
                        </a:lnSpc>
                        <a:spcBef>
                          <a:spcPts val="0"/>
                        </a:spcBef>
                        <a:spcAft>
                          <a:spcPts val="0"/>
                        </a:spcAft>
                      </a:pPr>
                      <a:r>
                        <a:rPr lang="en-US" sz="1400" b="1" dirty="0">
                          <a:solidFill>
                            <a:schemeClr val="tx1"/>
                          </a:solidFill>
                          <a:effectLst/>
                          <a:latin typeface="Arial" panose="020B0604020202020204" pitchFamily="34" charset="0"/>
                          <a:ea typeface="Calibri"/>
                          <a:cs typeface="Arial" panose="020B0604020202020204" pitchFamily="34" charset="0"/>
                        </a:rPr>
                        <a:t>Start Rebuilding the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a:solidFill>
                            <a:schemeClr val="tx1"/>
                          </a:solidFill>
                          <a:effectLst/>
                          <a:latin typeface="Arial" panose="020B0604020202020204" pitchFamily="34" charset="0"/>
                          <a:ea typeface="Calibri"/>
                          <a:cs typeface="Arial" panose="020B0604020202020204" pitchFamily="34" charset="0"/>
                        </a:rPr>
                        <a:t>Test First Increment Version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a:solidFill>
                            <a:schemeClr val="tx1"/>
                          </a:solidFill>
                          <a:effectLst/>
                          <a:latin typeface="Arial" panose="020B0604020202020204" pitchFamily="34" charset="0"/>
                          <a:ea typeface="Calibri"/>
                          <a:cs typeface="Arial" panose="020B0604020202020204" pitchFamily="34" charset="0"/>
                        </a:rPr>
                        <a:t>Finish Rebuilding the Entire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249738">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a:solidFill>
                            <a:schemeClr val="tx1"/>
                          </a:solidFill>
                          <a:effectLst/>
                          <a:latin typeface="Arial" panose="020B0604020202020204" pitchFamily="34" charset="0"/>
                          <a:ea typeface="Calibri"/>
                          <a:cs typeface="Arial" panose="020B0604020202020204" pitchFamily="34" charset="0"/>
                        </a:rPr>
                        <a:t>Test Final Rebuild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anose="020B0604020202020204" pitchFamily="34" charset="0"/>
                          <a:cs typeface="Arial" panose="020B0604020202020204" pitchFamily="34" charset="0"/>
                        </a:rPr>
                        <a:t>Project Closure</a:t>
                      </a:r>
                    </a:p>
                  </a:txBody>
                  <a:tcPr anchor="ctr">
                    <a:solidFill>
                      <a:srgbClr val="F9F6B9"/>
                    </a:solidFill>
                  </a:tcPr>
                </a:tc>
                <a:tc>
                  <a:txBody>
                    <a:bodyPr/>
                    <a:lstStyle/>
                    <a:p>
                      <a:pPr marL="0" marR="0">
                        <a:lnSpc>
                          <a:spcPct val="115000"/>
                        </a:lnSpc>
                        <a:spcBef>
                          <a:spcPts val="0"/>
                        </a:spcBef>
                        <a:spcAft>
                          <a:spcPts val="0"/>
                        </a:spcAft>
                      </a:pPr>
                      <a:r>
                        <a:rPr lang="en-US" sz="1400" b="1" dirty="0">
                          <a:solidFill>
                            <a:schemeClr val="tx1"/>
                          </a:solidFill>
                          <a:effectLst/>
                          <a:latin typeface="Arial" panose="020B0604020202020204" pitchFamily="34" charset="0"/>
                          <a:ea typeface="Calibri"/>
                          <a:cs typeface="Arial" panose="020B0604020202020204" pitchFamily="34" charset="0"/>
                        </a:rPr>
                        <a:t>Establish Documentation</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a:solidFill>
                            <a:schemeClr val="tx1"/>
                          </a:solidFill>
                          <a:effectLst/>
                          <a:latin typeface="Arial" panose="020B0604020202020204" pitchFamily="34" charset="0"/>
                          <a:ea typeface="Calibri"/>
                          <a:cs typeface="Arial" panose="020B0604020202020204" pitchFamily="34" charset="0"/>
                        </a:rPr>
                        <a:t>Deploy Production Version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a:solidFill>
                            <a:schemeClr val="tx1"/>
                          </a:solidFill>
                          <a:effectLst/>
                          <a:latin typeface="Arial" panose="020B0604020202020204" pitchFamily="34" charset="0"/>
                          <a:ea typeface="Calibri"/>
                          <a:cs typeface="Arial" panose="020B0604020202020204" pitchFamily="34" charset="0"/>
                        </a:rPr>
                        <a:t>Conduct Training on Website Maintenance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a:solidFill>
                            <a:schemeClr val="tx1"/>
                          </a:solidFill>
                          <a:effectLst/>
                          <a:latin typeface="Arial" panose="020B0604020202020204" pitchFamily="34" charset="0"/>
                          <a:ea typeface="Calibri"/>
                          <a:cs typeface="Arial" panose="020B0604020202020204" pitchFamily="34" charset="0"/>
                        </a:rPr>
                        <a:t>Hold Project Closure Meeting with Client</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R w="12700" cmpd="sng">
                      <a:noFill/>
                    </a:lnR>
                    <a:lnT w="12700" cmpd="sng">
                      <a:noFill/>
                    </a:lnT>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r>
            </a:tbl>
          </a:graphicData>
        </a:graphic>
      </p:graphicFrame>
      <p:grpSp>
        <p:nvGrpSpPr>
          <p:cNvPr id="94" name="Group 93"/>
          <p:cNvGrpSpPr/>
          <p:nvPr/>
        </p:nvGrpSpPr>
        <p:grpSpPr>
          <a:xfrm>
            <a:off x="5521656" y="2286000"/>
            <a:ext cx="3295024" cy="4321792"/>
            <a:chOff x="5521656" y="2258704"/>
            <a:chExt cx="3295024" cy="4321792"/>
          </a:xfrm>
        </p:grpSpPr>
        <p:sp>
          <p:nvSpPr>
            <p:cNvPr id="3" name="Rectangle 2"/>
            <p:cNvSpPr/>
            <p:nvPr/>
          </p:nvSpPr>
          <p:spPr>
            <a:xfrm>
              <a:off x="5521656" y="2258704"/>
              <a:ext cx="100584"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38800" y="2536208"/>
              <a:ext cx="155448"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52448" y="2846696"/>
              <a:ext cx="155448"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23272" y="3456296"/>
              <a:ext cx="18288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10536" y="3145808"/>
              <a:ext cx="13716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31176" y="3747448"/>
              <a:ext cx="164592"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21104" y="4065896"/>
              <a:ext cx="32004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8528" y="4384344"/>
              <a:ext cx="82296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724212" y="4661848"/>
              <a:ext cx="850392"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61832" y="4917744"/>
              <a:ext cx="36576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26680" y="5143501"/>
              <a:ext cx="68580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39752" y="5423848"/>
              <a:ext cx="365760" cy="20116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54704" y="5665048"/>
              <a:ext cx="274320" cy="1920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624248" y="5885688"/>
              <a:ext cx="100584"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733432" y="6127936"/>
              <a:ext cx="4572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770960" y="6370184"/>
              <a:ext cx="4572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6645768" y="2336564"/>
            <a:ext cx="274320" cy="4230284"/>
            <a:chOff x="6645768" y="2309268"/>
            <a:chExt cx="274320" cy="4230284"/>
          </a:xfrm>
        </p:grpSpPr>
        <p:cxnSp>
          <p:nvCxnSpPr>
            <p:cNvPr id="80" name="Straight Connector 79"/>
            <p:cNvCxnSpPr/>
            <p:nvPr/>
          </p:nvCxnSpPr>
          <p:spPr>
            <a:xfrm>
              <a:off x="6645768" y="2309268"/>
              <a:ext cx="0" cy="423028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82" name="Straight Arrow Connector 81"/>
            <p:cNvCxnSpPr/>
            <p:nvPr/>
          </p:nvCxnSpPr>
          <p:spPr>
            <a:xfrm>
              <a:off x="6645768" y="2309268"/>
              <a:ext cx="2743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4" name="Straight Arrow Connector 83"/>
            <p:cNvCxnSpPr/>
            <p:nvPr/>
          </p:nvCxnSpPr>
          <p:spPr>
            <a:xfrm>
              <a:off x="6645768" y="6539552"/>
              <a:ext cx="2743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144804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Project Task Accomplishments</a:t>
            </a:r>
            <a:endParaRPr lang="en-US" b="1" dirty="0"/>
          </a:p>
        </p:txBody>
      </p:sp>
      <p:sp>
        <p:nvSpPr>
          <p:cNvPr id="3" name="Content Placeholder 2"/>
          <p:cNvSpPr>
            <a:spLocks noGrp="1"/>
          </p:cNvSpPr>
          <p:nvPr>
            <p:ph idx="1"/>
          </p:nvPr>
        </p:nvSpPr>
        <p:spPr>
          <a:xfrm>
            <a:off x="304800" y="1447800"/>
            <a:ext cx="8686800" cy="5257800"/>
          </a:xfrm>
        </p:spPr>
        <p:txBody>
          <a:bodyPr>
            <a:normAutofit fontScale="85000" lnSpcReduction="10000"/>
          </a:bodyPr>
          <a:lstStyle/>
          <a:p>
            <a:pPr>
              <a:spcBef>
                <a:spcPts val="0"/>
              </a:spcBef>
              <a:spcAft>
                <a:spcPts val="1200"/>
              </a:spcAft>
            </a:pPr>
            <a:r>
              <a:rPr lang="en-US" dirty="0" smtClean="0"/>
              <a:t>Investigation of SGW website</a:t>
            </a:r>
          </a:p>
          <a:p>
            <a:pPr lvl="1">
              <a:spcBef>
                <a:spcPts val="0"/>
              </a:spcBef>
              <a:spcAft>
                <a:spcPts val="1200"/>
              </a:spcAft>
            </a:pPr>
            <a:r>
              <a:rPr lang="en-US" dirty="0" smtClean="0"/>
              <a:t>Discovered unnecessary admin accounts</a:t>
            </a:r>
          </a:p>
          <a:p>
            <a:pPr lvl="1">
              <a:spcBef>
                <a:spcPts val="0"/>
              </a:spcBef>
              <a:spcAft>
                <a:spcPts val="1200"/>
              </a:spcAft>
            </a:pPr>
            <a:r>
              <a:rPr lang="en-US" dirty="0" smtClean="0"/>
              <a:t>Found outdated plugins</a:t>
            </a:r>
          </a:p>
          <a:p>
            <a:pPr lvl="1">
              <a:spcBef>
                <a:spcPts val="0"/>
              </a:spcBef>
              <a:spcAft>
                <a:spcPts val="1200"/>
              </a:spcAft>
            </a:pPr>
            <a:r>
              <a:rPr lang="en-US" dirty="0" smtClean="0"/>
              <a:t>Identified malicious injected code &amp; disabled it temporarily</a:t>
            </a:r>
          </a:p>
          <a:p>
            <a:pPr lvl="1">
              <a:spcBef>
                <a:spcPts val="0"/>
              </a:spcBef>
              <a:spcAft>
                <a:spcPts val="1200"/>
              </a:spcAft>
            </a:pPr>
            <a:r>
              <a:rPr lang="en-US" dirty="0" smtClean="0"/>
              <a:t>Proposed temporary solution to security vulnerability</a:t>
            </a:r>
          </a:p>
          <a:p>
            <a:pPr>
              <a:spcBef>
                <a:spcPts val="0"/>
              </a:spcBef>
              <a:spcAft>
                <a:spcPts val="1200"/>
              </a:spcAft>
            </a:pPr>
            <a:r>
              <a:rPr lang="en-US" dirty="0"/>
              <a:t>Gathered &amp; prioritized </a:t>
            </a:r>
            <a:r>
              <a:rPr lang="en-US" dirty="0" smtClean="0"/>
              <a:t>user requirements</a:t>
            </a:r>
          </a:p>
          <a:p>
            <a:pPr>
              <a:spcBef>
                <a:spcPts val="0"/>
              </a:spcBef>
              <a:spcAft>
                <a:spcPts val="1200"/>
              </a:spcAft>
            </a:pPr>
            <a:r>
              <a:rPr lang="en-US" dirty="0" smtClean="0"/>
              <a:t>Developed prioritized rqmts into proposed system rqmts</a:t>
            </a:r>
          </a:p>
          <a:p>
            <a:pPr>
              <a:spcBef>
                <a:spcPts val="0"/>
              </a:spcBef>
              <a:spcAft>
                <a:spcPts val="1200"/>
              </a:spcAft>
            </a:pPr>
            <a:r>
              <a:rPr lang="en-US" dirty="0" smtClean="0"/>
              <a:t>Created home page mockups for Mobile &amp; PC views</a:t>
            </a:r>
          </a:p>
          <a:p>
            <a:pPr>
              <a:spcBef>
                <a:spcPts val="0"/>
              </a:spcBef>
              <a:spcAft>
                <a:spcPts val="1200"/>
              </a:spcAft>
            </a:pPr>
            <a:r>
              <a:rPr lang="en-US" dirty="0" smtClean="0"/>
              <a:t>Conducted/Recorded testing </a:t>
            </a:r>
            <a:r>
              <a:rPr lang="en-US" dirty="0"/>
              <a:t>of WordPress &amp; prototype</a:t>
            </a:r>
            <a:endParaRPr lang="en-US" dirty="0" smtClean="0"/>
          </a:p>
          <a:p>
            <a:pPr>
              <a:spcBef>
                <a:spcPts val="0"/>
              </a:spcBef>
              <a:spcAft>
                <a:spcPts val="1200"/>
              </a:spcAft>
            </a:pPr>
            <a:r>
              <a:rPr lang="en-US" dirty="0" smtClean="0"/>
              <a:t>Updated WP &amp; PHP software; removed suspicious files</a:t>
            </a:r>
            <a:endParaRPr lang="en-US" dirty="0"/>
          </a:p>
        </p:txBody>
      </p:sp>
    </p:spTree>
    <p:extLst>
      <p:ext uri="{BB962C8B-B14F-4D97-AF65-F5344CB8AC3E}">
        <p14:creationId xmlns:p14="http://schemas.microsoft.com/office/powerpoint/2010/main" val="3078122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Site Security &amp; Maintenance</a:t>
            </a:r>
            <a:endParaRPr lang="en-US" b="1" dirty="0"/>
          </a:p>
        </p:txBody>
      </p:sp>
      <p:sp>
        <p:nvSpPr>
          <p:cNvPr id="3" name="Content Placeholder 2"/>
          <p:cNvSpPr>
            <a:spLocks noGrp="1"/>
          </p:cNvSpPr>
          <p:nvPr>
            <p:ph idx="1"/>
          </p:nvPr>
        </p:nvSpPr>
        <p:spPr>
          <a:xfrm>
            <a:off x="228600" y="1447800"/>
            <a:ext cx="8686800" cy="5257800"/>
          </a:xfrm>
        </p:spPr>
        <p:txBody>
          <a:bodyPr>
            <a:normAutofit/>
          </a:bodyPr>
          <a:lstStyle/>
          <a:p>
            <a:pPr>
              <a:spcBef>
                <a:spcPts val="0"/>
              </a:spcBef>
              <a:spcAft>
                <a:spcPts val="600"/>
              </a:spcAft>
            </a:pPr>
            <a:r>
              <a:rPr lang="en-US" dirty="0" smtClean="0"/>
              <a:t>~June 6, 2016 – site was successfully hacked</a:t>
            </a:r>
          </a:p>
          <a:p>
            <a:pPr lvl="1">
              <a:spcBef>
                <a:spcPts val="0"/>
              </a:spcBef>
              <a:spcAft>
                <a:spcPts val="600"/>
              </a:spcAft>
            </a:pPr>
            <a:r>
              <a:rPr lang="en-US" dirty="0" smtClean="0"/>
              <a:t>Malicious code was injected &amp; messages displayed in multiple site pages</a:t>
            </a:r>
          </a:p>
          <a:p>
            <a:pPr lvl="1">
              <a:spcBef>
                <a:spcPts val="0"/>
              </a:spcBef>
              <a:spcAft>
                <a:spcPts val="600"/>
              </a:spcAft>
            </a:pPr>
            <a:r>
              <a:rPr lang="en-US" dirty="0" smtClean="0"/>
              <a:t>Identified and disabled the injected base64 code</a:t>
            </a:r>
          </a:p>
          <a:p>
            <a:pPr>
              <a:spcBef>
                <a:spcPts val="0"/>
              </a:spcBef>
              <a:spcAft>
                <a:spcPts val="600"/>
              </a:spcAft>
            </a:pPr>
            <a:r>
              <a:rPr lang="en-US" dirty="0" smtClean="0"/>
              <a:t>October 29, 2017 – unsuccessful hacking attempt</a:t>
            </a:r>
          </a:p>
          <a:p>
            <a:pPr lvl="1">
              <a:spcBef>
                <a:spcPts val="0"/>
              </a:spcBef>
              <a:spcAft>
                <a:spcPts val="600"/>
              </a:spcAft>
            </a:pPr>
            <a:r>
              <a:rPr lang="en-US" dirty="0" smtClean="0"/>
              <a:t>Hacker attempted to change several code files</a:t>
            </a:r>
          </a:p>
          <a:p>
            <a:pPr lvl="1">
              <a:spcBef>
                <a:spcPts val="0"/>
              </a:spcBef>
              <a:spcAft>
                <a:spcPts val="600"/>
              </a:spcAft>
            </a:pPr>
            <a:r>
              <a:rPr lang="en-US" dirty="0" smtClean="0"/>
              <a:t>Hacking originated from Ukraine &amp; Netherlands</a:t>
            </a:r>
          </a:p>
          <a:p>
            <a:pPr lvl="1">
              <a:spcBef>
                <a:spcPts val="0"/>
              </a:spcBef>
              <a:spcAft>
                <a:spcPts val="600"/>
              </a:spcAft>
            </a:pPr>
            <a:r>
              <a:rPr lang="en-US" dirty="0" smtClean="0"/>
              <a:t>Site host automatically locked 3 affected files</a:t>
            </a:r>
          </a:p>
          <a:p>
            <a:pPr lvl="1">
              <a:spcBef>
                <a:spcPts val="0"/>
              </a:spcBef>
              <a:spcAft>
                <a:spcPts val="600"/>
              </a:spcAft>
            </a:pPr>
            <a:r>
              <a:rPr lang="en-US" dirty="0" smtClean="0"/>
              <a:t>Updated all account passwords</a:t>
            </a:r>
          </a:p>
          <a:p>
            <a:pPr lvl="1">
              <a:spcBef>
                <a:spcPts val="0"/>
              </a:spcBef>
              <a:spcAft>
                <a:spcPts val="600"/>
              </a:spcAft>
            </a:pPr>
            <a:r>
              <a:rPr lang="en-US" dirty="0" smtClean="0"/>
              <a:t>Updated WP, plugins, and PHP software</a:t>
            </a:r>
            <a:endParaRPr lang="en-US" dirty="0"/>
          </a:p>
        </p:txBody>
      </p:sp>
    </p:spTree>
    <p:extLst>
      <p:ext uri="{BB962C8B-B14F-4D97-AF65-F5344CB8AC3E}">
        <p14:creationId xmlns:p14="http://schemas.microsoft.com/office/powerpoint/2010/main" val="128457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91389287"/>
              </p:ext>
            </p:extLst>
          </p:nvPr>
        </p:nvGraphicFramePr>
        <p:xfrm>
          <a:off x="76200" y="457200"/>
          <a:ext cx="7772402" cy="6090279"/>
        </p:xfrm>
        <a:graphic>
          <a:graphicData uri="http://schemas.openxmlformats.org/drawingml/2006/table">
            <a:tbl>
              <a:tblPr firstRow="1" firstCol="1" bandRow="1">
                <a:tableStyleId>{5C22544A-7EE6-4342-B048-85BDC9FD1C3A}</a:tableStyleId>
              </a:tblPr>
              <a:tblGrid>
                <a:gridCol w="1824137"/>
                <a:gridCol w="5171025"/>
                <a:gridCol w="777240"/>
              </a:tblGrid>
              <a:tr h="602008">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Requirements</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836392">
                <a:tc rowSpan="4">
                  <a:txBody>
                    <a:bodyPr/>
                    <a:lstStyle/>
                    <a:p>
                      <a:pPr marL="0" marR="0">
                        <a:lnSpc>
                          <a:spcPct val="115000"/>
                        </a:lnSpc>
                        <a:spcBef>
                          <a:spcPts val="0"/>
                        </a:spcBef>
                        <a:spcAft>
                          <a:spcPts val="0"/>
                        </a:spcAft>
                      </a:pPr>
                      <a:r>
                        <a:rPr lang="en-US" sz="1600" dirty="0" smtClean="0">
                          <a:effectLst/>
                        </a:rPr>
                        <a:t>1.0 Website </a:t>
                      </a:r>
                      <a:r>
                        <a:rPr lang="en-US" sz="1600" dirty="0">
                          <a:effectLst/>
                        </a:rPr>
                        <a:t>Pages (Site navigation &amp; content presentation)</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1.1 Each site page shall display a menu bar with the following categories that contain relevant subcategories to allow users to find information quickly and provide better user experience:  Home, About Smithgall, Activities, Events, Volunteer Opportunities, Contact Us, and Friends Corner.  Currently, several subcategories are grouped under unrelated headings such as About Smithgall, Friends Chapter, etc.</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066800">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1.2 The website shall include “About Us Friends” page with links to </a:t>
                      </a:r>
                      <a:r>
                        <a:rPr lang="en-US" sz="1400" dirty="0" smtClean="0">
                          <a:effectLst/>
                          <a:latin typeface="Arial" panose="020B0604020202020204" pitchFamily="34" charset="0"/>
                          <a:cs typeface="Arial" panose="020B0604020202020204" pitchFamily="34" charset="0"/>
                          <a:hlinkClick r:id="rId2"/>
                        </a:rPr>
                        <a:t>http://www.gastateparks.org/smithgallwoods</a:t>
                      </a:r>
                      <a:r>
                        <a:rPr lang="en-US" sz="1400" dirty="0" smtClean="0">
                          <a:effectLst/>
                          <a:latin typeface="Arial" panose="020B0604020202020204" pitchFamily="34" charset="0"/>
                          <a:cs typeface="Arial" panose="020B0604020202020204" pitchFamily="34" charset="0"/>
                        </a:rPr>
                        <a:t>. This page will include information about the Friends Chapter and schedule of events.  Its design will be consistent with the rest of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990600">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1.3 The website shall display an additional web page that provides information about “All Access” trail, and its design will be consistent with the rest of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5944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1.4 Each page shall use darker font with higher contrast background and consistent line spacing, font type/size, and bold-type font that provides better user experience:  double-line spacing between paragraphs, after page titles, and after subheadings; at least 26pt bold font for page titles and at least 20pt bold font for subheadings.</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bl>
          </a:graphicData>
        </a:graphic>
      </p:graphicFrame>
    </p:spTree>
    <p:extLst>
      <p:ext uri="{BB962C8B-B14F-4D97-AF65-F5344CB8AC3E}">
        <p14:creationId xmlns:p14="http://schemas.microsoft.com/office/powerpoint/2010/main" val="4020781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184457831"/>
              </p:ext>
            </p:extLst>
          </p:nvPr>
        </p:nvGraphicFramePr>
        <p:xfrm>
          <a:off x="76200" y="152400"/>
          <a:ext cx="7848600" cy="6477000"/>
        </p:xfrm>
        <a:graphic>
          <a:graphicData uri="http://schemas.openxmlformats.org/drawingml/2006/table">
            <a:tbl>
              <a:tblPr firstRow="1" firstCol="1" bandRow="1">
                <a:tableStyleId>{5C22544A-7EE6-4342-B048-85BDC9FD1C3A}</a:tableStyleId>
              </a:tblPr>
              <a:tblGrid>
                <a:gridCol w="1752600"/>
                <a:gridCol w="5318911"/>
                <a:gridCol w="777089"/>
              </a:tblGrid>
              <a:tr h="510984">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a:t>
                      </a:r>
                      <a:r>
                        <a:rPr lang="en-US" sz="2400" dirty="0" smtClean="0">
                          <a:effectLst/>
                        </a:rPr>
                        <a:t>Requirements (Continued)</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317816">
                <a:tc rowSpan="2">
                  <a:txBody>
                    <a:bodyPr/>
                    <a:lstStyle/>
                    <a:p>
                      <a:pPr marL="0" marR="0">
                        <a:lnSpc>
                          <a:spcPct val="115000"/>
                        </a:lnSpc>
                        <a:spcBef>
                          <a:spcPts val="0"/>
                        </a:spcBef>
                        <a:spcAft>
                          <a:spcPts val="0"/>
                        </a:spcAft>
                      </a:pPr>
                      <a:r>
                        <a:rPr lang="en-US" sz="1600" dirty="0" smtClean="0">
                          <a:effectLst/>
                        </a:rPr>
                        <a:t>2.0 Website Construct</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2.1 The website shall be rebuilt using a user-friendly web content management tool that allows SGW representative to easily maintain and update the site.  The tool shall also provide intuitive user interface that allows administrators to easily change text, photos, and site features.</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8226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2.2 Instructions and training sessions will be provided in “real world English” to representatives so that they understand how to address any issues and how to maintain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701321">
                <a:tc rowSpan="2">
                  <a:txBody>
                    <a:bodyPr/>
                    <a:lstStyle/>
                    <a:p>
                      <a:pPr marL="0" marR="0">
                        <a:lnSpc>
                          <a:spcPct val="115000"/>
                        </a:lnSpc>
                        <a:spcBef>
                          <a:spcPts val="0"/>
                        </a:spcBef>
                        <a:spcAft>
                          <a:spcPts val="0"/>
                        </a:spcAft>
                      </a:pPr>
                      <a:r>
                        <a:rPr lang="en-US" sz="1600" dirty="0" smtClean="0">
                          <a:effectLst/>
                        </a:rPr>
                        <a:t>4.0 Cottage Accommodations Page</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4.1 Page shall link directly to the relevant state park lodging reservations page.  All hyperlinks shall be active and current.</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8226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4.2 Details shall be provided for each lodging location such as different attractions, landmarks, trails, etc. to help users refine their search based on what they want to see.</a:t>
                      </a:r>
                      <a:endParaRPr lang="en-US" sz="1400" b="1" dirty="0">
                        <a:solidFill>
                          <a:schemeClr val="tx1"/>
                        </a:solidFill>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691921">
                <a:tc rowSpan="2">
                  <a:txBody>
                    <a:bodyPr/>
                    <a:lstStyle/>
                    <a:p>
                      <a:pPr marL="0" marR="0">
                        <a:lnSpc>
                          <a:spcPct val="115000"/>
                        </a:lnSpc>
                        <a:spcBef>
                          <a:spcPts val="0"/>
                        </a:spcBef>
                        <a:spcAft>
                          <a:spcPts val="0"/>
                        </a:spcAft>
                      </a:pPr>
                      <a:r>
                        <a:rPr lang="en-US" sz="1600" b="1" dirty="0" smtClean="0">
                          <a:effectLst/>
                          <a:latin typeface="+mn-lt"/>
                          <a:ea typeface="Calibri"/>
                          <a:cs typeface="Arial" panose="020B0604020202020204" pitchFamily="34" charset="0"/>
                        </a:rPr>
                        <a:t>5.0 Volunteer Hours Log Page with Mobile Capability</a:t>
                      </a:r>
                    </a:p>
                  </a:txBody>
                  <a:tcPr marL="26343" marR="26343"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5.1 The Volunteer app shall allow Friends Chapter Member volunteers to create user account with their name, date of birth, home address, email, and phone numbers.  It shall also allow a park representative to create Volunteer user accounts.  For volunteers that are NOT Friends Chapter members, their hours are tracked through the Georgia State Park website.</a:t>
                      </a:r>
                    </a:p>
                  </a:txBody>
                  <a:tcPr marL="26343" marR="26343" marT="0" marB="0" anchor="ctr"/>
                </a:tc>
                <a:tc>
                  <a:txBody>
                    <a:bodyPr/>
                    <a:lstStyle/>
                    <a:p>
                      <a:pPr marL="0" marR="0" algn="ctr">
                        <a:lnSpc>
                          <a:spcPct val="115000"/>
                        </a:lnSpc>
                        <a:spcBef>
                          <a:spcPts val="0"/>
                        </a:spcBef>
                        <a:spcAft>
                          <a:spcPts val="0"/>
                        </a:spcAft>
                      </a:pPr>
                      <a:r>
                        <a:rPr lang="en-US" sz="1400" b="1" dirty="0" smtClean="0">
                          <a:effectLst/>
                        </a:rPr>
                        <a:t>High</a:t>
                      </a:r>
                      <a:endParaRPr lang="en-US" sz="1400" b="1" dirty="0">
                        <a:effectLst/>
                        <a:latin typeface="Calibri"/>
                        <a:ea typeface="Calibri"/>
                        <a:cs typeface="Times New Roman"/>
                      </a:endParaRPr>
                    </a:p>
                  </a:txBody>
                  <a:tcPr marL="26343" marR="26343" marT="0" marB="0" anchor="ctr"/>
                </a:tc>
              </a:tr>
              <a:tr h="609600">
                <a:tc vMerge="1">
                  <a:txBody>
                    <a:bodyPr/>
                    <a:lstStyle/>
                    <a:p>
                      <a:pPr marL="0" marR="0">
                        <a:lnSpc>
                          <a:spcPct val="115000"/>
                        </a:lnSpc>
                        <a:spcBef>
                          <a:spcPts val="0"/>
                        </a:spcBef>
                        <a:spcAft>
                          <a:spcPts val="0"/>
                        </a:spcAft>
                      </a:pPr>
                      <a:endParaRPr lang="en-US" sz="1400" b="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5.2 Volunteers with user accounts shall be able to log their volunteer date, time, locations, and tasks performed. </a:t>
                      </a:r>
                    </a:p>
                  </a:txBody>
                  <a:tcPr marL="26343" marR="26343" marT="0" marB="0" anchor="ctr"/>
                </a:tc>
                <a:tc>
                  <a:txBody>
                    <a:bodyPr/>
                    <a:lstStyle/>
                    <a:p>
                      <a:pPr marL="0" marR="0" algn="ctr">
                        <a:lnSpc>
                          <a:spcPct val="115000"/>
                        </a:lnSpc>
                        <a:spcBef>
                          <a:spcPts val="0"/>
                        </a:spcBef>
                        <a:spcAft>
                          <a:spcPts val="0"/>
                        </a:spcAft>
                      </a:pPr>
                      <a:r>
                        <a:rPr lang="en-US" sz="1400" b="1" dirty="0" smtClean="0">
                          <a:effectLst/>
                        </a:rPr>
                        <a:t>High</a:t>
                      </a:r>
                      <a:endParaRPr lang="en-US" sz="1400" b="1" dirty="0">
                        <a:effectLst/>
                        <a:latin typeface="Calibri"/>
                        <a:ea typeface="Calibri"/>
                        <a:cs typeface="Times New Roman"/>
                      </a:endParaRPr>
                    </a:p>
                  </a:txBody>
                  <a:tcPr marL="26343" marR="26343" marT="0" marB="0" anchor="ctr"/>
                </a:tc>
              </a:tr>
            </a:tbl>
          </a:graphicData>
        </a:graphic>
      </p:graphicFrame>
    </p:spTree>
    <p:extLst>
      <p:ext uri="{BB962C8B-B14F-4D97-AF65-F5344CB8AC3E}">
        <p14:creationId xmlns:p14="http://schemas.microsoft.com/office/powerpoint/2010/main" val="1989214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2400</TotalTime>
  <Words>1895</Words>
  <Application>Microsoft Office PowerPoint</Application>
  <PresentationFormat>On-screen Show (4:3)</PresentationFormat>
  <Paragraphs>206</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Overview</vt:lpstr>
      <vt:lpstr>Background</vt:lpstr>
      <vt:lpstr>Team Member Roles</vt:lpstr>
      <vt:lpstr>Project Schedule</vt:lpstr>
      <vt:lpstr>Project Task Accomplishments</vt:lpstr>
      <vt:lpstr>Site Security &amp; Maintenance</vt:lpstr>
      <vt:lpstr>PowerPoint Presentation</vt:lpstr>
      <vt:lpstr>PowerPoint Presentation</vt:lpstr>
      <vt:lpstr>PowerPoint Presentation</vt:lpstr>
      <vt:lpstr>User Stories</vt:lpstr>
      <vt:lpstr>Friends Volunteer Use Cases</vt:lpstr>
      <vt:lpstr>Admin Use Cases</vt:lpstr>
      <vt:lpstr>Site Map</vt:lpstr>
      <vt:lpstr>Friends Volunteer Workflow</vt:lpstr>
      <vt:lpstr>Admin Workflow</vt:lpstr>
      <vt:lpstr>Existing Data Model</vt:lpstr>
      <vt:lpstr>Suggested Data Model</vt:lpstr>
      <vt:lpstr>Home Page Mockup (Mobile Version)</vt:lpstr>
      <vt:lpstr>Way Ahead</vt:lpstr>
      <vt:lpstr>Questions</vt:lpstr>
      <vt:lpstr>Project Schedule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187</cp:revision>
  <cp:lastPrinted>2017-10-26T00:40:18Z</cp:lastPrinted>
  <dcterms:created xsi:type="dcterms:W3CDTF">2017-10-10T00:05:35Z</dcterms:created>
  <dcterms:modified xsi:type="dcterms:W3CDTF">2017-11-13T17:08:06Z</dcterms:modified>
</cp:coreProperties>
</file>