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81" r:id="rId4"/>
    <p:sldId id="267" r:id="rId5"/>
    <p:sldId id="279" r:id="rId6"/>
    <p:sldId id="274" r:id="rId7"/>
    <p:sldId id="275" r:id="rId8"/>
    <p:sldId id="276" r:id="rId9"/>
    <p:sldId id="277" r:id="rId10"/>
    <p:sldId id="278" r:id="rId11"/>
    <p:sldId id="266" r:id="rId12"/>
    <p:sldId id="273" r:id="rId13"/>
    <p:sldId id="263" r:id="rId14"/>
    <p:sldId id="261" r:id="rId15"/>
    <p:sldId id="272" r:id="rId16"/>
    <p:sldId id="280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6733" autoAdjust="0"/>
  </p:normalViewPr>
  <p:slideViewPr>
    <p:cSldViewPr>
      <p:cViewPr varScale="1">
        <p:scale>
          <a:sx n="115" d="100"/>
          <a:sy n="115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0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AEB8-79A1-48D4-BACB-1638CFEAD342}" type="datetimeFigureOut">
              <a:rPr lang="en-US" smtClean="0"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8B98-16C1-4114-8892-9C7041925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y.1and1.com/ftp-account-details/75464305?__lf=ftp_create_account_flow" TargetMode="External"/><Relationship Id="rId13" Type="http://schemas.openxmlformats.org/officeDocument/2006/relationships/hyperlink" Target="mailto:webmaster@friendsofsmithgallwoods.org" TargetMode="External"/><Relationship Id="rId3" Type="http://schemas.openxmlformats.org/officeDocument/2006/relationships/hyperlink" Target="https://my.1and1.com/mysql-database-details/db358933030?__lf=ftp_create_account_flow" TargetMode="External"/><Relationship Id="rId7" Type="http://schemas.openxmlformats.org/officeDocument/2006/relationships/hyperlink" Target="https://my.1and1.com/ftp-account-details/54939311?__lf=ftp_create_account_flow" TargetMode="External"/><Relationship Id="rId12" Type="http://schemas.openxmlformats.org/officeDocument/2006/relationships/hyperlink" Target="mailto:youdomaincom977@gmail.com" TargetMode="External"/><Relationship Id="rId2" Type="http://schemas.openxmlformats.org/officeDocument/2006/relationships/hyperlink" Target="https://my.1and1.com/mysql-database-details/db357026991?__lf=ftp_create_account_flo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y.1and1.com/mysql-database-details/db268336715?__lf=ftp_create_account_flow" TargetMode="External"/><Relationship Id="rId11" Type="http://schemas.openxmlformats.org/officeDocument/2006/relationships/hyperlink" Target="mailto:mhuber@uga.edu" TargetMode="External"/><Relationship Id="rId5" Type="http://schemas.openxmlformats.org/officeDocument/2006/relationships/hyperlink" Target="https://my.1and1.com/mysql-database-details/db265662256?__lf=ftp_create_account_flow" TargetMode="External"/><Relationship Id="rId10" Type="http://schemas.openxmlformats.org/officeDocument/2006/relationships/hyperlink" Target="https://my.1and1.com/ftp-account-details/77483152?__lf=ftp_create_account_flow" TargetMode="External"/><Relationship Id="rId4" Type="http://schemas.openxmlformats.org/officeDocument/2006/relationships/hyperlink" Target="https://my.1and1.com/mysql-database-details/db360322876?__lf=ftp_create_account_flow" TargetMode="External"/><Relationship Id="rId9" Type="http://schemas.openxmlformats.org/officeDocument/2006/relationships/hyperlink" Target="https://my.1and1.com/ftp-account-details/76946453?__lf=ftp_create_account_flow" TargetMode="External"/><Relationship Id="rId14" Type="http://schemas.openxmlformats.org/officeDocument/2006/relationships/hyperlink" Target="mailto:compton.pl@gmail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654844" y="2286000"/>
            <a:ext cx="8062912" cy="2466933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September 20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544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1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848600" cy="838200"/>
          </a:xfrm>
        </p:spPr>
        <p:txBody>
          <a:bodyPr>
            <a:norm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(Mobile Version)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53" y="990600"/>
            <a:ext cx="2818447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1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Successes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001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Found malicious injected code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Prevented the injected code from being displayed temporarily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Developed recommended solutions</a:t>
            </a:r>
          </a:p>
        </p:txBody>
      </p:sp>
    </p:spTree>
    <p:extLst>
      <p:ext uri="{BB962C8B-B14F-4D97-AF65-F5344CB8AC3E}">
        <p14:creationId xmlns:p14="http://schemas.microsoft.com/office/powerpoint/2010/main" val="370094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50874"/>
            <a:ext cx="8153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Limited knowledge of using WordPress and PHP</a:t>
            </a: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One team member has some experience using these tools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</a:rPr>
              <a:t>Difficulty in finding any remaining malicious injected codes</a:t>
            </a:r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86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Way Ahead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10648"/>
            <a:ext cx="8077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Prioritize user requirements from high to low &amp; define system requirements by Sep 24th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Update WBS/Project Plan by Sep 30</a:t>
            </a:r>
            <a:r>
              <a:rPr lang="en-US" sz="3600" baseline="30000" dirty="0"/>
              <a:t>th</a:t>
            </a:r>
            <a:endParaRPr lang="en-US" sz="3600" dirty="0"/>
          </a:p>
          <a:p>
            <a:pPr marL="914400" lvl="1" indent="-4572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Plan for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Build simple prototype of the website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Meet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169171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76336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Dr. Huber’s 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442621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This project will be more of a </a:t>
            </a:r>
            <a:r>
              <a:rPr lang="en-US" sz="2800" b="1" dirty="0">
                <a:solidFill>
                  <a:srgbClr val="FF0000"/>
                </a:solidFill>
              </a:rPr>
              <a:t>rebuild and enhance </a:t>
            </a:r>
            <a:r>
              <a:rPr lang="en-US" sz="2800" dirty="0"/>
              <a:t>than a reinvent the wheel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However, the analysis and your team’s recommendations will also be a major deliverable for Fall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Look at the existing website and extract what you think are the initial requirements of the Friends Chapter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This will also give you an idea of the feature set and UI/UX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Biggest complaints about the website were </a:t>
            </a:r>
            <a:r>
              <a:rPr lang="en-US" sz="2800" b="1" dirty="0">
                <a:solidFill>
                  <a:srgbClr val="FF0000"/>
                </a:solidFill>
              </a:rPr>
              <a:t>ease of update/maintenance, and security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2800" dirty="0"/>
              <a:t>Use the feature set you discover to create a starting point for the conversation with the sponsor.</a:t>
            </a:r>
          </a:p>
        </p:txBody>
      </p:sp>
    </p:spTree>
    <p:extLst>
      <p:ext uri="{BB962C8B-B14F-4D97-AF65-F5344CB8AC3E}">
        <p14:creationId xmlns:p14="http://schemas.microsoft.com/office/powerpoint/2010/main" val="150401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Existing Login Accounts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219200"/>
            <a:ext cx="845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Hosting site</a:t>
            </a:r>
          </a:p>
          <a:p>
            <a:pPr lvl="2"/>
            <a:r>
              <a:rPr lang="en-US" sz="1600" dirty="0"/>
              <a:t>17505820 – Dr. Huber’s account</a:t>
            </a:r>
          </a:p>
          <a:p>
            <a:pPr lvl="1"/>
            <a:r>
              <a:rPr lang="en-US" sz="1600" dirty="0"/>
              <a:t>Databases</a:t>
            </a:r>
          </a:p>
          <a:p>
            <a:pPr lvl="2"/>
            <a:r>
              <a:rPr lang="en-US" sz="1600" u="sng" dirty="0">
                <a:hlinkClick r:id="rId2"/>
              </a:rPr>
              <a:t>db357026991</a:t>
            </a:r>
            <a:r>
              <a:rPr lang="en-US" sz="1600" dirty="0"/>
              <a:t> (FSGW)</a:t>
            </a:r>
          </a:p>
          <a:p>
            <a:pPr lvl="2"/>
            <a:r>
              <a:rPr lang="en-US" sz="1600" u="sng" dirty="0">
                <a:hlinkClick r:id="rId3"/>
              </a:rPr>
              <a:t>db358933030</a:t>
            </a:r>
            <a:r>
              <a:rPr lang="en-US" sz="1600" dirty="0"/>
              <a:t> (FSGWData);  Database for Volunteer Hours</a:t>
            </a:r>
          </a:p>
          <a:p>
            <a:pPr lvl="2"/>
            <a:r>
              <a:rPr lang="en-US" sz="1600" u="sng" dirty="0">
                <a:hlinkClick r:id="rId4"/>
              </a:rPr>
              <a:t>db360322876</a:t>
            </a:r>
            <a:r>
              <a:rPr lang="en-US" sz="1600" dirty="0"/>
              <a:t> (Fresh root WP install): This is the database the WordPress site pulls from and saves to for page content.</a:t>
            </a:r>
          </a:p>
          <a:p>
            <a:pPr lvl="2"/>
            <a:r>
              <a:rPr lang="en-US" sz="1600" u="sng" dirty="0">
                <a:hlinkClick r:id="rId5"/>
              </a:rPr>
              <a:t>db265662256</a:t>
            </a:r>
            <a:r>
              <a:rPr lang="en-US" sz="1600" dirty="0"/>
              <a:t> (login and hours database): We think this is the volunteer hours db.</a:t>
            </a:r>
          </a:p>
          <a:p>
            <a:pPr lvl="2"/>
            <a:r>
              <a:rPr lang="en-US" sz="1600" u="sng" dirty="0">
                <a:hlinkClick r:id="rId6"/>
              </a:rPr>
              <a:t>db268336715</a:t>
            </a:r>
            <a:r>
              <a:rPr lang="en-US" sz="1600" dirty="0"/>
              <a:t> (calendardb)</a:t>
            </a:r>
          </a:p>
          <a:p>
            <a:pPr lvl="1"/>
            <a:r>
              <a:rPr lang="en-US" sz="1600" dirty="0"/>
              <a:t>FTP accounts</a:t>
            </a:r>
          </a:p>
          <a:p>
            <a:pPr lvl="2"/>
            <a:r>
              <a:rPr lang="en-US" sz="1600" u="sng" dirty="0">
                <a:hlinkClick r:id="rId7"/>
              </a:rPr>
              <a:t>u48922589</a:t>
            </a:r>
            <a:endParaRPr lang="en-US" sz="1600" dirty="0"/>
          </a:p>
          <a:p>
            <a:pPr lvl="2"/>
            <a:r>
              <a:rPr lang="en-US" sz="1600" u="sng" dirty="0">
                <a:hlinkClick r:id="rId8"/>
              </a:rPr>
              <a:t>u48922589-drdan</a:t>
            </a:r>
            <a:r>
              <a:rPr lang="en-US" sz="1600" dirty="0"/>
              <a:t> : This is the only account we can access.  The passwords for the others are incorrect.  We only need one account, so we propose getting rid of the remaining</a:t>
            </a:r>
          </a:p>
          <a:p>
            <a:pPr lvl="2"/>
            <a:r>
              <a:rPr lang="en-US" sz="1600" u="sng" dirty="0">
                <a:hlinkClick r:id="rId9"/>
              </a:rPr>
              <a:t>u48922589-students</a:t>
            </a:r>
            <a:endParaRPr lang="en-US" sz="1600" dirty="0"/>
          </a:p>
          <a:p>
            <a:pPr lvl="2"/>
            <a:r>
              <a:rPr lang="en-US" sz="1600" u="sng" dirty="0">
                <a:hlinkClick r:id="rId10"/>
              </a:rPr>
              <a:t>u48922589-Admin</a:t>
            </a:r>
            <a:endParaRPr lang="en-US" sz="1600" dirty="0"/>
          </a:p>
          <a:p>
            <a:pPr lvl="1"/>
            <a:r>
              <a:rPr lang="en-US" sz="1600" dirty="0"/>
              <a:t>WordPress accounts</a:t>
            </a:r>
          </a:p>
          <a:p>
            <a:pPr lvl="2"/>
            <a:r>
              <a:rPr lang="en-US" sz="1600" dirty="0"/>
              <a:t>mhuber (</a:t>
            </a:r>
            <a:r>
              <a:rPr lang="en-US" sz="1600" u="sng" dirty="0">
                <a:hlinkClick r:id="rId11"/>
              </a:rPr>
              <a:t>mhuber@uga.edu</a:t>
            </a:r>
            <a:r>
              <a:rPr lang="en-US" sz="1600" dirty="0"/>
              <a:t>) </a:t>
            </a:r>
          </a:p>
          <a:p>
            <a:pPr lvl="2"/>
            <a:r>
              <a:rPr lang="en-US" sz="1600" dirty="0"/>
              <a:t>admin (</a:t>
            </a:r>
            <a:r>
              <a:rPr lang="en-US" sz="1600" u="sng" dirty="0">
                <a:hlinkClick r:id="rId12"/>
              </a:rPr>
              <a:t>youdomaincom977@gmail.com</a:t>
            </a:r>
            <a:r>
              <a:rPr lang="en-US" sz="1600" dirty="0"/>
              <a:t>) : this is the default admin name in WP and we suggest that it should be changed via the wp_users table in the database, assuming that nothing becomes disrupted</a:t>
            </a:r>
          </a:p>
          <a:p>
            <a:pPr lvl="2"/>
            <a:r>
              <a:rPr lang="en-US" sz="1600" dirty="0"/>
              <a:t>Admin1 (</a:t>
            </a:r>
            <a:r>
              <a:rPr lang="en-US" sz="1600" u="sng" dirty="0">
                <a:hlinkClick r:id="rId13"/>
              </a:rPr>
              <a:t>webmaster@friendsofsmithgallwoods.org</a:t>
            </a:r>
            <a:r>
              <a:rPr lang="en-US" sz="1600" dirty="0"/>
              <a:t>)</a:t>
            </a:r>
          </a:p>
          <a:p>
            <a:pPr lvl="2"/>
            <a:r>
              <a:rPr lang="en-US" sz="1600" dirty="0"/>
              <a:t>lcompton (</a:t>
            </a:r>
            <a:r>
              <a:rPr lang="en-US" sz="1600" u="sng" dirty="0">
                <a:hlinkClick r:id="rId14"/>
              </a:rPr>
              <a:t>compton.pl@gmail.com</a:t>
            </a:r>
            <a:r>
              <a:rPr lang="en-US" sz="1600" dirty="0"/>
              <a:t>) :  Web Committee Leader</a:t>
            </a:r>
          </a:p>
        </p:txBody>
      </p:sp>
    </p:spTree>
    <p:extLst>
      <p:ext uri="{BB962C8B-B14F-4D97-AF65-F5344CB8AC3E}">
        <p14:creationId xmlns:p14="http://schemas.microsoft.com/office/powerpoint/2010/main" val="257726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Development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8001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Use Incremental Approach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Learn using WordPress &amp; PHP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Use single type IDE/Code Editor (Eclipse)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Use Java and JavaScript Libraries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Simplify rebuild of the website</a:t>
            </a:r>
          </a:p>
          <a:p>
            <a:pPr marL="804863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3200" dirty="0"/>
              <a:t>Avoid reinventing the wheel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Build a simple prototype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131990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74638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800" b="1" dirty="0"/>
              <a:t>WBS/Project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418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3200" dirty="0"/>
              <a:t>Update Project Plan by </a:t>
            </a:r>
            <a:r>
              <a:rPr lang="en-US" sz="3200" b="1" dirty="0">
                <a:solidFill>
                  <a:srgbClr val="FF0000"/>
                </a:solidFill>
              </a:rPr>
              <a:t>Sep 30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85339" cy="471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02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524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8610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Team Member Roles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Investigation of the Website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Proposed Solutions to Security Vulnerability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Suggested User Requirements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Home Page Mockups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Successes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Challenges</a:t>
            </a:r>
          </a:p>
          <a:p>
            <a:pPr marL="231775" indent="-2317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33854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467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Team Member 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068647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Team Leader/Project Manager</a:t>
            </a:r>
            <a:r>
              <a:rPr lang="en-US" sz="3000" dirty="0"/>
              <a:t> –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Client-side Developer</a:t>
            </a:r>
            <a:r>
              <a:rPr lang="en-US" sz="3000" dirty="0"/>
              <a:t> – Jennifer, Andrea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Server-side Developer</a:t>
            </a:r>
            <a:r>
              <a:rPr lang="en-US" sz="3000" dirty="0"/>
              <a:t> – Jennifer, Alex, Eliseo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Database Manager</a:t>
            </a:r>
            <a:r>
              <a:rPr lang="en-US" sz="3000" dirty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UI/UX Design Manager</a:t>
            </a:r>
            <a:r>
              <a:rPr lang="en-US" sz="3000" dirty="0"/>
              <a:t> – Alex, Jennifer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Test Manager</a:t>
            </a:r>
            <a:r>
              <a:rPr lang="en-US" sz="3000" dirty="0"/>
              <a:t> – Eliseo, Clark</a:t>
            </a:r>
          </a:p>
          <a:p>
            <a:pPr marL="287338" indent="-287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Business Analyst/Requirements Manager</a:t>
            </a:r>
            <a:r>
              <a:rPr lang="en-US" sz="3000" dirty="0"/>
              <a:t> – Andrea, Clark</a:t>
            </a:r>
          </a:p>
        </p:txBody>
      </p:sp>
    </p:spTree>
    <p:extLst>
      <p:ext uri="{BB962C8B-B14F-4D97-AF65-F5344CB8AC3E}">
        <p14:creationId xmlns:p14="http://schemas.microsoft.com/office/powerpoint/2010/main" val="237211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76200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/>
              <a:t>Investigation of the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Existence of unnecessary accounts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Some accounts may be removed if the Friends of Smithgall Woods agree that they are unnecessary</a:t>
            </a:r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Outdated </a:t>
            </a:r>
            <a:r>
              <a:rPr lang="en-US" sz="3000"/>
              <a:t>software and plugins</a:t>
            </a:r>
            <a:endParaRPr lang="en-US" sz="3000" dirty="0"/>
          </a:p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Malicious injected code with hidden links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Common problem in WordPress versions 2.8x and attackers are able to get into the \wp-admin\upload.php file and insert files on the server</a:t>
            </a:r>
          </a:p>
          <a:p>
            <a:pPr marL="573088" lvl="1" indent="-279400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A base64_decode on the second line of the \wp-includes\locale.php file was found and identified as part of the injected malicious code that triggers the “cialis” messages with external web links to be displayed in multiple site pages</a:t>
            </a:r>
          </a:p>
        </p:txBody>
      </p:sp>
    </p:spTree>
    <p:extLst>
      <p:ext uri="{BB962C8B-B14F-4D97-AF65-F5344CB8AC3E}">
        <p14:creationId xmlns:p14="http://schemas.microsoft.com/office/powerpoint/2010/main" val="35052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524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>
              <a:spcBef>
                <a:spcPts val="600"/>
              </a:spcBef>
            </a:pPr>
            <a:r>
              <a:rPr lang="en-US" sz="4400" b="1" dirty="0"/>
              <a:t>Proposed Solutions to Security Vulnerability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8392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Delete the malicious injected code from the file </a:t>
            </a:r>
          </a:p>
          <a:p>
            <a:pPr marL="682625" lvl="1" indent="-347663">
              <a:spcBef>
                <a:spcPts val="600"/>
              </a:spcBef>
              <a:buFont typeface="Calibri" panose="020F0502020204030204" pitchFamily="34" charset="0"/>
              <a:buChar char="−"/>
            </a:pPr>
            <a:r>
              <a:rPr lang="en-US" sz="2400" dirty="0"/>
              <a:t>Commenting the injected code out prevents the “Cialis” messages with hyperlinks from being displayed throughout the site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Update plugins &amp; software to suggested versions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Remove unnecessary accounts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Change the passwords for all remaining accounts</a:t>
            </a:r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hosting website’s security app to prevent further issues</a:t>
            </a:r>
          </a:p>
          <a:p>
            <a:pPr marL="744538" lvl="1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1&amp;1 </a:t>
            </a:r>
            <a:r>
              <a:rPr lang="en-US" sz="2400" dirty="0" err="1"/>
              <a:t>SiteLock</a:t>
            </a:r>
            <a:r>
              <a:rPr lang="en-US" sz="2400" dirty="0"/>
              <a:t> (Basic or Premium Subscription)</a:t>
            </a:r>
            <a:endParaRPr lang="en-US" sz="2800" dirty="0"/>
          </a:p>
          <a:p>
            <a:pPr marL="287338" lvl="0" indent="-2873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Recommend using Java &amp; JavaScript for rebuilding the site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u="sng" dirty="0"/>
              <a:t>A.  Website Pages (Site navigation &amp; content presentation)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website shall be designed with user-friendly navigation that allows users to find information quickly through logical menu structure.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website content of each page shall be arranged in a way to improve its appearance and make it interesting to existing users and future visitors to the site.</a:t>
            </a:r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3500" u="sng" dirty="0"/>
              <a:t>B.  Become a Friend or Volunteer Page</a:t>
            </a:r>
            <a:endParaRPr lang="en-US" sz="35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The page shall have more detailed information about becoming a friend or volunteer including directions, volunteer training day information, and working hyperlinks.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All hyperlinks shall be active, correct, and current.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543800" cy="914400"/>
          </a:xfrm>
        </p:spPr>
        <p:txBody>
          <a:bodyPr>
            <a:normAutofit fontScale="90000"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lang="en-US" sz="48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Suggested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u="sng" dirty="0"/>
              <a:t>C.  Cottage Accommodations Page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cottage accommodations page shall link directly to the relevant state parks reservations page.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cottage accommodations page shall be renamed to Reservations and list group (pioneer) camping and picnic shelter information, which are reserved through the same link.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3600" u="sng" dirty="0"/>
              <a:t>D.  Volunteer Hours Log Page with Mobile Capability</a:t>
            </a:r>
            <a:endParaRPr lang="en-US" sz="3600" dirty="0"/>
          </a:p>
          <a:p>
            <a:pPr marL="0" indent="0">
              <a:buNone/>
            </a:pPr>
            <a:r>
              <a:rPr lang="en-US" b="1" dirty="0"/>
              <a:t>Requirement #1</a:t>
            </a:r>
            <a:r>
              <a:rPr lang="en-US" dirty="0"/>
              <a:t>:  Smithgall Woods application shall validate volunteers, jobs and hours by authentication process.</a:t>
            </a:r>
          </a:p>
          <a:p>
            <a:pPr marL="0" indent="0">
              <a:buNone/>
            </a:pPr>
            <a:r>
              <a:rPr lang="en-US" b="1" dirty="0"/>
              <a:t>Requirement #2</a:t>
            </a:r>
            <a:r>
              <a:rPr lang="en-US" dirty="0"/>
              <a:t>:  Smithgall Woods application shall be formatted with mobile devices in mind so that logging data via mobile is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422611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E.  Volunteer Report Generator Page with Separate Login</a:t>
            </a:r>
            <a:endParaRPr lang="en-US" sz="2800" dirty="0"/>
          </a:p>
          <a:p>
            <a:pPr marL="0" indent="0">
              <a:buNone/>
            </a:pPr>
            <a:r>
              <a:rPr lang="en-US" sz="2500" b="1" dirty="0"/>
              <a:t>Requirement #1</a:t>
            </a:r>
            <a:r>
              <a:rPr lang="en-US" sz="2500" dirty="0"/>
              <a:t>:  Smithgall Woods application shall generate volunteer reports showing the number of volunteer hours.</a:t>
            </a:r>
          </a:p>
          <a:p>
            <a:pPr marL="0" indent="0">
              <a:buNone/>
            </a:pPr>
            <a:r>
              <a:rPr lang="en-US" sz="2500" b="1" dirty="0"/>
              <a:t>Requirement #2</a:t>
            </a:r>
            <a:r>
              <a:rPr lang="en-US" sz="2500" dirty="0"/>
              <a:t>:  Smithgall Woods application shall be capable of setting up user access to Report Generator for designated individuals only.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User Requirements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654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7924800" cy="838200"/>
          </a:xfrm>
        </p:spPr>
        <p:txBody>
          <a:bodyPr>
            <a:noAutofit/>
          </a:bodyPr>
          <a:lstStyle/>
          <a:p>
            <a:pPr marL="223837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Home Page Mockups (Desktop Version)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066800"/>
            <a:ext cx="5105399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99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899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User Requirements</vt:lpstr>
      <vt:lpstr>Suggested User Requirements (Cont.)</vt:lpstr>
      <vt:lpstr>Suggested User Requirements (Cont.)</vt:lpstr>
      <vt:lpstr>Home Page Mockups (Desktop Version)</vt:lpstr>
      <vt:lpstr>Home Page Mockups (Mobile Version)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Jennifer Lazo</cp:lastModifiedBy>
  <cp:revision>95</cp:revision>
  <dcterms:created xsi:type="dcterms:W3CDTF">2017-06-28T21:26:49Z</dcterms:created>
  <dcterms:modified xsi:type="dcterms:W3CDTF">2017-09-20T19:35:57Z</dcterms:modified>
</cp:coreProperties>
</file>