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70" r:id="rId4"/>
    <p:sldId id="260" r:id="rId5"/>
    <p:sldId id="267" r:id="rId6"/>
    <p:sldId id="258" r:id="rId7"/>
    <p:sldId id="266" r:id="rId8"/>
    <p:sldId id="263" r:id="rId9"/>
    <p:sldId id="259" r:id="rId10"/>
    <p:sldId id="269" r:id="rId11"/>
    <p:sldId id="271" r:id="rId12"/>
    <p:sldId id="261"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2" autoAdjust="0"/>
    <p:restoredTop sz="97822" autoAdjust="0"/>
  </p:normalViewPr>
  <p:slideViewPr>
    <p:cSldViewPr>
      <p:cViewPr>
        <p:scale>
          <a:sx n="80" d="100"/>
          <a:sy n="80" d="100"/>
        </p:scale>
        <p:origin x="-324"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22CDB-31C6-4E4E-9987-CD2A50011958}" type="datetimeFigureOut">
              <a:rPr lang="en-US" smtClean="0"/>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68B42-F98D-4EFB-9E56-F17CBD235BC6}" type="slidenum">
              <a:rPr lang="en-US" smtClean="0"/>
              <a:t>‹#›</a:t>
            </a:fld>
            <a:endParaRPr lang="en-US"/>
          </a:p>
        </p:txBody>
      </p:sp>
    </p:spTree>
    <p:extLst>
      <p:ext uri="{BB962C8B-B14F-4D97-AF65-F5344CB8AC3E}">
        <p14:creationId xmlns:p14="http://schemas.microsoft.com/office/powerpoint/2010/main" val="78412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218519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264890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396188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55229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183193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34380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8091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353271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389211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322839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291852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4E086-3761-4512-8DF3-5FDDBB6B490B}"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4A289D-10AF-41C7-9064-2060190103DD}" type="slidenum">
              <a:rPr lang="en-US" smtClean="0"/>
              <a:t>‹#›</a:t>
            </a:fld>
            <a:endParaRPr lang="en-US" dirty="0"/>
          </a:p>
        </p:txBody>
      </p:sp>
    </p:spTree>
    <p:extLst>
      <p:ext uri="{BB962C8B-B14F-4D97-AF65-F5344CB8AC3E}">
        <p14:creationId xmlns:p14="http://schemas.microsoft.com/office/powerpoint/2010/main" val="421121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4E086-3761-4512-8DF3-5FDDBB6B490B}" type="datetimeFigureOut">
              <a:rPr lang="en-US" smtClean="0"/>
              <a:t>11/1/2017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A289D-10AF-41C7-9064-2060190103DD}" type="slidenum">
              <a:rPr lang="en-US" smtClean="0"/>
              <a:t>‹#›</a:t>
            </a:fld>
            <a:endParaRPr lang="en-US" dirty="0"/>
          </a:p>
        </p:txBody>
      </p:sp>
    </p:spTree>
    <p:extLst>
      <p:ext uri="{BB962C8B-B14F-4D97-AF65-F5344CB8AC3E}">
        <p14:creationId xmlns:p14="http://schemas.microsoft.com/office/powerpoint/2010/main" val="380304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ordpress.com/#pla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ooml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quarespace.com/#websi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ite123.com/faq"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35175"/>
            <a:ext cx="7772400" cy="1470025"/>
          </a:xfrm>
        </p:spPr>
        <p:txBody>
          <a:bodyPr>
            <a:normAutofit/>
          </a:bodyPr>
          <a:lstStyle/>
          <a:p>
            <a:r>
              <a:rPr lang="en-US" sz="4800" b="1" dirty="0" smtClean="0">
                <a:latin typeface="+mn-lt"/>
                <a:cs typeface="Arial" panose="020B0604020202020204" pitchFamily="34" charset="0"/>
              </a:rPr>
              <a:t>MIST7590 Team Meeting</a:t>
            </a:r>
            <a:br>
              <a:rPr lang="en-US" sz="4800" b="1" dirty="0" smtClean="0">
                <a:latin typeface="+mn-lt"/>
                <a:cs typeface="Arial" panose="020B0604020202020204" pitchFamily="34" charset="0"/>
              </a:rPr>
            </a:br>
            <a:r>
              <a:rPr lang="en-US" sz="3600" b="1" dirty="0" smtClean="0">
                <a:latin typeface="+mn-lt"/>
                <a:cs typeface="Arial" panose="020B0604020202020204" pitchFamily="34" charset="0"/>
              </a:rPr>
              <a:t>November 1, 2017</a:t>
            </a:r>
            <a:endParaRPr lang="en-US" sz="3600" b="1" dirty="0">
              <a:latin typeface="+mn-lt"/>
              <a:cs typeface="Arial" panose="020B0604020202020204" pitchFamily="34" charset="0"/>
            </a:endParaRPr>
          </a:p>
        </p:txBody>
      </p:sp>
    </p:spTree>
    <p:extLst>
      <p:ext uri="{BB962C8B-B14F-4D97-AF65-F5344CB8AC3E}">
        <p14:creationId xmlns:p14="http://schemas.microsoft.com/office/powerpoint/2010/main" val="118718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BACKUPS</a:t>
            </a:r>
            <a:endParaRPr lang="en-US" sz="5400" b="1" dirty="0"/>
          </a:p>
        </p:txBody>
      </p:sp>
    </p:spTree>
    <p:extLst>
      <p:ext uri="{BB962C8B-B14F-4D97-AF65-F5344CB8AC3E}">
        <p14:creationId xmlns:p14="http://schemas.microsoft.com/office/powerpoint/2010/main" val="2719338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b="1" dirty="0" smtClean="0"/>
              <a:t>User Stories</a:t>
            </a:r>
            <a:endParaRPr lang="en-US" b="1" dirty="0"/>
          </a:p>
        </p:txBody>
      </p:sp>
      <p:sp>
        <p:nvSpPr>
          <p:cNvPr id="3" name="Content Placeholder 2"/>
          <p:cNvSpPr>
            <a:spLocks noGrp="1"/>
          </p:cNvSpPr>
          <p:nvPr>
            <p:ph idx="1"/>
          </p:nvPr>
        </p:nvSpPr>
        <p:spPr>
          <a:xfrm>
            <a:off x="457200" y="1371600"/>
            <a:ext cx="8153400" cy="5410200"/>
          </a:xfrm>
        </p:spPr>
        <p:txBody>
          <a:bodyPr>
            <a:normAutofit fontScale="62500" lnSpcReduction="20000"/>
          </a:bodyPr>
          <a:lstStyle/>
          <a:p>
            <a:pPr>
              <a:spcBef>
                <a:spcPts val="0"/>
              </a:spcBef>
              <a:spcAft>
                <a:spcPts val="1200"/>
              </a:spcAft>
            </a:pPr>
            <a:r>
              <a:rPr lang="en-US" b="1" dirty="0" smtClean="0"/>
              <a:t>As a Friends Chapter Member,</a:t>
            </a:r>
          </a:p>
          <a:p>
            <a:pPr lvl="1">
              <a:spcBef>
                <a:spcPts val="0"/>
              </a:spcBef>
              <a:spcAft>
                <a:spcPts val="1200"/>
              </a:spcAft>
            </a:pPr>
            <a:r>
              <a:rPr lang="en-US" dirty="0"/>
              <a:t>I can easily register as a volunteer</a:t>
            </a:r>
          </a:p>
          <a:p>
            <a:pPr lvl="1">
              <a:spcBef>
                <a:spcPts val="0"/>
              </a:spcBef>
              <a:spcAft>
                <a:spcPts val="1200"/>
              </a:spcAft>
            </a:pPr>
            <a:r>
              <a:rPr lang="en-US" dirty="0" smtClean="0"/>
              <a:t>I can log my volunteer hours from my phone</a:t>
            </a:r>
          </a:p>
          <a:p>
            <a:pPr lvl="1">
              <a:spcBef>
                <a:spcPts val="0"/>
              </a:spcBef>
              <a:spcAft>
                <a:spcPts val="1200"/>
              </a:spcAft>
            </a:pPr>
            <a:r>
              <a:rPr lang="en-US" dirty="0" smtClean="0"/>
              <a:t>It is easy for me to become a donating “Friend”</a:t>
            </a:r>
          </a:p>
          <a:p>
            <a:pPr lvl="1">
              <a:spcBef>
                <a:spcPts val="0"/>
              </a:spcBef>
              <a:spcAft>
                <a:spcPts val="1200"/>
              </a:spcAft>
            </a:pPr>
            <a:r>
              <a:rPr lang="en-US" dirty="0" smtClean="0"/>
              <a:t>I can easily find the park and view upcoming events</a:t>
            </a:r>
          </a:p>
          <a:p>
            <a:pPr>
              <a:spcBef>
                <a:spcPts val="0"/>
              </a:spcBef>
              <a:spcAft>
                <a:spcPts val="1200"/>
              </a:spcAft>
            </a:pPr>
            <a:r>
              <a:rPr lang="en-US" b="1" dirty="0" smtClean="0"/>
              <a:t>As an Administrator,</a:t>
            </a:r>
          </a:p>
          <a:p>
            <a:pPr lvl="1">
              <a:spcBef>
                <a:spcPts val="0"/>
              </a:spcBef>
              <a:spcAft>
                <a:spcPts val="1200"/>
              </a:spcAft>
            </a:pPr>
            <a:r>
              <a:rPr lang="en-US" dirty="0"/>
              <a:t>I</a:t>
            </a:r>
            <a:r>
              <a:rPr lang="en-US" dirty="0" smtClean="0"/>
              <a:t>t is easy for me to add photos to the website</a:t>
            </a:r>
          </a:p>
          <a:p>
            <a:pPr lvl="1">
              <a:spcBef>
                <a:spcPts val="0"/>
              </a:spcBef>
              <a:spcAft>
                <a:spcPts val="1200"/>
              </a:spcAft>
            </a:pPr>
            <a:r>
              <a:rPr lang="en-US" dirty="0" smtClean="0"/>
              <a:t>I can input, view, edit, and approve volunteer hours</a:t>
            </a:r>
          </a:p>
          <a:p>
            <a:pPr lvl="1">
              <a:spcBef>
                <a:spcPts val="0"/>
              </a:spcBef>
              <a:spcAft>
                <a:spcPts val="1200"/>
              </a:spcAft>
            </a:pPr>
            <a:r>
              <a:rPr lang="en-US" dirty="0" smtClean="0"/>
              <a:t>I can easily publish upcoming events</a:t>
            </a:r>
          </a:p>
          <a:p>
            <a:pPr>
              <a:spcBef>
                <a:spcPts val="0"/>
              </a:spcBef>
              <a:spcAft>
                <a:spcPts val="1200"/>
              </a:spcAft>
            </a:pPr>
            <a:r>
              <a:rPr lang="en-US" b="1" dirty="0" smtClean="0"/>
              <a:t>As a Site Maintainer,</a:t>
            </a:r>
          </a:p>
          <a:p>
            <a:pPr lvl="1">
              <a:spcBef>
                <a:spcPts val="0"/>
              </a:spcBef>
              <a:spcAft>
                <a:spcPts val="1200"/>
              </a:spcAft>
            </a:pPr>
            <a:r>
              <a:rPr lang="en-US" dirty="0" smtClean="0"/>
              <a:t>I can easily understand the website and add features</a:t>
            </a:r>
          </a:p>
          <a:p>
            <a:pPr>
              <a:spcBef>
                <a:spcPts val="0"/>
              </a:spcBef>
              <a:spcAft>
                <a:spcPts val="1200"/>
              </a:spcAft>
            </a:pPr>
            <a:r>
              <a:rPr lang="en-US" b="1" dirty="0" smtClean="0"/>
              <a:t>As a Visitor,</a:t>
            </a:r>
          </a:p>
          <a:p>
            <a:pPr lvl="1">
              <a:spcBef>
                <a:spcPts val="0"/>
              </a:spcBef>
              <a:spcAft>
                <a:spcPts val="1200"/>
              </a:spcAft>
            </a:pPr>
            <a:r>
              <a:rPr lang="en-US" dirty="0" smtClean="0"/>
              <a:t>I can easily find fun activities for me, my friends and family to do</a:t>
            </a:r>
          </a:p>
          <a:p>
            <a:pPr lvl="1">
              <a:spcBef>
                <a:spcPts val="0"/>
              </a:spcBef>
              <a:spcAft>
                <a:spcPts val="1200"/>
              </a:spcAft>
            </a:pPr>
            <a:r>
              <a:rPr lang="en-US" dirty="0" smtClean="0"/>
              <a:t>I can easily find information about renting a cabin</a:t>
            </a:r>
          </a:p>
        </p:txBody>
      </p:sp>
    </p:spTree>
    <p:extLst>
      <p:ext uri="{BB962C8B-B14F-4D97-AF65-F5344CB8AC3E}">
        <p14:creationId xmlns:p14="http://schemas.microsoft.com/office/powerpoint/2010/main" val="3319487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053741099"/>
              </p:ext>
            </p:extLst>
          </p:nvPr>
        </p:nvGraphicFramePr>
        <p:xfrm>
          <a:off x="76200" y="533400"/>
          <a:ext cx="8915402" cy="5920889"/>
        </p:xfrm>
        <a:graphic>
          <a:graphicData uri="http://schemas.openxmlformats.org/drawingml/2006/table">
            <a:tbl>
              <a:tblPr firstRow="1" firstCol="1" bandRow="1">
                <a:tableStyleId>{5C22544A-7EE6-4342-B048-85BDC9FD1C3A}</a:tableStyleId>
              </a:tblPr>
              <a:tblGrid>
                <a:gridCol w="1528053"/>
                <a:gridCol w="1175021"/>
                <a:gridCol w="948447"/>
                <a:gridCol w="1106521"/>
                <a:gridCol w="1382274"/>
                <a:gridCol w="1382274"/>
                <a:gridCol w="1392812"/>
              </a:tblGrid>
              <a:tr h="446441">
                <a:tc gridSpan="7">
                  <a:txBody>
                    <a:bodyPr/>
                    <a:lstStyle/>
                    <a:p>
                      <a:pPr marL="0" marR="0" algn="ctr">
                        <a:lnSpc>
                          <a:spcPct val="115000"/>
                        </a:lnSpc>
                        <a:spcBef>
                          <a:spcPts val="0"/>
                        </a:spcBef>
                        <a:spcAft>
                          <a:spcPts val="0"/>
                        </a:spcAft>
                      </a:pPr>
                      <a:r>
                        <a:rPr lang="en-US" sz="2400" dirty="0">
                          <a:effectLst/>
                        </a:rPr>
                        <a:t>Application Framework/Tool Decision Matrix</a:t>
                      </a:r>
                      <a:endParaRPr lang="en-US" sz="2400" dirty="0">
                        <a:effectLst/>
                        <a:latin typeface="Calibri"/>
                        <a:ea typeface="Calibri"/>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6956">
                <a:tc gridSpan="7">
                  <a:txBody>
                    <a:bodyPr/>
                    <a:lstStyle/>
                    <a:p>
                      <a:pPr marL="0" marR="0">
                        <a:lnSpc>
                          <a:spcPct val="115000"/>
                        </a:lnSpc>
                        <a:spcBef>
                          <a:spcPts val="0"/>
                        </a:spcBef>
                        <a:spcAft>
                          <a:spcPts val="0"/>
                        </a:spcAft>
                      </a:pPr>
                      <a:r>
                        <a:rPr lang="en-US" sz="2000" dirty="0">
                          <a:effectLst/>
                        </a:rPr>
                        <a:t>Ratings:  Exceptional=5, Good=4, Average=3, Below Average=2, Poor=1</a:t>
                      </a:r>
                      <a:endParaRPr lang="en-US" sz="2000" dirty="0">
                        <a:effectLst/>
                        <a:latin typeface="Calibri"/>
                        <a:ea typeface="Calibri"/>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6156">
                <a:tc>
                  <a:txBody>
                    <a:bodyPr/>
                    <a:lstStyle/>
                    <a:p>
                      <a:pPr marL="0" marR="0" algn="ctr">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effectLst/>
                        </a:rPr>
                        <a:t>PHP / WP</a:t>
                      </a:r>
                      <a:endParaRPr lang="en-US" sz="18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effectLst/>
                        </a:rPr>
                        <a:t>PHP / Joomla!</a:t>
                      </a:r>
                      <a:endParaRPr lang="en-US" sz="18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effectLst/>
                        </a:rPr>
                        <a:t>Wix.com</a:t>
                      </a:r>
                      <a:endParaRPr lang="en-US" sz="18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effectLst/>
                        </a:rPr>
                        <a:t>Composite 1 BlueHost</a:t>
                      </a:r>
                      <a:endParaRPr lang="en-US" sz="18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effectLst/>
                        </a:rPr>
                        <a:t>Composite 2  AWS EC2</a:t>
                      </a:r>
                      <a:endParaRPr lang="en-US" sz="18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effectLst/>
                        </a:rPr>
                        <a:t>Squarespace</a:t>
                      </a:r>
                      <a:endParaRPr lang="en-US" sz="1800" b="1" dirty="0">
                        <a:effectLst/>
                        <a:latin typeface="Calibri"/>
                        <a:ea typeface="Calibri"/>
                        <a:cs typeface="Times New Roman"/>
                      </a:endParaRPr>
                    </a:p>
                  </a:txBody>
                  <a:tcPr marL="68580" marR="68580" marT="0" marB="0" anchor="ctr"/>
                </a:tc>
              </a:tr>
              <a:tr h="375236">
                <a:tc>
                  <a:txBody>
                    <a:bodyPr/>
                    <a:lstStyle/>
                    <a:p>
                      <a:pPr marL="0" marR="0">
                        <a:lnSpc>
                          <a:spcPct val="115000"/>
                        </a:lnSpc>
                        <a:spcBef>
                          <a:spcPts val="0"/>
                        </a:spcBef>
                        <a:spcAft>
                          <a:spcPts val="0"/>
                        </a:spcAft>
                      </a:pPr>
                      <a:r>
                        <a:rPr lang="en-US" sz="1800" dirty="0">
                          <a:effectLst/>
                        </a:rPr>
                        <a:t>Ease of Update</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nchor="ctr"/>
                </a:tc>
              </a:tr>
              <a:tr h="666156">
                <a:tc>
                  <a:txBody>
                    <a:bodyPr/>
                    <a:lstStyle/>
                    <a:p>
                      <a:pPr marL="0" marR="0">
                        <a:lnSpc>
                          <a:spcPct val="115000"/>
                        </a:lnSpc>
                        <a:spcBef>
                          <a:spcPts val="0"/>
                        </a:spcBef>
                        <a:spcAft>
                          <a:spcPts val="0"/>
                        </a:spcAft>
                      </a:pPr>
                      <a:r>
                        <a:rPr lang="en-US" sz="1800" dirty="0">
                          <a:effectLst/>
                        </a:rPr>
                        <a:t>Ease of Maintenance</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4</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r>
              <a:tr h="666156">
                <a:tc>
                  <a:txBody>
                    <a:bodyPr/>
                    <a:lstStyle/>
                    <a:p>
                      <a:pPr marL="0" marR="0">
                        <a:lnSpc>
                          <a:spcPct val="115000"/>
                        </a:lnSpc>
                        <a:spcBef>
                          <a:spcPts val="0"/>
                        </a:spcBef>
                        <a:spcAft>
                          <a:spcPts val="0"/>
                        </a:spcAft>
                      </a:pPr>
                      <a:r>
                        <a:rPr lang="en-US" sz="1800" dirty="0">
                          <a:effectLst/>
                        </a:rPr>
                        <a:t>Security Strength</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2</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r>
              <a:tr h="415924">
                <a:tc>
                  <a:txBody>
                    <a:bodyPr/>
                    <a:lstStyle/>
                    <a:p>
                      <a:pPr marL="0" marR="0">
                        <a:lnSpc>
                          <a:spcPct val="115000"/>
                        </a:lnSpc>
                        <a:spcBef>
                          <a:spcPts val="0"/>
                        </a:spcBef>
                        <a:spcAft>
                          <a:spcPts val="0"/>
                        </a:spcAft>
                      </a:pPr>
                      <a:r>
                        <a:rPr lang="en-US" sz="1800" dirty="0">
                          <a:effectLst/>
                        </a:rPr>
                        <a:t>Easy to Learn</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latin typeface="+mn-lt"/>
                          <a:ea typeface="+mn-ea"/>
                          <a:cs typeface="+mn-cs"/>
                        </a:rPr>
                        <a:t>4</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latin typeface="+mn-lt"/>
                          <a:ea typeface="+mn-ea"/>
                          <a:cs typeface="+mn-cs"/>
                        </a:rPr>
                        <a:t>4</a:t>
                      </a:r>
                      <a:endParaRPr lang="en-US" sz="1800" dirty="0">
                        <a:effectLst/>
                        <a:latin typeface="Calibri"/>
                        <a:ea typeface="Calibri"/>
                        <a:cs typeface="Times New Roman"/>
                      </a:endParaRPr>
                    </a:p>
                  </a:txBody>
                  <a:tcPr marL="68580" marR="68580" marT="0" marB="0" anchor="ctr"/>
                </a:tc>
              </a:tr>
              <a:tr h="125690">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300" dirty="0">
                          <a:effectLst/>
                        </a:rPr>
                        <a:t> </a:t>
                      </a:r>
                      <a:endParaRPr lang="en-US" sz="300" dirty="0">
                        <a:effectLst/>
                        <a:latin typeface="Calibri"/>
                        <a:ea typeface="Calibri"/>
                        <a:cs typeface="Times New Roman"/>
                      </a:endParaRPr>
                    </a:p>
                  </a:txBody>
                  <a:tcPr marL="68580" marR="68580" marT="0" marB="0"/>
                </a:tc>
              </a:tr>
              <a:tr h="352405">
                <a:tc>
                  <a:txBody>
                    <a:bodyPr/>
                    <a:lstStyle/>
                    <a:p>
                      <a:pPr marL="0" marR="0" algn="ctr">
                        <a:lnSpc>
                          <a:spcPct val="115000"/>
                        </a:lnSpc>
                        <a:spcBef>
                          <a:spcPts val="0"/>
                        </a:spcBef>
                        <a:spcAft>
                          <a:spcPts val="0"/>
                        </a:spcAft>
                      </a:pPr>
                      <a:r>
                        <a:rPr lang="en-US" sz="1800" dirty="0">
                          <a:effectLst/>
                        </a:rPr>
                        <a:t>Sum</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13</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16</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20</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16</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15</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17</a:t>
                      </a:r>
                      <a:endParaRPr lang="en-US" sz="1800" dirty="0">
                        <a:effectLst/>
                        <a:latin typeface="Calibri"/>
                        <a:ea typeface="Calibri"/>
                        <a:cs typeface="Times New Roman"/>
                      </a:endParaRPr>
                    </a:p>
                  </a:txBody>
                  <a:tcPr marL="68580" marR="68580" marT="0" marB="0" anchor="ctr"/>
                </a:tc>
              </a:tr>
              <a:tr h="352405">
                <a:tc>
                  <a:txBody>
                    <a:bodyPr/>
                    <a:lstStyle/>
                    <a:p>
                      <a:pPr marL="0" marR="0" algn="ctr">
                        <a:lnSpc>
                          <a:spcPct val="115000"/>
                        </a:lnSpc>
                        <a:spcBef>
                          <a:spcPts val="0"/>
                        </a:spcBef>
                        <a:spcAft>
                          <a:spcPts val="0"/>
                        </a:spcAft>
                      </a:pPr>
                      <a:r>
                        <a:rPr lang="en-US" sz="2000" dirty="0">
                          <a:effectLst/>
                        </a:rPr>
                        <a:t>Rank</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6</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smtClean="0">
                          <a:effectLst/>
                          <a:latin typeface="+mn-lt"/>
                          <a:ea typeface="+mn-ea"/>
                          <a:cs typeface="+mn-cs"/>
                        </a:rPr>
                        <a:t>3</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smtClean="0">
                          <a:solidFill>
                            <a:schemeClr val="tx1"/>
                          </a:solidFill>
                          <a:effectLst/>
                          <a:latin typeface="Calibri"/>
                          <a:ea typeface="Calibri"/>
                          <a:cs typeface="Times New Roman"/>
                        </a:rPr>
                        <a:t>1</a:t>
                      </a:r>
                      <a:endParaRPr lang="en-US" sz="2000" b="1" dirty="0">
                        <a:solidFill>
                          <a:schemeClr val="tx1"/>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smtClean="0">
                          <a:effectLst/>
                          <a:latin typeface="Calibri"/>
                          <a:ea typeface="Calibri"/>
                          <a:cs typeface="Times New Roman"/>
                        </a:rPr>
                        <a:t>4</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smtClean="0">
                          <a:effectLst/>
                          <a:latin typeface="+mn-lt"/>
                          <a:ea typeface="+mn-ea"/>
                          <a:cs typeface="+mn-cs"/>
                        </a:rPr>
                        <a:t>5</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smtClean="0">
                          <a:solidFill>
                            <a:schemeClr val="tx1"/>
                          </a:solidFill>
                          <a:effectLst/>
                          <a:latin typeface="+mn-lt"/>
                          <a:ea typeface="+mn-ea"/>
                          <a:cs typeface="+mn-cs"/>
                        </a:rPr>
                        <a:t>2</a:t>
                      </a:r>
                      <a:endParaRPr lang="en-US" sz="2000" b="1" dirty="0">
                        <a:solidFill>
                          <a:schemeClr val="tx1"/>
                        </a:solidFill>
                        <a:effectLst/>
                        <a:latin typeface="Calibri"/>
                        <a:ea typeface="Calibri"/>
                        <a:cs typeface="Times New Roman"/>
                      </a:endParaRPr>
                    </a:p>
                  </a:txBody>
                  <a:tcPr marL="68580" marR="68580" marT="0" marB="0" anchor="ctr"/>
                </a:tc>
              </a:tr>
              <a:tr h="825744">
                <a:tc>
                  <a:txBody>
                    <a:bodyPr/>
                    <a:lstStyle/>
                    <a:p>
                      <a:pPr marL="0" marR="0" algn="ctr">
                        <a:lnSpc>
                          <a:spcPct val="115000"/>
                        </a:lnSpc>
                        <a:spcBef>
                          <a:spcPts val="0"/>
                        </a:spcBef>
                        <a:spcAft>
                          <a:spcPts val="0"/>
                        </a:spcAft>
                      </a:pPr>
                      <a:r>
                        <a:rPr lang="en-US" sz="1800" dirty="0">
                          <a:effectLst/>
                        </a:rPr>
                        <a:t>NOTES</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100% UI, 50/50 Custom Code access</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100% UI, Code access</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100% UI, </a:t>
                      </a:r>
                      <a:r>
                        <a:rPr lang="en-US" sz="1600" b="1" dirty="0">
                          <a:effectLst/>
                        </a:rPr>
                        <a:t>No code access</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Full Stack, 100% Coding</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Full Stack, 100% Coding</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100% UI, </a:t>
                      </a:r>
                      <a:r>
                        <a:rPr lang="en-US" sz="1600" b="1" dirty="0">
                          <a:effectLst/>
                        </a:rPr>
                        <a:t>No code access</a:t>
                      </a:r>
                      <a:endParaRPr lang="en-US" sz="1600" b="1" dirty="0">
                        <a:effectLst/>
                        <a:latin typeface="Calibri"/>
                        <a:ea typeface="Calibri"/>
                        <a:cs typeface="Times New Roman"/>
                      </a:endParaRPr>
                    </a:p>
                  </a:txBody>
                  <a:tcPr marL="68580" marR="68580" marT="0" marB="0" anchor="ctr"/>
                </a:tc>
              </a:tr>
            </a:tbl>
          </a:graphicData>
        </a:graphic>
      </p:graphicFrame>
      <p:sp>
        <p:nvSpPr>
          <p:cNvPr id="7" name="Oval 6"/>
          <p:cNvSpPr/>
          <p:nvPr/>
        </p:nvSpPr>
        <p:spPr>
          <a:xfrm>
            <a:off x="3048000" y="4953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981200" y="49530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57800" y="49530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953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endParaRPr lang="en-US" b="1" dirty="0"/>
          </a:p>
        </p:txBody>
      </p:sp>
      <p:sp>
        <p:nvSpPr>
          <p:cNvPr id="3" name="Content Placeholder 2"/>
          <p:cNvSpPr>
            <a:spLocks noGrp="1"/>
          </p:cNvSpPr>
          <p:nvPr>
            <p:ph idx="1"/>
          </p:nvPr>
        </p:nvSpPr>
        <p:spPr>
          <a:xfrm>
            <a:off x="457200" y="1371600"/>
            <a:ext cx="8229600" cy="5181600"/>
          </a:xfrm>
        </p:spPr>
        <p:txBody>
          <a:bodyPr>
            <a:normAutofit/>
          </a:bodyPr>
          <a:lstStyle/>
          <a:p>
            <a:pPr marL="457200" lvl="0" indent="-457200">
              <a:lnSpc>
                <a:spcPct val="115000"/>
              </a:lnSpc>
              <a:spcBef>
                <a:spcPts val="0"/>
              </a:spcBef>
              <a:buFont typeface="+mj-lt"/>
              <a:buAutoNum type="arabicPeriod"/>
            </a:pPr>
            <a:r>
              <a:rPr lang="en-US" dirty="0" smtClean="0">
                <a:ea typeface="Calibri"/>
                <a:cs typeface="Times New Roman"/>
              </a:rPr>
              <a:t>How much coding are we required to have on our Working System?</a:t>
            </a:r>
            <a:endParaRPr lang="en-US" dirty="0">
              <a:ea typeface="Calibri"/>
              <a:cs typeface="Times New Roman"/>
            </a:endParaRPr>
          </a:p>
          <a:p>
            <a:pPr marL="457200" lvl="0" indent="-457200">
              <a:lnSpc>
                <a:spcPct val="115000"/>
              </a:lnSpc>
              <a:spcBef>
                <a:spcPts val="0"/>
              </a:spcBef>
              <a:buFont typeface="+mj-lt"/>
              <a:buAutoNum type="arabicPeriod"/>
            </a:pPr>
            <a:r>
              <a:rPr lang="en-US" dirty="0" smtClean="0">
                <a:ea typeface="Calibri"/>
                <a:cs typeface="Times New Roman"/>
              </a:rPr>
              <a:t>What is SGW’s budget for site hosting?</a:t>
            </a:r>
          </a:p>
          <a:p>
            <a:pPr marL="457200" lvl="0" indent="-457200">
              <a:lnSpc>
                <a:spcPct val="115000"/>
              </a:lnSpc>
              <a:spcBef>
                <a:spcPts val="0"/>
              </a:spcBef>
              <a:buFont typeface="+mj-lt"/>
              <a:buAutoNum type="arabicPeriod"/>
            </a:pPr>
            <a:r>
              <a:rPr lang="en-US" dirty="0" smtClean="0">
                <a:ea typeface="Calibri"/>
                <a:cs typeface="Times New Roman"/>
              </a:rPr>
              <a:t>What type of hours should we count from this project for SGW total hours? (team meetings, task assignments, etc.)</a:t>
            </a:r>
          </a:p>
        </p:txBody>
      </p:sp>
    </p:spTree>
    <p:extLst>
      <p:ext uri="{BB962C8B-B14F-4D97-AF65-F5344CB8AC3E}">
        <p14:creationId xmlns:p14="http://schemas.microsoft.com/office/powerpoint/2010/main" val="2188818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Site Security Update</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a:spcBef>
                <a:spcPts val="1200"/>
              </a:spcBef>
            </a:pPr>
            <a:r>
              <a:rPr lang="en-US" dirty="0" smtClean="0"/>
              <a:t>Uploaded malicious files</a:t>
            </a:r>
          </a:p>
          <a:p>
            <a:pPr lvl="1"/>
            <a:r>
              <a:rPr lang="en-US" dirty="0"/>
              <a:t>~/</a:t>
            </a:r>
            <a:r>
              <a:rPr lang="en-US" dirty="0" err="1" smtClean="0"/>
              <a:t>wp</a:t>
            </a:r>
            <a:r>
              <a:rPr lang="en-US" dirty="0" smtClean="0"/>
              <a:t>-content/uploads/2017/10/</a:t>
            </a:r>
            <a:r>
              <a:rPr lang="en-US" dirty="0" err="1" smtClean="0"/>
              <a:t>maink.php</a:t>
            </a:r>
            <a:endParaRPr lang="en-US" dirty="0"/>
          </a:p>
          <a:p>
            <a:pPr lvl="1"/>
            <a:r>
              <a:rPr lang="en-US" dirty="0"/>
              <a:t>~/</a:t>
            </a:r>
            <a:r>
              <a:rPr lang="en-US" dirty="0" err="1" smtClean="0"/>
              <a:t>wp</a:t>
            </a:r>
            <a:r>
              <a:rPr lang="en-US" dirty="0" smtClean="0"/>
              <a:t>-content/themes/Minimal/cache/ b12193cc54edf932e43f04db1a287d04.php</a:t>
            </a:r>
            <a:endParaRPr lang="en-US" dirty="0"/>
          </a:p>
          <a:p>
            <a:pPr lvl="1"/>
            <a:r>
              <a:rPr lang="en-US" dirty="0"/>
              <a:t>~/</a:t>
            </a:r>
            <a:r>
              <a:rPr lang="en-US" dirty="0" err="1" smtClean="0"/>
              <a:t>wp</a:t>
            </a:r>
            <a:r>
              <a:rPr lang="en-US" dirty="0" smtClean="0"/>
              <a:t>-content/uploads/m0d.php</a:t>
            </a:r>
          </a:p>
          <a:p>
            <a:pPr>
              <a:spcBef>
                <a:spcPts val="1200"/>
              </a:spcBef>
            </a:pPr>
            <a:r>
              <a:rPr lang="en-US" dirty="0" smtClean="0"/>
              <a:t>Changed all website passwords, including Admin1</a:t>
            </a:r>
          </a:p>
          <a:p>
            <a:pPr>
              <a:spcBef>
                <a:spcPts val="1200"/>
              </a:spcBef>
            </a:pPr>
            <a:r>
              <a:rPr lang="en-US" dirty="0" smtClean="0"/>
              <a:t>Deleted suspicious files</a:t>
            </a:r>
          </a:p>
          <a:p>
            <a:pPr>
              <a:spcBef>
                <a:spcPts val="1200"/>
              </a:spcBef>
            </a:pPr>
            <a:r>
              <a:rPr lang="en-US" dirty="0" smtClean="0"/>
              <a:t>Deleted and updated plugins</a:t>
            </a:r>
          </a:p>
          <a:p>
            <a:pPr>
              <a:spcBef>
                <a:spcPts val="1200"/>
              </a:spcBef>
            </a:pPr>
            <a:r>
              <a:rPr lang="en-US" dirty="0" smtClean="0"/>
              <a:t>Will need to update website software</a:t>
            </a:r>
          </a:p>
          <a:p>
            <a:pPr>
              <a:spcBef>
                <a:spcPts val="1200"/>
              </a:spcBef>
            </a:pPr>
            <a:endParaRPr lang="en-US" dirty="0"/>
          </a:p>
        </p:txBody>
      </p:sp>
    </p:spTree>
    <p:extLst>
      <p:ext uri="{BB962C8B-B14F-4D97-AF65-F5344CB8AC3E}">
        <p14:creationId xmlns:p14="http://schemas.microsoft.com/office/powerpoint/2010/main" val="2500569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Project Requirements</a:t>
            </a:r>
            <a:endParaRPr lang="en-US" dirty="0"/>
          </a:p>
        </p:txBody>
      </p:sp>
      <p:sp>
        <p:nvSpPr>
          <p:cNvPr id="3" name="Content Placeholder 2"/>
          <p:cNvSpPr>
            <a:spLocks noGrp="1"/>
          </p:cNvSpPr>
          <p:nvPr>
            <p:ph idx="1"/>
          </p:nvPr>
        </p:nvSpPr>
        <p:spPr>
          <a:xfrm>
            <a:off x="457200" y="838200"/>
            <a:ext cx="8229600" cy="5943600"/>
          </a:xfrm>
        </p:spPr>
        <p:txBody>
          <a:bodyPr>
            <a:normAutofit fontScale="77500" lnSpcReduction="20000"/>
          </a:bodyPr>
          <a:lstStyle/>
          <a:p>
            <a:pPr>
              <a:spcBef>
                <a:spcPts val="1200"/>
              </a:spcBef>
            </a:pPr>
            <a:r>
              <a:rPr lang="en-US" dirty="0" smtClean="0"/>
              <a:t>Maintainable</a:t>
            </a:r>
          </a:p>
          <a:p>
            <a:pPr>
              <a:spcBef>
                <a:spcPts val="1200"/>
              </a:spcBef>
            </a:pPr>
            <a:r>
              <a:rPr lang="en-US" dirty="0" smtClean="0"/>
              <a:t>Ease of Update</a:t>
            </a:r>
          </a:p>
          <a:p>
            <a:pPr lvl="1">
              <a:spcBef>
                <a:spcPts val="1200"/>
              </a:spcBef>
            </a:pPr>
            <a:r>
              <a:rPr lang="en-US" dirty="0" smtClean="0"/>
              <a:t>Easier way to change text and photos</a:t>
            </a:r>
          </a:p>
          <a:p>
            <a:pPr lvl="1">
              <a:spcBef>
                <a:spcPts val="1200"/>
              </a:spcBef>
            </a:pPr>
            <a:r>
              <a:rPr lang="en-US" dirty="0" smtClean="0"/>
              <a:t>Easier process to add/remove features</a:t>
            </a:r>
          </a:p>
          <a:p>
            <a:pPr>
              <a:spcBef>
                <a:spcPts val="1200"/>
              </a:spcBef>
            </a:pPr>
            <a:r>
              <a:rPr lang="en-US" dirty="0" smtClean="0"/>
              <a:t>Per Dr. H, we can use CMS tool with 100% UI</a:t>
            </a:r>
          </a:p>
          <a:p>
            <a:pPr lvl="1">
              <a:spcBef>
                <a:spcPts val="1200"/>
              </a:spcBef>
            </a:pPr>
            <a:r>
              <a:rPr lang="en-US" dirty="0" smtClean="0"/>
              <a:t>Website prototype satisfies code customization </a:t>
            </a:r>
            <a:r>
              <a:rPr lang="en-US" dirty="0" err="1" smtClean="0"/>
              <a:t>rqmt</a:t>
            </a:r>
            <a:endParaRPr lang="en-US" dirty="0" smtClean="0"/>
          </a:p>
          <a:p>
            <a:pPr>
              <a:spcBef>
                <a:spcPts val="1200"/>
              </a:spcBef>
            </a:pPr>
            <a:r>
              <a:rPr lang="en-US" dirty="0" smtClean="0"/>
              <a:t>Mr</a:t>
            </a:r>
            <a:r>
              <a:rPr lang="en-US" dirty="0"/>
              <a:t>. Pease </a:t>
            </a:r>
            <a:r>
              <a:rPr lang="en-US" dirty="0" smtClean="0"/>
              <a:t>approved the following requirements</a:t>
            </a:r>
            <a:endParaRPr lang="en-US" dirty="0"/>
          </a:p>
          <a:p>
            <a:pPr lvl="1">
              <a:spcBef>
                <a:spcPts val="1200"/>
              </a:spcBef>
            </a:pPr>
            <a:r>
              <a:rPr lang="en-US" sz="2400" b="1" dirty="0"/>
              <a:t>5.2</a:t>
            </a:r>
            <a:r>
              <a:rPr lang="en-US" sz="2400" dirty="0"/>
              <a:t> Volunteers with user accounts shall be able to log their volunteer date, time, locations, and tasks performed.  </a:t>
            </a:r>
            <a:r>
              <a:rPr lang="en-US" sz="2400" strike="sngStrike" dirty="0">
                <a:solidFill>
                  <a:srgbClr val="FF0000"/>
                </a:solidFill>
              </a:rPr>
              <a:t>The app shall allow a representative to log in and confirm these data entered by volunteers</a:t>
            </a:r>
          </a:p>
          <a:p>
            <a:pPr lvl="1">
              <a:spcBef>
                <a:spcPts val="1200"/>
              </a:spcBef>
            </a:pPr>
            <a:r>
              <a:rPr lang="en-US" sz="2400" b="1" dirty="0"/>
              <a:t>5.4</a:t>
            </a:r>
            <a:r>
              <a:rPr lang="en-US" sz="2400" dirty="0"/>
              <a:t> Total volunteer hours for Hardman Farm shall be tracked also through SGW website.  Volunteer Hours table in the database will include the Hardman hours with distinct label.  The Hardman Farm manager can then be given access to the site to log in all volunteer hours or the volunteers can log in their Hardman Farm hours at the same site using a selector to distinguish them from their other volunteer hours</a:t>
            </a:r>
          </a:p>
          <a:p>
            <a:pPr>
              <a:spcBef>
                <a:spcPts val="1200"/>
              </a:spcBef>
            </a:pPr>
            <a:r>
              <a:rPr lang="en-US" dirty="0" smtClean="0"/>
              <a:t>Removed validation feature from </a:t>
            </a:r>
            <a:r>
              <a:rPr lang="en-US" dirty="0" err="1" smtClean="0"/>
              <a:t>rqmts</a:t>
            </a:r>
            <a:r>
              <a:rPr lang="en-US" dirty="0" smtClean="0"/>
              <a:t>/Project Charter</a:t>
            </a:r>
            <a:endParaRPr lang="en-US" dirty="0"/>
          </a:p>
        </p:txBody>
      </p:sp>
    </p:spTree>
    <p:extLst>
      <p:ext uri="{BB962C8B-B14F-4D97-AF65-F5344CB8AC3E}">
        <p14:creationId xmlns:p14="http://schemas.microsoft.com/office/powerpoint/2010/main" val="1034652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Additional Criteria</a:t>
            </a:r>
            <a:endParaRPr lang="en-US" b="1"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pPr marL="457200" lvl="0" indent="-457200">
              <a:lnSpc>
                <a:spcPct val="115000"/>
              </a:lnSpc>
              <a:spcBef>
                <a:spcPts val="1200"/>
              </a:spcBef>
              <a:buFont typeface="+mj-lt"/>
              <a:buAutoNum type="arabicPeriod"/>
            </a:pPr>
            <a:r>
              <a:rPr lang="en-US" dirty="0" smtClean="0">
                <a:ea typeface="Calibri"/>
                <a:cs typeface="Times New Roman"/>
              </a:rPr>
              <a:t>Better Site Security</a:t>
            </a:r>
            <a:endParaRPr lang="en-US" dirty="0">
              <a:ea typeface="Calibri"/>
              <a:cs typeface="Times New Roman"/>
            </a:endParaRPr>
          </a:p>
          <a:p>
            <a:pPr marL="457200" lvl="0" indent="-457200">
              <a:lnSpc>
                <a:spcPct val="115000"/>
              </a:lnSpc>
              <a:spcBef>
                <a:spcPts val="1200"/>
              </a:spcBef>
              <a:buFont typeface="+mj-lt"/>
              <a:buAutoNum type="arabicPeriod"/>
            </a:pPr>
            <a:r>
              <a:rPr lang="en-US" dirty="0" smtClean="0">
                <a:ea typeface="Calibri"/>
                <a:cs typeface="Times New Roman"/>
              </a:rPr>
              <a:t>Low to average learning </a:t>
            </a:r>
            <a:r>
              <a:rPr lang="en-US" dirty="0">
                <a:ea typeface="Calibri"/>
                <a:cs typeface="Times New Roman"/>
              </a:rPr>
              <a:t>curve</a:t>
            </a:r>
          </a:p>
          <a:p>
            <a:pPr marL="457200" lvl="0" indent="-457200">
              <a:lnSpc>
                <a:spcPct val="115000"/>
              </a:lnSpc>
              <a:spcBef>
                <a:spcPts val="1200"/>
              </a:spcBef>
              <a:buFont typeface="+mj-lt"/>
              <a:buAutoNum type="arabicPeriod"/>
            </a:pPr>
            <a:r>
              <a:rPr lang="en-US" dirty="0" smtClean="0">
                <a:ea typeface="Calibri"/>
                <a:cs typeface="Times New Roman"/>
              </a:rPr>
              <a:t>Low Site Hosting Cost</a:t>
            </a:r>
            <a:endParaRPr lang="en-US" dirty="0">
              <a:ea typeface="Calibri"/>
              <a:cs typeface="Times New Roman"/>
            </a:endParaRPr>
          </a:p>
          <a:p>
            <a:pPr marL="457200" lvl="0" indent="-457200">
              <a:lnSpc>
                <a:spcPct val="115000"/>
              </a:lnSpc>
              <a:spcBef>
                <a:spcPts val="1200"/>
              </a:spcBef>
              <a:buFont typeface="+mj-lt"/>
              <a:buAutoNum type="arabicPeriod"/>
            </a:pPr>
            <a:r>
              <a:rPr lang="en-US" dirty="0">
                <a:ea typeface="Calibri"/>
                <a:cs typeface="Times New Roman"/>
              </a:rPr>
              <a:t>Code is </a:t>
            </a:r>
            <a:r>
              <a:rPr lang="en-US" dirty="0" smtClean="0">
                <a:ea typeface="Calibri"/>
                <a:cs typeface="Times New Roman"/>
              </a:rPr>
              <a:t>accessible/portable</a:t>
            </a:r>
            <a:endParaRPr lang="en-US" dirty="0">
              <a:ea typeface="Calibri"/>
              <a:cs typeface="Times New Roman"/>
            </a:endParaRPr>
          </a:p>
          <a:p>
            <a:pPr marL="457200" lvl="0" indent="-457200">
              <a:lnSpc>
                <a:spcPct val="115000"/>
              </a:lnSpc>
              <a:spcBef>
                <a:spcPts val="1200"/>
              </a:spcBef>
              <a:buFont typeface="+mj-lt"/>
              <a:buAutoNum type="arabicPeriod"/>
            </a:pPr>
            <a:r>
              <a:rPr lang="en-US" dirty="0">
                <a:ea typeface="Calibri"/>
                <a:cs typeface="Times New Roman"/>
              </a:rPr>
              <a:t>Mobile support</a:t>
            </a:r>
          </a:p>
          <a:p>
            <a:pPr marL="457200" lvl="0" indent="-457200">
              <a:lnSpc>
                <a:spcPct val="115000"/>
              </a:lnSpc>
              <a:spcBef>
                <a:spcPts val="1200"/>
              </a:spcBef>
              <a:buFont typeface="+mj-lt"/>
              <a:buAutoNum type="arabicPeriod"/>
            </a:pPr>
            <a:r>
              <a:rPr lang="en-US" dirty="0">
                <a:ea typeface="Calibri"/>
                <a:cs typeface="Times New Roman"/>
              </a:rPr>
              <a:t>Search engine functionality</a:t>
            </a:r>
          </a:p>
          <a:p>
            <a:pPr marL="457200" lvl="0" indent="-457200">
              <a:lnSpc>
                <a:spcPct val="115000"/>
              </a:lnSpc>
              <a:spcBef>
                <a:spcPts val="1200"/>
              </a:spcBef>
              <a:buFont typeface="+mj-lt"/>
              <a:buAutoNum type="arabicPeriod"/>
            </a:pPr>
            <a:r>
              <a:rPr lang="en-US" dirty="0">
                <a:ea typeface="Calibri"/>
                <a:cs typeface="Times New Roman"/>
              </a:rPr>
              <a:t>Form plugins &amp; MySQL support</a:t>
            </a:r>
          </a:p>
          <a:p>
            <a:pPr marL="457200" lvl="0" indent="-457200">
              <a:lnSpc>
                <a:spcPct val="115000"/>
              </a:lnSpc>
              <a:spcBef>
                <a:spcPts val="1200"/>
              </a:spcBef>
              <a:buFont typeface="+mj-lt"/>
              <a:buAutoNum type="arabicPeriod"/>
            </a:pPr>
            <a:r>
              <a:rPr lang="en-US" dirty="0">
                <a:ea typeface="Calibri"/>
                <a:cs typeface="Times New Roman"/>
              </a:rPr>
              <a:t>Twitter feed &amp; blog </a:t>
            </a:r>
            <a:r>
              <a:rPr lang="en-US" dirty="0" smtClean="0">
                <a:ea typeface="Calibri"/>
                <a:cs typeface="Times New Roman"/>
              </a:rPr>
              <a:t>support</a:t>
            </a:r>
            <a:r>
              <a:rPr lang="en-US" dirty="0" smtClean="0">
                <a:solidFill>
                  <a:srgbClr val="FF0000"/>
                </a:solidFill>
                <a:ea typeface="Calibri"/>
                <a:cs typeface="Times New Roman"/>
              </a:rPr>
              <a:t>?</a:t>
            </a:r>
            <a:endParaRPr lang="en-US" dirty="0">
              <a:solidFill>
                <a:srgbClr val="FF0000"/>
              </a:solidFill>
              <a:ea typeface="Calibri"/>
              <a:cs typeface="Times New Roman"/>
            </a:endParaRPr>
          </a:p>
        </p:txBody>
      </p:sp>
    </p:spTree>
    <p:extLst>
      <p:ext uri="{BB962C8B-B14F-4D97-AF65-F5344CB8AC3E}">
        <p14:creationId xmlns:p14="http://schemas.microsoft.com/office/powerpoint/2010/main" val="1178686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03690294"/>
              </p:ext>
            </p:extLst>
          </p:nvPr>
        </p:nvGraphicFramePr>
        <p:xfrm>
          <a:off x="228602" y="1066800"/>
          <a:ext cx="8686798" cy="5193091"/>
        </p:xfrm>
        <a:graphic>
          <a:graphicData uri="http://schemas.openxmlformats.org/drawingml/2006/table">
            <a:tbl>
              <a:tblPr firstRow="1" firstCol="1" bandRow="1"/>
              <a:tblGrid>
                <a:gridCol w="1828798"/>
                <a:gridCol w="3429000"/>
                <a:gridCol w="3429000"/>
              </a:tblGrid>
              <a:tr h="368345">
                <a:tc gridSpan="3">
                  <a:txBody>
                    <a:bodyPr/>
                    <a:lstStyle/>
                    <a:p>
                      <a:pPr marL="0" marR="0" algn="ctr">
                        <a:lnSpc>
                          <a:spcPct val="115000"/>
                        </a:lnSpc>
                        <a:spcBef>
                          <a:spcPts val="0"/>
                        </a:spcBef>
                        <a:spcAft>
                          <a:spcPts val="0"/>
                        </a:spcAft>
                      </a:pPr>
                      <a:r>
                        <a:rPr lang="en-US" sz="2800" b="1" dirty="0">
                          <a:effectLst/>
                          <a:latin typeface="Arial"/>
                          <a:ea typeface="Calibri"/>
                          <a:cs typeface="Times New Roman"/>
                        </a:rPr>
                        <a:t>WordPress vs Joomla!</a:t>
                      </a:r>
                      <a:endParaRPr lang="en-US" sz="2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r h="343168">
                <a:tc>
                  <a:txBody>
                    <a:bodyPr/>
                    <a:lstStyle/>
                    <a:p>
                      <a:pPr marL="0" marR="0" algn="ctr">
                        <a:lnSpc>
                          <a:spcPct val="115000"/>
                        </a:lnSpc>
                        <a:spcBef>
                          <a:spcPts val="0"/>
                        </a:spcBef>
                        <a:spcAft>
                          <a:spcPts val="0"/>
                        </a:spcAft>
                      </a:pPr>
                      <a:r>
                        <a:rPr lang="en-US" sz="1200">
                          <a:effectLst/>
                          <a:latin typeface="Arial"/>
                          <a:ea typeface="Calibri"/>
                          <a:cs typeface="Times New Roman"/>
                        </a:rPr>
                        <a:t> </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000" b="1" dirty="0">
                          <a:effectLst/>
                          <a:latin typeface="Arial"/>
                          <a:ea typeface="Calibri"/>
                          <a:cs typeface="Times New Roman"/>
                        </a:rPr>
                        <a:t>PHP / WP</a:t>
                      </a:r>
                      <a:endParaRPr lang="en-US" sz="20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000" b="1" dirty="0">
                          <a:effectLst/>
                          <a:latin typeface="Arial"/>
                          <a:ea typeface="Calibri"/>
                          <a:cs typeface="Times New Roman"/>
                        </a:rPr>
                        <a:t>PHP / Joomla!</a:t>
                      </a:r>
                      <a:endParaRPr lang="en-US" sz="20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09597">
                <a:tc>
                  <a:txBody>
                    <a:bodyPr/>
                    <a:lstStyle/>
                    <a:p>
                      <a:pPr marL="0" marR="0">
                        <a:lnSpc>
                          <a:spcPct val="115000"/>
                        </a:lnSpc>
                        <a:spcBef>
                          <a:spcPts val="0"/>
                        </a:spcBef>
                        <a:spcAft>
                          <a:spcPts val="0"/>
                        </a:spcAft>
                      </a:pPr>
                      <a:r>
                        <a:rPr lang="en-US" sz="1800" dirty="0">
                          <a:effectLst/>
                          <a:latin typeface="Arial"/>
                          <a:ea typeface="Calibri"/>
                          <a:cs typeface="Times New Roman"/>
                        </a:rPr>
                        <a:t>Free Themes</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3000+</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a:effectLst/>
                          <a:latin typeface="Arial"/>
                          <a:ea typeface="Calibri"/>
                          <a:cs typeface="Times New Roman"/>
                        </a:rPr>
                        <a:t>1000+</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308850">
                <a:tc>
                  <a:txBody>
                    <a:bodyPr/>
                    <a:lstStyle/>
                    <a:p>
                      <a:pPr marL="0" marR="0">
                        <a:lnSpc>
                          <a:spcPct val="115000"/>
                        </a:lnSpc>
                        <a:spcBef>
                          <a:spcPts val="0"/>
                        </a:spcBef>
                        <a:spcAft>
                          <a:spcPts val="0"/>
                        </a:spcAft>
                      </a:pPr>
                      <a:r>
                        <a:rPr lang="en-US" sz="1800" dirty="0">
                          <a:effectLst/>
                          <a:latin typeface="Arial"/>
                          <a:ea typeface="Calibri"/>
                          <a:cs typeface="Times New Roman"/>
                        </a:rPr>
                        <a:t>Free Plugins</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44K</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a:effectLst/>
                          <a:latin typeface="Arial"/>
                          <a:ea typeface="Calibri"/>
                          <a:cs typeface="Times New Roman"/>
                        </a:rPr>
                        <a:t>5K</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308850">
                <a:tc>
                  <a:txBody>
                    <a:bodyPr/>
                    <a:lstStyle/>
                    <a:p>
                      <a:pPr marL="0" marR="0">
                        <a:lnSpc>
                          <a:spcPct val="115000"/>
                        </a:lnSpc>
                        <a:spcBef>
                          <a:spcPts val="0"/>
                        </a:spcBef>
                        <a:spcAft>
                          <a:spcPts val="0"/>
                        </a:spcAft>
                      </a:pPr>
                      <a:r>
                        <a:rPr lang="en-US" sz="1800" dirty="0" smtClean="0">
                          <a:effectLst/>
                          <a:latin typeface="Arial"/>
                          <a:ea typeface="Calibri"/>
                          <a:cs typeface="Times New Roman"/>
                        </a:rPr>
                        <a:t>Hosting Cost</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Free - $25</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a:effectLst/>
                          <a:latin typeface="Arial"/>
                          <a:ea typeface="Calibri"/>
                          <a:cs typeface="Times New Roman"/>
                        </a:rPr>
                        <a:t>$30 - $80</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566227">
                <a:tc>
                  <a:txBody>
                    <a:bodyPr/>
                    <a:lstStyle/>
                    <a:p>
                      <a:pPr marL="0" marR="0">
                        <a:lnSpc>
                          <a:spcPct val="115000"/>
                        </a:lnSpc>
                        <a:spcBef>
                          <a:spcPts val="0"/>
                        </a:spcBef>
                        <a:spcAft>
                          <a:spcPts val="0"/>
                        </a:spcAft>
                      </a:pPr>
                      <a:r>
                        <a:rPr lang="en-US" sz="1800">
                          <a:effectLst/>
                          <a:latin typeface="Arial"/>
                          <a:ea typeface="Calibri"/>
                          <a:cs typeface="Times New Roman"/>
                        </a:rPr>
                        <a:t>Frequency of updates</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40 days</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a:effectLst/>
                          <a:latin typeface="Arial"/>
                          <a:ea typeface="Calibri"/>
                          <a:cs typeface="Times New Roman"/>
                        </a:rPr>
                        <a:t>36 days</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926552">
                <a:tc>
                  <a:txBody>
                    <a:bodyPr/>
                    <a:lstStyle/>
                    <a:p>
                      <a:pPr marL="0" marR="0">
                        <a:lnSpc>
                          <a:spcPct val="115000"/>
                        </a:lnSpc>
                        <a:spcBef>
                          <a:spcPts val="0"/>
                        </a:spcBef>
                        <a:spcAft>
                          <a:spcPts val="0"/>
                        </a:spcAft>
                      </a:pPr>
                      <a:r>
                        <a:rPr lang="en-US" sz="1800">
                          <a:effectLst/>
                          <a:latin typeface="Arial"/>
                          <a:ea typeface="Calibri"/>
                          <a:cs typeface="Times New Roman"/>
                        </a:rPr>
                        <a:t>Security</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Target for hackers and prone to attacks; vulnerabilities in CMS </a:t>
                      </a:r>
                      <a:r>
                        <a:rPr lang="en-US" sz="1800" dirty="0" smtClean="0">
                          <a:effectLst/>
                          <a:latin typeface="Arial"/>
                          <a:ea typeface="Calibri"/>
                          <a:cs typeface="Times New Roman"/>
                        </a:rPr>
                        <a:t>from </a:t>
                      </a:r>
                      <a:r>
                        <a:rPr lang="en-US" sz="1800" dirty="0">
                          <a:effectLst/>
                          <a:latin typeface="Arial"/>
                          <a:ea typeface="Calibri"/>
                          <a:cs typeface="Times New Roman"/>
                        </a:rPr>
                        <a:t>3rd party </a:t>
                      </a:r>
                      <a:r>
                        <a:rPr lang="en-US" sz="1800" dirty="0" smtClean="0">
                          <a:effectLst/>
                          <a:latin typeface="Arial"/>
                          <a:ea typeface="Calibri"/>
                          <a:cs typeface="Times New Roman"/>
                        </a:rPr>
                        <a:t>plugins</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Uses SSL Certificate on web server</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617702">
                <a:tc>
                  <a:txBody>
                    <a:bodyPr/>
                    <a:lstStyle/>
                    <a:p>
                      <a:pPr marL="0" marR="0">
                        <a:lnSpc>
                          <a:spcPct val="115000"/>
                        </a:lnSpc>
                        <a:spcBef>
                          <a:spcPts val="0"/>
                        </a:spcBef>
                        <a:spcAft>
                          <a:spcPts val="0"/>
                        </a:spcAft>
                      </a:pPr>
                      <a:r>
                        <a:rPr lang="en-US" sz="1800">
                          <a:effectLst/>
                          <a:latin typeface="Arial"/>
                          <a:ea typeface="Calibri"/>
                          <a:cs typeface="Times New Roman"/>
                        </a:rPr>
                        <a:t>Maintenance</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Releases updates that may be incompatible with your site</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Uses built-in updater</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566227">
                <a:tc>
                  <a:txBody>
                    <a:bodyPr/>
                    <a:lstStyle/>
                    <a:p>
                      <a:pPr marL="0" marR="0">
                        <a:lnSpc>
                          <a:spcPct val="115000"/>
                        </a:lnSpc>
                        <a:spcBef>
                          <a:spcPts val="0"/>
                        </a:spcBef>
                        <a:spcAft>
                          <a:spcPts val="0"/>
                        </a:spcAft>
                      </a:pPr>
                      <a:r>
                        <a:rPr lang="en-US" sz="1800">
                          <a:effectLst/>
                          <a:latin typeface="Arial"/>
                          <a:ea typeface="Calibri"/>
                          <a:cs typeface="Times New Roman"/>
                        </a:rPr>
                        <a:t>Mobile Support</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Responsive site</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Supports various mobile devices</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r h="617702">
                <a:tc>
                  <a:txBody>
                    <a:bodyPr/>
                    <a:lstStyle/>
                    <a:p>
                      <a:pPr marL="0" marR="0">
                        <a:lnSpc>
                          <a:spcPct val="115000"/>
                        </a:lnSpc>
                        <a:spcBef>
                          <a:spcPts val="0"/>
                        </a:spcBef>
                        <a:spcAft>
                          <a:spcPts val="0"/>
                        </a:spcAft>
                      </a:pPr>
                      <a:r>
                        <a:rPr lang="en-US" sz="1800">
                          <a:effectLst/>
                          <a:latin typeface="Arial"/>
                          <a:ea typeface="Calibri"/>
                          <a:cs typeface="Times New Roman"/>
                        </a:rPr>
                        <a:t>Learning curve</a:t>
                      </a:r>
                      <a:endParaRPr lang="en-US" sz="18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Fairly easy to learn with complex </a:t>
                      </a:r>
                      <a:r>
                        <a:rPr lang="en-US" sz="1800" dirty="0" smtClean="0">
                          <a:effectLst/>
                          <a:latin typeface="Arial"/>
                          <a:ea typeface="Calibri"/>
                          <a:cs typeface="Times New Roman"/>
                        </a:rPr>
                        <a:t>documentation</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marL="0" marR="0" algn="ctr">
                        <a:lnSpc>
                          <a:spcPct val="115000"/>
                        </a:lnSpc>
                        <a:spcBef>
                          <a:spcPts val="0"/>
                        </a:spcBef>
                        <a:spcAft>
                          <a:spcPts val="0"/>
                        </a:spcAft>
                      </a:pPr>
                      <a:r>
                        <a:rPr lang="en-US" sz="1800" dirty="0">
                          <a:effectLst/>
                          <a:latin typeface="Arial"/>
                          <a:ea typeface="Calibri"/>
                          <a:cs typeface="Times New Roman"/>
                        </a:rPr>
                        <a:t>Fairly easy to </a:t>
                      </a:r>
                      <a:r>
                        <a:rPr lang="en-US" sz="1800" dirty="0" smtClean="0">
                          <a:effectLst/>
                          <a:latin typeface="Arial"/>
                          <a:ea typeface="Calibri"/>
                          <a:cs typeface="Times New Roman"/>
                        </a:rPr>
                        <a:t>learn with detailed documentation</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2929385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WordPress Site Hosting Price</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4" y="1447800"/>
            <a:ext cx="9058275" cy="4782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 y="6381690"/>
            <a:ext cx="3962400" cy="40011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hlinkClick r:id="rId3"/>
              </a:rPr>
              <a:t>https://wordpress.com/#plans</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150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838200"/>
          </a:xfrm>
        </p:spPr>
        <p:txBody>
          <a:bodyPr>
            <a:normAutofit/>
          </a:bodyPr>
          <a:lstStyle/>
          <a:p>
            <a:r>
              <a:rPr lang="en-US" b="1" dirty="0" smtClean="0"/>
              <a:t>Joomla! Site Hosting Price</a:t>
            </a:r>
            <a:endParaRPr lang="en-US" b="1" dirty="0"/>
          </a:p>
        </p:txBody>
      </p:sp>
      <p:sp>
        <p:nvSpPr>
          <p:cNvPr id="3" name="Rectangle 2"/>
          <p:cNvSpPr/>
          <p:nvPr/>
        </p:nvSpPr>
        <p:spPr>
          <a:xfrm>
            <a:off x="533400" y="6381690"/>
            <a:ext cx="3962400" cy="40011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hlinkClick r:id="rId2"/>
              </a:rPr>
              <a:t>https://www.joomla.com/</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762000"/>
            <a:ext cx="6743239" cy="569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128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2971800" cy="1143000"/>
          </a:xfrm>
        </p:spPr>
        <p:txBody>
          <a:bodyPr>
            <a:noAutofit/>
          </a:bodyPr>
          <a:lstStyle/>
          <a:p>
            <a:r>
              <a:rPr lang="en-US" sz="3600" b="1" dirty="0" smtClean="0"/>
              <a:t>Squarespace CMS &amp; Hosting Price</a:t>
            </a:r>
            <a:endParaRPr lang="en-US" sz="3600" b="1" dirty="0"/>
          </a:p>
        </p:txBody>
      </p:sp>
      <p:sp>
        <p:nvSpPr>
          <p:cNvPr id="3" name="Rectangle 2"/>
          <p:cNvSpPr/>
          <p:nvPr/>
        </p:nvSpPr>
        <p:spPr>
          <a:xfrm>
            <a:off x="0" y="5961698"/>
            <a:ext cx="3048000" cy="707886"/>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hlinkClick r:id="rId2"/>
              </a:rPr>
              <a:t>https://www.squarespace.com/#websites</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304800"/>
            <a:ext cx="6148388" cy="638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593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Site123 CMS &amp; Hosting</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96859"/>
            <a:ext cx="7162800" cy="5280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066800" y="6381690"/>
            <a:ext cx="3962400" cy="40011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hlinkClick r:id="rId3"/>
              </a:rPr>
              <a:t>https://www.site123.com/faq</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570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656</Words>
  <Application>Microsoft Office PowerPoint</Application>
  <PresentationFormat>On-screen Show (4:3)</PresentationFormat>
  <Paragraphs>152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MIST7590 Team Meeting November 1, 2017</vt:lpstr>
      <vt:lpstr>Site Security Update</vt:lpstr>
      <vt:lpstr>Project Requirements</vt:lpstr>
      <vt:lpstr>Additional Criteria</vt:lpstr>
      <vt:lpstr>PowerPoint Presentation</vt:lpstr>
      <vt:lpstr>WordPress Site Hosting Price</vt:lpstr>
      <vt:lpstr>Joomla! Site Hosting Price</vt:lpstr>
      <vt:lpstr>Squarespace CMS &amp; Hosting Price</vt:lpstr>
      <vt:lpstr>Site123 CMS &amp; Hosting</vt:lpstr>
      <vt:lpstr>BACKUPS</vt:lpstr>
      <vt:lpstr>User Stories</vt:lpstr>
      <vt:lpstr>PowerPoint Presentation</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SGW Website Options</dc:title>
  <dc:creator>Jojo</dc:creator>
  <cp:lastModifiedBy>Jojo</cp:lastModifiedBy>
  <cp:revision>51</cp:revision>
  <dcterms:created xsi:type="dcterms:W3CDTF">2017-10-18T17:50:34Z</dcterms:created>
  <dcterms:modified xsi:type="dcterms:W3CDTF">2017-11-02T01:33:05Z</dcterms:modified>
</cp:coreProperties>
</file>