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70" r:id="rId5"/>
    <p:sldId id="273" r:id="rId6"/>
    <p:sldId id="271" r:id="rId7"/>
    <p:sldId id="274" r:id="rId8"/>
    <p:sldId id="272" r:id="rId9"/>
    <p:sldId id="275" r:id="rId10"/>
    <p:sldId id="276" r:id="rId11"/>
    <p:sldId id="259" r:id="rId12"/>
    <p:sldId id="260" r:id="rId13"/>
    <p:sldId id="261" r:id="rId14"/>
    <p:sldId id="262" r:id="rId15"/>
    <p:sldId id="263" r:id="rId16"/>
    <p:sldId id="265" r:id="rId17"/>
    <p:sldId id="267" r:id="rId18"/>
    <p:sldId id="269" r:id="rId19"/>
    <p:sldId id="264" r:id="rId20"/>
    <p:sldId id="26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139" autoAdjust="0"/>
  </p:normalViewPr>
  <p:slideViewPr>
    <p:cSldViewPr>
      <p:cViewPr>
        <p:scale>
          <a:sx n="70" d="100"/>
          <a:sy n="70" d="100"/>
        </p:scale>
        <p:origin x="-130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E77B19-4C30-44B4-BD0B-CE34772B3C65}" type="datetimeFigureOut">
              <a:rPr lang="en-US" smtClean="0"/>
              <a:t>10/23/2017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08C6C5-DD63-4A3D-AD22-7D6D36F6A3FB}" type="slidenum">
              <a:rPr lang="en-US" smtClean="0"/>
              <a:t>‹#›</a:t>
            </a:fld>
            <a:endParaRPr lang="en-US" dirty="0"/>
          </a:p>
        </p:txBody>
      </p:sp>
    </p:spTree>
    <p:extLst>
      <p:ext uri="{BB962C8B-B14F-4D97-AF65-F5344CB8AC3E}">
        <p14:creationId xmlns:p14="http://schemas.microsoft.com/office/powerpoint/2010/main" val="617778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person who performs volunteer work for Smithgall</a:t>
            </a:r>
            <a:r>
              <a:rPr lang="en-US" baseline="0" dirty="0" smtClean="0"/>
              <a:t> Woods (SGW) is a Friends Chapter member.  All other volunteers that are NOT Friends Chapter members are tracked through the Georgia State Park website.</a:t>
            </a:r>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11</a:t>
            </a:fld>
            <a:endParaRPr lang="en-US" dirty="0"/>
          </a:p>
        </p:txBody>
      </p:sp>
    </p:spTree>
    <p:extLst>
      <p:ext uri="{BB962C8B-B14F-4D97-AF65-F5344CB8AC3E}">
        <p14:creationId xmlns:p14="http://schemas.microsoft.com/office/powerpoint/2010/main" val="2710567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bubble “Placeholder for Volunteer Use Cases” is only used in this diagram to indicate some</a:t>
            </a:r>
            <a:r>
              <a:rPr lang="en-US" baseline="0" dirty="0" smtClean="0"/>
              <a:t> use cases from the Volunteer actor.</a:t>
            </a:r>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12</a:t>
            </a:fld>
            <a:endParaRPr lang="en-US" dirty="0"/>
          </a:p>
        </p:txBody>
      </p:sp>
    </p:spTree>
    <p:extLst>
      <p:ext uri="{BB962C8B-B14F-4D97-AF65-F5344CB8AC3E}">
        <p14:creationId xmlns:p14="http://schemas.microsoft.com/office/powerpoint/2010/main" val="1795511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Friends</a:t>
            </a:r>
            <a:r>
              <a:rPr lang="en-US" baseline="0" dirty="0" smtClean="0"/>
              <a:t> Volunteer workflow describes the existing Friends Volunteer Log process.</a:t>
            </a:r>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13</a:t>
            </a:fld>
            <a:endParaRPr lang="en-US" dirty="0"/>
          </a:p>
        </p:txBody>
      </p:sp>
    </p:spTree>
    <p:extLst>
      <p:ext uri="{BB962C8B-B14F-4D97-AF65-F5344CB8AC3E}">
        <p14:creationId xmlns:p14="http://schemas.microsoft.com/office/powerpoint/2010/main" val="3786742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Admin Workflow</a:t>
            </a:r>
            <a:r>
              <a:rPr lang="en-US" baseline="0" dirty="0" smtClean="0"/>
              <a:t> is based on the proposed user/system requirements.  A separate login page for Admin will be developed, and an Admin/Password pair will be set up initially in the MySQL “admin_login” table.  Then, the Admin must log in first to create user accounts with admin privileges.</a:t>
            </a:r>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14</a:t>
            </a:fld>
            <a:endParaRPr lang="en-US" dirty="0"/>
          </a:p>
        </p:txBody>
      </p:sp>
    </p:spTree>
    <p:extLst>
      <p:ext uri="{BB962C8B-B14F-4D97-AF65-F5344CB8AC3E}">
        <p14:creationId xmlns:p14="http://schemas.microsoft.com/office/powerpoint/2010/main" val="409166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a:t>
            </a:r>
            <a:r>
              <a:rPr lang="en-US" baseline="0" dirty="0" smtClean="0"/>
              <a:t> on the team’s initial assessment of the SGW’s existing databases, only six tables were originally defined as shown here with one-to-many relationship.  The rest of the tables in the databases were defined without references or relationships.</a:t>
            </a:r>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15</a:t>
            </a:fld>
            <a:endParaRPr lang="en-US" dirty="0"/>
          </a:p>
        </p:txBody>
      </p:sp>
    </p:spTree>
    <p:extLst>
      <p:ext uri="{BB962C8B-B14F-4D97-AF65-F5344CB8AC3E}">
        <p14:creationId xmlns:p14="http://schemas.microsoft.com/office/powerpoint/2010/main" val="502692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data model is based on the proposed user/system requirements.  The “admin” and “projects” tables</a:t>
            </a:r>
            <a:r>
              <a:rPr lang="en-US" baseline="0" dirty="0" smtClean="0"/>
              <a:t> are added and related to the “volunteer_hours” table with one-to-many relationship as shown here.  In the “volunteer_hours” table, two attributes (approvalStatus and approvedBy) are also added for Admin validation of volunteer data.</a:t>
            </a:r>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16</a:t>
            </a:fld>
            <a:endParaRPr lang="en-US" dirty="0"/>
          </a:p>
        </p:txBody>
      </p:sp>
    </p:spTree>
    <p:extLst>
      <p:ext uri="{BB962C8B-B14F-4D97-AF65-F5344CB8AC3E}">
        <p14:creationId xmlns:p14="http://schemas.microsoft.com/office/powerpoint/2010/main" val="21261801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973A1A-3B12-4F13-9E45-4B4F2CF06D13}" type="datetimeFigureOut">
              <a:rPr lang="en-US" smtClean="0"/>
              <a:t>10/23/2017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21F66C-39A6-4C3A-A1A1-6F9314C131ED}" type="slidenum">
              <a:rPr lang="en-US" smtClean="0"/>
              <a:t>‹#›</a:t>
            </a:fld>
            <a:endParaRPr lang="en-US" dirty="0"/>
          </a:p>
        </p:txBody>
      </p:sp>
      <p:pic>
        <p:nvPicPr>
          <p:cNvPr id="7" name="Picture 2" descr="C:\Users\Jojo\Documents\MIT Degree\Fall 2017\MIST 7590E Master of Internet Tech Project I\Project\Deliverables\6 Sep Deliverable\park_raccoon_new.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34518" y="3047482"/>
            <a:ext cx="2499281" cy="3277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542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973A1A-3B12-4F13-9E45-4B4F2CF06D13}" type="datetimeFigureOut">
              <a:rPr lang="en-US" smtClean="0"/>
              <a:t>10/23/2017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74937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973A1A-3B12-4F13-9E45-4B4F2CF06D13}" type="datetimeFigureOut">
              <a:rPr lang="en-US" smtClean="0"/>
              <a:t>10/23/2017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3672605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973A1A-3B12-4F13-9E45-4B4F2CF06D13}" type="datetimeFigureOut">
              <a:rPr lang="en-US" smtClean="0"/>
              <a:t>10/23/2017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21F66C-39A6-4C3A-A1A1-6F9314C131ED}" type="slidenum">
              <a:rPr lang="en-US" smtClean="0"/>
              <a:t>‹#›</a:t>
            </a:fld>
            <a:endParaRPr lang="en-US" dirty="0"/>
          </a:p>
        </p:txBody>
      </p:sp>
      <p:pic>
        <p:nvPicPr>
          <p:cNvPr id="7" name="Picture 2" descr="C:\Users\Jojo\Documents\MIT Degree\Fall 2017\MIST 7590E Master of Internet Tech Project I\Project\Deliverables\6 Sep Deliverable\park_raccoon_new.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88627" y="152400"/>
            <a:ext cx="1046046"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261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973A1A-3B12-4F13-9E45-4B4F2CF06D13}" type="datetimeFigureOut">
              <a:rPr lang="en-US" smtClean="0"/>
              <a:t>10/23/2017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2448405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973A1A-3B12-4F13-9E45-4B4F2CF06D13}" type="datetimeFigureOut">
              <a:rPr lang="en-US" smtClean="0"/>
              <a:t>10/23/2017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1027912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973A1A-3B12-4F13-9E45-4B4F2CF06D13}" type="datetimeFigureOut">
              <a:rPr lang="en-US" smtClean="0"/>
              <a:t>10/23/2017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8566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973A1A-3B12-4F13-9E45-4B4F2CF06D13}" type="datetimeFigureOut">
              <a:rPr lang="en-US" smtClean="0"/>
              <a:t>10/23/2017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1134861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973A1A-3B12-4F13-9E45-4B4F2CF06D13}" type="datetimeFigureOut">
              <a:rPr lang="en-US" smtClean="0"/>
              <a:t>10/23/2017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2610057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973A1A-3B12-4F13-9E45-4B4F2CF06D13}" type="datetimeFigureOut">
              <a:rPr lang="en-US" smtClean="0"/>
              <a:t>10/23/2017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3826481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973A1A-3B12-4F13-9E45-4B4F2CF06D13}" type="datetimeFigureOut">
              <a:rPr lang="en-US" smtClean="0"/>
              <a:t>10/23/2017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3285342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3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973A1A-3B12-4F13-9E45-4B4F2CF06D13}" type="datetimeFigureOut">
              <a:rPr lang="en-US" smtClean="0"/>
              <a:t>10/23/2017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21F66C-39A6-4C3A-A1A1-6F9314C131ED}" type="slidenum">
              <a:rPr lang="en-US" smtClean="0"/>
              <a:t>‹#›</a:t>
            </a:fld>
            <a:endParaRPr lang="en-US" dirty="0"/>
          </a:p>
        </p:txBody>
      </p:sp>
    </p:spTree>
    <p:extLst>
      <p:ext uri="{BB962C8B-B14F-4D97-AF65-F5344CB8AC3E}">
        <p14:creationId xmlns:p14="http://schemas.microsoft.com/office/powerpoint/2010/main" val="3341747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gastateparks.org/smithgallwood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gastateparks.org/smithgallwood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609600" y="2286000"/>
            <a:ext cx="8062912" cy="3352800"/>
          </a:xfrm>
          <a:prstGeom prst="rect">
            <a:avLst/>
          </a:prstGeom>
        </p:spPr>
        <p:txBody>
          <a:bodyPr vert="horz" anchor="t">
            <a:normAutofit lnSpcReduction="10000"/>
          </a:bodyPr>
          <a:lstStyle>
            <a:lvl1pPr marL="0" marR="36576" indent="0" algn="r" rtl="0" eaLnBrk="1" latinLnBrk="0" hangingPunct="1">
              <a:spcBef>
                <a:spcPts val="0"/>
              </a:spcBef>
              <a:buClr>
                <a:schemeClr val="accent1"/>
              </a:buClr>
              <a:buSzPct val="80000"/>
              <a:buFont typeface="Wingdings 2"/>
              <a:buNone/>
              <a:defRPr kumimoji="0" sz="2400" kern="1200">
                <a:ln>
                  <a:noFill/>
                </a:ln>
                <a:solidFill>
                  <a:schemeClr val="tx2">
                    <a:lumMod val="60000"/>
                    <a:lumOff val="40000"/>
                  </a:schemeClr>
                </a:solidFill>
                <a:latin typeface="+mn-lt"/>
                <a:ea typeface="+mn-ea"/>
                <a:cs typeface="+mn-cs"/>
              </a:defRPr>
            </a:lvl1pPr>
            <a:lvl2pPr marL="457200" indent="0" algn="ctr" rtl="0" eaLnBrk="1" latinLnBrk="0" hangingPunct="1">
              <a:spcBef>
                <a:spcPct val="20000"/>
              </a:spcBef>
              <a:buClr>
                <a:schemeClr val="accent1"/>
              </a:buClr>
              <a:buSzPct val="95000"/>
              <a:buFont typeface="Verdana"/>
              <a:buNone/>
              <a:defRPr kumimoji="0" sz="2600" kern="1200">
                <a:solidFill>
                  <a:schemeClr val="tx1"/>
                </a:solidFill>
                <a:latin typeface="+mn-lt"/>
                <a:ea typeface="+mn-ea"/>
                <a:cs typeface="+mn-cs"/>
              </a:defRPr>
            </a:lvl2pPr>
            <a:lvl3pPr marL="914400" indent="0" algn="ctr" rtl="0" eaLnBrk="1" latinLnBrk="0" hangingPunct="1">
              <a:spcBef>
                <a:spcPct val="20000"/>
              </a:spcBef>
              <a:buClr>
                <a:schemeClr val="accent1"/>
              </a:buClr>
              <a:buFont typeface="Wingdings 2"/>
              <a:buNone/>
              <a:defRPr kumimoji="0" sz="2400" kern="1200">
                <a:solidFill>
                  <a:schemeClr val="tx1"/>
                </a:solidFill>
                <a:latin typeface="+mn-lt"/>
                <a:ea typeface="+mn-ea"/>
                <a:cs typeface="+mn-cs"/>
              </a:defRPr>
            </a:lvl3pPr>
            <a:lvl4pPr marL="1371600" indent="0" algn="ctr" rtl="0" eaLnBrk="1" latinLnBrk="0" hangingPunct="1">
              <a:spcBef>
                <a:spcPct val="20000"/>
              </a:spcBef>
              <a:buClr>
                <a:schemeClr val="accent1"/>
              </a:buClr>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1">
                  <a:tint val="75000"/>
                </a:schemeClr>
              </a:buClr>
              <a:buFont typeface="Wingdings 2"/>
              <a:buNone/>
              <a:defRPr kumimoji="0" sz="1900" kern="1200">
                <a:solidFill>
                  <a:schemeClr val="tx1"/>
                </a:solidFill>
                <a:latin typeface="+mn-lt"/>
                <a:ea typeface="+mn-ea"/>
                <a:cs typeface="+mn-cs"/>
              </a:defRPr>
            </a:lvl5pPr>
            <a:lvl6pPr marL="2286000" indent="0" algn="ctr" rtl="0" eaLnBrk="1" latinLnBrk="0" hangingPunct="1">
              <a:spcBef>
                <a:spcPct val="20000"/>
              </a:spcBef>
              <a:buClr>
                <a:schemeClr val="accent1">
                  <a:tint val="75000"/>
                </a:schemeClr>
              </a:buClr>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1">
                  <a:tint val="75000"/>
                </a:schemeClr>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accent1">
                  <a:tint val="75000"/>
                </a:schemeClr>
              </a:buClr>
              <a:buFont typeface="Wingdings 2"/>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1">
                  <a:tint val="75000"/>
                </a:schemeClr>
              </a:buClr>
              <a:buFont typeface="Wingdings 2"/>
              <a:buNone/>
              <a:defRPr kumimoji="0" sz="1600" kern="1200">
                <a:solidFill>
                  <a:schemeClr val="tx1"/>
                </a:solidFill>
                <a:latin typeface="+mn-lt"/>
                <a:ea typeface="+mn-ea"/>
                <a:cs typeface="+mn-cs"/>
              </a:defRPr>
            </a:lvl9pPr>
          </a:lstStyle>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rPr>
              <a:t>MIST7590 – MIT Project</a:t>
            </a:r>
            <a:r>
              <a:rPr kumimoji="0" lang="en-US" sz="2400" b="1" i="0" u="none" strike="noStrike" kern="1200" cap="none" spc="0" normalizeH="0" noProof="0" dirty="0" smtClean="0">
                <a:ln>
                  <a:noFill/>
                </a:ln>
                <a:solidFill>
                  <a:schemeClr val="tx1">
                    <a:lumMod val="75000"/>
                    <a:lumOff val="25000"/>
                  </a:schemeClr>
                </a:solidFill>
                <a:effectLst/>
                <a:uLnTx/>
                <a:uFillTx/>
                <a:latin typeface="Calibri" panose="020F0502020204030204" pitchFamily="34" charset="0"/>
              </a:rPr>
              <a:t> I</a:t>
            </a:r>
            <a:endPar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endParaRP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rPr>
              <a:t>Andrea Castresana</a:t>
            </a: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lang="en-US" b="1" dirty="0" smtClean="0">
                <a:solidFill>
                  <a:schemeClr val="tx1">
                    <a:lumMod val="75000"/>
                    <a:lumOff val="25000"/>
                  </a:schemeClr>
                </a:solidFill>
                <a:latin typeface="Calibri" panose="020F0502020204030204" pitchFamily="34" charset="0"/>
              </a:rPr>
              <a:t>Jennifer Lazo</a:t>
            </a: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rPr>
              <a:t>Alexander Couch</a:t>
            </a: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rPr>
              <a:t>Clark Williams</a:t>
            </a: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rPr>
              <a:t>Eliseo Santos</a:t>
            </a: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endPar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endParaRP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lang="en-US" b="1" dirty="0" smtClean="0">
                <a:solidFill>
                  <a:schemeClr val="tx1">
                    <a:lumMod val="75000"/>
                    <a:lumOff val="25000"/>
                  </a:schemeClr>
                </a:solidFill>
                <a:latin typeface="Calibri" panose="020F0502020204030204" pitchFamily="34" charset="0"/>
              </a:rPr>
              <a:t>October 25</a:t>
            </a:r>
            <a:r>
              <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rPr>
              <a:t>, 2017</a:t>
            </a:r>
            <a:endParaRPr kumimoji="0" lang="en-US" sz="2400" b="1" i="0" u="none" strike="noStrike" kern="1200" cap="none" spc="0" normalizeH="0" baseline="0" noProof="0" dirty="0">
              <a:ln>
                <a:noFill/>
              </a:ln>
              <a:solidFill>
                <a:schemeClr val="tx1">
                  <a:lumMod val="75000"/>
                  <a:lumOff val="25000"/>
                </a:schemeClr>
              </a:solidFill>
              <a:effectLst/>
              <a:uLnTx/>
              <a:uFillTx/>
              <a:latin typeface="Calibri" panose="020F0502020204030204" pitchFamily="34" charset="0"/>
            </a:endParaRPr>
          </a:p>
        </p:txBody>
      </p:sp>
      <p:sp>
        <p:nvSpPr>
          <p:cNvPr id="6" name="Title 1"/>
          <p:cNvSpPr txBox="1">
            <a:spLocks/>
          </p:cNvSpPr>
          <p:nvPr/>
        </p:nvSpPr>
        <p:spPr>
          <a:xfrm>
            <a:off x="623888" y="776288"/>
            <a:ext cx="8062912" cy="1470025"/>
          </a:xfrm>
          <a:prstGeom prst="rect">
            <a:avLst/>
          </a:prstGeom>
        </p:spPr>
        <p:txBody>
          <a:bodyPr vert="horz" anchor="b">
            <a:normAutofit/>
          </a:bodyPr>
          <a:lstStyle>
            <a:lvl1pPr marL="484632" algn="r" rtl="0" eaLnBrk="1" latinLnBrk="0" hangingPunct="1">
              <a:spcBef>
                <a:spcPct val="0"/>
              </a:spcBef>
              <a:buNone/>
              <a:defRPr kumimoji="0" sz="4400" kern="1200">
                <a:ln w="6350">
                  <a:noFill/>
                </a:ln>
                <a:solidFill>
                  <a:schemeClr val="tx2"/>
                </a:solidFill>
                <a:effectLst/>
                <a:latin typeface="+mj-lt"/>
                <a:ea typeface="+mj-ea"/>
                <a:cs typeface="+mj-cs"/>
              </a:defRPr>
            </a:lvl1pPr>
          </a:lstStyle>
          <a:p>
            <a:pPr marL="484632" marR="0" lvl="0" indent="0" algn="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w="6350">
                  <a:noFill/>
                </a:ln>
                <a:solidFill>
                  <a:schemeClr val="tx1"/>
                </a:solidFill>
                <a:effectLst/>
                <a:uLnTx/>
                <a:uFillTx/>
                <a:latin typeface="Calibri" panose="020F0502020204030204" pitchFamily="34" charset="0"/>
              </a:rPr>
              <a:t>Smithgall Woods</a:t>
            </a:r>
            <a:r>
              <a:rPr kumimoji="0" lang="en-US" sz="4400" b="1" i="0" u="none" strike="noStrike" kern="1200" cap="none" spc="0" normalizeH="0" noProof="0" dirty="0" smtClean="0">
                <a:ln w="6350">
                  <a:noFill/>
                </a:ln>
                <a:solidFill>
                  <a:schemeClr val="tx1"/>
                </a:solidFill>
                <a:effectLst/>
                <a:uLnTx/>
                <a:uFillTx/>
                <a:latin typeface="Calibri" panose="020F0502020204030204" pitchFamily="34" charset="0"/>
              </a:rPr>
              <a:t> Park</a:t>
            </a:r>
            <a:r>
              <a:rPr kumimoji="0" lang="en-US" sz="4400" b="1" i="0" u="none" strike="noStrike" kern="1200" cap="none" spc="0" normalizeH="0" baseline="0" noProof="0" dirty="0" smtClean="0">
                <a:ln w="6350">
                  <a:noFill/>
                </a:ln>
                <a:solidFill>
                  <a:schemeClr val="tx1"/>
                </a:solidFill>
                <a:effectLst/>
                <a:uLnTx/>
                <a:uFillTx/>
                <a:latin typeface="Calibri" panose="020F0502020204030204" pitchFamily="34" charset="0"/>
              </a:rPr>
              <a:t> Website</a:t>
            </a:r>
          </a:p>
          <a:p>
            <a:pPr marL="484632" marR="0" lvl="0" indent="0" algn="r" defTabSz="914400" rtl="0" eaLnBrk="1" fontAlgn="auto" latinLnBrk="0" hangingPunct="1">
              <a:lnSpc>
                <a:spcPct val="100000"/>
              </a:lnSpc>
              <a:spcBef>
                <a:spcPct val="0"/>
              </a:spcBef>
              <a:spcAft>
                <a:spcPts val="0"/>
              </a:spcAft>
              <a:buClrTx/>
              <a:buSzTx/>
              <a:buFontTx/>
              <a:buNone/>
              <a:tabLst/>
              <a:defRPr/>
            </a:pPr>
            <a:r>
              <a:rPr lang="en-US" b="1" dirty="0" smtClean="0">
                <a:solidFill>
                  <a:schemeClr val="tx1"/>
                </a:solidFill>
                <a:latin typeface="Calibri" panose="020F0502020204030204" pitchFamily="34" charset="0"/>
              </a:rPr>
              <a:t>Project Updates</a:t>
            </a:r>
            <a:endParaRPr kumimoji="0" lang="en-US" sz="4400" b="1" i="0" u="none" strike="noStrike" kern="1200" cap="none" spc="0" normalizeH="0" baseline="0" noProof="0" dirty="0">
              <a:ln w="6350">
                <a:noFill/>
              </a:ln>
              <a:solidFill>
                <a:schemeClr val="tx1"/>
              </a:solidFill>
              <a:effectLst/>
              <a:uLnTx/>
              <a:uFillTx/>
              <a:latin typeface="Calibri" panose="020F0502020204030204" pitchFamily="34" charset="0"/>
            </a:endParaRPr>
          </a:p>
        </p:txBody>
      </p:sp>
    </p:spTree>
    <p:extLst>
      <p:ext uri="{BB962C8B-B14F-4D97-AF65-F5344CB8AC3E}">
        <p14:creationId xmlns:p14="http://schemas.microsoft.com/office/powerpoint/2010/main" val="32824492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72400" cy="1143000"/>
          </a:xfrm>
        </p:spPr>
        <p:txBody>
          <a:bodyPr/>
          <a:lstStyle/>
          <a:p>
            <a:r>
              <a:rPr lang="en-US" b="1" dirty="0" smtClean="0"/>
              <a:t>User Stories</a:t>
            </a:r>
            <a:endParaRPr lang="en-US" b="1" dirty="0"/>
          </a:p>
        </p:txBody>
      </p:sp>
      <p:sp>
        <p:nvSpPr>
          <p:cNvPr id="3" name="Content Placeholder 2"/>
          <p:cNvSpPr>
            <a:spLocks noGrp="1"/>
          </p:cNvSpPr>
          <p:nvPr>
            <p:ph idx="1"/>
          </p:nvPr>
        </p:nvSpPr>
        <p:spPr>
          <a:xfrm>
            <a:off x="457200" y="1371600"/>
            <a:ext cx="8153400" cy="5410200"/>
          </a:xfrm>
        </p:spPr>
        <p:txBody>
          <a:bodyPr>
            <a:normAutofit fontScale="62500" lnSpcReduction="20000"/>
          </a:bodyPr>
          <a:lstStyle/>
          <a:p>
            <a:pPr>
              <a:spcBef>
                <a:spcPts val="0"/>
              </a:spcBef>
              <a:spcAft>
                <a:spcPts val="1200"/>
              </a:spcAft>
            </a:pPr>
            <a:r>
              <a:rPr lang="en-US" b="1" dirty="0" smtClean="0"/>
              <a:t>As a Friends Chapter Member,</a:t>
            </a:r>
          </a:p>
          <a:p>
            <a:pPr lvl="1">
              <a:spcBef>
                <a:spcPts val="0"/>
              </a:spcBef>
              <a:spcAft>
                <a:spcPts val="1200"/>
              </a:spcAft>
            </a:pPr>
            <a:r>
              <a:rPr lang="en-US" dirty="0"/>
              <a:t>I can easily register as a volunteer</a:t>
            </a:r>
          </a:p>
          <a:p>
            <a:pPr lvl="1">
              <a:spcBef>
                <a:spcPts val="0"/>
              </a:spcBef>
              <a:spcAft>
                <a:spcPts val="1200"/>
              </a:spcAft>
            </a:pPr>
            <a:r>
              <a:rPr lang="en-US" dirty="0" smtClean="0"/>
              <a:t>I can log my volunteer hours from my phone</a:t>
            </a:r>
          </a:p>
          <a:p>
            <a:pPr lvl="1">
              <a:spcBef>
                <a:spcPts val="0"/>
              </a:spcBef>
              <a:spcAft>
                <a:spcPts val="1200"/>
              </a:spcAft>
            </a:pPr>
            <a:r>
              <a:rPr lang="en-US" dirty="0" smtClean="0"/>
              <a:t>It is easy for me to become a donating “Friend”</a:t>
            </a:r>
          </a:p>
          <a:p>
            <a:pPr lvl="1">
              <a:spcBef>
                <a:spcPts val="0"/>
              </a:spcBef>
              <a:spcAft>
                <a:spcPts val="1200"/>
              </a:spcAft>
            </a:pPr>
            <a:r>
              <a:rPr lang="en-US" dirty="0" smtClean="0"/>
              <a:t>I can easily find the park and view upcoming events</a:t>
            </a:r>
          </a:p>
          <a:p>
            <a:pPr>
              <a:spcBef>
                <a:spcPts val="0"/>
              </a:spcBef>
              <a:spcAft>
                <a:spcPts val="1200"/>
              </a:spcAft>
            </a:pPr>
            <a:r>
              <a:rPr lang="en-US" b="1" dirty="0" smtClean="0"/>
              <a:t>As an Administrator,</a:t>
            </a:r>
          </a:p>
          <a:p>
            <a:pPr lvl="1">
              <a:spcBef>
                <a:spcPts val="0"/>
              </a:spcBef>
              <a:spcAft>
                <a:spcPts val="1200"/>
              </a:spcAft>
            </a:pPr>
            <a:r>
              <a:rPr lang="en-US" dirty="0"/>
              <a:t>I</a:t>
            </a:r>
            <a:r>
              <a:rPr lang="en-US" dirty="0" smtClean="0"/>
              <a:t>t is easy for me to add photos to the website</a:t>
            </a:r>
          </a:p>
          <a:p>
            <a:pPr lvl="1">
              <a:spcBef>
                <a:spcPts val="0"/>
              </a:spcBef>
              <a:spcAft>
                <a:spcPts val="1200"/>
              </a:spcAft>
            </a:pPr>
            <a:r>
              <a:rPr lang="en-US" dirty="0" smtClean="0"/>
              <a:t>I can input, view, edit, and approve volunteer hours</a:t>
            </a:r>
          </a:p>
          <a:p>
            <a:pPr lvl="1">
              <a:spcBef>
                <a:spcPts val="0"/>
              </a:spcBef>
              <a:spcAft>
                <a:spcPts val="1200"/>
              </a:spcAft>
            </a:pPr>
            <a:r>
              <a:rPr lang="en-US" dirty="0" smtClean="0"/>
              <a:t>I can easily publish upcoming events</a:t>
            </a:r>
          </a:p>
          <a:p>
            <a:pPr>
              <a:spcBef>
                <a:spcPts val="0"/>
              </a:spcBef>
              <a:spcAft>
                <a:spcPts val="1200"/>
              </a:spcAft>
            </a:pPr>
            <a:r>
              <a:rPr lang="en-US" b="1" dirty="0" smtClean="0"/>
              <a:t>As a Site Maintainer,</a:t>
            </a:r>
          </a:p>
          <a:p>
            <a:pPr lvl="1">
              <a:spcBef>
                <a:spcPts val="0"/>
              </a:spcBef>
              <a:spcAft>
                <a:spcPts val="1200"/>
              </a:spcAft>
            </a:pPr>
            <a:r>
              <a:rPr lang="en-US" dirty="0" smtClean="0"/>
              <a:t>I can easily understand the website and add features</a:t>
            </a:r>
          </a:p>
          <a:p>
            <a:pPr>
              <a:spcBef>
                <a:spcPts val="0"/>
              </a:spcBef>
              <a:spcAft>
                <a:spcPts val="1200"/>
              </a:spcAft>
            </a:pPr>
            <a:r>
              <a:rPr lang="en-US" b="1" dirty="0" smtClean="0"/>
              <a:t>As a Visitor,</a:t>
            </a:r>
          </a:p>
          <a:p>
            <a:pPr lvl="1">
              <a:spcBef>
                <a:spcPts val="0"/>
              </a:spcBef>
              <a:spcAft>
                <a:spcPts val="1200"/>
              </a:spcAft>
            </a:pPr>
            <a:r>
              <a:rPr lang="en-US" dirty="0" smtClean="0"/>
              <a:t>I can easily find fun activities for me, my friends and family to do</a:t>
            </a:r>
          </a:p>
          <a:p>
            <a:pPr lvl="1">
              <a:spcBef>
                <a:spcPts val="0"/>
              </a:spcBef>
              <a:spcAft>
                <a:spcPts val="1200"/>
              </a:spcAft>
            </a:pPr>
            <a:r>
              <a:rPr lang="en-US" dirty="0" smtClean="0"/>
              <a:t>I can easily find information about renting a cabin</a:t>
            </a:r>
          </a:p>
        </p:txBody>
      </p:sp>
    </p:spTree>
    <p:extLst>
      <p:ext uri="{BB962C8B-B14F-4D97-AF65-F5344CB8AC3E}">
        <p14:creationId xmlns:p14="http://schemas.microsoft.com/office/powerpoint/2010/main" val="41127276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0200" y="152400"/>
            <a:ext cx="2819400" cy="1676400"/>
          </a:xfrm>
        </p:spPr>
        <p:txBody>
          <a:bodyPr>
            <a:noAutofit/>
          </a:bodyPr>
          <a:lstStyle/>
          <a:p>
            <a:r>
              <a:rPr lang="en-US" sz="3800" b="1" dirty="0" smtClean="0"/>
              <a:t>Friends Volunteer Use Cases</a:t>
            </a:r>
            <a:endParaRPr lang="en-US" sz="3800"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66061"/>
            <a:ext cx="5638800" cy="6715739"/>
          </a:xfrm>
          <a:prstGeom prst="rect">
            <a:avLst/>
          </a:prstGeom>
        </p:spPr>
      </p:pic>
    </p:spTree>
    <p:extLst>
      <p:ext uri="{BB962C8B-B14F-4D97-AF65-F5344CB8AC3E}">
        <p14:creationId xmlns:p14="http://schemas.microsoft.com/office/powerpoint/2010/main" val="24922848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800" y="274638"/>
            <a:ext cx="2438400" cy="1143000"/>
          </a:xfrm>
        </p:spPr>
        <p:txBody>
          <a:bodyPr>
            <a:noAutofit/>
          </a:bodyPr>
          <a:lstStyle/>
          <a:p>
            <a:r>
              <a:rPr lang="en-US" sz="4000" b="1" dirty="0" smtClean="0"/>
              <a:t>Admin Use Cases</a:t>
            </a:r>
            <a:endParaRPr lang="en-US" sz="4000"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28600"/>
            <a:ext cx="4648200" cy="6528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89759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543800" cy="685800"/>
          </a:xfrm>
        </p:spPr>
        <p:txBody>
          <a:bodyPr>
            <a:normAutofit fontScale="90000"/>
          </a:bodyPr>
          <a:lstStyle/>
          <a:p>
            <a:r>
              <a:rPr lang="en-US" b="1" dirty="0" smtClean="0"/>
              <a:t>Friends Volunteer Workflow</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685800"/>
            <a:ext cx="7772400" cy="6134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67337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1112"/>
            <a:ext cx="8229600" cy="508488"/>
          </a:xfrm>
        </p:spPr>
        <p:txBody>
          <a:bodyPr>
            <a:noAutofit/>
          </a:bodyPr>
          <a:lstStyle/>
          <a:p>
            <a:r>
              <a:rPr lang="en-US" sz="4000" b="1" dirty="0" smtClean="0"/>
              <a:t>Admin Workflow</a:t>
            </a:r>
            <a:endParaRPr lang="en-US" sz="4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685801"/>
            <a:ext cx="8181975" cy="60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52724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t>Existing Data Model</a:t>
            </a:r>
            <a:endParaRPr lang="en-US"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066800"/>
            <a:ext cx="7466013" cy="569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10016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Suggested Data Model</a:t>
            </a:r>
            <a:endParaRPr 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448" y="1491471"/>
            <a:ext cx="8458200" cy="53426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73252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18" y="274638"/>
            <a:ext cx="7957782" cy="1143000"/>
          </a:xfrm>
        </p:spPr>
        <p:txBody>
          <a:bodyPr>
            <a:normAutofit/>
          </a:bodyPr>
          <a:lstStyle/>
          <a:p>
            <a:r>
              <a:rPr lang="en-US" sz="3700" b="1" dirty="0">
                <a:solidFill>
                  <a:prstClr val="black"/>
                </a:solidFill>
              </a:rPr>
              <a:t>Home Page </a:t>
            </a:r>
            <a:r>
              <a:rPr lang="en-US" sz="3700" b="1" dirty="0" smtClean="0">
                <a:solidFill>
                  <a:prstClr val="black"/>
                </a:solidFill>
              </a:rPr>
              <a:t>Mockup </a:t>
            </a:r>
            <a:r>
              <a:rPr lang="en-US" sz="3700" b="1" dirty="0">
                <a:solidFill>
                  <a:prstClr val="black"/>
                </a:solidFill>
              </a:rPr>
              <a:t>(Desktop Version)</a:t>
            </a:r>
            <a:endParaRPr lang="en-US" sz="3700" b="1" dirty="0"/>
          </a:p>
        </p:txBody>
      </p:sp>
      <p:sp>
        <p:nvSpPr>
          <p:cNvPr id="6" name="Title 1"/>
          <p:cNvSpPr txBox="1">
            <a:spLocks/>
          </p:cNvSpPr>
          <p:nvPr/>
        </p:nvSpPr>
        <p:spPr>
          <a:xfrm>
            <a:off x="43218" y="1600200"/>
            <a:ext cx="4376382"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223837" lvl="1" algn="ctr" rtl="0">
              <a:spcBef>
                <a:spcPts val="600"/>
              </a:spcBef>
              <a:defRPr/>
            </a:pPr>
            <a:r>
              <a:rPr lang="en-US" sz="2800" b="1" u="sng" kern="1200" dirty="0" smtClean="0">
                <a:solidFill>
                  <a:prstClr val="black"/>
                </a:solidFill>
                <a:latin typeface="Calibri"/>
              </a:rPr>
              <a:t>Current Home Page</a:t>
            </a:r>
            <a:endParaRPr lang="en-US" sz="2800" u="sng" kern="0" dirty="0">
              <a:solidFill>
                <a:sysClr val="windowText" lastClr="000000"/>
              </a:solidFill>
            </a:endParaRPr>
          </a:p>
        </p:txBody>
      </p:sp>
      <p:sp>
        <p:nvSpPr>
          <p:cNvPr id="7" name="Title 1"/>
          <p:cNvSpPr txBox="1">
            <a:spLocks/>
          </p:cNvSpPr>
          <p:nvPr/>
        </p:nvSpPr>
        <p:spPr>
          <a:xfrm>
            <a:off x="5029200" y="1295400"/>
            <a:ext cx="4038600"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223837" lvl="1" algn="ctr" rtl="0">
              <a:spcBef>
                <a:spcPts val="600"/>
              </a:spcBef>
              <a:defRPr/>
            </a:pPr>
            <a:r>
              <a:rPr lang="en-US" sz="2800" b="1" u="sng" dirty="0" smtClean="0">
                <a:solidFill>
                  <a:prstClr val="black"/>
                </a:solidFill>
                <a:latin typeface="Calibri"/>
              </a:rPr>
              <a:t>Proposed</a:t>
            </a:r>
            <a:r>
              <a:rPr lang="en-US" sz="2800" b="1" u="sng" kern="1200" dirty="0" smtClean="0">
                <a:solidFill>
                  <a:prstClr val="black"/>
                </a:solidFill>
                <a:latin typeface="Calibri"/>
              </a:rPr>
              <a:t> Home Page</a:t>
            </a:r>
            <a:endParaRPr lang="en-US" sz="2800" u="sng" kern="0" dirty="0">
              <a:solidFill>
                <a:sysClr val="windowText" lastClr="000000"/>
              </a:solidFill>
            </a:endParaRPr>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2017184"/>
            <a:ext cx="4191000" cy="4688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438399"/>
            <a:ext cx="4563534" cy="4267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03380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400" y="304800"/>
            <a:ext cx="4419600" cy="1143000"/>
          </a:xfrm>
        </p:spPr>
        <p:txBody>
          <a:bodyPr>
            <a:noAutofit/>
          </a:bodyPr>
          <a:lstStyle/>
          <a:p>
            <a:r>
              <a:rPr lang="en-US" sz="3600" b="1" dirty="0">
                <a:solidFill>
                  <a:prstClr val="black"/>
                </a:solidFill>
              </a:rPr>
              <a:t>Home Page </a:t>
            </a:r>
            <a:r>
              <a:rPr lang="en-US" sz="3600" b="1" dirty="0" smtClean="0">
                <a:solidFill>
                  <a:prstClr val="black"/>
                </a:solidFill>
              </a:rPr>
              <a:t>Mockup </a:t>
            </a:r>
            <a:r>
              <a:rPr lang="en-US" sz="3600" b="1" dirty="0">
                <a:solidFill>
                  <a:prstClr val="black"/>
                </a:solidFill>
              </a:rPr>
              <a:t>(Mobile Version)</a:t>
            </a:r>
            <a:endParaRPr lang="en-US" sz="3600" b="1"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616" y="381000"/>
            <a:ext cx="3051984" cy="6267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54284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Way Ahead</a:t>
            </a:r>
            <a:endParaRPr lang="en-US" b="1" dirty="0"/>
          </a:p>
        </p:txBody>
      </p:sp>
      <p:sp>
        <p:nvSpPr>
          <p:cNvPr id="3" name="Content Placeholder 2"/>
          <p:cNvSpPr>
            <a:spLocks noGrp="1"/>
          </p:cNvSpPr>
          <p:nvPr>
            <p:ph idx="1"/>
          </p:nvPr>
        </p:nvSpPr>
        <p:spPr>
          <a:xfrm>
            <a:off x="381000" y="1447800"/>
            <a:ext cx="8382000" cy="5334000"/>
          </a:xfrm>
        </p:spPr>
        <p:txBody>
          <a:bodyPr>
            <a:normAutofit fontScale="85000" lnSpcReduction="20000"/>
          </a:bodyPr>
          <a:lstStyle/>
          <a:p>
            <a:r>
              <a:rPr lang="en-US" dirty="0" smtClean="0"/>
              <a:t>Awaiting clarification from Mr. Pease on following requirements</a:t>
            </a:r>
          </a:p>
          <a:p>
            <a:pPr lvl="1"/>
            <a:r>
              <a:rPr lang="en-US" sz="2400" b="1" dirty="0"/>
              <a:t>5.2</a:t>
            </a:r>
            <a:r>
              <a:rPr lang="en-US" sz="2400" dirty="0"/>
              <a:t> Volunteers with user accounts shall be able to log their volunteer date, time, locations, and tasks performed.  </a:t>
            </a:r>
            <a:r>
              <a:rPr lang="en-US" sz="2400" dirty="0">
                <a:solidFill>
                  <a:srgbClr val="FF0000"/>
                </a:solidFill>
              </a:rPr>
              <a:t>The app shall allow a representative to log in and confirm these data entered by </a:t>
            </a:r>
            <a:r>
              <a:rPr lang="en-US" sz="2400" dirty="0" smtClean="0">
                <a:solidFill>
                  <a:srgbClr val="FF0000"/>
                </a:solidFill>
              </a:rPr>
              <a:t>volunteers</a:t>
            </a:r>
          </a:p>
          <a:p>
            <a:pPr lvl="1"/>
            <a:r>
              <a:rPr lang="en-US" sz="2400" b="1" dirty="0"/>
              <a:t>5.4</a:t>
            </a:r>
            <a:r>
              <a:rPr lang="en-US" sz="2400" dirty="0"/>
              <a:t> Total volunteer hours for Hardman Farm shall be tracked also through SGW website. Volunteer Hours table in the database will include the Hardman hours with distinct label.  The Hardman Farm manager can then be given access to the site to log in all volunteer hours or the volunteers can log in their Hardman Farm hours at the same site using a selector to distinguish them from their other volunteer hours</a:t>
            </a:r>
            <a:endParaRPr lang="en-US" sz="2400" dirty="0" smtClean="0"/>
          </a:p>
          <a:p>
            <a:r>
              <a:rPr lang="en-US" dirty="0" smtClean="0"/>
              <a:t>Update logical models</a:t>
            </a:r>
          </a:p>
          <a:p>
            <a:r>
              <a:rPr lang="en-US" dirty="0"/>
              <a:t>Continue working on Project </a:t>
            </a:r>
            <a:r>
              <a:rPr lang="en-US" dirty="0" smtClean="0"/>
              <a:t>Charter (75% done)</a:t>
            </a:r>
          </a:p>
          <a:p>
            <a:r>
              <a:rPr lang="en-US" dirty="0" smtClean="0"/>
              <a:t>Usability Testing to update text, photos, &amp; features</a:t>
            </a:r>
          </a:p>
          <a:p>
            <a:pPr lvl="1"/>
            <a:r>
              <a:rPr lang="en-US" dirty="0" smtClean="0"/>
              <a:t>WordPress Tool</a:t>
            </a:r>
          </a:p>
          <a:p>
            <a:pPr lvl="1"/>
            <a:r>
              <a:rPr lang="en-US" dirty="0" smtClean="0"/>
              <a:t>Simple </a:t>
            </a:r>
            <a:r>
              <a:rPr lang="en-US" dirty="0"/>
              <a:t>website </a:t>
            </a:r>
            <a:r>
              <a:rPr lang="en-US" dirty="0" smtClean="0"/>
              <a:t>prototype</a:t>
            </a:r>
          </a:p>
        </p:txBody>
      </p:sp>
    </p:spTree>
    <p:extLst>
      <p:ext uri="{BB962C8B-B14F-4D97-AF65-F5344CB8AC3E}">
        <p14:creationId xmlns:p14="http://schemas.microsoft.com/office/powerpoint/2010/main" val="38183897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Overview</a:t>
            </a:r>
            <a:endParaRPr lang="en-US" dirty="0"/>
          </a:p>
        </p:txBody>
      </p:sp>
      <p:sp>
        <p:nvSpPr>
          <p:cNvPr id="3" name="Content Placeholder 2"/>
          <p:cNvSpPr>
            <a:spLocks noGrp="1"/>
          </p:cNvSpPr>
          <p:nvPr>
            <p:ph idx="1"/>
          </p:nvPr>
        </p:nvSpPr>
        <p:spPr>
          <a:xfrm>
            <a:off x="762000" y="1600200"/>
            <a:ext cx="7696200" cy="4724400"/>
          </a:xfrm>
        </p:spPr>
        <p:txBody>
          <a:bodyPr>
            <a:normAutofit fontScale="85000" lnSpcReduction="20000"/>
          </a:bodyPr>
          <a:lstStyle/>
          <a:p>
            <a:pPr>
              <a:spcBef>
                <a:spcPts val="1200"/>
              </a:spcBef>
            </a:pPr>
            <a:r>
              <a:rPr lang="en-US" sz="3600" dirty="0" smtClean="0"/>
              <a:t>SGW Background</a:t>
            </a:r>
          </a:p>
          <a:p>
            <a:pPr>
              <a:spcBef>
                <a:spcPts val="1200"/>
              </a:spcBef>
            </a:pPr>
            <a:r>
              <a:rPr lang="en-US" sz="3600" dirty="0" smtClean="0"/>
              <a:t>Team Member Roles</a:t>
            </a:r>
          </a:p>
          <a:p>
            <a:pPr>
              <a:spcBef>
                <a:spcPts val="1200"/>
              </a:spcBef>
            </a:pPr>
            <a:r>
              <a:rPr lang="en-US" sz="3600" dirty="0" smtClean="0"/>
              <a:t>System Analysis</a:t>
            </a:r>
          </a:p>
          <a:p>
            <a:pPr>
              <a:spcBef>
                <a:spcPts val="1200"/>
              </a:spcBef>
            </a:pPr>
            <a:r>
              <a:rPr lang="en-US" sz="3600" dirty="0" smtClean="0"/>
              <a:t>User/System Requirements</a:t>
            </a:r>
          </a:p>
          <a:p>
            <a:pPr>
              <a:spcBef>
                <a:spcPts val="1200"/>
              </a:spcBef>
            </a:pPr>
            <a:r>
              <a:rPr lang="en-US" sz="3600" dirty="0" smtClean="0"/>
              <a:t>User Stories</a:t>
            </a:r>
          </a:p>
          <a:p>
            <a:pPr>
              <a:spcBef>
                <a:spcPts val="1200"/>
              </a:spcBef>
            </a:pPr>
            <a:r>
              <a:rPr lang="en-US" sz="3600" dirty="0" smtClean="0"/>
              <a:t>Use Case Diagrams</a:t>
            </a:r>
          </a:p>
          <a:p>
            <a:pPr>
              <a:spcBef>
                <a:spcPts val="1200"/>
              </a:spcBef>
            </a:pPr>
            <a:r>
              <a:rPr lang="en-US" sz="3600" dirty="0" smtClean="0"/>
              <a:t>Workflow Diagrams</a:t>
            </a:r>
          </a:p>
          <a:p>
            <a:pPr>
              <a:spcBef>
                <a:spcPts val="1200"/>
              </a:spcBef>
            </a:pPr>
            <a:r>
              <a:rPr lang="en-US" sz="3600" dirty="0" smtClean="0"/>
              <a:t>Data Models</a:t>
            </a:r>
          </a:p>
          <a:p>
            <a:pPr>
              <a:spcBef>
                <a:spcPts val="1200"/>
              </a:spcBef>
            </a:pPr>
            <a:r>
              <a:rPr lang="en-US" sz="3600" dirty="0" smtClean="0"/>
              <a:t>Way Ahead</a:t>
            </a:r>
          </a:p>
        </p:txBody>
      </p:sp>
    </p:spTree>
    <p:extLst>
      <p:ext uri="{BB962C8B-B14F-4D97-AF65-F5344CB8AC3E}">
        <p14:creationId xmlns:p14="http://schemas.microsoft.com/office/powerpoint/2010/main" val="14572383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Questions</a:t>
            </a:r>
            <a:endParaRPr lang="en-US" sz="5400" b="1" dirty="0"/>
          </a:p>
        </p:txBody>
      </p:sp>
    </p:spTree>
    <p:extLst>
      <p:ext uri="{BB962C8B-B14F-4D97-AF65-F5344CB8AC3E}">
        <p14:creationId xmlns:p14="http://schemas.microsoft.com/office/powerpoint/2010/main" val="24615513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72400" cy="1143000"/>
          </a:xfrm>
        </p:spPr>
        <p:txBody>
          <a:bodyPr/>
          <a:lstStyle/>
          <a:p>
            <a:r>
              <a:rPr lang="en-US" b="1" dirty="0" smtClean="0"/>
              <a:t>Background</a:t>
            </a:r>
            <a:endParaRPr lang="en-US" b="1" dirty="0"/>
          </a:p>
        </p:txBody>
      </p:sp>
      <p:sp>
        <p:nvSpPr>
          <p:cNvPr id="3" name="Content Placeholder 2"/>
          <p:cNvSpPr>
            <a:spLocks noGrp="1"/>
          </p:cNvSpPr>
          <p:nvPr>
            <p:ph idx="1"/>
          </p:nvPr>
        </p:nvSpPr>
        <p:spPr>
          <a:xfrm>
            <a:off x="533400" y="1295400"/>
            <a:ext cx="8229600" cy="5410200"/>
          </a:xfrm>
        </p:spPr>
        <p:txBody>
          <a:bodyPr>
            <a:normAutofit fontScale="85000" lnSpcReduction="20000"/>
          </a:bodyPr>
          <a:lstStyle/>
          <a:p>
            <a:pPr>
              <a:spcBef>
                <a:spcPts val="0"/>
              </a:spcBef>
              <a:spcAft>
                <a:spcPts val="1200"/>
              </a:spcAft>
            </a:pPr>
            <a:r>
              <a:rPr lang="en-US" dirty="0" smtClean="0"/>
              <a:t>Friends of </a:t>
            </a:r>
            <a:r>
              <a:rPr lang="en-US" dirty="0" err="1" smtClean="0"/>
              <a:t>Smithgall</a:t>
            </a:r>
            <a:r>
              <a:rPr lang="en-US" dirty="0" smtClean="0"/>
              <a:t> Woods Park is a state park in Helen, GA</a:t>
            </a:r>
          </a:p>
          <a:p>
            <a:pPr>
              <a:spcBef>
                <a:spcPts val="0"/>
              </a:spcBef>
              <a:spcAft>
                <a:spcPts val="1200"/>
              </a:spcAft>
            </a:pPr>
            <a:r>
              <a:rPr lang="en-US" dirty="0" smtClean="0"/>
              <a:t>Recreational activities include fishing, hiking, camping, and volunteering</a:t>
            </a:r>
          </a:p>
          <a:p>
            <a:pPr>
              <a:spcBef>
                <a:spcPts val="0"/>
              </a:spcBef>
              <a:spcAft>
                <a:spcPts val="1200"/>
              </a:spcAft>
            </a:pPr>
            <a:r>
              <a:rPr lang="en-US" dirty="0" smtClean="0"/>
              <a:t>Part of the site is used to track Friends Chapter members’ volunteer hours which are reported to the state, and SGW earns revenue</a:t>
            </a:r>
          </a:p>
          <a:p>
            <a:pPr>
              <a:spcBef>
                <a:spcPts val="0"/>
              </a:spcBef>
              <a:spcAft>
                <a:spcPts val="1200"/>
              </a:spcAft>
            </a:pPr>
            <a:r>
              <a:rPr lang="en-US" dirty="0" smtClean="0"/>
              <a:t>Other parts of the site provide links to external websites such as </a:t>
            </a:r>
          </a:p>
          <a:p>
            <a:pPr lvl="1">
              <a:spcBef>
                <a:spcPts val="0"/>
              </a:spcBef>
              <a:spcAft>
                <a:spcPts val="1200"/>
              </a:spcAft>
            </a:pPr>
            <a:r>
              <a:rPr lang="en-US" dirty="0" smtClean="0"/>
              <a:t>Lodging Reservations</a:t>
            </a:r>
          </a:p>
          <a:p>
            <a:pPr lvl="1">
              <a:spcBef>
                <a:spcPts val="0"/>
              </a:spcBef>
              <a:spcAft>
                <a:spcPts val="1200"/>
              </a:spcAft>
            </a:pPr>
            <a:r>
              <a:rPr lang="en-US" dirty="0"/>
              <a:t>N</a:t>
            </a:r>
            <a:r>
              <a:rPr lang="en-US" dirty="0" smtClean="0"/>
              <a:t>ewsletter Subscription</a:t>
            </a:r>
          </a:p>
          <a:p>
            <a:pPr lvl="1">
              <a:spcBef>
                <a:spcPts val="0"/>
              </a:spcBef>
              <a:spcAft>
                <a:spcPts val="1200"/>
              </a:spcAft>
            </a:pPr>
            <a:r>
              <a:rPr lang="en-US" dirty="0"/>
              <a:t>B</a:t>
            </a:r>
            <a:r>
              <a:rPr lang="en-US" dirty="0" smtClean="0"/>
              <a:t>ecoming a SGW Friend and Volunteer</a:t>
            </a:r>
          </a:p>
          <a:p>
            <a:pPr lvl="1">
              <a:spcBef>
                <a:spcPts val="0"/>
              </a:spcBef>
              <a:spcAft>
                <a:spcPts val="1200"/>
              </a:spcAft>
            </a:pPr>
            <a:r>
              <a:rPr lang="en-US" dirty="0" smtClean="0"/>
              <a:t>Signing up for Volunteer Opportunities</a:t>
            </a:r>
            <a:endParaRPr lang="en-US" dirty="0"/>
          </a:p>
        </p:txBody>
      </p:sp>
    </p:spTree>
    <p:extLst>
      <p:ext uri="{BB962C8B-B14F-4D97-AF65-F5344CB8AC3E}">
        <p14:creationId xmlns:p14="http://schemas.microsoft.com/office/powerpoint/2010/main" val="6047268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Team Member </a:t>
            </a:r>
            <a:r>
              <a:rPr lang="en-US" b="1" dirty="0" smtClean="0"/>
              <a:t>Roles</a:t>
            </a:r>
            <a:endParaRPr lang="en-US" dirty="0"/>
          </a:p>
        </p:txBody>
      </p:sp>
      <p:sp>
        <p:nvSpPr>
          <p:cNvPr id="3" name="Content Placeholder 2"/>
          <p:cNvSpPr>
            <a:spLocks noGrp="1"/>
          </p:cNvSpPr>
          <p:nvPr>
            <p:ph idx="1"/>
          </p:nvPr>
        </p:nvSpPr>
        <p:spPr>
          <a:xfrm>
            <a:off x="381000" y="1600200"/>
            <a:ext cx="8610600" cy="4800600"/>
          </a:xfrm>
        </p:spPr>
        <p:txBody>
          <a:bodyPr>
            <a:normAutofit/>
          </a:bodyPr>
          <a:lstStyle/>
          <a:p>
            <a:pPr marL="287338" indent="-287338">
              <a:spcBef>
                <a:spcPts val="1200"/>
              </a:spcBef>
            </a:pPr>
            <a:r>
              <a:rPr lang="en-US" sz="3000" b="1" dirty="0"/>
              <a:t>Team Leader/Project Manager</a:t>
            </a:r>
            <a:r>
              <a:rPr lang="en-US" sz="3000" dirty="0"/>
              <a:t> – Eliseo</a:t>
            </a:r>
          </a:p>
          <a:p>
            <a:pPr marL="287338" indent="-287338">
              <a:spcBef>
                <a:spcPts val="1200"/>
              </a:spcBef>
            </a:pPr>
            <a:r>
              <a:rPr lang="en-US" sz="3000" b="1" dirty="0"/>
              <a:t>Client-side Developer</a:t>
            </a:r>
            <a:r>
              <a:rPr lang="en-US" sz="3000" dirty="0"/>
              <a:t> – Jennifer, Andrea</a:t>
            </a:r>
          </a:p>
          <a:p>
            <a:pPr marL="287338" indent="-287338">
              <a:spcBef>
                <a:spcPts val="1200"/>
              </a:spcBef>
            </a:pPr>
            <a:r>
              <a:rPr lang="en-US" sz="3000" b="1" dirty="0"/>
              <a:t>Server-side Developer</a:t>
            </a:r>
            <a:r>
              <a:rPr lang="en-US" sz="3000" dirty="0"/>
              <a:t> – Jennifer, Alex, Eliseo</a:t>
            </a:r>
          </a:p>
          <a:p>
            <a:pPr marL="287338" indent="-287338">
              <a:spcBef>
                <a:spcPts val="1200"/>
              </a:spcBef>
            </a:pPr>
            <a:r>
              <a:rPr lang="en-US" sz="3000" b="1" dirty="0"/>
              <a:t>Database Manager</a:t>
            </a:r>
            <a:r>
              <a:rPr lang="en-US" sz="3000" dirty="0"/>
              <a:t> – Eliseo, Clark</a:t>
            </a:r>
          </a:p>
          <a:p>
            <a:pPr marL="287338" indent="-287338">
              <a:spcBef>
                <a:spcPts val="1200"/>
              </a:spcBef>
            </a:pPr>
            <a:r>
              <a:rPr lang="en-US" sz="3000" b="1" dirty="0"/>
              <a:t>UI/UX Design Manager</a:t>
            </a:r>
            <a:r>
              <a:rPr lang="en-US" sz="3000" dirty="0"/>
              <a:t> – Alex, Jennifer</a:t>
            </a:r>
          </a:p>
          <a:p>
            <a:pPr marL="287338" indent="-287338">
              <a:spcBef>
                <a:spcPts val="1200"/>
              </a:spcBef>
            </a:pPr>
            <a:r>
              <a:rPr lang="en-US" sz="3000" b="1" dirty="0"/>
              <a:t>Test Manager</a:t>
            </a:r>
            <a:r>
              <a:rPr lang="en-US" sz="3000" dirty="0"/>
              <a:t> – Eliseo, Clark</a:t>
            </a:r>
          </a:p>
          <a:p>
            <a:pPr marL="287338" indent="-287338">
              <a:spcBef>
                <a:spcPts val="1200"/>
              </a:spcBef>
            </a:pPr>
            <a:r>
              <a:rPr lang="en-US" sz="3000" b="1" dirty="0"/>
              <a:t>Business Analyst/Requirements Manager</a:t>
            </a:r>
            <a:r>
              <a:rPr lang="en-US" sz="3000" dirty="0"/>
              <a:t> – Andrea, </a:t>
            </a:r>
            <a:r>
              <a:rPr lang="en-US" sz="3000" dirty="0" smtClean="0"/>
              <a:t>Clark</a:t>
            </a:r>
            <a:endParaRPr lang="en-US" sz="3000" dirty="0"/>
          </a:p>
        </p:txBody>
      </p:sp>
    </p:spTree>
    <p:extLst>
      <p:ext uri="{BB962C8B-B14F-4D97-AF65-F5344CB8AC3E}">
        <p14:creationId xmlns:p14="http://schemas.microsoft.com/office/powerpoint/2010/main" val="12446499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72400" cy="1143000"/>
          </a:xfrm>
        </p:spPr>
        <p:txBody>
          <a:bodyPr/>
          <a:lstStyle/>
          <a:p>
            <a:r>
              <a:rPr lang="en-US" b="1" dirty="0" smtClean="0"/>
              <a:t>System Analysis</a:t>
            </a:r>
            <a:endParaRPr lang="en-US" b="1" dirty="0"/>
          </a:p>
        </p:txBody>
      </p:sp>
      <p:sp>
        <p:nvSpPr>
          <p:cNvPr id="3" name="Content Placeholder 2"/>
          <p:cNvSpPr>
            <a:spLocks noGrp="1"/>
          </p:cNvSpPr>
          <p:nvPr>
            <p:ph idx="1"/>
          </p:nvPr>
        </p:nvSpPr>
        <p:spPr>
          <a:xfrm>
            <a:off x="304800" y="1447800"/>
            <a:ext cx="8686800" cy="5257800"/>
          </a:xfrm>
        </p:spPr>
        <p:txBody>
          <a:bodyPr>
            <a:normAutofit fontScale="85000" lnSpcReduction="20000"/>
          </a:bodyPr>
          <a:lstStyle/>
          <a:p>
            <a:pPr>
              <a:spcBef>
                <a:spcPts val="0"/>
              </a:spcBef>
              <a:spcAft>
                <a:spcPts val="1200"/>
              </a:spcAft>
            </a:pPr>
            <a:r>
              <a:rPr lang="en-US" dirty="0" smtClean="0"/>
              <a:t>Investigation of SGW website</a:t>
            </a:r>
          </a:p>
          <a:p>
            <a:pPr lvl="1">
              <a:spcBef>
                <a:spcPts val="0"/>
              </a:spcBef>
              <a:spcAft>
                <a:spcPts val="1200"/>
              </a:spcAft>
            </a:pPr>
            <a:r>
              <a:rPr lang="en-US" dirty="0" smtClean="0"/>
              <a:t>Discovered unnecessary admin accounts</a:t>
            </a:r>
          </a:p>
          <a:p>
            <a:pPr lvl="1">
              <a:spcBef>
                <a:spcPts val="0"/>
              </a:spcBef>
              <a:spcAft>
                <a:spcPts val="1200"/>
              </a:spcAft>
            </a:pPr>
            <a:r>
              <a:rPr lang="en-US" dirty="0" smtClean="0"/>
              <a:t>Found outdated plugins</a:t>
            </a:r>
          </a:p>
          <a:p>
            <a:pPr lvl="1">
              <a:spcBef>
                <a:spcPts val="0"/>
              </a:spcBef>
              <a:spcAft>
                <a:spcPts val="1200"/>
              </a:spcAft>
            </a:pPr>
            <a:r>
              <a:rPr lang="en-US" dirty="0" smtClean="0"/>
              <a:t>Identified malicious injected code &amp; disabled it temporarily</a:t>
            </a:r>
          </a:p>
          <a:p>
            <a:pPr lvl="1">
              <a:spcBef>
                <a:spcPts val="0"/>
              </a:spcBef>
              <a:spcAft>
                <a:spcPts val="1200"/>
              </a:spcAft>
            </a:pPr>
            <a:r>
              <a:rPr lang="en-US" dirty="0" smtClean="0"/>
              <a:t>Proposed temporary solution to security vulnerability</a:t>
            </a:r>
          </a:p>
          <a:p>
            <a:pPr>
              <a:spcBef>
                <a:spcPts val="0"/>
              </a:spcBef>
              <a:spcAft>
                <a:spcPts val="1200"/>
              </a:spcAft>
            </a:pPr>
            <a:r>
              <a:rPr lang="en-US" dirty="0" smtClean="0"/>
              <a:t>Gathered initial user </a:t>
            </a:r>
            <a:r>
              <a:rPr lang="en-US" dirty="0" err="1" smtClean="0"/>
              <a:t>rqmts</a:t>
            </a:r>
            <a:r>
              <a:rPr lang="en-US" dirty="0" smtClean="0"/>
              <a:t> &amp; prioritized them from high to low</a:t>
            </a:r>
          </a:p>
          <a:p>
            <a:pPr>
              <a:spcBef>
                <a:spcPts val="0"/>
              </a:spcBef>
              <a:spcAft>
                <a:spcPts val="1200"/>
              </a:spcAft>
            </a:pPr>
            <a:r>
              <a:rPr lang="en-US" dirty="0" smtClean="0"/>
              <a:t>Developed prioritized </a:t>
            </a:r>
            <a:r>
              <a:rPr lang="en-US" dirty="0" err="1" smtClean="0"/>
              <a:t>rqmts</a:t>
            </a:r>
            <a:r>
              <a:rPr lang="en-US" dirty="0" smtClean="0"/>
              <a:t> into proposed system </a:t>
            </a:r>
            <a:r>
              <a:rPr lang="en-US" dirty="0" err="1" smtClean="0"/>
              <a:t>rqmts</a:t>
            </a:r>
            <a:endParaRPr lang="en-US" dirty="0" smtClean="0"/>
          </a:p>
          <a:p>
            <a:pPr>
              <a:spcBef>
                <a:spcPts val="0"/>
              </a:spcBef>
              <a:spcAft>
                <a:spcPts val="1200"/>
              </a:spcAft>
            </a:pPr>
            <a:r>
              <a:rPr lang="en-US" dirty="0" smtClean="0"/>
              <a:t>Created home page mockups for Mobile &amp; PC views</a:t>
            </a:r>
          </a:p>
          <a:p>
            <a:pPr>
              <a:spcBef>
                <a:spcPts val="0"/>
              </a:spcBef>
              <a:spcAft>
                <a:spcPts val="1200"/>
              </a:spcAft>
            </a:pPr>
            <a:r>
              <a:rPr lang="en-US" dirty="0" smtClean="0"/>
              <a:t>Building simple website prototype for usability testing</a:t>
            </a:r>
          </a:p>
          <a:p>
            <a:pPr>
              <a:spcBef>
                <a:spcPts val="0"/>
              </a:spcBef>
              <a:spcAft>
                <a:spcPts val="1200"/>
              </a:spcAft>
            </a:pPr>
            <a:r>
              <a:rPr lang="en-US" dirty="0" smtClean="0"/>
              <a:t>Initial response from Mr. Pease (client) received Sep 30th</a:t>
            </a:r>
            <a:endParaRPr lang="en-US" dirty="0"/>
          </a:p>
        </p:txBody>
      </p:sp>
    </p:spTree>
    <p:extLst>
      <p:ext uri="{BB962C8B-B14F-4D97-AF65-F5344CB8AC3E}">
        <p14:creationId xmlns:p14="http://schemas.microsoft.com/office/powerpoint/2010/main" val="30781220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3097970276"/>
              </p:ext>
            </p:extLst>
          </p:nvPr>
        </p:nvGraphicFramePr>
        <p:xfrm>
          <a:off x="228600" y="152400"/>
          <a:ext cx="7543800" cy="6569192"/>
        </p:xfrm>
        <a:graphic>
          <a:graphicData uri="http://schemas.openxmlformats.org/drawingml/2006/table">
            <a:tbl>
              <a:tblPr firstRow="1" firstCol="1" bandRow="1">
                <a:tableStyleId>{5C22544A-7EE6-4342-B048-85BDC9FD1C3A}</a:tableStyleId>
              </a:tblPr>
              <a:tblGrid>
                <a:gridCol w="1788736"/>
                <a:gridCol w="4916864"/>
                <a:gridCol w="838200"/>
              </a:tblGrid>
              <a:tr h="533399">
                <a:tc>
                  <a:txBody>
                    <a:bodyPr/>
                    <a:lstStyle/>
                    <a:p>
                      <a:pPr marL="0" marR="0" algn="ctr">
                        <a:lnSpc>
                          <a:spcPct val="115000"/>
                        </a:lnSpc>
                        <a:spcBef>
                          <a:spcPts val="0"/>
                        </a:spcBef>
                        <a:spcAft>
                          <a:spcPts val="0"/>
                        </a:spcAft>
                      </a:pPr>
                      <a:r>
                        <a:rPr lang="en-US" sz="1800" dirty="0">
                          <a:effectLst/>
                        </a:rPr>
                        <a:t>Website Features</a:t>
                      </a:r>
                      <a:endParaRPr lang="en-US" sz="1800" dirty="0">
                        <a:effectLst/>
                        <a:latin typeface="Calibri"/>
                        <a:ea typeface="Calibri"/>
                        <a:cs typeface="Times New Roman"/>
                      </a:endParaRPr>
                    </a:p>
                  </a:txBody>
                  <a:tcPr marL="36752" marR="36752" marT="0" marB="0" anchor="ctr"/>
                </a:tc>
                <a:tc>
                  <a:txBody>
                    <a:bodyPr/>
                    <a:lstStyle/>
                    <a:p>
                      <a:pPr marL="0" marR="0" algn="ctr">
                        <a:lnSpc>
                          <a:spcPct val="115000"/>
                        </a:lnSpc>
                        <a:spcBef>
                          <a:spcPts val="0"/>
                        </a:spcBef>
                        <a:spcAft>
                          <a:spcPts val="0"/>
                        </a:spcAft>
                      </a:pPr>
                      <a:r>
                        <a:rPr lang="en-US" sz="2400" dirty="0">
                          <a:effectLst/>
                        </a:rPr>
                        <a:t>User Requirements</a:t>
                      </a:r>
                      <a:endParaRPr lang="en-US" sz="2400" dirty="0">
                        <a:effectLst/>
                        <a:latin typeface="Calibri"/>
                        <a:ea typeface="Calibri"/>
                        <a:cs typeface="Times New Roman"/>
                      </a:endParaRPr>
                    </a:p>
                  </a:txBody>
                  <a:tcPr marL="36752" marR="36752" marT="0" marB="0" anchor="ctr"/>
                </a:tc>
                <a:tc>
                  <a:txBody>
                    <a:bodyPr/>
                    <a:lstStyle/>
                    <a:p>
                      <a:pPr marL="0" marR="0" algn="ctr">
                        <a:lnSpc>
                          <a:spcPct val="115000"/>
                        </a:lnSpc>
                        <a:spcBef>
                          <a:spcPts val="0"/>
                        </a:spcBef>
                        <a:spcAft>
                          <a:spcPts val="0"/>
                        </a:spcAft>
                      </a:pPr>
                      <a:r>
                        <a:rPr lang="en-US" sz="1800" dirty="0">
                          <a:effectLst/>
                        </a:rPr>
                        <a:t>Priority</a:t>
                      </a:r>
                      <a:endParaRPr lang="en-US" sz="1800" dirty="0">
                        <a:effectLst/>
                        <a:latin typeface="Calibri"/>
                        <a:ea typeface="Calibri"/>
                        <a:cs typeface="Times New Roman"/>
                      </a:endParaRPr>
                    </a:p>
                  </a:txBody>
                  <a:tcPr marL="36752" marR="36752" marT="0" marB="0" anchor="ctr"/>
                </a:tc>
              </a:tr>
              <a:tr h="520762">
                <a:tc rowSpan="4">
                  <a:txBody>
                    <a:bodyPr/>
                    <a:lstStyle/>
                    <a:p>
                      <a:pPr marL="0" marR="0">
                        <a:lnSpc>
                          <a:spcPct val="115000"/>
                        </a:lnSpc>
                        <a:spcBef>
                          <a:spcPts val="0"/>
                        </a:spcBef>
                        <a:spcAft>
                          <a:spcPts val="0"/>
                        </a:spcAft>
                      </a:pPr>
                      <a:r>
                        <a:rPr lang="en-US" sz="1600" dirty="0" smtClean="0">
                          <a:effectLst/>
                        </a:rPr>
                        <a:t>1.0 Website </a:t>
                      </a:r>
                      <a:r>
                        <a:rPr lang="en-US" sz="1600" dirty="0">
                          <a:effectLst/>
                        </a:rPr>
                        <a:t>Pages (Site navigation &amp; content presentation)</a:t>
                      </a:r>
                      <a:endParaRPr lang="en-US" sz="1600" dirty="0">
                        <a:effectLst/>
                        <a:latin typeface="Calibri"/>
                        <a:ea typeface="Calibri"/>
                        <a:cs typeface="Times New Roman"/>
                      </a:endParaRPr>
                    </a:p>
                  </a:txBody>
                  <a:tcPr marL="36752" marR="36752" marT="0" marB="0" anchor="ctr"/>
                </a:tc>
                <a:tc>
                  <a:txBody>
                    <a:bodyPr/>
                    <a:lstStyle/>
                    <a:p>
                      <a:pPr marL="0" marR="0">
                        <a:lnSpc>
                          <a:spcPct val="115000"/>
                        </a:lnSpc>
                        <a:spcBef>
                          <a:spcPts val="0"/>
                        </a:spcBef>
                        <a:spcAft>
                          <a:spcPts val="0"/>
                        </a:spcAft>
                      </a:pPr>
                      <a:r>
                        <a:rPr lang="en-US" sz="1400" dirty="0" smtClean="0">
                          <a:effectLst/>
                        </a:rPr>
                        <a:t>1.1 </a:t>
                      </a:r>
                      <a:r>
                        <a:rPr lang="en-US" sz="1400" dirty="0" err="1" smtClean="0">
                          <a:effectLst/>
                        </a:rPr>
                        <a:t>Smithgall</a:t>
                      </a:r>
                      <a:r>
                        <a:rPr lang="en-US" sz="1400" dirty="0" smtClean="0">
                          <a:effectLst/>
                        </a:rPr>
                        <a:t> </a:t>
                      </a:r>
                      <a:r>
                        <a:rPr lang="en-US" sz="1400" dirty="0">
                          <a:effectLst/>
                        </a:rPr>
                        <a:t>Woods website shall be designed with user-friendly navigation that allows users to find information quickly through logical menu structure.</a:t>
                      </a:r>
                      <a:endParaRPr lang="en-US" sz="1400" dirty="0">
                        <a:effectLst/>
                        <a:latin typeface="Calibri"/>
                        <a:ea typeface="Calibri"/>
                        <a:cs typeface="Times New Roman"/>
                      </a:endParaRPr>
                    </a:p>
                  </a:txBody>
                  <a:tcPr marL="36752" marR="36752" marT="0" marB="0" anchor="ctr"/>
                </a:tc>
                <a:tc>
                  <a:txBody>
                    <a:bodyPr/>
                    <a:lstStyle/>
                    <a:p>
                      <a:pPr marL="0" marR="0" algn="ctr">
                        <a:lnSpc>
                          <a:spcPct val="115000"/>
                        </a:lnSpc>
                        <a:spcBef>
                          <a:spcPts val="0"/>
                        </a:spcBef>
                        <a:spcAft>
                          <a:spcPts val="0"/>
                        </a:spcAft>
                      </a:pPr>
                      <a:r>
                        <a:rPr lang="en-US" sz="1400">
                          <a:effectLst/>
                        </a:rPr>
                        <a:t>Low</a:t>
                      </a:r>
                      <a:endParaRPr lang="en-US" sz="1400">
                        <a:effectLst/>
                        <a:latin typeface="Calibri"/>
                        <a:ea typeface="Calibri"/>
                        <a:cs typeface="Times New Roman"/>
                      </a:endParaRPr>
                    </a:p>
                  </a:txBody>
                  <a:tcPr marL="36752" marR="36752" marT="0" marB="0" anchor="ctr"/>
                </a:tc>
              </a:tr>
              <a:tr h="621535">
                <a:tc vMerge="1">
                  <a:txBody>
                    <a:bodyPr/>
                    <a:lstStyle/>
                    <a:p>
                      <a:endParaRPr lang="en-US"/>
                    </a:p>
                  </a:txBody>
                  <a:tcPr/>
                </a:tc>
                <a:tc>
                  <a:txBody>
                    <a:bodyPr/>
                    <a:lstStyle/>
                    <a:p>
                      <a:pPr marL="0" marR="0">
                        <a:lnSpc>
                          <a:spcPct val="115000"/>
                        </a:lnSpc>
                        <a:spcBef>
                          <a:spcPts val="0"/>
                        </a:spcBef>
                        <a:spcAft>
                          <a:spcPts val="0"/>
                        </a:spcAft>
                      </a:pPr>
                      <a:r>
                        <a:rPr lang="en-US" sz="1400" dirty="0" smtClean="0">
                          <a:effectLst/>
                        </a:rPr>
                        <a:t>1.2 Site </a:t>
                      </a:r>
                      <a:r>
                        <a:rPr lang="en-US" sz="1400" dirty="0">
                          <a:effectLst/>
                        </a:rPr>
                        <a:t>shall include “About Us Friends” page with links to </a:t>
                      </a:r>
                      <a:r>
                        <a:rPr lang="en-US" sz="1400" u="sng" dirty="0">
                          <a:effectLst/>
                          <a:hlinkClick r:id="rId2"/>
                        </a:rPr>
                        <a:t>http://www.gastateparks.org/smithgallwoods</a:t>
                      </a:r>
                      <a:r>
                        <a:rPr lang="en-US" sz="1400" dirty="0">
                          <a:effectLst/>
                        </a:rPr>
                        <a:t> </a:t>
                      </a:r>
                      <a:endParaRPr lang="en-US" sz="1400" dirty="0">
                        <a:effectLst/>
                        <a:latin typeface="Calibri"/>
                        <a:ea typeface="Calibri"/>
                        <a:cs typeface="Times New Roman"/>
                      </a:endParaRPr>
                    </a:p>
                  </a:txBody>
                  <a:tcPr marL="36752" marR="36752" marT="0" marB="0" anchor="ctr"/>
                </a:tc>
                <a:tc>
                  <a:txBody>
                    <a:bodyPr/>
                    <a:lstStyle/>
                    <a:p>
                      <a:pPr marL="0" marR="0" algn="ctr">
                        <a:lnSpc>
                          <a:spcPct val="115000"/>
                        </a:lnSpc>
                        <a:spcBef>
                          <a:spcPts val="0"/>
                        </a:spcBef>
                        <a:spcAft>
                          <a:spcPts val="0"/>
                        </a:spcAft>
                      </a:pPr>
                      <a:r>
                        <a:rPr lang="en-US" sz="1400" b="1" dirty="0">
                          <a:effectLst/>
                        </a:rPr>
                        <a:t>High</a:t>
                      </a:r>
                      <a:endParaRPr lang="en-US" sz="1400" b="1" dirty="0">
                        <a:effectLst/>
                        <a:latin typeface="Calibri"/>
                        <a:ea typeface="Calibri"/>
                        <a:cs typeface="Times New Roman"/>
                      </a:endParaRPr>
                    </a:p>
                  </a:txBody>
                  <a:tcPr marL="36752" marR="36752" marT="0" marB="0" anchor="ctr"/>
                </a:tc>
              </a:tr>
              <a:tr h="621535">
                <a:tc vMerge="1">
                  <a:txBody>
                    <a:bodyPr/>
                    <a:lstStyle/>
                    <a:p>
                      <a:endParaRPr lang="en-US"/>
                    </a:p>
                  </a:txBody>
                  <a:tcPr/>
                </a:tc>
                <a:tc>
                  <a:txBody>
                    <a:bodyPr/>
                    <a:lstStyle/>
                    <a:p>
                      <a:pPr marL="0" marR="0">
                        <a:lnSpc>
                          <a:spcPct val="115000"/>
                        </a:lnSpc>
                        <a:spcBef>
                          <a:spcPts val="0"/>
                        </a:spcBef>
                        <a:spcAft>
                          <a:spcPts val="0"/>
                        </a:spcAft>
                      </a:pPr>
                      <a:r>
                        <a:rPr lang="en-US" sz="1400" dirty="0" smtClean="0">
                          <a:effectLst/>
                        </a:rPr>
                        <a:t>1.3 </a:t>
                      </a:r>
                      <a:r>
                        <a:rPr lang="en-US" sz="1400" dirty="0" err="1" smtClean="0">
                          <a:effectLst/>
                        </a:rPr>
                        <a:t>Smithgall</a:t>
                      </a:r>
                      <a:r>
                        <a:rPr lang="en-US" sz="1400" dirty="0" smtClean="0">
                          <a:effectLst/>
                        </a:rPr>
                        <a:t> </a:t>
                      </a:r>
                      <a:r>
                        <a:rPr lang="en-US" sz="1400" dirty="0">
                          <a:effectLst/>
                        </a:rPr>
                        <a:t>Woods website content of each page shall be arranged in a way to improve its appearance and make it interesting to existing users and future visitors to the site. Text and pictures are a particular concern to the stakeholder</a:t>
                      </a:r>
                      <a:endParaRPr lang="en-US" sz="1400" dirty="0">
                        <a:effectLst/>
                        <a:latin typeface="Calibri"/>
                        <a:ea typeface="Calibri"/>
                        <a:cs typeface="Times New Roman"/>
                      </a:endParaRPr>
                    </a:p>
                  </a:txBody>
                  <a:tcPr marL="36752" marR="36752" marT="0" marB="0" anchor="ctr"/>
                </a:tc>
                <a:tc>
                  <a:txBody>
                    <a:bodyPr/>
                    <a:lstStyle/>
                    <a:p>
                      <a:pPr marL="0" marR="0" algn="ctr">
                        <a:lnSpc>
                          <a:spcPct val="115000"/>
                        </a:lnSpc>
                        <a:spcBef>
                          <a:spcPts val="0"/>
                        </a:spcBef>
                        <a:spcAft>
                          <a:spcPts val="0"/>
                        </a:spcAft>
                      </a:pPr>
                      <a:r>
                        <a:rPr lang="en-US" sz="1400" b="1" dirty="0">
                          <a:effectLst/>
                        </a:rPr>
                        <a:t>High</a:t>
                      </a:r>
                      <a:endParaRPr lang="en-US" sz="1400" b="1" dirty="0">
                        <a:effectLst/>
                        <a:latin typeface="Calibri"/>
                        <a:ea typeface="Calibri"/>
                        <a:cs typeface="Times New Roman"/>
                      </a:endParaRPr>
                    </a:p>
                  </a:txBody>
                  <a:tcPr marL="36752" marR="36752" marT="0" marB="0" anchor="ctr"/>
                </a:tc>
              </a:tr>
              <a:tr h="621535">
                <a:tc vMerge="1">
                  <a:txBody>
                    <a:bodyPr/>
                    <a:lstStyle/>
                    <a:p>
                      <a:endParaRPr lang="en-US"/>
                    </a:p>
                  </a:txBody>
                  <a:tcPr/>
                </a:tc>
                <a:tc>
                  <a:txBody>
                    <a:bodyPr/>
                    <a:lstStyle/>
                    <a:p>
                      <a:pPr marL="0" marR="0">
                        <a:lnSpc>
                          <a:spcPct val="115000"/>
                        </a:lnSpc>
                        <a:spcBef>
                          <a:spcPts val="0"/>
                        </a:spcBef>
                        <a:spcAft>
                          <a:spcPts val="0"/>
                        </a:spcAft>
                      </a:pPr>
                      <a:r>
                        <a:rPr lang="en-US" sz="1400" dirty="0" smtClean="0">
                          <a:effectLst/>
                        </a:rPr>
                        <a:t>1.4 Site </a:t>
                      </a:r>
                      <a:r>
                        <a:rPr lang="en-US" sz="1400" dirty="0">
                          <a:effectLst/>
                        </a:rPr>
                        <a:t>shall display an additional web page that provides information about their “All Access” trail </a:t>
                      </a:r>
                      <a:endParaRPr lang="en-US" sz="1400" dirty="0">
                        <a:effectLst/>
                        <a:latin typeface="Calibri"/>
                        <a:ea typeface="Calibri"/>
                        <a:cs typeface="Times New Roman"/>
                      </a:endParaRPr>
                    </a:p>
                  </a:txBody>
                  <a:tcPr marL="36752" marR="36752" marT="0" marB="0" anchor="ctr"/>
                </a:tc>
                <a:tc>
                  <a:txBody>
                    <a:bodyPr/>
                    <a:lstStyle/>
                    <a:p>
                      <a:pPr marL="0" marR="0" algn="ctr">
                        <a:lnSpc>
                          <a:spcPct val="115000"/>
                        </a:lnSpc>
                        <a:spcBef>
                          <a:spcPts val="0"/>
                        </a:spcBef>
                        <a:spcAft>
                          <a:spcPts val="0"/>
                        </a:spcAft>
                      </a:pPr>
                      <a:r>
                        <a:rPr lang="en-US" sz="1400" b="1" dirty="0">
                          <a:effectLst/>
                        </a:rPr>
                        <a:t>High</a:t>
                      </a:r>
                      <a:endParaRPr lang="en-US" sz="1400" b="1" dirty="0">
                        <a:effectLst/>
                        <a:latin typeface="Calibri"/>
                        <a:ea typeface="Calibri"/>
                        <a:cs typeface="Times New Roman"/>
                      </a:endParaRPr>
                    </a:p>
                  </a:txBody>
                  <a:tcPr marL="36752" marR="36752" marT="0" marB="0" anchor="ctr"/>
                </a:tc>
              </a:tr>
              <a:tr h="621535">
                <a:tc rowSpan="2">
                  <a:txBody>
                    <a:bodyPr/>
                    <a:lstStyle/>
                    <a:p>
                      <a:pPr marL="0" marR="0">
                        <a:lnSpc>
                          <a:spcPct val="115000"/>
                        </a:lnSpc>
                        <a:spcBef>
                          <a:spcPts val="0"/>
                        </a:spcBef>
                        <a:spcAft>
                          <a:spcPts val="0"/>
                        </a:spcAft>
                      </a:pPr>
                      <a:r>
                        <a:rPr lang="en-US" sz="1600" dirty="0" smtClean="0">
                          <a:effectLst/>
                        </a:rPr>
                        <a:t>2.0 Website </a:t>
                      </a:r>
                      <a:r>
                        <a:rPr lang="en-US" sz="1600" dirty="0">
                          <a:effectLst/>
                        </a:rPr>
                        <a:t>Construct</a:t>
                      </a:r>
                      <a:endParaRPr lang="en-US" sz="1600" dirty="0">
                        <a:effectLst/>
                        <a:latin typeface="Calibri"/>
                        <a:ea typeface="Calibri"/>
                        <a:cs typeface="Times New Roman"/>
                      </a:endParaRPr>
                    </a:p>
                  </a:txBody>
                  <a:tcPr marL="36752" marR="36752" marT="0" marB="0" anchor="ctr"/>
                </a:tc>
                <a:tc>
                  <a:txBody>
                    <a:bodyPr/>
                    <a:lstStyle/>
                    <a:p>
                      <a:pPr marL="0" marR="0">
                        <a:lnSpc>
                          <a:spcPct val="115000"/>
                        </a:lnSpc>
                        <a:spcBef>
                          <a:spcPts val="0"/>
                        </a:spcBef>
                        <a:spcAft>
                          <a:spcPts val="0"/>
                        </a:spcAft>
                      </a:pPr>
                      <a:r>
                        <a:rPr lang="en-US" sz="1400" dirty="0" smtClean="0">
                          <a:effectLst/>
                        </a:rPr>
                        <a:t>2.1 The </a:t>
                      </a:r>
                      <a:r>
                        <a:rPr lang="en-US" sz="1400" dirty="0">
                          <a:effectLst/>
                        </a:rPr>
                        <a:t>website shall be rebuilt using Java and </a:t>
                      </a:r>
                      <a:r>
                        <a:rPr lang="en-US" sz="1400" dirty="0" err="1">
                          <a:effectLst/>
                        </a:rPr>
                        <a:t>Javascript</a:t>
                      </a:r>
                      <a:r>
                        <a:rPr lang="en-US" sz="1400" dirty="0">
                          <a:effectLst/>
                        </a:rPr>
                        <a:t> platforms in a way that doesn’t prevent designated representative from maintain and update the site. The majority of representatives will have limited knowledge in these programming languages.</a:t>
                      </a:r>
                      <a:endParaRPr lang="en-US" sz="1400" dirty="0">
                        <a:effectLst/>
                        <a:latin typeface="Calibri"/>
                        <a:ea typeface="Calibri"/>
                        <a:cs typeface="Times New Roman"/>
                      </a:endParaRPr>
                    </a:p>
                  </a:txBody>
                  <a:tcPr marL="36752" marR="36752" marT="0" marB="0" anchor="ctr"/>
                </a:tc>
                <a:tc>
                  <a:txBody>
                    <a:bodyPr/>
                    <a:lstStyle/>
                    <a:p>
                      <a:pPr marL="0" marR="0" algn="ctr">
                        <a:lnSpc>
                          <a:spcPct val="115000"/>
                        </a:lnSpc>
                        <a:spcBef>
                          <a:spcPts val="0"/>
                        </a:spcBef>
                        <a:spcAft>
                          <a:spcPts val="0"/>
                        </a:spcAft>
                      </a:pPr>
                      <a:r>
                        <a:rPr lang="en-US" sz="1400" b="1" dirty="0">
                          <a:effectLst/>
                        </a:rPr>
                        <a:t>High</a:t>
                      </a:r>
                      <a:endParaRPr lang="en-US" sz="1400" b="1" dirty="0">
                        <a:effectLst/>
                        <a:latin typeface="Calibri"/>
                        <a:ea typeface="Calibri"/>
                        <a:cs typeface="Times New Roman"/>
                      </a:endParaRPr>
                    </a:p>
                  </a:txBody>
                  <a:tcPr marL="36752" marR="36752" marT="0" marB="0" anchor="ctr"/>
                </a:tc>
              </a:tr>
              <a:tr h="621535">
                <a:tc vMerge="1">
                  <a:txBody>
                    <a:bodyPr/>
                    <a:lstStyle/>
                    <a:p>
                      <a:endParaRPr lang="en-US"/>
                    </a:p>
                  </a:txBody>
                  <a:tcPr/>
                </a:tc>
                <a:tc>
                  <a:txBody>
                    <a:bodyPr/>
                    <a:lstStyle/>
                    <a:p>
                      <a:pPr marL="0" marR="0">
                        <a:lnSpc>
                          <a:spcPct val="115000"/>
                        </a:lnSpc>
                        <a:spcBef>
                          <a:spcPts val="0"/>
                        </a:spcBef>
                        <a:spcAft>
                          <a:spcPts val="0"/>
                        </a:spcAft>
                      </a:pPr>
                      <a:r>
                        <a:rPr lang="en-US" sz="1400" dirty="0" smtClean="0">
                          <a:effectLst/>
                        </a:rPr>
                        <a:t>2.2 Instructions </a:t>
                      </a:r>
                      <a:r>
                        <a:rPr lang="en-US" sz="1400" dirty="0">
                          <a:effectLst/>
                        </a:rPr>
                        <a:t>and training sessions will be provided in “real world English” to representatives so they know how to address any issues and how to maintain the site.</a:t>
                      </a:r>
                      <a:endParaRPr lang="en-US" sz="1400" dirty="0">
                        <a:effectLst/>
                        <a:latin typeface="Calibri"/>
                        <a:ea typeface="Calibri"/>
                        <a:cs typeface="Times New Roman"/>
                      </a:endParaRPr>
                    </a:p>
                  </a:txBody>
                  <a:tcPr marL="36752" marR="36752" marT="0" marB="0" anchor="ctr"/>
                </a:tc>
                <a:tc>
                  <a:txBody>
                    <a:bodyPr/>
                    <a:lstStyle/>
                    <a:p>
                      <a:pPr marL="0" marR="0" algn="ctr">
                        <a:lnSpc>
                          <a:spcPct val="115000"/>
                        </a:lnSpc>
                        <a:spcBef>
                          <a:spcPts val="0"/>
                        </a:spcBef>
                        <a:spcAft>
                          <a:spcPts val="0"/>
                        </a:spcAft>
                      </a:pPr>
                      <a:r>
                        <a:rPr lang="en-US" sz="1400" b="1" dirty="0">
                          <a:effectLst/>
                        </a:rPr>
                        <a:t>High</a:t>
                      </a:r>
                      <a:endParaRPr lang="en-US" sz="1400" b="1" dirty="0">
                        <a:effectLst/>
                        <a:latin typeface="Calibri"/>
                        <a:ea typeface="Calibri"/>
                        <a:cs typeface="Times New Roman"/>
                      </a:endParaRPr>
                    </a:p>
                  </a:txBody>
                  <a:tcPr marL="36752" marR="36752" marT="0" marB="0" anchor="ctr"/>
                </a:tc>
              </a:tr>
              <a:tr h="539529">
                <a:tc rowSpan="2">
                  <a:txBody>
                    <a:bodyPr/>
                    <a:lstStyle/>
                    <a:p>
                      <a:pPr marL="0" marR="0">
                        <a:lnSpc>
                          <a:spcPct val="115000"/>
                        </a:lnSpc>
                        <a:spcBef>
                          <a:spcPts val="0"/>
                        </a:spcBef>
                        <a:spcAft>
                          <a:spcPts val="0"/>
                        </a:spcAft>
                      </a:pPr>
                      <a:r>
                        <a:rPr lang="en-US" sz="1600" dirty="0" smtClean="0">
                          <a:effectLst/>
                        </a:rPr>
                        <a:t>3.0 Become </a:t>
                      </a:r>
                      <a:r>
                        <a:rPr lang="en-US" sz="1600" dirty="0">
                          <a:effectLst/>
                        </a:rPr>
                        <a:t>a Friend or Volunteer Page</a:t>
                      </a:r>
                      <a:endParaRPr lang="en-US" sz="1600" dirty="0">
                        <a:effectLst/>
                        <a:latin typeface="Calibri"/>
                        <a:ea typeface="Calibri"/>
                        <a:cs typeface="Times New Roman"/>
                      </a:endParaRPr>
                    </a:p>
                  </a:txBody>
                  <a:tcPr marL="36752" marR="36752" marT="0" marB="0" anchor="ctr"/>
                </a:tc>
                <a:tc>
                  <a:txBody>
                    <a:bodyPr/>
                    <a:lstStyle/>
                    <a:p>
                      <a:pPr marL="0" marR="0">
                        <a:lnSpc>
                          <a:spcPct val="115000"/>
                        </a:lnSpc>
                        <a:spcBef>
                          <a:spcPts val="0"/>
                        </a:spcBef>
                        <a:spcAft>
                          <a:spcPts val="0"/>
                        </a:spcAft>
                      </a:pPr>
                      <a:r>
                        <a:rPr lang="en-US" sz="1400" dirty="0" smtClean="0">
                          <a:effectLst/>
                        </a:rPr>
                        <a:t>3.1 The </a:t>
                      </a:r>
                      <a:r>
                        <a:rPr lang="en-US" sz="1400" dirty="0">
                          <a:effectLst/>
                        </a:rPr>
                        <a:t>page shall have more detailed information about becoming a friend or volunteer including directions, volunteer training day information, and working hyperlinks.</a:t>
                      </a:r>
                      <a:endParaRPr lang="en-US" sz="1400" dirty="0">
                        <a:effectLst/>
                        <a:latin typeface="Calibri"/>
                        <a:ea typeface="Calibri"/>
                        <a:cs typeface="Times New Roman"/>
                      </a:endParaRPr>
                    </a:p>
                  </a:txBody>
                  <a:tcPr marL="36752" marR="36752" marT="0" marB="0" anchor="ctr"/>
                </a:tc>
                <a:tc>
                  <a:txBody>
                    <a:bodyPr/>
                    <a:lstStyle/>
                    <a:p>
                      <a:pPr marL="0" marR="0" algn="ctr">
                        <a:lnSpc>
                          <a:spcPct val="115000"/>
                        </a:lnSpc>
                        <a:spcBef>
                          <a:spcPts val="0"/>
                        </a:spcBef>
                        <a:spcAft>
                          <a:spcPts val="0"/>
                        </a:spcAft>
                      </a:pPr>
                      <a:r>
                        <a:rPr lang="en-US" sz="1400" dirty="0">
                          <a:effectLst/>
                        </a:rPr>
                        <a:t>Low</a:t>
                      </a:r>
                      <a:endParaRPr lang="en-US" sz="1400" dirty="0">
                        <a:effectLst/>
                        <a:latin typeface="Calibri"/>
                        <a:ea typeface="Calibri"/>
                        <a:cs typeface="Times New Roman"/>
                      </a:endParaRPr>
                    </a:p>
                  </a:txBody>
                  <a:tcPr marL="36752" marR="36752" marT="0" marB="0" anchor="ctr"/>
                </a:tc>
              </a:tr>
              <a:tr h="621535">
                <a:tc vMerge="1">
                  <a:txBody>
                    <a:bodyPr/>
                    <a:lstStyle/>
                    <a:p>
                      <a:endParaRPr lang="en-US"/>
                    </a:p>
                  </a:txBody>
                  <a:tcPr/>
                </a:tc>
                <a:tc>
                  <a:txBody>
                    <a:bodyPr/>
                    <a:lstStyle/>
                    <a:p>
                      <a:pPr marL="0" marR="0">
                        <a:lnSpc>
                          <a:spcPct val="115000"/>
                        </a:lnSpc>
                        <a:spcBef>
                          <a:spcPts val="0"/>
                        </a:spcBef>
                        <a:spcAft>
                          <a:spcPts val="0"/>
                        </a:spcAft>
                      </a:pPr>
                      <a:r>
                        <a:rPr lang="en-US" sz="1400" dirty="0" smtClean="0">
                          <a:effectLst/>
                        </a:rPr>
                        <a:t>3.2 All </a:t>
                      </a:r>
                      <a:r>
                        <a:rPr lang="en-US" sz="1400" dirty="0">
                          <a:effectLst/>
                        </a:rPr>
                        <a:t>hyperlinks shall be active, correct, and current.</a:t>
                      </a:r>
                      <a:endParaRPr lang="en-US" sz="1400" dirty="0">
                        <a:effectLst/>
                        <a:latin typeface="Calibri"/>
                        <a:ea typeface="Calibri"/>
                        <a:cs typeface="Times New Roman"/>
                      </a:endParaRPr>
                    </a:p>
                  </a:txBody>
                  <a:tcPr marL="36752" marR="36752" marT="0" marB="0" anchor="ctr"/>
                </a:tc>
                <a:tc>
                  <a:txBody>
                    <a:bodyPr/>
                    <a:lstStyle/>
                    <a:p>
                      <a:pPr marL="0" marR="0" algn="ctr">
                        <a:lnSpc>
                          <a:spcPct val="115000"/>
                        </a:lnSpc>
                        <a:spcBef>
                          <a:spcPts val="0"/>
                        </a:spcBef>
                        <a:spcAft>
                          <a:spcPts val="0"/>
                        </a:spcAft>
                      </a:pPr>
                      <a:r>
                        <a:rPr lang="en-US" sz="1400" b="1" dirty="0">
                          <a:effectLst/>
                        </a:rPr>
                        <a:t>High</a:t>
                      </a:r>
                      <a:endParaRPr lang="en-US" sz="1400" b="1" dirty="0">
                        <a:effectLst/>
                        <a:latin typeface="Calibri"/>
                        <a:ea typeface="Calibri"/>
                        <a:cs typeface="Times New Roman"/>
                      </a:endParaRPr>
                    </a:p>
                  </a:txBody>
                  <a:tcPr marL="36752" marR="36752" marT="0" marB="0" anchor="ctr"/>
                </a:tc>
              </a:tr>
            </a:tbl>
          </a:graphicData>
        </a:graphic>
      </p:graphicFrame>
    </p:spTree>
    <p:extLst>
      <p:ext uri="{BB962C8B-B14F-4D97-AF65-F5344CB8AC3E}">
        <p14:creationId xmlns:p14="http://schemas.microsoft.com/office/powerpoint/2010/main" val="29812237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ext uri="{D42A27DB-BD31-4B8C-83A1-F6EECF244321}">
                <p14:modId xmlns:p14="http://schemas.microsoft.com/office/powerpoint/2010/main" val="839342245"/>
              </p:ext>
            </p:extLst>
          </p:nvPr>
        </p:nvGraphicFramePr>
        <p:xfrm>
          <a:off x="304799" y="533400"/>
          <a:ext cx="7467601" cy="5486261"/>
        </p:xfrm>
        <a:graphic>
          <a:graphicData uri="http://schemas.openxmlformats.org/drawingml/2006/table">
            <a:tbl>
              <a:tblPr firstRow="1" firstCol="1" bandRow="1">
                <a:tableStyleId>{5C22544A-7EE6-4342-B048-85BDC9FD1C3A}</a:tableStyleId>
              </a:tblPr>
              <a:tblGrid>
                <a:gridCol w="1752601"/>
                <a:gridCol w="4724400"/>
                <a:gridCol w="990600"/>
              </a:tblGrid>
              <a:tr h="457200">
                <a:tc>
                  <a:txBody>
                    <a:bodyPr/>
                    <a:lstStyle/>
                    <a:p>
                      <a:pPr marL="0" marR="0" algn="ctr">
                        <a:lnSpc>
                          <a:spcPct val="115000"/>
                        </a:lnSpc>
                        <a:spcBef>
                          <a:spcPts val="0"/>
                        </a:spcBef>
                        <a:spcAft>
                          <a:spcPts val="0"/>
                        </a:spcAft>
                      </a:pPr>
                      <a:r>
                        <a:rPr lang="en-US" sz="1800" dirty="0">
                          <a:effectLst/>
                        </a:rPr>
                        <a:t>Website Features</a:t>
                      </a:r>
                      <a:endParaRPr lang="en-US" sz="1800" dirty="0">
                        <a:effectLst/>
                        <a:latin typeface="Calibri"/>
                        <a:ea typeface="Calibri"/>
                        <a:cs typeface="Times New Roman"/>
                      </a:endParaRPr>
                    </a:p>
                  </a:txBody>
                  <a:tcPr marL="21760" marR="21760" marT="0" marB="0" anchor="ctr"/>
                </a:tc>
                <a:tc>
                  <a:txBody>
                    <a:bodyPr/>
                    <a:lstStyle/>
                    <a:p>
                      <a:pPr marL="0" marR="0" algn="ctr">
                        <a:lnSpc>
                          <a:spcPct val="115000"/>
                        </a:lnSpc>
                        <a:spcBef>
                          <a:spcPts val="0"/>
                        </a:spcBef>
                        <a:spcAft>
                          <a:spcPts val="0"/>
                        </a:spcAft>
                      </a:pPr>
                      <a:r>
                        <a:rPr lang="en-US" sz="2400" dirty="0">
                          <a:effectLst/>
                        </a:rPr>
                        <a:t>User </a:t>
                      </a:r>
                      <a:r>
                        <a:rPr lang="en-US" sz="2400" dirty="0" smtClean="0">
                          <a:effectLst/>
                        </a:rPr>
                        <a:t>Requirements (Continued)</a:t>
                      </a:r>
                      <a:endParaRPr lang="en-US" sz="2400" dirty="0">
                        <a:effectLst/>
                        <a:latin typeface="Calibri"/>
                        <a:ea typeface="Calibri"/>
                        <a:cs typeface="Times New Roman"/>
                      </a:endParaRPr>
                    </a:p>
                  </a:txBody>
                  <a:tcPr marL="21760" marR="21760" marT="0" marB="0" anchor="ctr"/>
                </a:tc>
                <a:tc>
                  <a:txBody>
                    <a:bodyPr/>
                    <a:lstStyle/>
                    <a:p>
                      <a:pPr marL="0" marR="0" algn="ctr">
                        <a:lnSpc>
                          <a:spcPct val="115000"/>
                        </a:lnSpc>
                        <a:spcBef>
                          <a:spcPts val="0"/>
                        </a:spcBef>
                        <a:spcAft>
                          <a:spcPts val="0"/>
                        </a:spcAft>
                      </a:pPr>
                      <a:r>
                        <a:rPr lang="en-US" sz="1800" dirty="0">
                          <a:effectLst/>
                        </a:rPr>
                        <a:t>Priority</a:t>
                      </a:r>
                      <a:endParaRPr lang="en-US" sz="1800" dirty="0">
                        <a:effectLst/>
                        <a:latin typeface="Calibri"/>
                        <a:ea typeface="Calibri"/>
                        <a:cs typeface="Times New Roman"/>
                      </a:endParaRPr>
                    </a:p>
                  </a:txBody>
                  <a:tcPr marL="21760" marR="21760" marT="0" marB="0" anchor="ctr"/>
                </a:tc>
              </a:tr>
              <a:tr h="616511">
                <a:tc rowSpan="2">
                  <a:txBody>
                    <a:bodyPr/>
                    <a:lstStyle/>
                    <a:p>
                      <a:pPr marL="0" marR="0">
                        <a:lnSpc>
                          <a:spcPct val="115000"/>
                        </a:lnSpc>
                        <a:spcBef>
                          <a:spcPts val="0"/>
                        </a:spcBef>
                        <a:spcAft>
                          <a:spcPts val="0"/>
                        </a:spcAft>
                      </a:pPr>
                      <a:r>
                        <a:rPr lang="en-US" sz="1600" dirty="0" smtClean="0">
                          <a:effectLst/>
                        </a:rPr>
                        <a:t>4.0 Cottage </a:t>
                      </a:r>
                      <a:r>
                        <a:rPr lang="en-US" sz="1600" dirty="0">
                          <a:effectLst/>
                        </a:rPr>
                        <a:t>Accommodations Page</a:t>
                      </a:r>
                      <a:endParaRPr lang="en-US" sz="1600" dirty="0">
                        <a:effectLst/>
                        <a:latin typeface="Calibri"/>
                        <a:ea typeface="Calibri"/>
                        <a:cs typeface="Times New Roman"/>
                      </a:endParaRPr>
                    </a:p>
                  </a:txBody>
                  <a:tcPr marL="21760" marR="21760" marT="0" marB="0" anchor="ctr"/>
                </a:tc>
                <a:tc>
                  <a:txBody>
                    <a:bodyPr/>
                    <a:lstStyle/>
                    <a:p>
                      <a:pPr marL="0" marR="0">
                        <a:lnSpc>
                          <a:spcPct val="115000"/>
                        </a:lnSpc>
                        <a:spcBef>
                          <a:spcPts val="0"/>
                        </a:spcBef>
                        <a:spcAft>
                          <a:spcPts val="0"/>
                        </a:spcAft>
                      </a:pPr>
                      <a:r>
                        <a:rPr lang="en-US" sz="1400" dirty="0" smtClean="0">
                          <a:effectLst/>
                        </a:rPr>
                        <a:t>4.1 </a:t>
                      </a:r>
                      <a:r>
                        <a:rPr lang="en-US" sz="1400" dirty="0" err="1" smtClean="0">
                          <a:effectLst/>
                        </a:rPr>
                        <a:t>Smithgall</a:t>
                      </a:r>
                      <a:r>
                        <a:rPr lang="en-US" sz="1400" dirty="0" smtClean="0">
                          <a:effectLst/>
                        </a:rPr>
                        <a:t> </a:t>
                      </a:r>
                      <a:r>
                        <a:rPr lang="en-US" sz="1400" dirty="0">
                          <a:effectLst/>
                        </a:rPr>
                        <a:t>Woods cottage accommodations page shall link directly to the relevant state parks reservations page.</a:t>
                      </a:r>
                      <a:endParaRPr lang="en-US" sz="1400" dirty="0">
                        <a:effectLst/>
                        <a:latin typeface="Calibri"/>
                        <a:ea typeface="Calibri"/>
                        <a:cs typeface="Times New Roman"/>
                      </a:endParaRPr>
                    </a:p>
                  </a:txBody>
                  <a:tcPr marL="21760" marR="21760" marT="0" marB="0" anchor="ctr"/>
                </a:tc>
                <a:tc>
                  <a:txBody>
                    <a:bodyPr/>
                    <a:lstStyle/>
                    <a:p>
                      <a:pPr marL="0" marR="0" algn="ctr">
                        <a:lnSpc>
                          <a:spcPct val="115000"/>
                        </a:lnSpc>
                        <a:spcBef>
                          <a:spcPts val="0"/>
                        </a:spcBef>
                        <a:spcAft>
                          <a:spcPts val="0"/>
                        </a:spcAft>
                      </a:pPr>
                      <a:r>
                        <a:rPr lang="en-US" sz="1400" b="1" dirty="0">
                          <a:effectLst/>
                        </a:rPr>
                        <a:t>High</a:t>
                      </a:r>
                      <a:endParaRPr lang="en-US" sz="1400" b="1" dirty="0">
                        <a:effectLst/>
                        <a:latin typeface="Calibri"/>
                        <a:ea typeface="Calibri"/>
                        <a:cs typeface="Times New Roman"/>
                      </a:endParaRPr>
                    </a:p>
                  </a:txBody>
                  <a:tcPr marL="21760" marR="21760" marT="0" marB="0" anchor="ctr"/>
                </a:tc>
              </a:tr>
              <a:tr h="1233023">
                <a:tc vMerge="1">
                  <a:txBody>
                    <a:bodyPr/>
                    <a:lstStyle/>
                    <a:p>
                      <a:endParaRPr lang="en-US"/>
                    </a:p>
                  </a:txBody>
                  <a:tcPr/>
                </a:tc>
                <a:tc>
                  <a:txBody>
                    <a:bodyPr/>
                    <a:lstStyle/>
                    <a:p>
                      <a:pPr marL="0" marR="0">
                        <a:lnSpc>
                          <a:spcPct val="115000"/>
                        </a:lnSpc>
                        <a:spcBef>
                          <a:spcPts val="0"/>
                        </a:spcBef>
                        <a:spcAft>
                          <a:spcPts val="0"/>
                        </a:spcAft>
                      </a:pPr>
                      <a:r>
                        <a:rPr lang="en-US" sz="1400" dirty="0" smtClean="0">
                          <a:effectLst/>
                        </a:rPr>
                        <a:t>4.2 </a:t>
                      </a:r>
                      <a:r>
                        <a:rPr lang="en-US" sz="1400" dirty="0" err="1" smtClean="0">
                          <a:effectLst/>
                        </a:rPr>
                        <a:t>Smithgall</a:t>
                      </a:r>
                      <a:r>
                        <a:rPr lang="en-US" sz="1400" dirty="0" smtClean="0">
                          <a:effectLst/>
                        </a:rPr>
                        <a:t> </a:t>
                      </a:r>
                      <a:r>
                        <a:rPr lang="en-US" sz="1400" dirty="0">
                          <a:effectLst/>
                        </a:rPr>
                        <a:t>Woods cottage accommodations page shall be renamed to Reservations and list group (pioneer) camping and picnic shelter information, which are reserved through the same link.</a:t>
                      </a:r>
                      <a:endParaRPr lang="en-US" sz="1400" dirty="0">
                        <a:effectLst/>
                        <a:latin typeface="Calibri"/>
                        <a:ea typeface="Calibri"/>
                        <a:cs typeface="Times New Roman"/>
                      </a:endParaRPr>
                    </a:p>
                  </a:txBody>
                  <a:tcPr marL="21760" marR="21760" marT="0" marB="0" anchor="ctr"/>
                </a:tc>
                <a:tc>
                  <a:txBody>
                    <a:bodyPr/>
                    <a:lstStyle/>
                    <a:p>
                      <a:pPr marL="0" marR="0" algn="ctr">
                        <a:lnSpc>
                          <a:spcPct val="115000"/>
                        </a:lnSpc>
                        <a:spcBef>
                          <a:spcPts val="0"/>
                        </a:spcBef>
                        <a:spcAft>
                          <a:spcPts val="0"/>
                        </a:spcAft>
                      </a:pPr>
                      <a:r>
                        <a:rPr lang="en-US" sz="1400">
                          <a:effectLst/>
                        </a:rPr>
                        <a:t>Low</a:t>
                      </a:r>
                      <a:endParaRPr lang="en-US" sz="1400">
                        <a:effectLst/>
                        <a:latin typeface="Calibri"/>
                        <a:ea typeface="Calibri"/>
                        <a:cs typeface="Times New Roman"/>
                      </a:endParaRPr>
                    </a:p>
                  </a:txBody>
                  <a:tcPr marL="21760" marR="21760" marT="0" marB="0" anchor="ctr"/>
                </a:tc>
              </a:tr>
              <a:tr h="616511">
                <a:tc rowSpan="3">
                  <a:txBody>
                    <a:bodyPr/>
                    <a:lstStyle/>
                    <a:p>
                      <a:pPr marL="0" marR="0">
                        <a:lnSpc>
                          <a:spcPct val="115000"/>
                        </a:lnSpc>
                        <a:spcBef>
                          <a:spcPts val="0"/>
                        </a:spcBef>
                        <a:spcAft>
                          <a:spcPts val="0"/>
                        </a:spcAft>
                      </a:pPr>
                      <a:r>
                        <a:rPr lang="en-US" sz="1600" dirty="0" smtClean="0">
                          <a:effectLst/>
                        </a:rPr>
                        <a:t>5.0 Volunteer </a:t>
                      </a:r>
                      <a:r>
                        <a:rPr lang="en-US" sz="1600" dirty="0">
                          <a:effectLst/>
                        </a:rPr>
                        <a:t>Hours Log Page with Mobile Capability</a:t>
                      </a:r>
                      <a:endParaRPr lang="en-US" sz="1600" dirty="0">
                        <a:effectLst/>
                        <a:latin typeface="Calibri"/>
                        <a:ea typeface="Calibri"/>
                        <a:cs typeface="Times New Roman"/>
                      </a:endParaRPr>
                    </a:p>
                  </a:txBody>
                  <a:tcPr marL="21760" marR="21760" marT="0" marB="0" anchor="ctr"/>
                </a:tc>
                <a:tc>
                  <a:txBody>
                    <a:bodyPr/>
                    <a:lstStyle/>
                    <a:p>
                      <a:pPr marL="0" marR="0">
                        <a:lnSpc>
                          <a:spcPct val="115000"/>
                        </a:lnSpc>
                        <a:spcBef>
                          <a:spcPts val="0"/>
                        </a:spcBef>
                        <a:spcAft>
                          <a:spcPts val="0"/>
                        </a:spcAft>
                      </a:pPr>
                      <a:r>
                        <a:rPr lang="en-US" sz="1400" dirty="0" smtClean="0">
                          <a:effectLst/>
                        </a:rPr>
                        <a:t>5.1 </a:t>
                      </a:r>
                      <a:r>
                        <a:rPr lang="en-US" sz="1400" dirty="0" err="1" smtClean="0">
                          <a:effectLst/>
                        </a:rPr>
                        <a:t>Smithgall</a:t>
                      </a:r>
                      <a:r>
                        <a:rPr lang="en-US" sz="1400" dirty="0" smtClean="0">
                          <a:effectLst/>
                        </a:rPr>
                        <a:t> </a:t>
                      </a:r>
                      <a:r>
                        <a:rPr lang="en-US" sz="1400" dirty="0">
                          <a:effectLst/>
                        </a:rPr>
                        <a:t>Woods application shall validate volunteers, jobs and hours by authentication process.</a:t>
                      </a:r>
                      <a:endParaRPr lang="en-US" sz="1400" dirty="0">
                        <a:effectLst/>
                        <a:latin typeface="Calibri"/>
                        <a:ea typeface="Calibri"/>
                        <a:cs typeface="Times New Roman"/>
                      </a:endParaRPr>
                    </a:p>
                  </a:txBody>
                  <a:tcPr marL="21760" marR="21760" marT="0" marB="0" anchor="ctr"/>
                </a:tc>
                <a:tc>
                  <a:txBody>
                    <a:bodyPr/>
                    <a:lstStyle/>
                    <a:p>
                      <a:pPr marL="0" marR="0" algn="ctr">
                        <a:lnSpc>
                          <a:spcPct val="115000"/>
                        </a:lnSpc>
                        <a:spcBef>
                          <a:spcPts val="0"/>
                        </a:spcBef>
                        <a:spcAft>
                          <a:spcPts val="0"/>
                        </a:spcAft>
                      </a:pPr>
                      <a:r>
                        <a:rPr lang="en-US" sz="1400" b="1" dirty="0">
                          <a:effectLst/>
                        </a:rPr>
                        <a:t>High</a:t>
                      </a:r>
                      <a:endParaRPr lang="en-US" sz="1400" b="1" dirty="0">
                        <a:effectLst/>
                        <a:latin typeface="Calibri"/>
                        <a:ea typeface="Calibri"/>
                        <a:cs typeface="Times New Roman"/>
                      </a:endParaRPr>
                    </a:p>
                  </a:txBody>
                  <a:tcPr marL="21760" marR="21760" marT="0" marB="0" anchor="ctr"/>
                </a:tc>
              </a:tr>
              <a:tr h="713483">
                <a:tc vMerge="1">
                  <a:txBody>
                    <a:bodyPr/>
                    <a:lstStyle/>
                    <a:p>
                      <a:endParaRPr lang="en-US"/>
                    </a:p>
                  </a:txBody>
                  <a:tcPr/>
                </a:tc>
                <a:tc>
                  <a:txBody>
                    <a:bodyPr/>
                    <a:lstStyle/>
                    <a:p>
                      <a:pPr marL="0" marR="0">
                        <a:lnSpc>
                          <a:spcPct val="115000"/>
                        </a:lnSpc>
                        <a:spcBef>
                          <a:spcPts val="0"/>
                        </a:spcBef>
                        <a:spcAft>
                          <a:spcPts val="0"/>
                        </a:spcAft>
                      </a:pPr>
                      <a:r>
                        <a:rPr lang="en-US" sz="1400" dirty="0" smtClean="0">
                          <a:effectLst/>
                        </a:rPr>
                        <a:t>5.2 </a:t>
                      </a:r>
                      <a:r>
                        <a:rPr lang="en-US" sz="1400" dirty="0" err="1" smtClean="0">
                          <a:effectLst/>
                        </a:rPr>
                        <a:t>Smithgall</a:t>
                      </a:r>
                      <a:r>
                        <a:rPr lang="en-US" sz="1400" dirty="0" smtClean="0">
                          <a:effectLst/>
                        </a:rPr>
                        <a:t> </a:t>
                      </a:r>
                      <a:r>
                        <a:rPr lang="en-US" sz="1400" dirty="0">
                          <a:effectLst/>
                        </a:rPr>
                        <a:t>Woods application shall be formatted with mobile devices in mind so that logging data via mobile is user-friendly.</a:t>
                      </a:r>
                      <a:endParaRPr lang="en-US" sz="1400" dirty="0">
                        <a:effectLst/>
                        <a:latin typeface="Calibri"/>
                        <a:ea typeface="Calibri"/>
                        <a:cs typeface="Times New Roman"/>
                      </a:endParaRPr>
                    </a:p>
                  </a:txBody>
                  <a:tcPr marL="21760" marR="21760" marT="0" marB="0" anchor="ctr"/>
                </a:tc>
                <a:tc>
                  <a:txBody>
                    <a:bodyPr/>
                    <a:lstStyle/>
                    <a:p>
                      <a:pPr marL="0" marR="0" algn="ctr">
                        <a:lnSpc>
                          <a:spcPct val="115000"/>
                        </a:lnSpc>
                        <a:spcBef>
                          <a:spcPts val="0"/>
                        </a:spcBef>
                        <a:spcAft>
                          <a:spcPts val="0"/>
                        </a:spcAft>
                      </a:pPr>
                      <a:r>
                        <a:rPr lang="en-US" sz="1400" b="1" dirty="0">
                          <a:effectLst/>
                        </a:rPr>
                        <a:t>Medium</a:t>
                      </a:r>
                      <a:endParaRPr lang="en-US" sz="1400" b="1" dirty="0">
                        <a:effectLst/>
                        <a:latin typeface="Calibri"/>
                        <a:ea typeface="Calibri"/>
                        <a:cs typeface="Times New Roman"/>
                      </a:endParaRPr>
                    </a:p>
                  </a:txBody>
                  <a:tcPr marL="21760" marR="21760" marT="0" marB="0" anchor="ctr"/>
                </a:tc>
              </a:tr>
              <a:tr h="616511">
                <a:tc vMerge="1">
                  <a:txBody>
                    <a:bodyPr/>
                    <a:lstStyle/>
                    <a:p>
                      <a:endParaRPr lang="en-US"/>
                    </a:p>
                  </a:txBody>
                  <a:tcPr/>
                </a:tc>
                <a:tc>
                  <a:txBody>
                    <a:bodyPr/>
                    <a:lstStyle/>
                    <a:p>
                      <a:pPr marL="0" marR="0">
                        <a:lnSpc>
                          <a:spcPct val="115000"/>
                        </a:lnSpc>
                        <a:spcBef>
                          <a:spcPts val="0"/>
                        </a:spcBef>
                        <a:spcAft>
                          <a:spcPts val="0"/>
                        </a:spcAft>
                      </a:pPr>
                      <a:r>
                        <a:rPr lang="en-US" sz="1400" dirty="0" smtClean="0">
                          <a:effectLst/>
                        </a:rPr>
                        <a:t>5.3 Total </a:t>
                      </a:r>
                      <a:r>
                        <a:rPr lang="en-US" sz="1400" dirty="0">
                          <a:effectLst/>
                        </a:rPr>
                        <a:t>volunteer hours for Hardman Farm shall be tracked also through SGW website</a:t>
                      </a:r>
                      <a:endParaRPr lang="en-US" sz="1400" dirty="0">
                        <a:effectLst/>
                        <a:latin typeface="Calibri"/>
                        <a:ea typeface="Calibri"/>
                        <a:cs typeface="Times New Roman"/>
                      </a:endParaRPr>
                    </a:p>
                  </a:txBody>
                  <a:tcPr marL="21760" marR="21760" marT="0" marB="0" anchor="ctr"/>
                </a:tc>
                <a:tc>
                  <a:txBody>
                    <a:bodyPr/>
                    <a:lstStyle/>
                    <a:p>
                      <a:pPr marL="0" marR="0" algn="ctr">
                        <a:lnSpc>
                          <a:spcPct val="115000"/>
                        </a:lnSpc>
                        <a:spcBef>
                          <a:spcPts val="0"/>
                        </a:spcBef>
                        <a:spcAft>
                          <a:spcPts val="0"/>
                        </a:spcAft>
                      </a:pPr>
                      <a:r>
                        <a:rPr lang="en-US" sz="1400" b="1" dirty="0">
                          <a:effectLst/>
                        </a:rPr>
                        <a:t>High</a:t>
                      </a:r>
                      <a:endParaRPr lang="en-US" sz="1400" b="1" dirty="0">
                        <a:effectLst/>
                        <a:latin typeface="Calibri"/>
                        <a:ea typeface="Calibri"/>
                        <a:cs typeface="Times New Roman"/>
                      </a:endParaRPr>
                    </a:p>
                  </a:txBody>
                  <a:tcPr marL="21760" marR="21760" marT="0" marB="0" anchor="ctr"/>
                </a:tc>
              </a:tr>
              <a:tr h="616511">
                <a:tc rowSpan="2">
                  <a:txBody>
                    <a:bodyPr/>
                    <a:lstStyle/>
                    <a:p>
                      <a:pPr marL="0" marR="0">
                        <a:lnSpc>
                          <a:spcPct val="115000"/>
                        </a:lnSpc>
                        <a:spcBef>
                          <a:spcPts val="0"/>
                        </a:spcBef>
                        <a:spcAft>
                          <a:spcPts val="0"/>
                        </a:spcAft>
                      </a:pPr>
                      <a:r>
                        <a:rPr lang="en-US" sz="1600" dirty="0" smtClean="0">
                          <a:effectLst/>
                        </a:rPr>
                        <a:t>6.0 Volunteer </a:t>
                      </a:r>
                      <a:r>
                        <a:rPr lang="en-US" sz="1600" dirty="0">
                          <a:effectLst/>
                        </a:rPr>
                        <a:t>Report Generator Page with Separate Login</a:t>
                      </a:r>
                      <a:endParaRPr lang="en-US" sz="1600" dirty="0">
                        <a:effectLst/>
                        <a:latin typeface="Calibri"/>
                        <a:ea typeface="Calibri"/>
                        <a:cs typeface="Times New Roman"/>
                      </a:endParaRPr>
                    </a:p>
                  </a:txBody>
                  <a:tcPr marL="21760" marR="21760" marT="0" marB="0" anchor="ctr"/>
                </a:tc>
                <a:tc>
                  <a:txBody>
                    <a:bodyPr/>
                    <a:lstStyle/>
                    <a:p>
                      <a:pPr marL="0" marR="0">
                        <a:lnSpc>
                          <a:spcPct val="115000"/>
                        </a:lnSpc>
                        <a:spcBef>
                          <a:spcPts val="0"/>
                        </a:spcBef>
                        <a:spcAft>
                          <a:spcPts val="0"/>
                        </a:spcAft>
                      </a:pPr>
                      <a:r>
                        <a:rPr lang="en-US" sz="1400" dirty="0" smtClean="0">
                          <a:effectLst/>
                        </a:rPr>
                        <a:t>6.1 </a:t>
                      </a:r>
                      <a:r>
                        <a:rPr lang="en-US" sz="1400" dirty="0" err="1" smtClean="0">
                          <a:effectLst/>
                        </a:rPr>
                        <a:t>Smithgall</a:t>
                      </a:r>
                      <a:r>
                        <a:rPr lang="en-US" sz="1400" dirty="0" smtClean="0">
                          <a:effectLst/>
                        </a:rPr>
                        <a:t> </a:t>
                      </a:r>
                      <a:r>
                        <a:rPr lang="en-US" sz="1400" dirty="0">
                          <a:effectLst/>
                        </a:rPr>
                        <a:t>Woods application shall generate volunteer reports showing the number of volunteer hours.</a:t>
                      </a:r>
                      <a:endParaRPr lang="en-US" sz="1400" dirty="0">
                        <a:effectLst/>
                        <a:latin typeface="Calibri"/>
                        <a:ea typeface="Calibri"/>
                        <a:cs typeface="Times New Roman"/>
                      </a:endParaRPr>
                    </a:p>
                  </a:txBody>
                  <a:tcPr marL="21760" marR="21760" marT="0" marB="0" anchor="ctr"/>
                </a:tc>
                <a:tc>
                  <a:txBody>
                    <a:bodyPr/>
                    <a:lstStyle/>
                    <a:p>
                      <a:pPr marL="0" marR="0" algn="ctr">
                        <a:lnSpc>
                          <a:spcPct val="115000"/>
                        </a:lnSpc>
                        <a:spcBef>
                          <a:spcPts val="0"/>
                        </a:spcBef>
                        <a:spcAft>
                          <a:spcPts val="0"/>
                        </a:spcAft>
                      </a:pPr>
                      <a:r>
                        <a:rPr lang="en-US" sz="1400">
                          <a:effectLst/>
                        </a:rPr>
                        <a:t>Low</a:t>
                      </a:r>
                      <a:endParaRPr lang="en-US" sz="1400">
                        <a:effectLst/>
                        <a:latin typeface="Calibri"/>
                        <a:ea typeface="Calibri"/>
                        <a:cs typeface="Times New Roman"/>
                      </a:endParaRPr>
                    </a:p>
                  </a:txBody>
                  <a:tcPr marL="21760" marR="21760" marT="0" marB="0" anchor="ctr"/>
                </a:tc>
              </a:tr>
              <a:tr h="616511">
                <a:tc vMerge="1">
                  <a:txBody>
                    <a:bodyPr/>
                    <a:lstStyle/>
                    <a:p>
                      <a:endParaRPr lang="en-US"/>
                    </a:p>
                  </a:txBody>
                  <a:tcPr/>
                </a:tc>
                <a:tc>
                  <a:txBody>
                    <a:bodyPr/>
                    <a:lstStyle/>
                    <a:p>
                      <a:pPr marL="0" marR="0">
                        <a:lnSpc>
                          <a:spcPct val="115000"/>
                        </a:lnSpc>
                        <a:spcBef>
                          <a:spcPts val="0"/>
                        </a:spcBef>
                        <a:spcAft>
                          <a:spcPts val="0"/>
                        </a:spcAft>
                      </a:pPr>
                      <a:r>
                        <a:rPr lang="en-US" sz="1400" dirty="0" smtClean="0">
                          <a:effectLst/>
                        </a:rPr>
                        <a:t>6.2 </a:t>
                      </a:r>
                      <a:r>
                        <a:rPr lang="en-US" sz="1400" dirty="0" err="1" smtClean="0">
                          <a:effectLst/>
                        </a:rPr>
                        <a:t>Smithgall</a:t>
                      </a:r>
                      <a:r>
                        <a:rPr lang="en-US" sz="1400" dirty="0" smtClean="0">
                          <a:effectLst/>
                        </a:rPr>
                        <a:t> </a:t>
                      </a:r>
                      <a:r>
                        <a:rPr lang="en-US" sz="1400" dirty="0">
                          <a:effectLst/>
                        </a:rPr>
                        <a:t>Woods application shall be capable of setting up user access to Report Generator for designated individuals only.</a:t>
                      </a:r>
                      <a:endParaRPr lang="en-US" sz="1400" dirty="0">
                        <a:effectLst/>
                        <a:latin typeface="Calibri"/>
                        <a:ea typeface="Calibri"/>
                        <a:cs typeface="Times New Roman"/>
                      </a:endParaRPr>
                    </a:p>
                  </a:txBody>
                  <a:tcPr marL="21760" marR="21760" marT="0" marB="0"/>
                </a:tc>
                <a:tc>
                  <a:txBody>
                    <a:bodyPr/>
                    <a:lstStyle/>
                    <a:p>
                      <a:pPr marL="0" marR="0" algn="ctr">
                        <a:lnSpc>
                          <a:spcPct val="115000"/>
                        </a:lnSpc>
                        <a:spcBef>
                          <a:spcPts val="0"/>
                        </a:spcBef>
                        <a:spcAft>
                          <a:spcPts val="0"/>
                        </a:spcAft>
                      </a:pPr>
                      <a:r>
                        <a:rPr lang="en-US" sz="1400" dirty="0">
                          <a:effectLst/>
                        </a:rPr>
                        <a:t>Low</a:t>
                      </a:r>
                      <a:endParaRPr lang="en-US" sz="1400" dirty="0">
                        <a:effectLst/>
                        <a:latin typeface="Calibri"/>
                        <a:ea typeface="Calibri"/>
                        <a:cs typeface="Times New Roman"/>
                      </a:endParaRPr>
                    </a:p>
                  </a:txBody>
                  <a:tcPr marL="21760" marR="21760" marT="0" marB="0" anchor="ctr"/>
                </a:tc>
              </a:tr>
            </a:tbl>
          </a:graphicData>
        </a:graphic>
      </p:graphicFrame>
    </p:spTree>
    <p:extLst>
      <p:ext uri="{BB962C8B-B14F-4D97-AF65-F5344CB8AC3E}">
        <p14:creationId xmlns:p14="http://schemas.microsoft.com/office/powerpoint/2010/main" val="22411792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2109278790"/>
              </p:ext>
            </p:extLst>
          </p:nvPr>
        </p:nvGraphicFramePr>
        <p:xfrm>
          <a:off x="76200" y="303477"/>
          <a:ext cx="7772402" cy="6402123"/>
        </p:xfrm>
        <a:graphic>
          <a:graphicData uri="http://schemas.openxmlformats.org/drawingml/2006/table">
            <a:tbl>
              <a:tblPr firstRow="1" firstCol="1" bandRow="1"/>
              <a:tblGrid>
                <a:gridCol w="1824137"/>
                <a:gridCol w="5171025"/>
                <a:gridCol w="777240"/>
              </a:tblGrid>
              <a:tr h="609604">
                <a:tc>
                  <a:txBody>
                    <a:bodyPr/>
                    <a:lstStyle/>
                    <a:p>
                      <a:pPr marL="0" marR="0" algn="ctr">
                        <a:lnSpc>
                          <a:spcPct val="115000"/>
                        </a:lnSpc>
                        <a:spcBef>
                          <a:spcPts val="0"/>
                        </a:spcBef>
                        <a:spcAft>
                          <a:spcPts val="0"/>
                        </a:spcAft>
                      </a:pPr>
                      <a:r>
                        <a:rPr lang="en-US" sz="1800" b="1" dirty="0">
                          <a:solidFill>
                            <a:srgbClr val="FFFFFF"/>
                          </a:solidFill>
                          <a:effectLst/>
                          <a:latin typeface="Calibri"/>
                          <a:ea typeface="Arial"/>
                          <a:cs typeface="Arial"/>
                        </a:rPr>
                        <a:t>Website Features</a:t>
                      </a:r>
                      <a:endParaRPr lang="en-US" sz="1800" dirty="0">
                        <a:effectLst/>
                        <a:latin typeface="Calibri"/>
                        <a:ea typeface="Calibri"/>
                        <a:cs typeface="Times New Roman"/>
                      </a:endParaRPr>
                    </a:p>
                  </a:txBody>
                  <a:tcPr marL="26343" marR="26343"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2400" b="1" dirty="0">
                          <a:solidFill>
                            <a:srgbClr val="FFFFFF"/>
                          </a:solidFill>
                          <a:effectLst/>
                          <a:latin typeface="Calibri"/>
                          <a:ea typeface="Arial"/>
                          <a:cs typeface="Arial"/>
                        </a:rPr>
                        <a:t>System Requirements</a:t>
                      </a:r>
                      <a:endParaRPr lang="en-US" sz="2400" dirty="0">
                        <a:effectLst/>
                        <a:latin typeface="Calibri"/>
                        <a:ea typeface="Calibri"/>
                        <a:cs typeface="Times New Roman"/>
                      </a:endParaRPr>
                    </a:p>
                  </a:txBody>
                  <a:tcPr marL="26343" marR="26343"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800" b="1" dirty="0">
                          <a:solidFill>
                            <a:srgbClr val="FFFFFF"/>
                          </a:solidFill>
                          <a:effectLst/>
                          <a:latin typeface="Calibri"/>
                          <a:ea typeface="Arial"/>
                          <a:cs typeface="Arial"/>
                        </a:rPr>
                        <a:t>Priority</a:t>
                      </a:r>
                      <a:endParaRPr lang="en-US" sz="1800" dirty="0">
                        <a:effectLst/>
                        <a:latin typeface="Calibri"/>
                        <a:ea typeface="Calibri"/>
                        <a:cs typeface="Times New Roman"/>
                      </a:endParaRPr>
                    </a:p>
                  </a:txBody>
                  <a:tcPr marL="26343" marR="26343"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r>
              <a:tr h="1600196">
                <a:tc rowSpan="4">
                  <a:txBody>
                    <a:bodyPr/>
                    <a:lstStyle/>
                    <a:p>
                      <a:pPr marL="0" marR="0">
                        <a:lnSpc>
                          <a:spcPct val="115000"/>
                        </a:lnSpc>
                        <a:spcBef>
                          <a:spcPts val="0"/>
                        </a:spcBef>
                        <a:spcAft>
                          <a:spcPts val="0"/>
                        </a:spcAft>
                      </a:pPr>
                      <a:r>
                        <a:rPr lang="en-US" sz="1600" b="1" dirty="0" smtClean="0">
                          <a:solidFill>
                            <a:srgbClr val="FFFFFF"/>
                          </a:solidFill>
                          <a:effectLst/>
                          <a:latin typeface="Calibri"/>
                          <a:ea typeface="Calibri"/>
                          <a:cs typeface="Arial"/>
                        </a:rPr>
                        <a:t>1.0 Website </a:t>
                      </a:r>
                      <a:r>
                        <a:rPr lang="en-US" sz="1600" b="1" dirty="0">
                          <a:solidFill>
                            <a:srgbClr val="FFFFFF"/>
                          </a:solidFill>
                          <a:effectLst/>
                          <a:latin typeface="Calibri"/>
                          <a:ea typeface="Calibri"/>
                          <a:cs typeface="Arial"/>
                        </a:rPr>
                        <a:t>Pages (Site navigation &amp; content presentation)</a:t>
                      </a:r>
                      <a:endParaRPr lang="en-US" sz="1600" dirty="0">
                        <a:effectLst/>
                        <a:latin typeface="Calibri"/>
                        <a:ea typeface="Calibri"/>
                        <a:cs typeface="Times New Roman"/>
                      </a:endParaRPr>
                    </a:p>
                  </a:txBody>
                  <a:tcPr marL="26343" marR="26343" marT="0" marB="0" anchor="ctr">
                    <a:lnL w="127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400" dirty="0" smtClean="0">
                          <a:effectLst/>
                          <a:latin typeface="Calibri"/>
                          <a:ea typeface="Calibri"/>
                          <a:cs typeface="Arial"/>
                        </a:rPr>
                        <a:t>1.1 Each </a:t>
                      </a:r>
                      <a:r>
                        <a:rPr lang="en-US" sz="1400" dirty="0">
                          <a:effectLst/>
                          <a:latin typeface="Calibri"/>
                          <a:ea typeface="Calibri"/>
                          <a:cs typeface="Arial"/>
                        </a:rPr>
                        <a:t>site page shall display a menu bar with the following categories that contain relevant subcategories to allow users to find information quickly and provide better user experience:  Home, About </a:t>
                      </a:r>
                      <a:r>
                        <a:rPr lang="en-US" sz="1400" dirty="0" err="1">
                          <a:effectLst/>
                          <a:latin typeface="Calibri"/>
                          <a:ea typeface="Calibri"/>
                          <a:cs typeface="Arial"/>
                        </a:rPr>
                        <a:t>Smithgall</a:t>
                      </a:r>
                      <a:r>
                        <a:rPr lang="en-US" sz="1400" dirty="0">
                          <a:effectLst/>
                          <a:latin typeface="Calibri"/>
                          <a:ea typeface="Calibri"/>
                          <a:cs typeface="Arial"/>
                        </a:rPr>
                        <a:t>, Activities, Events, Volunteer Opportunities, Contact Us, and Friends Corner</a:t>
                      </a:r>
                      <a:r>
                        <a:rPr lang="en-US" sz="1400" dirty="0" smtClean="0">
                          <a:effectLst/>
                          <a:latin typeface="Calibri"/>
                          <a:ea typeface="Calibri"/>
                          <a:cs typeface="Arial"/>
                        </a:rPr>
                        <a:t>.  Currently, several subcategories are grouped under unrelated headings such as About </a:t>
                      </a:r>
                      <a:r>
                        <a:rPr lang="en-US" sz="1400" dirty="0" err="1" smtClean="0">
                          <a:effectLst/>
                          <a:latin typeface="Calibri"/>
                          <a:ea typeface="Calibri"/>
                          <a:cs typeface="Arial"/>
                        </a:rPr>
                        <a:t>Smithgall</a:t>
                      </a:r>
                      <a:r>
                        <a:rPr lang="en-US" sz="1400" dirty="0" smtClean="0">
                          <a:effectLst/>
                          <a:latin typeface="Calibri"/>
                          <a:ea typeface="Calibri"/>
                          <a:cs typeface="Arial"/>
                        </a:rPr>
                        <a:t>, Friends Chapter, etc.</a:t>
                      </a:r>
                      <a:endParaRPr lang="en-US" sz="1400" dirty="0">
                        <a:effectLst/>
                        <a:latin typeface="Calibri"/>
                        <a:ea typeface="Calibri"/>
                        <a:cs typeface="Times New Roman"/>
                      </a:endParaRPr>
                    </a:p>
                  </a:txBody>
                  <a:tcPr marL="26343" marR="26343" marT="0" marB="0" anchor="ctr">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7BFDE"/>
                    </a:solidFill>
                  </a:tcPr>
                </a:tc>
                <a:tc>
                  <a:txBody>
                    <a:bodyPr/>
                    <a:lstStyle/>
                    <a:p>
                      <a:pPr marL="0" marR="0" algn="ctr">
                        <a:lnSpc>
                          <a:spcPct val="115000"/>
                        </a:lnSpc>
                        <a:spcBef>
                          <a:spcPts val="0"/>
                        </a:spcBef>
                        <a:spcAft>
                          <a:spcPts val="0"/>
                        </a:spcAft>
                      </a:pPr>
                      <a:r>
                        <a:rPr lang="en-US" sz="1400" b="1">
                          <a:solidFill>
                            <a:srgbClr val="000000"/>
                          </a:solidFill>
                          <a:effectLst/>
                          <a:latin typeface="Calibri"/>
                          <a:ea typeface="Arial"/>
                          <a:cs typeface="Arial"/>
                        </a:rPr>
                        <a:t>High</a:t>
                      </a:r>
                      <a:endParaRPr lang="en-US" sz="1400">
                        <a:effectLst/>
                        <a:latin typeface="Calibri"/>
                        <a:ea typeface="Calibri"/>
                        <a:cs typeface="Times New Roman"/>
                      </a:endParaRPr>
                    </a:p>
                  </a:txBody>
                  <a:tcPr marL="26343" marR="26343"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7BFDE"/>
                    </a:solidFill>
                  </a:tcPr>
                </a:tc>
              </a:tr>
              <a:tr h="534090">
                <a:tc vMerge="1">
                  <a:txBody>
                    <a:bodyPr/>
                    <a:lstStyle/>
                    <a:p>
                      <a:endParaRPr lang="en-US"/>
                    </a:p>
                  </a:txBody>
                  <a:tcPr/>
                </a:tc>
                <a:tc>
                  <a:txBody>
                    <a:bodyPr/>
                    <a:lstStyle/>
                    <a:p>
                      <a:pPr marL="0" marR="0">
                        <a:lnSpc>
                          <a:spcPct val="115000"/>
                        </a:lnSpc>
                        <a:spcBef>
                          <a:spcPts val="0"/>
                        </a:spcBef>
                        <a:spcAft>
                          <a:spcPts val="0"/>
                        </a:spcAft>
                      </a:pPr>
                      <a:r>
                        <a:rPr lang="en-US" sz="1400" dirty="0" smtClean="0">
                          <a:effectLst/>
                          <a:latin typeface="Calibri"/>
                          <a:ea typeface="Calibri"/>
                          <a:cs typeface="Arial"/>
                        </a:rPr>
                        <a:t>1.2</a:t>
                      </a:r>
                      <a:r>
                        <a:rPr lang="en-US" sz="1400" baseline="0" dirty="0" smtClean="0">
                          <a:effectLst/>
                          <a:latin typeface="Calibri"/>
                          <a:ea typeface="Calibri"/>
                          <a:cs typeface="Arial"/>
                        </a:rPr>
                        <a:t> </a:t>
                      </a:r>
                      <a:r>
                        <a:rPr lang="en-US" sz="1400" dirty="0" smtClean="0">
                          <a:effectLst/>
                          <a:latin typeface="Calibri"/>
                          <a:ea typeface="Calibri"/>
                          <a:cs typeface="Arial"/>
                        </a:rPr>
                        <a:t>Site </a:t>
                      </a:r>
                      <a:r>
                        <a:rPr lang="en-US" sz="1400" dirty="0">
                          <a:effectLst/>
                          <a:latin typeface="Calibri"/>
                          <a:ea typeface="Calibri"/>
                          <a:cs typeface="Arial"/>
                        </a:rPr>
                        <a:t>shall include “About Us Friends” page with links to </a:t>
                      </a:r>
                      <a:r>
                        <a:rPr lang="en-US" sz="1400" u="sng" dirty="0">
                          <a:solidFill>
                            <a:srgbClr val="0000FF"/>
                          </a:solidFill>
                          <a:effectLst/>
                          <a:latin typeface="Calibri"/>
                          <a:ea typeface="Calibri"/>
                          <a:cs typeface="Arial"/>
                          <a:hlinkClick r:id="rId2"/>
                        </a:rPr>
                        <a:t>http://www.gastateparks.org/smithgallwoods</a:t>
                      </a:r>
                      <a:r>
                        <a:rPr lang="en-US" sz="1400" dirty="0">
                          <a:effectLst/>
                          <a:latin typeface="Calibri"/>
                          <a:ea typeface="Calibri"/>
                          <a:cs typeface="Arial"/>
                        </a:rPr>
                        <a:t> </a:t>
                      </a:r>
                      <a:endParaRPr lang="en-US" sz="1400" dirty="0">
                        <a:effectLst/>
                        <a:latin typeface="Calibri"/>
                        <a:ea typeface="Calibri"/>
                        <a:cs typeface="Times New Roman"/>
                      </a:endParaRPr>
                    </a:p>
                  </a:txBody>
                  <a:tcPr marL="26343" marR="26343" marT="0" marB="0" anchor="ctr">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400" b="1">
                          <a:solidFill>
                            <a:srgbClr val="000000"/>
                          </a:solidFill>
                          <a:effectLst/>
                          <a:latin typeface="Calibri"/>
                          <a:ea typeface="Arial"/>
                          <a:cs typeface="Arial"/>
                        </a:rPr>
                        <a:t>High</a:t>
                      </a:r>
                      <a:endParaRPr lang="en-US" sz="1400">
                        <a:effectLst/>
                        <a:latin typeface="Calibri"/>
                        <a:ea typeface="Calibri"/>
                        <a:cs typeface="Times New Roman"/>
                      </a:endParaRPr>
                    </a:p>
                  </a:txBody>
                  <a:tcPr marL="26343" marR="26343"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r>
              <a:tr h="1406595">
                <a:tc vMerge="1">
                  <a:txBody>
                    <a:bodyPr/>
                    <a:lstStyle/>
                    <a:p>
                      <a:endParaRPr lang="en-US"/>
                    </a:p>
                  </a:txBody>
                  <a:tcPr/>
                </a:tc>
                <a:tc>
                  <a:txBody>
                    <a:bodyPr/>
                    <a:lstStyle/>
                    <a:p>
                      <a:pPr marL="0" marR="0">
                        <a:lnSpc>
                          <a:spcPct val="115000"/>
                        </a:lnSpc>
                        <a:spcBef>
                          <a:spcPts val="0"/>
                        </a:spcBef>
                        <a:spcAft>
                          <a:spcPts val="0"/>
                        </a:spcAft>
                      </a:pPr>
                      <a:r>
                        <a:rPr lang="en-US" sz="1400" dirty="0" smtClean="0">
                          <a:effectLst/>
                          <a:latin typeface="Calibri"/>
                          <a:ea typeface="Calibri"/>
                          <a:cs typeface="Arial"/>
                        </a:rPr>
                        <a:t>1.3 Each </a:t>
                      </a:r>
                      <a:r>
                        <a:rPr lang="en-US" sz="1400" dirty="0">
                          <a:effectLst/>
                          <a:latin typeface="Calibri"/>
                          <a:ea typeface="Calibri"/>
                          <a:cs typeface="Arial"/>
                        </a:rPr>
                        <a:t>page shall use darker font with higher contrast background and consistent line spacing, font type/size, and bold-type font that provides better user experience:  double-line spacing between paragraphs, after page titles, and after subheadings; at least 26pt bold font for page titles and at least 20pt bold font for subheadings. </a:t>
                      </a:r>
                      <a:endParaRPr lang="en-US" sz="1400" dirty="0">
                        <a:effectLst/>
                        <a:latin typeface="Calibri"/>
                        <a:ea typeface="Calibri"/>
                        <a:cs typeface="Times New Roman"/>
                      </a:endParaRPr>
                    </a:p>
                  </a:txBody>
                  <a:tcPr marL="26343" marR="26343" marT="0" marB="0" anchor="ctr">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7BFDE"/>
                    </a:solidFill>
                  </a:tcPr>
                </a:tc>
                <a:tc>
                  <a:txBody>
                    <a:bodyPr/>
                    <a:lstStyle/>
                    <a:p>
                      <a:pPr marL="0" marR="0" algn="ctr">
                        <a:lnSpc>
                          <a:spcPct val="115000"/>
                        </a:lnSpc>
                        <a:spcBef>
                          <a:spcPts val="0"/>
                        </a:spcBef>
                        <a:spcAft>
                          <a:spcPts val="0"/>
                        </a:spcAft>
                      </a:pPr>
                      <a:r>
                        <a:rPr lang="en-US" sz="1400" b="1">
                          <a:solidFill>
                            <a:srgbClr val="000000"/>
                          </a:solidFill>
                          <a:effectLst/>
                          <a:latin typeface="Calibri"/>
                          <a:ea typeface="Arial"/>
                          <a:cs typeface="Arial"/>
                        </a:rPr>
                        <a:t>High</a:t>
                      </a:r>
                      <a:endParaRPr lang="en-US" sz="1400">
                        <a:effectLst/>
                        <a:latin typeface="Calibri"/>
                        <a:ea typeface="Calibri"/>
                        <a:cs typeface="Times New Roman"/>
                      </a:endParaRPr>
                    </a:p>
                  </a:txBody>
                  <a:tcPr marL="26343" marR="26343"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7BFDE"/>
                    </a:solidFill>
                  </a:tcPr>
                </a:tc>
              </a:tr>
              <a:tr h="534090">
                <a:tc vMerge="1">
                  <a:txBody>
                    <a:bodyPr/>
                    <a:lstStyle/>
                    <a:p>
                      <a:endParaRPr lang="en-US"/>
                    </a:p>
                  </a:txBody>
                  <a:tcPr/>
                </a:tc>
                <a:tc>
                  <a:txBody>
                    <a:bodyPr/>
                    <a:lstStyle/>
                    <a:p>
                      <a:pPr marL="0" marR="0">
                        <a:lnSpc>
                          <a:spcPct val="115000"/>
                        </a:lnSpc>
                        <a:spcBef>
                          <a:spcPts val="0"/>
                        </a:spcBef>
                        <a:spcAft>
                          <a:spcPts val="0"/>
                        </a:spcAft>
                      </a:pPr>
                      <a:r>
                        <a:rPr lang="en-US" sz="1400" dirty="0" smtClean="0">
                          <a:effectLst/>
                          <a:latin typeface="Calibri"/>
                          <a:ea typeface="Calibri"/>
                          <a:cs typeface="Arial"/>
                        </a:rPr>
                        <a:t>1.4 Site </a:t>
                      </a:r>
                      <a:r>
                        <a:rPr lang="en-US" sz="1400" dirty="0">
                          <a:effectLst/>
                          <a:latin typeface="Calibri"/>
                          <a:ea typeface="Calibri"/>
                          <a:cs typeface="Arial"/>
                        </a:rPr>
                        <a:t>shall display an additional web page that provides information about “All Access” trail.</a:t>
                      </a:r>
                      <a:endParaRPr lang="en-US" sz="1400" dirty="0">
                        <a:effectLst/>
                        <a:latin typeface="Calibri"/>
                        <a:ea typeface="Calibri"/>
                        <a:cs typeface="Times New Roman"/>
                      </a:endParaRPr>
                    </a:p>
                  </a:txBody>
                  <a:tcPr marL="26343" marR="26343" marT="0" marB="0" anchor="ctr">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400" b="1" dirty="0">
                          <a:solidFill>
                            <a:srgbClr val="000000"/>
                          </a:solidFill>
                          <a:effectLst/>
                          <a:latin typeface="Calibri"/>
                          <a:ea typeface="Arial"/>
                          <a:cs typeface="Arial"/>
                        </a:rPr>
                        <a:t>High</a:t>
                      </a:r>
                      <a:endParaRPr lang="en-US" sz="1400" dirty="0">
                        <a:effectLst/>
                        <a:latin typeface="Calibri"/>
                        <a:ea typeface="Calibri"/>
                        <a:cs typeface="Times New Roman"/>
                      </a:endParaRPr>
                    </a:p>
                  </a:txBody>
                  <a:tcPr marL="26343" marR="26343"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r>
              <a:tr h="534090">
                <a:tc rowSpan="2">
                  <a:txBody>
                    <a:bodyPr/>
                    <a:lstStyle/>
                    <a:p>
                      <a:pPr marL="0" marR="0">
                        <a:lnSpc>
                          <a:spcPct val="115000"/>
                        </a:lnSpc>
                        <a:spcBef>
                          <a:spcPts val="0"/>
                        </a:spcBef>
                        <a:spcAft>
                          <a:spcPts val="0"/>
                        </a:spcAft>
                      </a:pPr>
                      <a:r>
                        <a:rPr lang="en-US" sz="1600" b="1" dirty="0" smtClean="0">
                          <a:solidFill>
                            <a:srgbClr val="FFFFFF"/>
                          </a:solidFill>
                          <a:effectLst/>
                          <a:latin typeface="Calibri"/>
                          <a:ea typeface="Calibri"/>
                          <a:cs typeface="Arial"/>
                        </a:rPr>
                        <a:t>2.0 Website </a:t>
                      </a:r>
                      <a:r>
                        <a:rPr lang="en-US" sz="1600" b="1" dirty="0">
                          <a:solidFill>
                            <a:srgbClr val="FFFFFF"/>
                          </a:solidFill>
                          <a:effectLst/>
                          <a:latin typeface="Calibri"/>
                          <a:ea typeface="Calibri"/>
                          <a:cs typeface="Arial"/>
                        </a:rPr>
                        <a:t>Construct</a:t>
                      </a:r>
                      <a:endParaRPr lang="en-US" sz="1600" dirty="0">
                        <a:effectLst/>
                        <a:latin typeface="Calibri"/>
                        <a:ea typeface="Calibri"/>
                        <a:cs typeface="Times New Roman"/>
                      </a:endParaRPr>
                    </a:p>
                  </a:txBody>
                  <a:tcPr marL="26343" marR="26343" marT="0" marB="0" anchor="ctr">
                    <a:lnL w="127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400" dirty="0" smtClean="0">
                          <a:effectLst/>
                          <a:latin typeface="Calibri"/>
                          <a:ea typeface="Calibri"/>
                          <a:cs typeface="Arial"/>
                        </a:rPr>
                        <a:t>2.1 The </a:t>
                      </a:r>
                      <a:r>
                        <a:rPr lang="en-US" sz="1400" dirty="0">
                          <a:effectLst/>
                          <a:latin typeface="Calibri"/>
                          <a:ea typeface="Calibri"/>
                          <a:cs typeface="Arial"/>
                        </a:rPr>
                        <a:t>website shall be rebuilt using Java and JavaScript platforms in a way that doesn’t prevent designated representative from maintain and update the site. The majority of representatives will have limited knowledge in these programming languages.</a:t>
                      </a:r>
                      <a:endParaRPr lang="en-US" sz="1400" dirty="0">
                        <a:effectLst/>
                        <a:latin typeface="Calibri"/>
                        <a:ea typeface="Calibri"/>
                        <a:cs typeface="Times New Roman"/>
                      </a:endParaRPr>
                    </a:p>
                  </a:txBody>
                  <a:tcPr marL="26343" marR="26343" marT="0" marB="0" anchor="ctr">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400" b="1">
                          <a:solidFill>
                            <a:srgbClr val="000000"/>
                          </a:solidFill>
                          <a:effectLst/>
                          <a:latin typeface="Calibri"/>
                          <a:ea typeface="Arial"/>
                          <a:cs typeface="Arial"/>
                        </a:rPr>
                        <a:t>High</a:t>
                      </a:r>
                      <a:endParaRPr lang="en-US" sz="1400">
                        <a:effectLst/>
                        <a:latin typeface="Calibri"/>
                        <a:ea typeface="Calibri"/>
                        <a:cs typeface="Times New Roman"/>
                      </a:endParaRPr>
                    </a:p>
                  </a:txBody>
                  <a:tcPr marL="26343" marR="26343"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r>
              <a:tr h="534090">
                <a:tc vMerge="1">
                  <a:txBody>
                    <a:bodyPr/>
                    <a:lstStyle/>
                    <a:p>
                      <a:endParaRPr lang="en-US"/>
                    </a:p>
                  </a:txBody>
                  <a:tcPr>
                    <a:lnL w="127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400" dirty="0" smtClean="0">
                          <a:effectLst/>
                          <a:latin typeface="Calibri"/>
                          <a:ea typeface="Calibri"/>
                          <a:cs typeface="Arial"/>
                        </a:rPr>
                        <a:t>2.2 Instructions </a:t>
                      </a:r>
                      <a:r>
                        <a:rPr lang="en-US" sz="1400" dirty="0">
                          <a:effectLst/>
                          <a:latin typeface="Calibri"/>
                          <a:ea typeface="Calibri"/>
                          <a:cs typeface="Arial"/>
                        </a:rPr>
                        <a:t>and training sessions will be provided in “real world English” to representatives so they know how to address any issues and how to maintain the site.</a:t>
                      </a:r>
                      <a:endParaRPr lang="en-US" sz="1400" dirty="0">
                        <a:effectLst/>
                        <a:latin typeface="Calibri"/>
                        <a:ea typeface="Calibri"/>
                        <a:cs typeface="Times New Roman"/>
                      </a:endParaRPr>
                    </a:p>
                  </a:txBody>
                  <a:tcPr marL="26343" marR="26343" marT="0" marB="0" anchor="ctr">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400" b="1" dirty="0">
                          <a:solidFill>
                            <a:srgbClr val="000000"/>
                          </a:solidFill>
                          <a:effectLst/>
                          <a:latin typeface="Calibri"/>
                          <a:ea typeface="Arial"/>
                          <a:cs typeface="Arial"/>
                        </a:rPr>
                        <a:t>High</a:t>
                      </a:r>
                      <a:endParaRPr lang="en-US" sz="1400" dirty="0">
                        <a:effectLst/>
                        <a:latin typeface="Calibri"/>
                        <a:ea typeface="Calibri"/>
                        <a:cs typeface="Times New Roman"/>
                      </a:endParaRPr>
                    </a:p>
                  </a:txBody>
                  <a:tcPr marL="26343" marR="26343"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r>
            </a:tbl>
          </a:graphicData>
        </a:graphic>
      </p:graphicFrame>
    </p:spTree>
    <p:extLst>
      <p:ext uri="{BB962C8B-B14F-4D97-AF65-F5344CB8AC3E}">
        <p14:creationId xmlns:p14="http://schemas.microsoft.com/office/powerpoint/2010/main" val="40207810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942190780"/>
              </p:ext>
            </p:extLst>
          </p:nvPr>
        </p:nvGraphicFramePr>
        <p:xfrm>
          <a:off x="76200" y="283461"/>
          <a:ext cx="7848600" cy="6269738"/>
        </p:xfrm>
        <a:graphic>
          <a:graphicData uri="http://schemas.openxmlformats.org/drawingml/2006/table">
            <a:tbl>
              <a:tblPr firstRow="1" firstCol="1" bandRow="1"/>
              <a:tblGrid>
                <a:gridCol w="1752600"/>
                <a:gridCol w="5318911"/>
                <a:gridCol w="777089"/>
              </a:tblGrid>
              <a:tr h="510984">
                <a:tc>
                  <a:txBody>
                    <a:bodyPr/>
                    <a:lstStyle/>
                    <a:p>
                      <a:pPr marL="0" marR="0" algn="ctr">
                        <a:lnSpc>
                          <a:spcPct val="115000"/>
                        </a:lnSpc>
                        <a:spcBef>
                          <a:spcPts val="0"/>
                        </a:spcBef>
                        <a:spcAft>
                          <a:spcPts val="0"/>
                        </a:spcAft>
                      </a:pPr>
                      <a:r>
                        <a:rPr lang="en-US" sz="1800" b="1" dirty="0">
                          <a:solidFill>
                            <a:srgbClr val="FFFFFF"/>
                          </a:solidFill>
                          <a:effectLst/>
                          <a:latin typeface="Calibri"/>
                          <a:ea typeface="Arial"/>
                          <a:cs typeface="Arial"/>
                        </a:rPr>
                        <a:t>Website Features</a:t>
                      </a:r>
                      <a:endParaRPr lang="en-US" sz="1800" dirty="0">
                        <a:effectLst/>
                        <a:latin typeface="Calibri"/>
                        <a:ea typeface="Calibri"/>
                        <a:cs typeface="Times New Roman"/>
                      </a:endParaRPr>
                    </a:p>
                  </a:txBody>
                  <a:tcPr marL="26343" marR="26343"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2400" b="1" dirty="0">
                          <a:solidFill>
                            <a:srgbClr val="FFFFFF"/>
                          </a:solidFill>
                          <a:effectLst/>
                          <a:latin typeface="Calibri"/>
                          <a:ea typeface="Arial"/>
                          <a:cs typeface="Arial"/>
                        </a:rPr>
                        <a:t>System </a:t>
                      </a:r>
                      <a:r>
                        <a:rPr lang="en-US" sz="2400" b="1" dirty="0" smtClean="0">
                          <a:solidFill>
                            <a:srgbClr val="FFFFFF"/>
                          </a:solidFill>
                          <a:effectLst/>
                          <a:latin typeface="Calibri"/>
                          <a:ea typeface="Arial"/>
                          <a:cs typeface="Arial"/>
                        </a:rPr>
                        <a:t>Requirements (Continued)</a:t>
                      </a:r>
                      <a:endParaRPr lang="en-US" sz="2400" dirty="0">
                        <a:effectLst/>
                        <a:latin typeface="Calibri"/>
                        <a:ea typeface="Calibri"/>
                        <a:cs typeface="Times New Roman"/>
                      </a:endParaRPr>
                    </a:p>
                  </a:txBody>
                  <a:tcPr marL="26343" marR="26343"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800" b="1" dirty="0">
                          <a:solidFill>
                            <a:srgbClr val="FFFFFF"/>
                          </a:solidFill>
                          <a:effectLst/>
                          <a:latin typeface="Calibri"/>
                          <a:ea typeface="Arial"/>
                          <a:cs typeface="Arial"/>
                        </a:rPr>
                        <a:t>Priority</a:t>
                      </a:r>
                      <a:endParaRPr lang="en-US" sz="1800" dirty="0">
                        <a:effectLst/>
                        <a:latin typeface="Calibri"/>
                        <a:ea typeface="Calibri"/>
                        <a:cs typeface="Times New Roman"/>
                      </a:endParaRPr>
                    </a:p>
                  </a:txBody>
                  <a:tcPr marL="26343" marR="26343"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r>
              <a:tr h="548453">
                <a:tc rowSpan="2">
                  <a:txBody>
                    <a:bodyPr/>
                    <a:lstStyle/>
                    <a:p>
                      <a:pPr marL="0" marR="0">
                        <a:lnSpc>
                          <a:spcPct val="115000"/>
                        </a:lnSpc>
                        <a:spcBef>
                          <a:spcPts val="0"/>
                        </a:spcBef>
                        <a:spcAft>
                          <a:spcPts val="0"/>
                        </a:spcAft>
                      </a:pPr>
                      <a:r>
                        <a:rPr lang="en-US" sz="1600" b="1" dirty="0" smtClean="0">
                          <a:solidFill>
                            <a:srgbClr val="FFFFFF"/>
                          </a:solidFill>
                          <a:effectLst/>
                          <a:latin typeface="Calibri"/>
                          <a:ea typeface="Calibri"/>
                          <a:cs typeface="Arial"/>
                        </a:rPr>
                        <a:t>4.0 Cottage </a:t>
                      </a:r>
                      <a:r>
                        <a:rPr lang="en-US" sz="1600" b="1" dirty="0">
                          <a:solidFill>
                            <a:srgbClr val="FFFFFF"/>
                          </a:solidFill>
                          <a:effectLst/>
                          <a:latin typeface="Calibri"/>
                          <a:ea typeface="Calibri"/>
                          <a:cs typeface="Arial"/>
                        </a:rPr>
                        <a:t>Accommodations Page</a:t>
                      </a:r>
                      <a:endParaRPr lang="en-US" sz="1600" dirty="0">
                        <a:effectLst/>
                        <a:latin typeface="Calibri"/>
                        <a:ea typeface="Calibri"/>
                        <a:cs typeface="Times New Roman"/>
                      </a:endParaRPr>
                    </a:p>
                  </a:txBody>
                  <a:tcPr marL="26343" marR="26343" marT="0" marB="0" anchor="ctr">
                    <a:lnL w="127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400" dirty="0" smtClean="0">
                          <a:effectLst/>
                          <a:latin typeface="Calibri"/>
                          <a:ea typeface="Calibri"/>
                          <a:cs typeface="Arial"/>
                        </a:rPr>
                        <a:t>4.1 Page </a:t>
                      </a:r>
                      <a:r>
                        <a:rPr lang="en-US" sz="1400" dirty="0">
                          <a:effectLst/>
                          <a:latin typeface="Calibri"/>
                          <a:ea typeface="Calibri"/>
                          <a:cs typeface="Arial"/>
                        </a:rPr>
                        <a:t>shall link directly to the relevant state park lodging reservations page.  All hyperlinks shall be active and current.</a:t>
                      </a:r>
                      <a:endParaRPr lang="en-US" sz="1400" dirty="0">
                        <a:effectLst/>
                        <a:latin typeface="Calibri"/>
                        <a:ea typeface="Calibri"/>
                        <a:cs typeface="Times New Roman"/>
                      </a:endParaRPr>
                    </a:p>
                  </a:txBody>
                  <a:tcPr marL="26343" marR="26343" marT="0" marB="0" anchor="ctr">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7BFDE"/>
                    </a:solidFill>
                  </a:tcPr>
                </a:tc>
                <a:tc>
                  <a:txBody>
                    <a:bodyPr/>
                    <a:lstStyle/>
                    <a:p>
                      <a:pPr marL="0" marR="0" algn="ctr">
                        <a:lnSpc>
                          <a:spcPct val="115000"/>
                        </a:lnSpc>
                        <a:spcBef>
                          <a:spcPts val="0"/>
                        </a:spcBef>
                        <a:spcAft>
                          <a:spcPts val="0"/>
                        </a:spcAft>
                      </a:pPr>
                      <a:r>
                        <a:rPr lang="en-US" sz="1400" b="1">
                          <a:solidFill>
                            <a:srgbClr val="000000"/>
                          </a:solidFill>
                          <a:effectLst/>
                          <a:latin typeface="Calibri"/>
                          <a:ea typeface="Arial"/>
                          <a:cs typeface="Arial"/>
                        </a:rPr>
                        <a:t>High</a:t>
                      </a:r>
                      <a:endParaRPr lang="en-US" sz="1400">
                        <a:effectLst/>
                        <a:latin typeface="Calibri"/>
                        <a:ea typeface="Calibri"/>
                        <a:cs typeface="Times New Roman"/>
                      </a:endParaRPr>
                    </a:p>
                  </a:txBody>
                  <a:tcPr marL="26343" marR="26343"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7BFDE"/>
                    </a:solidFill>
                  </a:tcPr>
                </a:tc>
              </a:tr>
              <a:tr h="822679">
                <a:tc vMerge="1">
                  <a:txBody>
                    <a:bodyPr/>
                    <a:lstStyle/>
                    <a:p>
                      <a:endParaRPr lang="en-US"/>
                    </a:p>
                  </a:txBody>
                  <a:tcPr/>
                </a:tc>
                <a:tc>
                  <a:txBody>
                    <a:bodyPr/>
                    <a:lstStyle/>
                    <a:p>
                      <a:pPr marL="0" marR="0">
                        <a:lnSpc>
                          <a:spcPct val="115000"/>
                        </a:lnSpc>
                        <a:spcBef>
                          <a:spcPts val="0"/>
                        </a:spcBef>
                        <a:spcAft>
                          <a:spcPts val="0"/>
                        </a:spcAft>
                      </a:pPr>
                      <a:r>
                        <a:rPr lang="en-US" sz="1400" dirty="0" smtClean="0">
                          <a:effectLst/>
                          <a:latin typeface="Calibri"/>
                          <a:ea typeface="Calibri"/>
                          <a:cs typeface="Arial"/>
                        </a:rPr>
                        <a:t>4.2 Details </a:t>
                      </a:r>
                      <a:r>
                        <a:rPr lang="en-US" sz="1400" dirty="0">
                          <a:effectLst/>
                          <a:latin typeface="Calibri"/>
                          <a:ea typeface="Calibri"/>
                          <a:cs typeface="Arial"/>
                        </a:rPr>
                        <a:t>shall be provided for each lodging location such as different attractions, landmarks, trails, etc. to help users refine their search based on what they want to see.</a:t>
                      </a:r>
                      <a:endParaRPr lang="en-US" sz="1400" dirty="0">
                        <a:effectLst/>
                        <a:latin typeface="Calibri"/>
                        <a:ea typeface="Calibri"/>
                        <a:cs typeface="Times New Roman"/>
                      </a:endParaRPr>
                    </a:p>
                  </a:txBody>
                  <a:tcPr marL="26343" marR="26343" marT="0" marB="0" anchor="ctr">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400" b="1" dirty="0">
                          <a:solidFill>
                            <a:srgbClr val="000000"/>
                          </a:solidFill>
                          <a:effectLst/>
                          <a:latin typeface="Calibri"/>
                          <a:ea typeface="Arial"/>
                          <a:cs typeface="Arial"/>
                        </a:rPr>
                        <a:t>High</a:t>
                      </a:r>
                      <a:endParaRPr lang="en-US" sz="1400" dirty="0">
                        <a:effectLst/>
                        <a:latin typeface="Calibri"/>
                        <a:ea typeface="Calibri"/>
                        <a:cs typeface="Times New Roman"/>
                      </a:endParaRPr>
                    </a:p>
                  </a:txBody>
                  <a:tcPr marL="26343" marR="26343"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r>
              <a:tr h="822679">
                <a:tc rowSpan="4">
                  <a:txBody>
                    <a:bodyPr/>
                    <a:lstStyle/>
                    <a:p>
                      <a:pPr marL="0" marR="0">
                        <a:lnSpc>
                          <a:spcPct val="115000"/>
                        </a:lnSpc>
                        <a:spcBef>
                          <a:spcPts val="0"/>
                        </a:spcBef>
                        <a:spcAft>
                          <a:spcPts val="0"/>
                        </a:spcAft>
                      </a:pPr>
                      <a:r>
                        <a:rPr lang="en-US" sz="1600" b="1" dirty="0" smtClean="0">
                          <a:solidFill>
                            <a:srgbClr val="FFFFFF"/>
                          </a:solidFill>
                          <a:effectLst/>
                          <a:latin typeface="Calibri"/>
                          <a:ea typeface="Calibri"/>
                          <a:cs typeface="Arial"/>
                        </a:rPr>
                        <a:t>5.0 Volunteer </a:t>
                      </a:r>
                      <a:r>
                        <a:rPr lang="en-US" sz="1600" b="1" dirty="0">
                          <a:solidFill>
                            <a:srgbClr val="FFFFFF"/>
                          </a:solidFill>
                          <a:effectLst/>
                          <a:latin typeface="Calibri"/>
                          <a:ea typeface="Calibri"/>
                          <a:cs typeface="Arial"/>
                        </a:rPr>
                        <a:t>Hours Log Page with Mobile Capability</a:t>
                      </a:r>
                      <a:endParaRPr lang="en-US" sz="1600" dirty="0">
                        <a:effectLst/>
                        <a:latin typeface="Calibri"/>
                        <a:ea typeface="Calibri"/>
                        <a:cs typeface="Times New Roman"/>
                      </a:endParaRPr>
                    </a:p>
                  </a:txBody>
                  <a:tcPr marL="26343" marR="26343" marT="0" marB="0" anchor="ctr">
                    <a:lnL w="127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400" dirty="0" smtClean="0">
                          <a:effectLst/>
                          <a:latin typeface="Calibri"/>
                          <a:ea typeface="Calibri"/>
                          <a:cs typeface="Arial"/>
                        </a:rPr>
                        <a:t>5.1 The </a:t>
                      </a:r>
                      <a:r>
                        <a:rPr lang="en-US" sz="1400" dirty="0">
                          <a:effectLst/>
                          <a:latin typeface="Calibri"/>
                          <a:ea typeface="Calibri"/>
                          <a:cs typeface="Arial"/>
                        </a:rPr>
                        <a:t>app shall allow volunteers to create user account with their name, date of birth, home address, email, and phone numbers.  The application shall allow a park representative to validate user accounts.</a:t>
                      </a:r>
                      <a:endParaRPr lang="en-US" sz="1400" dirty="0">
                        <a:effectLst/>
                        <a:latin typeface="Calibri"/>
                        <a:ea typeface="Calibri"/>
                        <a:cs typeface="Times New Roman"/>
                      </a:endParaRPr>
                    </a:p>
                  </a:txBody>
                  <a:tcPr marL="26343" marR="26343" marT="0" marB="0" anchor="ctr">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7BFDE"/>
                    </a:solidFill>
                  </a:tcPr>
                </a:tc>
                <a:tc>
                  <a:txBody>
                    <a:bodyPr/>
                    <a:lstStyle/>
                    <a:p>
                      <a:pPr marL="0" marR="0" algn="ctr">
                        <a:lnSpc>
                          <a:spcPct val="115000"/>
                        </a:lnSpc>
                        <a:spcBef>
                          <a:spcPts val="0"/>
                        </a:spcBef>
                        <a:spcAft>
                          <a:spcPts val="0"/>
                        </a:spcAft>
                      </a:pPr>
                      <a:r>
                        <a:rPr lang="en-US" sz="1400" b="1">
                          <a:solidFill>
                            <a:srgbClr val="000000"/>
                          </a:solidFill>
                          <a:effectLst/>
                          <a:latin typeface="Calibri"/>
                          <a:ea typeface="Arial"/>
                          <a:cs typeface="Arial"/>
                        </a:rPr>
                        <a:t>High</a:t>
                      </a:r>
                      <a:endParaRPr lang="en-US" sz="1400">
                        <a:effectLst/>
                        <a:latin typeface="Calibri"/>
                        <a:ea typeface="Calibri"/>
                        <a:cs typeface="Times New Roman"/>
                      </a:endParaRPr>
                    </a:p>
                  </a:txBody>
                  <a:tcPr marL="26343" marR="26343"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7BFDE"/>
                    </a:solidFill>
                  </a:tcPr>
                </a:tc>
              </a:tr>
              <a:tr h="822679">
                <a:tc vMerge="1">
                  <a:txBody>
                    <a:bodyPr/>
                    <a:lstStyle/>
                    <a:p>
                      <a:endParaRPr lang="en-US"/>
                    </a:p>
                  </a:txBody>
                  <a:tcPr/>
                </a:tc>
                <a:tc>
                  <a:txBody>
                    <a:bodyPr/>
                    <a:lstStyle/>
                    <a:p>
                      <a:pPr marL="0" marR="0">
                        <a:lnSpc>
                          <a:spcPct val="115000"/>
                        </a:lnSpc>
                        <a:spcBef>
                          <a:spcPts val="0"/>
                        </a:spcBef>
                        <a:spcAft>
                          <a:spcPts val="0"/>
                        </a:spcAft>
                      </a:pPr>
                      <a:r>
                        <a:rPr lang="en-US" sz="1400" dirty="0" smtClean="0">
                          <a:effectLst/>
                          <a:latin typeface="Calibri"/>
                          <a:ea typeface="Calibri"/>
                          <a:cs typeface="Arial"/>
                        </a:rPr>
                        <a:t>5.2 Volunteers </a:t>
                      </a:r>
                      <a:r>
                        <a:rPr lang="en-US" sz="1400" dirty="0">
                          <a:effectLst/>
                          <a:latin typeface="Calibri"/>
                          <a:ea typeface="Calibri"/>
                          <a:cs typeface="Arial"/>
                        </a:rPr>
                        <a:t>with user accounts shall be able to log their volunteer date, time, locations, and tasks performed.  </a:t>
                      </a:r>
                      <a:r>
                        <a:rPr lang="en-US" sz="1400" b="1" dirty="0">
                          <a:effectLst/>
                          <a:latin typeface="Calibri"/>
                          <a:ea typeface="Calibri"/>
                          <a:cs typeface="Arial"/>
                        </a:rPr>
                        <a:t>The app shall allow a representative to log in and confirm these data entered by volunteers.</a:t>
                      </a:r>
                      <a:endParaRPr lang="en-US" sz="1400" dirty="0">
                        <a:effectLst/>
                        <a:latin typeface="Calibri"/>
                        <a:ea typeface="Calibri"/>
                        <a:cs typeface="Times New Roman"/>
                      </a:endParaRPr>
                    </a:p>
                  </a:txBody>
                  <a:tcPr marL="26343" marR="26343" marT="0" marB="0" anchor="ctr">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400" b="1">
                          <a:solidFill>
                            <a:srgbClr val="000000"/>
                          </a:solidFill>
                          <a:effectLst/>
                          <a:latin typeface="Calibri"/>
                          <a:ea typeface="Arial"/>
                          <a:cs typeface="Arial"/>
                        </a:rPr>
                        <a:t>High</a:t>
                      </a:r>
                      <a:endParaRPr lang="en-US" sz="1400">
                        <a:effectLst/>
                        <a:latin typeface="Calibri"/>
                        <a:ea typeface="Calibri"/>
                        <a:cs typeface="Times New Roman"/>
                      </a:endParaRPr>
                    </a:p>
                  </a:txBody>
                  <a:tcPr marL="26343" marR="26343"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r>
              <a:tr h="1096906">
                <a:tc vMerge="1">
                  <a:txBody>
                    <a:bodyPr/>
                    <a:lstStyle/>
                    <a:p>
                      <a:endParaRPr lang="en-US"/>
                    </a:p>
                  </a:txBody>
                  <a:tcPr/>
                </a:tc>
                <a:tc>
                  <a:txBody>
                    <a:bodyPr/>
                    <a:lstStyle/>
                    <a:p>
                      <a:pPr marL="0" marR="0">
                        <a:lnSpc>
                          <a:spcPct val="115000"/>
                        </a:lnSpc>
                        <a:spcBef>
                          <a:spcPts val="0"/>
                        </a:spcBef>
                        <a:spcAft>
                          <a:spcPts val="0"/>
                        </a:spcAft>
                      </a:pPr>
                      <a:r>
                        <a:rPr lang="en-US" sz="1400" dirty="0" smtClean="0">
                          <a:effectLst/>
                          <a:latin typeface="Calibri"/>
                          <a:ea typeface="Calibri"/>
                          <a:cs typeface="Arial"/>
                        </a:rPr>
                        <a:t>5.3 App </a:t>
                      </a:r>
                      <a:r>
                        <a:rPr lang="en-US" sz="1400" dirty="0">
                          <a:effectLst/>
                          <a:latin typeface="Calibri"/>
                          <a:ea typeface="Calibri"/>
                          <a:cs typeface="Arial"/>
                        </a:rPr>
                        <a:t>menu shall be formatted for mobile browsers using Bootstrap for ease of viewing and item selection.  Site forms shall be formatted for mobile browsers using Bootstrap to make data entry easier and reduce the amount of typing required.</a:t>
                      </a:r>
                      <a:endParaRPr lang="en-US" sz="1400" dirty="0">
                        <a:effectLst/>
                        <a:latin typeface="Calibri"/>
                        <a:ea typeface="Calibri"/>
                        <a:cs typeface="Times New Roman"/>
                      </a:endParaRPr>
                    </a:p>
                  </a:txBody>
                  <a:tcPr marL="26343" marR="26343" marT="0" marB="0" anchor="ctr">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7BFDE"/>
                    </a:solidFill>
                  </a:tcPr>
                </a:tc>
                <a:tc>
                  <a:txBody>
                    <a:bodyPr/>
                    <a:lstStyle/>
                    <a:p>
                      <a:pPr marL="0" marR="0" algn="ctr">
                        <a:lnSpc>
                          <a:spcPct val="115000"/>
                        </a:lnSpc>
                        <a:spcBef>
                          <a:spcPts val="0"/>
                        </a:spcBef>
                        <a:spcAft>
                          <a:spcPts val="0"/>
                        </a:spcAft>
                      </a:pPr>
                      <a:r>
                        <a:rPr lang="en-US" sz="1400" b="1">
                          <a:solidFill>
                            <a:srgbClr val="000000"/>
                          </a:solidFill>
                          <a:effectLst/>
                          <a:latin typeface="Calibri"/>
                          <a:ea typeface="Arial"/>
                          <a:cs typeface="Arial"/>
                        </a:rPr>
                        <a:t>Medium</a:t>
                      </a:r>
                      <a:endParaRPr lang="en-US" sz="1400">
                        <a:effectLst/>
                        <a:latin typeface="Calibri"/>
                        <a:ea typeface="Calibri"/>
                        <a:cs typeface="Times New Roman"/>
                      </a:endParaRPr>
                    </a:p>
                  </a:txBody>
                  <a:tcPr marL="26343" marR="26343"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7BFDE"/>
                    </a:solidFill>
                  </a:tcPr>
                </a:tc>
              </a:tr>
              <a:tr h="1645358">
                <a:tc vMerge="1">
                  <a:txBody>
                    <a:bodyPr/>
                    <a:lstStyle/>
                    <a:p>
                      <a:endParaRPr lang="en-US"/>
                    </a:p>
                  </a:txBody>
                  <a:tcPr/>
                </a:tc>
                <a:tc>
                  <a:txBody>
                    <a:bodyPr/>
                    <a:lstStyle/>
                    <a:p>
                      <a:pPr marL="0" marR="0">
                        <a:lnSpc>
                          <a:spcPct val="115000"/>
                        </a:lnSpc>
                        <a:spcBef>
                          <a:spcPts val="0"/>
                        </a:spcBef>
                        <a:spcAft>
                          <a:spcPts val="0"/>
                        </a:spcAft>
                      </a:pPr>
                      <a:r>
                        <a:rPr lang="en-US" sz="1400" dirty="0" smtClean="0">
                          <a:effectLst/>
                          <a:latin typeface="Calibri"/>
                          <a:ea typeface="Calibri"/>
                          <a:cs typeface="Arial"/>
                        </a:rPr>
                        <a:t>5.4 Total </a:t>
                      </a:r>
                      <a:r>
                        <a:rPr lang="en-US" sz="1400" dirty="0">
                          <a:effectLst/>
                          <a:latin typeface="Calibri"/>
                          <a:ea typeface="Calibri"/>
                          <a:cs typeface="Arial"/>
                        </a:rPr>
                        <a:t>volunteer hours for Hardman Farm shall be tracked also through SGW </a:t>
                      </a:r>
                      <a:r>
                        <a:rPr lang="en-US" sz="1400" dirty="0" smtClean="0">
                          <a:effectLst/>
                          <a:latin typeface="Calibri"/>
                          <a:ea typeface="Calibri"/>
                          <a:cs typeface="Arial"/>
                        </a:rPr>
                        <a:t>website</a:t>
                      </a:r>
                      <a:r>
                        <a:rPr lang="en-US" sz="1400" dirty="0" smtClean="0">
                          <a:effectLst/>
                          <a:latin typeface="+mn-lt"/>
                          <a:ea typeface="Calibri"/>
                          <a:cs typeface="Arial"/>
                        </a:rPr>
                        <a:t>. </a:t>
                      </a:r>
                      <a:r>
                        <a:rPr lang="en-US" sz="1400" baseline="0" dirty="0" smtClean="0">
                          <a:effectLst/>
                          <a:latin typeface="+mn-lt"/>
                          <a:ea typeface="Calibri"/>
                          <a:cs typeface="Arial"/>
                        </a:rPr>
                        <a:t> </a:t>
                      </a:r>
                      <a:r>
                        <a:rPr lang="en-US" sz="1400" dirty="0" smtClean="0">
                          <a:effectLst/>
                          <a:latin typeface="+mn-lt"/>
                          <a:ea typeface="Calibri"/>
                          <a:cs typeface="Arial"/>
                        </a:rPr>
                        <a:t>Volunteer Hours table in the database will</a:t>
                      </a:r>
                      <a:r>
                        <a:rPr lang="en-US" sz="1400" baseline="0" dirty="0" smtClean="0">
                          <a:effectLst/>
                          <a:latin typeface="+mn-lt"/>
                          <a:ea typeface="Calibri"/>
                          <a:cs typeface="Arial"/>
                        </a:rPr>
                        <a:t> include </a:t>
                      </a:r>
                      <a:r>
                        <a:rPr lang="en-US" sz="1400" dirty="0" smtClean="0">
                          <a:effectLst/>
                          <a:latin typeface="+mn-lt"/>
                          <a:ea typeface="Calibri"/>
                          <a:cs typeface="Arial"/>
                        </a:rPr>
                        <a:t>the Hardman hours with distinct label.  The Hardman Farm manager can then be given access to the site to log in all volunteer hours or the volunteers can log in their Hardman Farm hours at the same site using a selector to distinguish them from their other volunteer hours.</a:t>
                      </a:r>
                      <a:endParaRPr lang="en-US" sz="1400" dirty="0">
                        <a:effectLst/>
                        <a:latin typeface="Calibri"/>
                        <a:ea typeface="Calibri"/>
                        <a:cs typeface="Times New Roman"/>
                      </a:endParaRPr>
                    </a:p>
                  </a:txBody>
                  <a:tcPr marL="26343" marR="26343" marT="0" marB="0" anchor="ctr">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400" b="1" dirty="0">
                          <a:solidFill>
                            <a:srgbClr val="000000"/>
                          </a:solidFill>
                          <a:effectLst/>
                          <a:latin typeface="Calibri"/>
                          <a:ea typeface="Arial"/>
                          <a:cs typeface="Arial"/>
                        </a:rPr>
                        <a:t>High</a:t>
                      </a:r>
                      <a:endParaRPr lang="en-US" sz="1400" dirty="0">
                        <a:effectLst/>
                        <a:latin typeface="Calibri"/>
                        <a:ea typeface="Calibri"/>
                        <a:cs typeface="Times New Roman"/>
                      </a:endParaRPr>
                    </a:p>
                  </a:txBody>
                  <a:tcPr marL="26343" marR="26343"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r>
            </a:tbl>
          </a:graphicData>
        </a:graphic>
      </p:graphicFrame>
    </p:spTree>
    <p:extLst>
      <p:ext uri="{BB962C8B-B14F-4D97-AF65-F5344CB8AC3E}">
        <p14:creationId xmlns:p14="http://schemas.microsoft.com/office/powerpoint/2010/main" val="19892149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1529</TotalTime>
  <Words>1726</Words>
  <Application>Microsoft Office PowerPoint</Application>
  <PresentationFormat>On-screen Show (4:3)</PresentationFormat>
  <Paragraphs>171</Paragraphs>
  <Slides>20</Slides>
  <Notes>6</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Overview</vt:lpstr>
      <vt:lpstr>Background</vt:lpstr>
      <vt:lpstr>Team Member Roles</vt:lpstr>
      <vt:lpstr>System Analysis</vt:lpstr>
      <vt:lpstr>PowerPoint Presentation</vt:lpstr>
      <vt:lpstr>PowerPoint Presentation</vt:lpstr>
      <vt:lpstr>PowerPoint Presentation</vt:lpstr>
      <vt:lpstr>PowerPoint Presentation</vt:lpstr>
      <vt:lpstr>User Stories</vt:lpstr>
      <vt:lpstr>Friends Volunteer Use Cases</vt:lpstr>
      <vt:lpstr>Admin Use Cases</vt:lpstr>
      <vt:lpstr>Friends Volunteer Workflow</vt:lpstr>
      <vt:lpstr>Admin Workflow</vt:lpstr>
      <vt:lpstr>Existing Data Model</vt:lpstr>
      <vt:lpstr>Suggested Data Model</vt:lpstr>
      <vt:lpstr>Home Page Mockup (Desktop Version)</vt:lpstr>
      <vt:lpstr>Home Page Mockup (Mobile Version)</vt:lpstr>
      <vt:lpstr>Way Ahead</vt:lpstr>
      <vt:lpstr>Questions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Jojo</dc:creator>
  <cp:lastModifiedBy>Jojo</cp:lastModifiedBy>
  <cp:revision>110</cp:revision>
  <dcterms:created xsi:type="dcterms:W3CDTF">2017-10-10T00:05:35Z</dcterms:created>
  <dcterms:modified xsi:type="dcterms:W3CDTF">2017-10-23T21:41:25Z</dcterms:modified>
</cp:coreProperties>
</file>