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9" r:id="rId3"/>
    <p:sldId id="258" r:id="rId4"/>
    <p:sldId id="297" r:id="rId5"/>
    <p:sldId id="315" r:id="rId6"/>
    <p:sldId id="316" r:id="rId7"/>
    <p:sldId id="314" r:id="rId8"/>
    <p:sldId id="309" r:id="rId9"/>
    <p:sldId id="310" r:id="rId10"/>
    <p:sldId id="311" r:id="rId11"/>
    <p:sldId id="313" r:id="rId12"/>
    <p:sldId id="312" r:id="rId13"/>
    <p:sldId id="289" r:id="rId14"/>
    <p:sldId id="264" r:id="rId15"/>
    <p:sldId id="266" r:id="rId16"/>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139" autoAdjust="0"/>
  </p:normalViewPr>
  <p:slideViewPr>
    <p:cSldViewPr>
      <p:cViewPr>
        <p:scale>
          <a:sx n="70" d="100"/>
          <a:sy n="70" d="100"/>
        </p:scale>
        <p:origin x="-12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1/24/2018</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Criteria</a:t>
            </a:r>
            <a:r>
              <a:rPr lang="en-US" sz="1400" b="1" baseline="0" dirty="0" smtClean="0"/>
              <a:t> for website hosting:</a:t>
            </a:r>
          </a:p>
          <a:p>
            <a:pPr marL="228600" indent="-228600">
              <a:buAutoNum type="arabicPeriod"/>
            </a:pPr>
            <a:r>
              <a:rPr lang="en-US" sz="1400" baseline="0" dirty="0" smtClean="0"/>
              <a:t>Code must be accessible and portable</a:t>
            </a:r>
          </a:p>
          <a:p>
            <a:pPr marL="228600" indent="-228600">
              <a:buAutoNum type="arabicPeriod"/>
            </a:pPr>
            <a:r>
              <a:rPr lang="en-US" sz="1400" baseline="0" dirty="0" smtClean="0"/>
              <a:t>Cost must be below $20</a:t>
            </a:r>
          </a:p>
          <a:p>
            <a:pPr marL="228600" indent="-228600">
              <a:buAutoNum type="arabicPeriod"/>
            </a:pPr>
            <a:r>
              <a:rPr lang="en-US" sz="1400" baseline="0" dirty="0" smtClean="0"/>
              <a:t>Site security must be include SiteLock and SSL Certificate</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3</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Calibri" panose="020F0502020204030204" pitchFamily="34" charset="0"/>
              <a:buChar char="―"/>
            </a:pPr>
            <a:r>
              <a:rPr lang="en-US" sz="1400" dirty="0" smtClean="0"/>
              <a:t>One of the great things about WordPress is the ability for developers to extend the core functionality of the code base to do just about anything you can think of.  So we've got WordPress Core, and that's a stable code base that you can use as a platform to build your site. If you need to add custom features or functionality, instead of directly editing WordPress Core, you use plugins. </a:t>
            </a:r>
          </a:p>
          <a:p>
            <a:pPr marL="182880" indent="-182880">
              <a:buFont typeface="Calibri" panose="020F0502020204030204" pitchFamily="34" charset="0"/>
              <a:buChar char="―"/>
            </a:pPr>
            <a:endParaRPr lang="en-US" sz="1400" dirty="0" smtClean="0"/>
          </a:p>
          <a:p>
            <a:pPr marL="182880" indent="-182880">
              <a:buFont typeface="Calibri" panose="020F0502020204030204" pitchFamily="34" charset="0"/>
              <a:buChar char="―"/>
            </a:pPr>
            <a:r>
              <a:rPr lang="en-US" sz="1400" dirty="0" smtClean="0"/>
              <a:t>WordPress also gives us a way to change the appearance of a website, and that's done through themes. So we've got themes and plugins, where themes control the look of a site and plugins control any site-specific functionality that's needed in addition to WordPress Core.</a:t>
            </a:r>
          </a:p>
          <a:p>
            <a:pPr marL="182880" indent="-182880">
              <a:buFont typeface="Calibri" panose="020F0502020204030204" pitchFamily="34" charset="0"/>
              <a:buChar char="―"/>
            </a:pPr>
            <a:endParaRPr lang="en-US" sz="1400" dirty="0" smtClean="0"/>
          </a:p>
        </p:txBody>
      </p:sp>
      <p:sp>
        <p:nvSpPr>
          <p:cNvPr id="4" name="Slide Number Placeholder 3"/>
          <p:cNvSpPr>
            <a:spLocks noGrp="1"/>
          </p:cNvSpPr>
          <p:nvPr>
            <p:ph type="sldNum" sz="quarter" idx="10"/>
          </p:nvPr>
        </p:nvSpPr>
        <p:spPr/>
        <p:txBody>
          <a:bodyPr/>
          <a:lstStyle/>
          <a:p>
            <a:fld id="{EC08C6C5-DD63-4A3D-AD22-7D6D36F6A3FB}" type="slidenum">
              <a:rPr lang="en-US" smtClean="0"/>
              <a:t>4</a:t>
            </a:fld>
            <a:endParaRPr lang="en-US" dirty="0"/>
          </a:p>
        </p:txBody>
      </p:sp>
    </p:spTree>
    <p:extLst>
      <p:ext uri="{BB962C8B-B14F-4D97-AF65-F5344CB8AC3E}">
        <p14:creationId xmlns:p14="http://schemas.microsoft.com/office/powerpoint/2010/main" val="276674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
            </a:pPr>
            <a:r>
              <a:rPr lang="en-US" sz="1400" dirty="0" smtClean="0"/>
              <a:t>The available plugins have</a:t>
            </a:r>
            <a:r>
              <a:rPr lang="en-US" sz="1400" baseline="0" dirty="0" smtClean="0"/>
              <a:t> some limitations.  Since WP uses a built-in database that is established during the initial setup, it prevents you from altering the DB table structure.  Some plugins add their own tables to the WP DB.</a:t>
            </a:r>
          </a:p>
          <a:p>
            <a:pPr marL="171450" indent="-171450">
              <a:buFont typeface="Calibri" panose="020F0502020204030204" pitchFamily="34" charset="0"/>
              <a:buChar char="―"/>
            </a:pP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8</a:t>
            </a:fld>
            <a:endParaRPr lang="en-US" dirty="0"/>
          </a:p>
        </p:txBody>
      </p:sp>
    </p:spTree>
    <p:extLst>
      <p:ext uri="{BB962C8B-B14F-4D97-AF65-F5344CB8AC3E}">
        <p14:creationId xmlns:p14="http://schemas.microsoft.com/office/powerpoint/2010/main" val="569184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9</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10</a:t>
            </a:fld>
            <a:endParaRPr lang="en-US" dirty="0"/>
          </a:p>
        </p:txBody>
      </p:sp>
    </p:spTree>
    <p:extLst>
      <p:ext uri="{BB962C8B-B14F-4D97-AF65-F5344CB8AC3E}">
        <p14:creationId xmlns:p14="http://schemas.microsoft.com/office/powerpoint/2010/main" val="47015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 all team members on WordPress &amp; PHP</a:t>
            </a:r>
          </a:p>
          <a:p>
            <a:pPr lvl="1"/>
            <a:r>
              <a:rPr lang="en-US" dirty="0" smtClean="0"/>
              <a:t>Tutorials by LearnWebCode &amp; Lynda.com</a:t>
            </a:r>
          </a:p>
          <a:p>
            <a:endParaRPr lang="en-US" dirty="0" smtClean="0"/>
          </a:p>
          <a:p>
            <a:r>
              <a:rPr lang="en-US" dirty="0" smtClean="0"/>
              <a:t>Assign site rebuilding tasks to each team member; rebuild is consisted of 3 parts</a:t>
            </a:r>
          </a:p>
          <a:p>
            <a:pPr lvl="1"/>
            <a:r>
              <a:rPr lang="en-US" dirty="0" smtClean="0"/>
              <a:t>Main SGW Website</a:t>
            </a:r>
          </a:p>
          <a:p>
            <a:pPr lvl="1"/>
            <a:r>
              <a:rPr lang="en-US" dirty="0" smtClean="0"/>
              <a:t>Volunteer Hours Log App</a:t>
            </a:r>
          </a:p>
          <a:p>
            <a:pPr lvl="1"/>
            <a:r>
              <a:rPr lang="en-US" dirty="0" smtClean="0"/>
              <a:t>Volunteer Reports App (Secondary site)</a:t>
            </a:r>
          </a:p>
          <a:p>
            <a:endParaRPr lang="en-US" dirty="0" smtClean="0"/>
          </a:p>
          <a:p>
            <a:r>
              <a:rPr lang="en-US" dirty="0" smtClean="0"/>
              <a:t>Begin rebuilding website in December</a:t>
            </a:r>
          </a:p>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350034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1/24/2018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smtClean="0">
                <a:ln>
                  <a:noFill/>
                </a:ln>
                <a:solidFill>
                  <a:schemeClr val="tx1">
                    <a:lumMod val="75000"/>
                    <a:lumOff val="25000"/>
                  </a:schemeClr>
                </a:solidFill>
                <a:effectLst/>
                <a:uLnTx/>
                <a:uFillTx/>
                <a:latin typeface="Calibri" panose="020F0502020204030204" pitchFamily="34" charset="0"/>
              </a:rPr>
              <a:t>MIST7591E – MBT Project</a:t>
            </a:r>
            <a:r>
              <a:rPr kumimoji="0" lang="en-US" sz="2400" b="1" i="0" u="none" strike="noStrike" kern="1200" cap="none" spc="0" normalizeH="0" noProof="0" smtClean="0">
                <a:ln>
                  <a:noFill/>
                </a:ln>
                <a:solidFill>
                  <a:schemeClr val="tx1">
                    <a:lumMod val="75000"/>
                    <a:lumOff val="25000"/>
                  </a:schemeClr>
                </a:solidFill>
                <a:effectLst/>
                <a:uLnTx/>
                <a:uFillTx/>
                <a:latin typeface="Calibri" panose="020F0502020204030204" pitchFamily="34" charset="0"/>
              </a:rPr>
              <a:t> II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January 24, 2018</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Alt. Solution to Volunteer App</a:t>
            </a:r>
            <a:endParaRPr lang="en-US" b="1" dirty="0"/>
          </a:p>
        </p:txBody>
      </p:sp>
      <p:sp>
        <p:nvSpPr>
          <p:cNvPr id="3" name="Content Placeholder 2"/>
          <p:cNvSpPr>
            <a:spLocks noGrp="1"/>
          </p:cNvSpPr>
          <p:nvPr>
            <p:ph idx="1"/>
          </p:nvPr>
        </p:nvSpPr>
        <p:spPr>
          <a:xfrm>
            <a:off x="533400" y="838200"/>
            <a:ext cx="8153400" cy="4724400"/>
          </a:xfrm>
        </p:spPr>
        <p:txBody>
          <a:bodyPr>
            <a:normAutofit/>
          </a:bodyPr>
          <a:lstStyle/>
          <a:p>
            <a:pPr>
              <a:spcBef>
                <a:spcPts val="0"/>
              </a:spcBef>
            </a:pPr>
            <a:r>
              <a:rPr lang="en-US" sz="2800" dirty="0" smtClean="0"/>
              <a:t>Added Section Field for Hardman Farm &amp; </a:t>
            </a:r>
            <a:r>
              <a:rPr lang="en-US" sz="2800" dirty="0" smtClean="0"/>
              <a:t>SGW</a:t>
            </a:r>
          </a:p>
          <a:p>
            <a:pPr>
              <a:spcBef>
                <a:spcPts val="0"/>
              </a:spcBef>
            </a:pPr>
            <a:r>
              <a:rPr lang="en-US" sz="2800" dirty="0" smtClean="0"/>
              <a:t>Added Navigation Bar &amp; Login Name</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6495"/>
            <a:ext cx="8991600" cy="505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5306704" y="4517408"/>
            <a:ext cx="1752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5800" y="3048000"/>
            <a:ext cx="5334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166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Alt. Solution to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sz="2800" dirty="0" smtClean="0"/>
              <a:t>Volunteer Hours </a:t>
            </a:r>
            <a:r>
              <a:rPr lang="en-US" sz="2800" dirty="0" smtClean="0"/>
              <a:t>View with added Section Field</a:t>
            </a:r>
            <a:endParaRPr lang="en-US" sz="28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726494"/>
            <a:ext cx="8991599" cy="505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4953000" y="3962400"/>
            <a:ext cx="1752600" cy="6727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93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Alt. Solution to Volunteer App</a:t>
            </a:r>
            <a:endParaRPr lang="en-US" b="1" dirty="0"/>
          </a:p>
        </p:txBody>
      </p:sp>
      <p:sp>
        <p:nvSpPr>
          <p:cNvPr id="3" name="Content Placeholder 2"/>
          <p:cNvSpPr>
            <a:spLocks noGrp="1"/>
          </p:cNvSpPr>
          <p:nvPr>
            <p:ph idx="1"/>
          </p:nvPr>
        </p:nvSpPr>
        <p:spPr>
          <a:xfrm>
            <a:off x="533400" y="1143000"/>
            <a:ext cx="8153400" cy="4724400"/>
          </a:xfrm>
        </p:spPr>
        <p:txBody>
          <a:bodyPr>
            <a:normAutofit/>
          </a:bodyPr>
          <a:lstStyle/>
          <a:p>
            <a:pPr>
              <a:spcBef>
                <a:spcPts val="0"/>
              </a:spcBef>
              <a:spcAft>
                <a:spcPts val="1200"/>
              </a:spcAft>
            </a:pPr>
            <a:r>
              <a:rPr lang="en-US" sz="2800" dirty="0" smtClean="0"/>
              <a:t>Returns to Home Page after Log Out</a:t>
            </a:r>
            <a:endParaRPr lang="en-US" sz="2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76400"/>
            <a:ext cx="8991600" cy="505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761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US" b="1" dirty="0" smtClean="0"/>
              <a:t>Project Schedule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77007415"/>
              </p:ext>
            </p:extLst>
          </p:nvPr>
        </p:nvGraphicFramePr>
        <p:xfrm>
          <a:off x="119004" y="1604772"/>
          <a:ext cx="8921500" cy="5100828"/>
        </p:xfrm>
        <a:graphic>
          <a:graphicData uri="http://schemas.openxmlformats.org/drawingml/2006/table">
            <a:tbl>
              <a:tblPr firstRow="1" bandRow="1">
                <a:tableStyleId>{5940675A-B579-460E-94D1-54222C63F5DA}</a:tableStyleId>
              </a:tblPr>
              <a:tblGrid>
                <a:gridCol w="1328796"/>
                <a:gridCol w="4081408"/>
                <a:gridCol w="438912"/>
                <a:gridCol w="438912"/>
                <a:gridCol w="438912"/>
                <a:gridCol w="438912"/>
                <a:gridCol w="438912"/>
                <a:gridCol w="438912"/>
                <a:gridCol w="438912"/>
                <a:gridCol w="438912"/>
              </a:tblGrid>
              <a:tr h="347571">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CY2017</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CY2018</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r>
              <a:tr h="347571">
                <a:tc>
                  <a:txBody>
                    <a:bodyPr/>
                    <a:lstStyle/>
                    <a:p>
                      <a:pPr algn="ctr"/>
                      <a:r>
                        <a:rPr lang="en-US" sz="1500" b="1" dirty="0" smtClean="0">
                          <a:solidFill>
                            <a:schemeClr val="bg1"/>
                          </a:solidFill>
                          <a:latin typeface="Arial" panose="020B0604020202020204" pitchFamily="34" charset="0"/>
                          <a:cs typeface="Arial" panose="020B0604020202020204" pitchFamily="34" charset="0"/>
                        </a:rPr>
                        <a:t>Task Phase</a:t>
                      </a:r>
                      <a:endParaRPr lang="en-US" sz="15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Task Description</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S</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O</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N</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D</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J</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F</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M</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A</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r>
              <a:tr h="0">
                <a:tc rowSpan="8">
                  <a:txBody>
                    <a:bodyPr/>
                    <a:lstStyle/>
                    <a:p>
                      <a:r>
                        <a:rPr lang="en-US" sz="1600" b="1" dirty="0" smtClean="0">
                          <a:latin typeface="Arial" panose="020B0604020202020204" pitchFamily="34" charset="0"/>
                          <a:cs typeface="Arial" panose="020B0604020202020204" pitchFamily="34" charset="0"/>
                        </a:rPr>
                        <a:t>Initiation &amp; Planning</a:t>
                      </a:r>
                      <a:endParaRPr lang="en-US" sz="1600" b="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US" sz="1400" b="1" dirty="0" smtClean="0">
                          <a:latin typeface="Arial" panose="020B0604020202020204" pitchFamily="34" charset="0"/>
                          <a:cs typeface="Arial" panose="020B0604020202020204" pitchFamily="34" charset="0"/>
                        </a:rPr>
                        <a:t>1. Conduct System Analysis of Current Site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2. Propose Security Remediation Plan</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3. Establish Proposed System Requirements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4. Meet with Project Stakeholders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5. Develop Logical Models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6. Conduct Testing of WordPress /</a:t>
                      </a:r>
                      <a:r>
                        <a:rPr lang="en-US" sz="1400" b="1" baseline="0" dirty="0" smtClean="0">
                          <a:latin typeface="Arial" panose="020B0604020202020204" pitchFamily="34" charset="0"/>
                          <a:cs typeface="Arial" panose="020B0604020202020204" pitchFamily="34" charset="0"/>
                        </a:rPr>
                        <a:t> P</a:t>
                      </a:r>
                      <a:r>
                        <a:rPr lang="en-US" sz="1400" b="1" dirty="0" smtClean="0">
                          <a:latin typeface="Arial" panose="020B0604020202020204" pitchFamily="34" charset="0"/>
                          <a:cs typeface="Arial" panose="020B0604020202020204" pitchFamily="34" charset="0"/>
                        </a:rPr>
                        <a:t>rototype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7. Research Web Content Management Tool</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8. Finalize Requirements &amp; Project Charter</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Execution</a:t>
                      </a:r>
                    </a:p>
                  </a:txBody>
                  <a:tcPr anchor="ctr">
                    <a:solidFill>
                      <a:schemeClr val="accent5">
                        <a:lumMod val="40000"/>
                        <a:lumOff val="60000"/>
                      </a:schemeClr>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9. Start </a:t>
                      </a:r>
                      <a:r>
                        <a:rPr lang="en-US" sz="1400" b="1" dirty="0">
                          <a:solidFill>
                            <a:schemeClr val="tx1"/>
                          </a:solidFill>
                          <a:effectLst/>
                          <a:latin typeface="Arial" panose="020B0604020202020204" pitchFamily="34" charset="0"/>
                          <a:ea typeface="Calibri"/>
                          <a:cs typeface="Arial" panose="020B0604020202020204" pitchFamily="34" charset="0"/>
                        </a:rPr>
                        <a:t>Rebuilding the </a:t>
                      </a:r>
                      <a:r>
                        <a:rPr lang="en-US" sz="1400" b="1" dirty="0" smtClean="0">
                          <a:solidFill>
                            <a:schemeClr val="tx1"/>
                          </a:solidFill>
                          <a:effectLst/>
                          <a:latin typeface="Arial" panose="020B0604020202020204" pitchFamily="34" charset="0"/>
                          <a:ea typeface="Calibri"/>
                          <a:cs typeface="Arial" panose="020B0604020202020204" pitchFamily="34" charset="0"/>
                        </a:rPr>
                        <a:t>Website/Volunteer</a:t>
                      </a:r>
                      <a:r>
                        <a:rPr lang="en-US" sz="1400" b="1" baseline="0" dirty="0" smtClean="0">
                          <a:solidFill>
                            <a:schemeClr val="tx1"/>
                          </a:solidFill>
                          <a:effectLst/>
                          <a:latin typeface="Arial" panose="020B0604020202020204" pitchFamily="34" charset="0"/>
                          <a:ea typeface="Calibri"/>
                          <a:cs typeface="Arial" panose="020B0604020202020204" pitchFamily="34" charset="0"/>
                        </a:rPr>
                        <a:t> App</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10. Test </a:t>
                      </a:r>
                      <a:r>
                        <a:rPr lang="en-US" sz="1400" b="1" dirty="0">
                          <a:solidFill>
                            <a:schemeClr val="tx1"/>
                          </a:solidFill>
                          <a:effectLst/>
                          <a:latin typeface="Arial" panose="020B0604020202020204" pitchFamily="34" charset="0"/>
                          <a:ea typeface="Calibri"/>
                          <a:cs typeface="Arial" panose="020B0604020202020204" pitchFamily="34" charset="0"/>
                        </a:rPr>
                        <a:t>First Increment Version of </a:t>
                      </a:r>
                      <a:r>
                        <a:rPr lang="en-US" sz="1400" b="1" dirty="0" smtClean="0">
                          <a:solidFill>
                            <a:schemeClr val="tx1"/>
                          </a:solidFill>
                          <a:effectLst/>
                          <a:latin typeface="Arial" panose="020B0604020202020204" pitchFamily="34" charset="0"/>
                          <a:ea typeface="Calibri"/>
                          <a:cs typeface="Arial" panose="020B0604020202020204" pitchFamily="34" charset="0"/>
                        </a:rPr>
                        <a:t>Site/App</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11. Finish </a:t>
                      </a:r>
                      <a:r>
                        <a:rPr lang="en-US" sz="1400" b="1" dirty="0">
                          <a:solidFill>
                            <a:schemeClr val="tx1"/>
                          </a:solidFill>
                          <a:effectLst/>
                          <a:latin typeface="Arial" panose="020B0604020202020204" pitchFamily="34" charset="0"/>
                          <a:ea typeface="Calibri"/>
                          <a:cs typeface="Arial" panose="020B0604020202020204" pitchFamily="34" charset="0"/>
                        </a:rPr>
                        <a:t>Rebuilding the Entire </a:t>
                      </a:r>
                      <a:r>
                        <a:rPr lang="en-US" sz="1400" b="1" dirty="0" smtClean="0">
                          <a:solidFill>
                            <a:schemeClr val="tx1"/>
                          </a:solidFill>
                          <a:effectLst/>
                          <a:latin typeface="Arial" panose="020B0604020202020204" pitchFamily="34" charset="0"/>
                          <a:ea typeface="Calibri"/>
                          <a:cs typeface="Arial" panose="020B0604020202020204" pitchFamily="34" charset="0"/>
                        </a:rPr>
                        <a:t>Site/App</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249738">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12. Test </a:t>
                      </a:r>
                      <a:r>
                        <a:rPr lang="en-US" sz="1400" b="1" dirty="0">
                          <a:solidFill>
                            <a:schemeClr val="tx1"/>
                          </a:solidFill>
                          <a:effectLst/>
                          <a:latin typeface="Arial" panose="020B0604020202020204" pitchFamily="34" charset="0"/>
                          <a:ea typeface="Calibri"/>
                          <a:cs typeface="Arial" panose="020B0604020202020204" pitchFamily="34" charset="0"/>
                        </a:rPr>
                        <a:t>Final Rebuild of </a:t>
                      </a:r>
                      <a:r>
                        <a:rPr lang="en-US" sz="1400" b="1" dirty="0" smtClean="0">
                          <a:solidFill>
                            <a:schemeClr val="tx1"/>
                          </a:solidFill>
                          <a:effectLst/>
                          <a:latin typeface="Arial" panose="020B0604020202020204" pitchFamily="34" charset="0"/>
                          <a:ea typeface="Calibri"/>
                          <a:cs typeface="Arial" panose="020B0604020202020204" pitchFamily="34" charset="0"/>
                        </a:rPr>
                        <a:t>Website/App</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Closure</a:t>
                      </a:r>
                    </a:p>
                  </a:txBody>
                  <a:tcPr anchor="ctr">
                    <a:solidFill>
                      <a:srgbClr val="F9F6B9"/>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13. Establish </a:t>
                      </a:r>
                      <a:r>
                        <a:rPr lang="en-US" sz="1400" b="1" dirty="0">
                          <a:solidFill>
                            <a:schemeClr val="tx1"/>
                          </a:solidFill>
                          <a:effectLst/>
                          <a:latin typeface="Arial" panose="020B0604020202020204" pitchFamily="34" charset="0"/>
                          <a:ea typeface="Calibri"/>
                          <a:cs typeface="Arial" panose="020B0604020202020204" pitchFamily="34" charset="0"/>
                        </a:rPr>
                        <a:t>Documentation</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14. Deploy </a:t>
                      </a:r>
                      <a:r>
                        <a:rPr lang="en-US" sz="1400" b="1" dirty="0">
                          <a:solidFill>
                            <a:schemeClr val="tx1"/>
                          </a:solidFill>
                          <a:effectLst/>
                          <a:latin typeface="Arial" panose="020B0604020202020204" pitchFamily="34" charset="0"/>
                          <a:ea typeface="Calibri"/>
                          <a:cs typeface="Arial" panose="020B0604020202020204" pitchFamily="34" charset="0"/>
                        </a:rPr>
                        <a:t>Production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15. Conduct </a:t>
                      </a:r>
                      <a:r>
                        <a:rPr lang="en-US" sz="1400" b="1" dirty="0">
                          <a:solidFill>
                            <a:schemeClr val="tx1"/>
                          </a:solidFill>
                          <a:effectLst/>
                          <a:latin typeface="Arial" panose="020B0604020202020204" pitchFamily="34" charset="0"/>
                          <a:ea typeface="Calibri"/>
                          <a:cs typeface="Arial" panose="020B0604020202020204" pitchFamily="34" charset="0"/>
                        </a:rPr>
                        <a:t>Training on Website </a:t>
                      </a:r>
                      <a:r>
                        <a:rPr lang="en-US" sz="1400" b="1" dirty="0" smtClean="0">
                          <a:solidFill>
                            <a:schemeClr val="tx1"/>
                          </a:solidFill>
                          <a:effectLst/>
                          <a:latin typeface="Arial" panose="020B0604020202020204" pitchFamily="34" charset="0"/>
                          <a:ea typeface="Calibri"/>
                          <a:cs typeface="Arial" panose="020B0604020202020204" pitchFamily="34" charset="0"/>
                        </a:rPr>
                        <a:t>Maintenance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16. Hold </a:t>
                      </a:r>
                      <a:r>
                        <a:rPr lang="en-US" sz="1400" b="1" dirty="0">
                          <a:solidFill>
                            <a:schemeClr val="tx1"/>
                          </a:solidFill>
                          <a:effectLst/>
                          <a:latin typeface="Arial" panose="020B0604020202020204" pitchFamily="34" charset="0"/>
                          <a:ea typeface="Calibri"/>
                          <a:cs typeface="Arial" panose="020B0604020202020204" pitchFamily="34" charset="0"/>
                        </a:rPr>
                        <a:t>Project Closure Meeting with Client</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R w="12700" cmpd="sng">
                      <a:noFill/>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r>
            </a:tbl>
          </a:graphicData>
        </a:graphic>
      </p:graphicFrame>
      <p:grpSp>
        <p:nvGrpSpPr>
          <p:cNvPr id="94" name="Group 93"/>
          <p:cNvGrpSpPr/>
          <p:nvPr/>
        </p:nvGrpSpPr>
        <p:grpSpPr>
          <a:xfrm>
            <a:off x="5521656" y="2286000"/>
            <a:ext cx="3295024" cy="4321792"/>
            <a:chOff x="5521656" y="2258704"/>
            <a:chExt cx="3295024" cy="4321792"/>
          </a:xfrm>
        </p:grpSpPr>
        <p:sp>
          <p:nvSpPr>
            <p:cNvPr id="3" name="Rectangle 2"/>
            <p:cNvSpPr/>
            <p:nvPr/>
          </p:nvSpPr>
          <p:spPr>
            <a:xfrm>
              <a:off x="5521656" y="2258704"/>
              <a:ext cx="100584"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638800" y="2536208"/>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652448" y="2846696"/>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823272" y="3456296"/>
              <a:ext cx="18288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10536" y="3145808"/>
              <a:ext cx="1371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31176" y="3747448"/>
              <a:ext cx="164592"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221104" y="4065896"/>
              <a:ext cx="32004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868528" y="4384344"/>
              <a:ext cx="8229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24212" y="4661848"/>
              <a:ext cx="850392"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361832" y="4917744"/>
              <a:ext cx="36576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726680" y="5143501"/>
              <a:ext cx="45720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8001000" y="5423848"/>
              <a:ext cx="228600" cy="2011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8229600" y="5665048"/>
              <a:ext cx="365760" cy="1920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624248" y="5885688"/>
              <a:ext cx="100584"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733432" y="6127936"/>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8770960" y="6370184"/>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7620000" y="2380488"/>
            <a:ext cx="274320" cy="4230284"/>
            <a:chOff x="6645768" y="2309268"/>
            <a:chExt cx="274320" cy="4230284"/>
          </a:xfrm>
        </p:grpSpPr>
        <p:cxnSp>
          <p:nvCxnSpPr>
            <p:cNvPr id="80" name="Straight Connector 79"/>
            <p:cNvCxnSpPr/>
            <p:nvPr/>
          </p:nvCxnSpPr>
          <p:spPr>
            <a:xfrm>
              <a:off x="6645768" y="2309268"/>
              <a:ext cx="0" cy="423028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a:off x="6645768" y="2309268"/>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4" name="Straight Arrow Connector 83"/>
            <p:cNvCxnSpPr/>
            <p:nvPr/>
          </p:nvCxnSpPr>
          <p:spPr>
            <a:xfrm>
              <a:off x="6645768" y="6539552"/>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06343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Way Ahead</a:t>
            </a:r>
            <a:endParaRPr lang="en-US" b="1" dirty="0"/>
          </a:p>
        </p:txBody>
      </p:sp>
      <p:sp>
        <p:nvSpPr>
          <p:cNvPr id="3" name="Content Placeholder 2"/>
          <p:cNvSpPr>
            <a:spLocks noGrp="1"/>
          </p:cNvSpPr>
          <p:nvPr>
            <p:ph idx="1"/>
          </p:nvPr>
        </p:nvSpPr>
        <p:spPr>
          <a:xfrm>
            <a:off x="533400" y="1676400"/>
            <a:ext cx="8382000" cy="4419600"/>
          </a:xfrm>
        </p:spPr>
        <p:txBody>
          <a:bodyPr>
            <a:normAutofit/>
          </a:bodyPr>
          <a:lstStyle/>
          <a:p>
            <a:pPr>
              <a:spcBef>
                <a:spcPts val="1200"/>
              </a:spcBef>
            </a:pPr>
            <a:r>
              <a:rPr lang="en-US" dirty="0" smtClean="0"/>
              <a:t>Continue customizing site content with </a:t>
            </a:r>
            <a:r>
              <a:rPr lang="en-US" dirty="0" smtClean="0"/>
              <a:t>theme</a:t>
            </a:r>
          </a:p>
          <a:p>
            <a:pPr>
              <a:spcBef>
                <a:spcPts val="1200"/>
              </a:spcBef>
            </a:pPr>
            <a:r>
              <a:rPr lang="en-US" dirty="0" smtClean="0"/>
              <a:t>Look into building a plugin for Volunteer App</a:t>
            </a:r>
            <a:endParaRPr lang="en-US" dirty="0" smtClean="0"/>
          </a:p>
          <a:p>
            <a:pPr>
              <a:spcBef>
                <a:spcPts val="1200"/>
              </a:spcBef>
            </a:pPr>
            <a:r>
              <a:rPr lang="en-US" dirty="0" smtClean="0"/>
              <a:t>Update Volunteer </a:t>
            </a:r>
            <a:r>
              <a:rPr lang="en-US" dirty="0" smtClean="0"/>
              <a:t>App </a:t>
            </a:r>
            <a:r>
              <a:rPr lang="en-US" dirty="0" smtClean="0"/>
              <a:t>code to PHP 7.2</a:t>
            </a:r>
          </a:p>
          <a:p>
            <a:pPr lvl="1">
              <a:spcBef>
                <a:spcPts val="1200"/>
              </a:spcBef>
            </a:pPr>
            <a:r>
              <a:rPr lang="en-US" dirty="0" smtClean="0"/>
              <a:t>Resolve MySQL deprecation by using MySQLi </a:t>
            </a:r>
            <a:r>
              <a:rPr lang="en-US" dirty="0"/>
              <a:t>or PDO_MySQL extension </a:t>
            </a:r>
            <a:endParaRPr lang="en-US" dirty="0" smtClean="0"/>
          </a:p>
          <a:p>
            <a:pPr>
              <a:spcBef>
                <a:spcPts val="1200"/>
              </a:spcBef>
            </a:pPr>
            <a:endParaRPr lang="en-US" dirty="0" smtClean="0"/>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Overview</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sz="3600" dirty="0" smtClean="0"/>
              <a:t>Project Background</a:t>
            </a:r>
          </a:p>
          <a:p>
            <a:r>
              <a:rPr lang="en-US" sz="3600" dirty="0" smtClean="0"/>
              <a:t>How WordPress Works</a:t>
            </a:r>
          </a:p>
          <a:p>
            <a:r>
              <a:rPr lang="en-US" sz="3600" dirty="0" smtClean="0"/>
              <a:t>Selected Theme for Main Site</a:t>
            </a:r>
          </a:p>
          <a:p>
            <a:r>
              <a:rPr lang="en-US" sz="3600" dirty="0" smtClean="0"/>
              <a:t>Volunteer App</a:t>
            </a:r>
            <a:endParaRPr lang="en-US" sz="3600" dirty="0" smtClean="0"/>
          </a:p>
          <a:p>
            <a:r>
              <a:rPr lang="en-US" sz="3600" dirty="0" smtClean="0"/>
              <a:t>Available Plugins &amp; Limitations</a:t>
            </a:r>
          </a:p>
          <a:p>
            <a:r>
              <a:rPr lang="en-US" sz="3600" dirty="0" smtClean="0"/>
              <a:t>Alternative Solution to Volunteer App</a:t>
            </a:r>
          </a:p>
          <a:p>
            <a:r>
              <a:rPr lang="en-US" sz="3600" dirty="0" smtClean="0"/>
              <a:t>Project Schedule </a:t>
            </a:r>
          </a:p>
          <a:p>
            <a:r>
              <a:rPr lang="en-US" sz="3600" dirty="0" smtClean="0"/>
              <a:t>Way Ahead</a:t>
            </a:r>
          </a:p>
        </p:txBody>
      </p:sp>
    </p:spTree>
    <p:extLst>
      <p:ext uri="{BB962C8B-B14F-4D97-AF65-F5344CB8AC3E}">
        <p14:creationId xmlns:p14="http://schemas.microsoft.com/office/powerpoint/2010/main" val="116069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Project Background</a:t>
            </a:r>
            <a:endParaRPr lang="en-US" b="1" dirty="0"/>
          </a:p>
        </p:txBody>
      </p:sp>
      <p:sp>
        <p:nvSpPr>
          <p:cNvPr id="3" name="Content Placeholder 2"/>
          <p:cNvSpPr>
            <a:spLocks noGrp="1"/>
          </p:cNvSpPr>
          <p:nvPr>
            <p:ph idx="1"/>
          </p:nvPr>
        </p:nvSpPr>
        <p:spPr>
          <a:xfrm>
            <a:off x="533400" y="1371600"/>
            <a:ext cx="8382000" cy="5029200"/>
          </a:xfrm>
        </p:spPr>
        <p:txBody>
          <a:bodyPr>
            <a:normAutofit lnSpcReduction="10000"/>
          </a:bodyPr>
          <a:lstStyle/>
          <a:p>
            <a:pPr>
              <a:spcBef>
                <a:spcPts val="1200"/>
              </a:spcBef>
            </a:pPr>
            <a:r>
              <a:rPr lang="en-US" b="1" dirty="0"/>
              <a:t>Problem</a:t>
            </a:r>
          </a:p>
          <a:p>
            <a:pPr lvl="1">
              <a:spcBef>
                <a:spcPts val="1200"/>
              </a:spcBef>
            </a:pPr>
            <a:r>
              <a:rPr lang="en-US" dirty="0" smtClean="0"/>
              <a:t>Difficult to update/maintain site and Volunteer app</a:t>
            </a:r>
          </a:p>
          <a:p>
            <a:pPr lvl="1">
              <a:spcBef>
                <a:spcPts val="1200"/>
              </a:spcBef>
            </a:pPr>
            <a:r>
              <a:rPr lang="en-US" dirty="0"/>
              <a:t>Outdated PHP, WP themes and plugins</a:t>
            </a:r>
          </a:p>
          <a:p>
            <a:pPr lvl="1">
              <a:spcBef>
                <a:spcPts val="1200"/>
              </a:spcBef>
            </a:pPr>
            <a:r>
              <a:rPr lang="en-US" dirty="0" smtClean="0"/>
              <a:t>Degraded site security</a:t>
            </a:r>
            <a:endParaRPr lang="en-US" dirty="0"/>
          </a:p>
          <a:p>
            <a:pPr>
              <a:spcBef>
                <a:spcPts val="1800"/>
              </a:spcBef>
            </a:pPr>
            <a:r>
              <a:rPr lang="en-US" b="1" dirty="0"/>
              <a:t>Solution</a:t>
            </a:r>
          </a:p>
          <a:p>
            <a:pPr lvl="1">
              <a:spcBef>
                <a:spcPts val="1200"/>
              </a:spcBef>
            </a:pPr>
            <a:r>
              <a:rPr lang="en-US" dirty="0" smtClean="0"/>
              <a:t>Rebuild site using current WordPress/PHP</a:t>
            </a:r>
          </a:p>
          <a:p>
            <a:pPr lvl="1">
              <a:spcBef>
                <a:spcPts val="1200"/>
              </a:spcBef>
            </a:pPr>
            <a:r>
              <a:rPr lang="en-US" dirty="0" smtClean="0"/>
              <a:t>Site hosting either 1&amp;1.com or Bluehost</a:t>
            </a:r>
          </a:p>
          <a:p>
            <a:pPr lvl="1">
              <a:spcBef>
                <a:spcPts val="1200"/>
              </a:spcBef>
            </a:pPr>
            <a:r>
              <a:rPr lang="en-US" dirty="0" smtClean="0"/>
              <a:t>Establish detailed Admin Documentation</a:t>
            </a:r>
          </a:p>
          <a:p>
            <a:pPr lvl="1">
              <a:spcBef>
                <a:spcPts val="1200"/>
              </a:spcBef>
            </a:pPr>
            <a:r>
              <a:rPr lang="en-US" dirty="0" smtClean="0"/>
              <a:t>Train FSGW Reps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How WordPress Works</a:t>
            </a:r>
            <a:endParaRPr lang="en-US" b="1" dirty="0"/>
          </a:p>
        </p:txBody>
      </p:sp>
      <p:sp>
        <p:nvSpPr>
          <p:cNvPr id="3" name="Content Placeholder 2"/>
          <p:cNvSpPr>
            <a:spLocks noGrp="1"/>
          </p:cNvSpPr>
          <p:nvPr>
            <p:ph idx="1"/>
          </p:nvPr>
        </p:nvSpPr>
        <p:spPr>
          <a:xfrm>
            <a:off x="533400" y="990600"/>
            <a:ext cx="8153400" cy="4724400"/>
          </a:xfrm>
        </p:spPr>
        <p:txBody>
          <a:bodyPr>
            <a:normAutofit/>
          </a:bodyPr>
          <a:lstStyle/>
          <a:p>
            <a:pPr>
              <a:spcBef>
                <a:spcPts val="0"/>
              </a:spcBef>
              <a:spcAft>
                <a:spcPts val="300"/>
              </a:spcAft>
            </a:pPr>
            <a:r>
              <a:rPr lang="en-US" dirty="0" smtClean="0"/>
              <a:t>WordPress Core</a:t>
            </a:r>
          </a:p>
          <a:p>
            <a:pPr lvl="1">
              <a:spcBef>
                <a:spcPts val="0"/>
              </a:spcBef>
              <a:spcAft>
                <a:spcPts val="300"/>
              </a:spcAft>
            </a:pPr>
            <a:r>
              <a:rPr lang="en-US" dirty="0" smtClean="0"/>
              <a:t>Custom Appearance (Themes)</a:t>
            </a:r>
          </a:p>
          <a:p>
            <a:pPr lvl="1">
              <a:spcBef>
                <a:spcPts val="0"/>
              </a:spcBef>
              <a:spcAft>
                <a:spcPts val="300"/>
              </a:spcAft>
            </a:pPr>
            <a:r>
              <a:rPr lang="en-US" dirty="0" smtClean="0"/>
              <a:t>Custom Features &amp; Functionality (Plugins)</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2579205"/>
            <a:ext cx="6553200" cy="4202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654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Existing Website</a:t>
            </a:r>
            <a:endParaRPr lang="en-US" b="1"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27849"/>
            <a:ext cx="6400800" cy="57539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064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Selected WP Theme</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942583"/>
            <a:ext cx="7038975" cy="5882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47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Existing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dirty="0" smtClean="0"/>
              <a:t>Stand-alone app linked from WP site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37054"/>
            <a:ext cx="5553075" cy="3420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86774"/>
            <a:ext cx="5601061" cy="3302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0974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Available Plugins &amp; Limits</a:t>
            </a:r>
            <a:endParaRPr lang="en-US" b="1" dirty="0"/>
          </a:p>
        </p:txBody>
      </p:sp>
      <p:sp>
        <p:nvSpPr>
          <p:cNvPr id="3" name="Content Placeholder 2"/>
          <p:cNvSpPr>
            <a:spLocks noGrp="1"/>
          </p:cNvSpPr>
          <p:nvPr>
            <p:ph idx="1"/>
          </p:nvPr>
        </p:nvSpPr>
        <p:spPr>
          <a:xfrm>
            <a:off x="533400" y="1524000"/>
            <a:ext cx="8153400" cy="4724400"/>
          </a:xfrm>
        </p:spPr>
        <p:txBody>
          <a:bodyPr>
            <a:normAutofit/>
          </a:bodyPr>
          <a:lstStyle/>
          <a:p>
            <a:pPr>
              <a:spcBef>
                <a:spcPts val="0"/>
              </a:spcBef>
              <a:spcAft>
                <a:spcPts val="1200"/>
              </a:spcAft>
            </a:pPr>
            <a:r>
              <a:rPr lang="en-US" dirty="0"/>
              <a:t>P</a:t>
            </a:r>
            <a:r>
              <a:rPr lang="en-US" dirty="0" smtClean="0"/>
              <a:t>lugins </a:t>
            </a:r>
            <a:r>
              <a:rPr lang="en-US" dirty="0" smtClean="0"/>
              <a:t>use the built-in WP Database</a:t>
            </a:r>
          </a:p>
          <a:p>
            <a:pPr>
              <a:spcBef>
                <a:spcPts val="0"/>
              </a:spcBef>
              <a:spcAft>
                <a:spcPts val="1200"/>
              </a:spcAft>
            </a:pPr>
            <a:r>
              <a:rPr lang="en-US" dirty="0" smtClean="0"/>
              <a:t>Non-customizable database tables</a:t>
            </a:r>
          </a:p>
          <a:p>
            <a:pPr>
              <a:spcBef>
                <a:spcPts val="0"/>
              </a:spcBef>
              <a:spcAft>
                <a:spcPts val="1200"/>
              </a:spcAft>
            </a:pPr>
            <a:r>
              <a:rPr lang="en-US" dirty="0" smtClean="0"/>
              <a:t>Will not allow migration of the app DB tables</a:t>
            </a:r>
          </a:p>
          <a:p>
            <a:pPr lvl="1">
              <a:spcBef>
                <a:spcPts val="0"/>
              </a:spcBef>
              <a:spcAft>
                <a:spcPts val="1200"/>
              </a:spcAft>
            </a:pPr>
            <a:r>
              <a:rPr lang="en-US" dirty="0" smtClean="0"/>
              <a:t>Negative impact to Volunteer App &amp; Reports App</a:t>
            </a:r>
          </a:p>
          <a:p>
            <a:pPr>
              <a:spcBef>
                <a:spcPts val="0"/>
              </a:spcBef>
              <a:spcAft>
                <a:spcPts val="1200"/>
              </a:spcAft>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427468"/>
            <a:ext cx="3314700" cy="212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059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smtClean="0"/>
              <a:t>Alt. Solution to Volunteer App</a:t>
            </a:r>
            <a:endParaRPr lang="en-US" b="1" dirty="0"/>
          </a:p>
        </p:txBody>
      </p:sp>
      <p:sp>
        <p:nvSpPr>
          <p:cNvPr id="3" name="Content Placeholder 2"/>
          <p:cNvSpPr>
            <a:spLocks noGrp="1"/>
          </p:cNvSpPr>
          <p:nvPr>
            <p:ph idx="1"/>
          </p:nvPr>
        </p:nvSpPr>
        <p:spPr>
          <a:xfrm>
            <a:off x="457200" y="1066800"/>
            <a:ext cx="8153400" cy="4724400"/>
          </a:xfrm>
        </p:spPr>
        <p:txBody>
          <a:bodyPr>
            <a:normAutofit/>
          </a:bodyPr>
          <a:lstStyle/>
          <a:p>
            <a:pPr>
              <a:spcBef>
                <a:spcPts val="0"/>
              </a:spcBef>
              <a:spcAft>
                <a:spcPts val="1200"/>
              </a:spcAft>
            </a:pPr>
            <a:r>
              <a:rPr lang="en-US" dirty="0" smtClean="0"/>
              <a:t>Embedded Login Page on Example Theme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37204"/>
            <a:ext cx="8972550" cy="504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217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TotalTime>
  <Words>619</Words>
  <Application>Microsoft Office PowerPoint</Application>
  <PresentationFormat>On-screen Show (4:3)</PresentationFormat>
  <Paragraphs>112</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Overview</vt:lpstr>
      <vt:lpstr>Project Background</vt:lpstr>
      <vt:lpstr>How WordPress Works</vt:lpstr>
      <vt:lpstr>Existing Website</vt:lpstr>
      <vt:lpstr>Selected WP Theme</vt:lpstr>
      <vt:lpstr>Existing Volunteer App</vt:lpstr>
      <vt:lpstr>Available Plugins &amp; Limits</vt:lpstr>
      <vt:lpstr>Alt. Solution to Volunteer App</vt:lpstr>
      <vt:lpstr>Alt. Solution to Volunteer App</vt:lpstr>
      <vt:lpstr>Alt. Solution to Volunteer App</vt:lpstr>
      <vt:lpstr>Alt. Solution to Volunteer App</vt:lpstr>
      <vt:lpstr>Project Schedule</vt:lpstr>
      <vt:lpstr>Way Ahead</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373</cp:revision>
  <cp:lastPrinted>2017-10-26T00:40:18Z</cp:lastPrinted>
  <dcterms:created xsi:type="dcterms:W3CDTF">2017-10-10T00:05:35Z</dcterms:created>
  <dcterms:modified xsi:type="dcterms:W3CDTF">2018-01-24T18:56:09Z</dcterms:modified>
</cp:coreProperties>
</file>