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9" r:id="rId3"/>
    <p:sldId id="281" r:id="rId4"/>
    <p:sldId id="267" r:id="rId5"/>
    <p:sldId id="279" r:id="rId6"/>
    <p:sldId id="274" r:id="rId7"/>
    <p:sldId id="275" r:id="rId8"/>
    <p:sldId id="276" r:id="rId9"/>
    <p:sldId id="277" r:id="rId10"/>
    <p:sldId id="278" r:id="rId11"/>
    <p:sldId id="266" r:id="rId12"/>
    <p:sldId id="273" r:id="rId13"/>
    <p:sldId id="263" r:id="rId14"/>
    <p:sldId id="261" r:id="rId15"/>
    <p:sldId id="272" r:id="rId16"/>
    <p:sldId id="280" r:id="rId17"/>
    <p:sldId id="265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5" autoAdjust="0"/>
    <p:restoredTop sz="96733" autoAdjust="0"/>
  </p:normalViewPr>
  <p:slideViewPr>
    <p:cSldViewPr>
      <p:cViewPr>
        <p:scale>
          <a:sx n="70" d="100"/>
          <a:sy n="70" d="100"/>
        </p:scale>
        <p:origin x="-1452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627" y="152400"/>
            <a:ext cx="104604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308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05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12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627" y="152400"/>
            <a:ext cx="104604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659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91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17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6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03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3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6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1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1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my.1and1.com/ftp-account-details/75464305?__lf=ftp_create_account_flow" TargetMode="External"/><Relationship Id="rId13" Type="http://schemas.openxmlformats.org/officeDocument/2006/relationships/hyperlink" Target="mailto:webmaster@friendsofsmithgallwoods.org" TargetMode="External"/><Relationship Id="rId3" Type="http://schemas.openxmlformats.org/officeDocument/2006/relationships/hyperlink" Target="https://my.1and1.com/mysql-database-details/db358933030?__lf=ftp_create_account_flow" TargetMode="External"/><Relationship Id="rId7" Type="http://schemas.openxmlformats.org/officeDocument/2006/relationships/hyperlink" Target="https://my.1and1.com/ftp-account-details/54939311?__lf=ftp_create_account_flow" TargetMode="External"/><Relationship Id="rId12" Type="http://schemas.openxmlformats.org/officeDocument/2006/relationships/hyperlink" Target="mailto:youdomaincom977@gmail.com" TargetMode="External"/><Relationship Id="rId2" Type="http://schemas.openxmlformats.org/officeDocument/2006/relationships/hyperlink" Target="https://my.1and1.com/mysql-database-details/db357026991?__lf=ftp_create_account_flow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y.1and1.com/mysql-database-details/db268336715?__lf=ftp_create_account_flow" TargetMode="External"/><Relationship Id="rId11" Type="http://schemas.openxmlformats.org/officeDocument/2006/relationships/hyperlink" Target="mailto:mhuber@uga.edu" TargetMode="External"/><Relationship Id="rId5" Type="http://schemas.openxmlformats.org/officeDocument/2006/relationships/hyperlink" Target="https://my.1and1.com/mysql-database-details/db265662256?__lf=ftp_create_account_flow" TargetMode="External"/><Relationship Id="rId10" Type="http://schemas.openxmlformats.org/officeDocument/2006/relationships/hyperlink" Target="https://my.1and1.com/ftp-account-details/77483152?__lf=ftp_create_account_flow" TargetMode="External"/><Relationship Id="rId4" Type="http://schemas.openxmlformats.org/officeDocument/2006/relationships/hyperlink" Target="https://my.1and1.com/mysql-database-details/db360322876?__lf=ftp_create_account_flow" TargetMode="External"/><Relationship Id="rId9" Type="http://schemas.openxmlformats.org/officeDocument/2006/relationships/hyperlink" Target="https://my.1and1.com/ftp-account-details/76946453?__lf=ftp_create_account_flow" TargetMode="External"/><Relationship Id="rId14" Type="http://schemas.openxmlformats.org/officeDocument/2006/relationships/hyperlink" Target="mailto:compton.pl@gmail.co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>
          <a:xfrm>
            <a:off x="654844" y="2286000"/>
            <a:ext cx="8062912" cy="2466933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0" marR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400" kern="120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MIST7590 – MIT Project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 I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Andrea Castresana</a:t>
            </a: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Jennifer Lazo</a:t>
            </a: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Alexander Couch</a:t>
            </a: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Clark Williams</a:t>
            </a: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Eliseo Santos</a:t>
            </a: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lang="en-US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September 20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, 2017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40544" y="776288"/>
            <a:ext cx="8062912" cy="147002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Smithgall Woods Website</a:t>
            </a:r>
          </a:p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Project Updates</a:t>
            </a:r>
            <a:endParaRPr kumimoji="0" lang="en-US" sz="4400" b="1" i="0" u="none" strike="noStrike" kern="1200" cap="none" spc="0" normalizeH="0" baseline="0" noProof="0" dirty="0">
              <a:ln w="6350"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1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18" y="3047482"/>
            <a:ext cx="2499281" cy="327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848600" cy="838200"/>
          </a:xfrm>
        </p:spPr>
        <p:txBody>
          <a:bodyPr>
            <a:normAutofit/>
          </a:bodyPr>
          <a:lstStyle/>
          <a:p>
            <a:pPr marL="223837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Home Page Mockups (Mobile Version)</a:t>
            </a:r>
            <a:endParaRPr lang="en-US" sz="36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153" y="990600"/>
            <a:ext cx="2818447" cy="579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21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74638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>
              <a:spcBef>
                <a:spcPts val="600"/>
              </a:spcBef>
            </a:pPr>
            <a:r>
              <a:rPr lang="en-US" sz="4800" b="1" dirty="0" smtClean="0"/>
              <a:t>Successes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750874"/>
            <a:ext cx="8001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Found malicious injected code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Prevented the injected code from being displayed temporarily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Developed recommended solutions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0094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74638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>
              <a:spcBef>
                <a:spcPts val="600"/>
              </a:spcBef>
            </a:pPr>
            <a:r>
              <a:rPr lang="en-US" sz="4800" b="1" dirty="0" smtClean="0"/>
              <a:t>Challenges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750874"/>
            <a:ext cx="815340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Limited knowledge of using WordPress and PHP</a:t>
            </a:r>
          </a:p>
          <a:p>
            <a:pPr marL="914400" lvl="1" indent="-457200"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3200" dirty="0" smtClean="0"/>
              <a:t>One team member has some experience using these tools</a:t>
            </a:r>
          </a:p>
          <a:p>
            <a:pPr marL="287338" lvl="0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Difficulty in finding any remaining malicious injected codes</a:t>
            </a:r>
            <a:endParaRPr lang="en-US" sz="3600" dirty="0">
              <a:solidFill>
                <a:prstClr val="black"/>
              </a:solidFill>
            </a:endParaRPr>
          </a:p>
          <a:p>
            <a:pPr marL="914400" lvl="1" indent="-457200">
              <a:spcBef>
                <a:spcPts val="600"/>
              </a:spcBef>
              <a:buFont typeface="Calibri" panose="020F0502020204030204" pitchFamily="34" charset="0"/>
              <a:buChar char="−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1863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74638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>
              <a:spcBef>
                <a:spcPts val="600"/>
              </a:spcBef>
            </a:pPr>
            <a:r>
              <a:rPr lang="en-US" sz="4800" b="1" dirty="0" smtClean="0"/>
              <a:t>Way Ahead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610648"/>
            <a:ext cx="80772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Prioritize user requirements from high to low &amp; define system requirements by Sep 24th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Update WBS/Project Plan by Sep 30</a:t>
            </a:r>
            <a:r>
              <a:rPr lang="en-US" sz="3600" baseline="30000" dirty="0" smtClean="0"/>
              <a:t>th</a:t>
            </a:r>
            <a:endParaRPr lang="en-US" sz="3600" dirty="0" smtClean="0"/>
          </a:p>
          <a:p>
            <a:pPr marL="914400" lvl="1" indent="-457200"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3200" dirty="0"/>
              <a:t>P</a:t>
            </a:r>
            <a:r>
              <a:rPr lang="en-US" sz="3200" dirty="0" smtClean="0"/>
              <a:t>lan for Incremental Approach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Build simple prototype of the website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Meet with stakeholders</a:t>
            </a:r>
          </a:p>
        </p:txBody>
      </p:sp>
    </p:spTree>
    <p:extLst>
      <p:ext uri="{BB962C8B-B14F-4D97-AF65-F5344CB8AC3E}">
        <p14:creationId xmlns:p14="http://schemas.microsoft.com/office/powerpoint/2010/main" val="169171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667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/>
              <a:t>BACKUPS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7633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48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Dr. Huber’s Recommendation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442621"/>
            <a:ext cx="8763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2800" dirty="0" smtClean="0"/>
              <a:t>This </a:t>
            </a:r>
            <a:r>
              <a:rPr lang="en-US" sz="2800" dirty="0"/>
              <a:t>project will be more of a </a:t>
            </a:r>
            <a:r>
              <a:rPr lang="en-US" sz="2800" b="1" dirty="0">
                <a:solidFill>
                  <a:srgbClr val="FF0000"/>
                </a:solidFill>
              </a:rPr>
              <a:t>rebuild and enhance </a:t>
            </a:r>
            <a:r>
              <a:rPr lang="en-US" sz="2800" dirty="0"/>
              <a:t>than a reinvent the wheel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2800" dirty="0" smtClean="0"/>
              <a:t>However</a:t>
            </a:r>
            <a:r>
              <a:rPr lang="en-US" sz="2800" dirty="0"/>
              <a:t>, the analysis and your team’s recommendations will also be a major deliverable for </a:t>
            </a:r>
            <a:r>
              <a:rPr lang="en-US" sz="2800" dirty="0" smtClean="0"/>
              <a:t>Fall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Look </a:t>
            </a:r>
            <a:r>
              <a:rPr lang="en-US" sz="2800" b="1" dirty="0">
                <a:solidFill>
                  <a:srgbClr val="FF0000"/>
                </a:solidFill>
              </a:rPr>
              <a:t>at the existing website and extract what you think are the initial requirements of the Friends </a:t>
            </a:r>
            <a:r>
              <a:rPr lang="en-US" sz="2800" b="1" dirty="0" smtClean="0">
                <a:solidFill>
                  <a:srgbClr val="FF0000"/>
                </a:solidFill>
              </a:rPr>
              <a:t>Chapter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2800" dirty="0" smtClean="0"/>
              <a:t>This </a:t>
            </a:r>
            <a:r>
              <a:rPr lang="en-US" sz="2800" dirty="0"/>
              <a:t>will also give you an idea of the feature set and </a:t>
            </a:r>
            <a:r>
              <a:rPr lang="en-US" sz="2800" dirty="0" smtClean="0"/>
              <a:t>UI/UX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2800" dirty="0" smtClean="0"/>
              <a:t>Biggest </a:t>
            </a:r>
            <a:r>
              <a:rPr lang="en-US" sz="2800" dirty="0"/>
              <a:t>complaints about the website were </a:t>
            </a:r>
            <a:r>
              <a:rPr lang="en-US" sz="2800" b="1" dirty="0">
                <a:solidFill>
                  <a:srgbClr val="FF0000"/>
                </a:solidFill>
              </a:rPr>
              <a:t>ease of update/maintenance, and </a:t>
            </a:r>
            <a:r>
              <a:rPr lang="en-US" sz="2800" b="1" dirty="0" smtClean="0">
                <a:solidFill>
                  <a:srgbClr val="FF0000"/>
                </a:solidFill>
              </a:rPr>
              <a:t>security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2800" dirty="0" smtClean="0"/>
              <a:t>Use </a:t>
            </a:r>
            <a:r>
              <a:rPr lang="en-US" sz="2800" dirty="0"/>
              <a:t>the feature set you discover to create a starting point for the conversation with the sponsor.</a:t>
            </a:r>
          </a:p>
        </p:txBody>
      </p:sp>
    </p:spTree>
    <p:extLst>
      <p:ext uri="{BB962C8B-B14F-4D97-AF65-F5344CB8AC3E}">
        <p14:creationId xmlns:p14="http://schemas.microsoft.com/office/powerpoint/2010/main" val="15040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74638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>
              <a:spcBef>
                <a:spcPts val="600"/>
              </a:spcBef>
            </a:pPr>
            <a:r>
              <a:rPr lang="en-US" sz="4800" b="1" dirty="0" smtClean="0"/>
              <a:t>Existing Login Accounts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19200"/>
            <a:ext cx="8458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/>
              <a:t>Hosting site</a:t>
            </a:r>
          </a:p>
          <a:p>
            <a:pPr lvl="2"/>
            <a:r>
              <a:rPr lang="en-US" sz="1600" dirty="0"/>
              <a:t>17505820 – Dr. Huber’s account</a:t>
            </a:r>
          </a:p>
          <a:p>
            <a:pPr lvl="1"/>
            <a:r>
              <a:rPr lang="en-US" sz="1600" dirty="0"/>
              <a:t>Databases</a:t>
            </a:r>
          </a:p>
          <a:p>
            <a:pPr lvl="2"/>
            <a:r>
              <a:rPr lang="en-US" sz="1600" u="sng" dirty="0">
                <a:hlinkClick r:id="rId2"/>
              </a:rPr>
              <a:t>db357026991</a:t>
            </a:r>
            <a:r>
              <a:rPr lang="en-US" sz="1600" dirty="0"/>
              <a:t> (FSGW)</a:t>
            </a:r>
          </a:p>
          <a:p>
            <a:pPr lvl="2"/>
            <a:r>
              <a:rPr lang="en-US" sz="1600" u="sng" dirty="0">
                <a:hlinkClick r:id="rId3"/>
              </a:rPr>
              <a:t>db358933030</a:t>
            </a:r>
            <a:r>
              <a:rPr lang="en-US" sz="1600" dirty="0"/>
              <a:t> (FSGWData);  Database for Volunteer Hours</a:t>
            </a:r>
          </a:p>
          <a:p>
            <a:pPr lvl="2"/>
            <a:r>
              <a:rPr lang="en-US" sz="1600" u="sng" dirty="0">
                <a:hlinkClick r:id="rId4"/>
              </a:rPr>
              <a:t>db360322876</a:t>
            </a:r>
            <a:r>
              <a:rPr lang="en-US" sz="1600" dirty="0"/>
              <a:t> (Fresh root WP install): This is the database the WordPress site pulls from and saves to for page content.</a:t>
            </a:r>
          </a:p>
          <a:p>
            <a:pPr lvl="2"/>
            <a:r>
              <a:rPr lang="en-US" sz="1600" u="sng" dirty="0">
                <a:hlinkClick r:id="rId5"/>
              </a:rPr>
              <a:t>db265662256</a:t>
            </a:r>
            <a:r>
              <a:rPr lang="en-US" sz="1600" dirty="0"/>
              <a:t> (login and hours database): We think this is the volunteer hours db.</a:t>
            </a:r>
          </a:p>
          <a:p>
            <a:pPr lvl="2"/>
            <a:r>
              <a:rPr lang="en-US" sz="1600" u="sng" dirty="0">
                <a:hlinkClick r:id="rId6"/>
              </a:rPr>
              <a:t>db268336715</a:t>
            </a:r>
            <a:r>
              <a:rPr lang="en-US" sz="1600" dirty="0"/>
              <a:t> (calendardb)</a:t>
            </a:r>
          </a:p>
          <a:p>
            <a:pPr lvl="1"/>
            <a:r>
              <a:rPr lang="en-US" sz="1600" dirty="0"/>
              <a:t>FTP accounts</a:t>
            </a:r>
          </a:p>
          <a:p>
            <a:pPr lvl="2"/>
            <a:r>
              <a:rPr lang="en-US" sz="1600" u="sng" dirty="0">
                <a:hlinkClick r:id="rId7"/>
              </a:rPr>
              <a:t>u48922589</a:t>
            </a:r>
            <a:endParaRPr lang="en-US" sz="1600" dirty="0"/>
          </a:p>
          <a:p>
            <a:pPr lvl="2"/>
            <a:r>
              <a:rPr lang="en-US" sz="1600" u="sng" dirty="0">
                <a:hlinkClick r:id="rId8"/>
              </a:rPr>
              <a:t>u48922589-drdan</a:t>
            </a:r>
            <a:r>
              <a:rPr lang="en-US" sz="1600" dirty="0"/>
              <a:t> : This is the only account we can access.  The passwords for the others are incorrect.  We only need one account, so we propose getting rid of the remaining</a:t>
            </a:r>
          </a:p>
          <a:p>
            <a:pPr lvl="2"/>
            <a:r>
              <a:rPr lang="en-US" sz="1600" u="sng" dirty="0">
                <a:hlinkClick r:id="rId9"/>
              </a:rPr>
              <a:t>u48922589-students</a:t>
            </a:r>
            <a:endParaRPr lang="en-US" sz="1600" dirty="0"/>
          </a:p>
          <a:p>
            <a:pPr lvl="2"/>
            <a:r>
              <a:rPr lang="en-US" sz="1600" u="sng" dirty="0">
                <a:hlinkClick r:id="rId10"/>
              </a:rPr>
              <a:t>u48922589-Admin</a:t>
            </a:r>
            <a:endParaRPr lang="en-US" sz="1600" dirty="0"/>
          </a:p>
          <a:p>
            <a:pPr lvl="1"/>
            <a:r>
              <a:rPr lang="en-US" sz="1600" dirty="0"/>
              <a:t>WordPress accounts</a:t>
            </a:r>
          </a:p>
          <a:p>
            <a:pPr lvl="2"/>
            <a:r>
              <a:rPr lang="en-US" sz="1600" dirty="0"/>
              <a:t>mhuber (</a:t>
            </a:r>
            <a:r>
              <a:rPr lang="en-US" sz="1600" u="sng" dirty="0">
                <a:hlinkClick r:id="rId11"/>
              </a:rPr>
              <a:t>mhuber@uga.edu</a:t>
            </a:r>
            <a:r>
              <a:rPr lang="en-US" sz="1600" dirty="0"/>
              <a:t>) </a:t>
            </a:r>
          </a:p>
          <a:p>
            <a:pPr lvl="2"/>
            <a:r>
              <a:rPr lang="en-US" sz="1600" dirty="0"/>
              <a:t>admin (</a:t>
            </a:r>
            <a:r>
              <a:rPr lang="en-US" sz="1600" u="sng" dirty="0">
                <a:hlinkClick r:id="rId12"/>
              </a:rPr>
              <a:t>youdomaincom977@gmail.com</a:t>
            </a:r>
            <a:r>
              <a:rPr lang="en-US" sz="1600" dirty="0"/>
              <a:t>) : this is the default admin name in WP and we suggest that it should be changed via the wp_users table in the database, assuming that nothing becomes disrupted</a:t>
            </a:r>
          </a:p>
          <a:p>
            <a:pPr lvl="2"/>
            <a:r>
              <a:rPr lang="en-US" sz="1600" dirty="0"/>
              <a:t>Admin1 (</a:t>
            </a:r>
            <a:r>
              <a:rPr lang="en-US" sz="1600" u="sng" dirty="0">
                <a:hlinkClick r:id="rId13"/>
              </a:rPr>
              <a:t>webmaster@friendsofsmithgallwoods.org</a:t>
            </a:r>
            <a:r>
              <a:rPr lang="en-US" sz="1600" dirty="0"/>
              <a:t>)</a:t>
            </a:r>
          </a:p>
          <a:p>
            <a:pPr lvl="2"/>
            <a:r>
              <a:rPr lang="en-US" sz="1600" dirty="0"/>
              <a:t>lcompton (</a:t>
            </a:r>
            <a:r>
              <a:rPr lang="en-US" sz="1600" u="sng" dirty="0">
                <a:hlinkClick r:id="rId14"/>
              </a:rPr>
              <a:t>compton.pl@gmail.com</a:t>
            </a:r>
            <a:r>
              <a:rPr lang="en-US" sz="1600" dirty="0"/>
              <a:t>) :  Web Committee Leader</a:t>
            </a:r>
          </a:p>
        </p:txBody>
      </p:sp>
    </p:spTree>
    <p:extLst>
      <p:ext uri="{BB962C8B-B14F-4D97-AF65-F5344CB8AC3E}">
        <p14:creationId xmlns:p14="http://schemas.microsoft.com/office/powerpoint/2010/main" val="257726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274638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>
              <a:spcBef>
                <a:spcPts val="600"/>
              </a:spcBef>
            </a:pPr>
            <a:r>
              <a:rPr lang="en-US" sz="4800" b="1" dirty="0" smtClean="0"/>
              <a:t>Development </a:t>
            </a:r>
            <a:r>
              <a:rPr lang="en-US" sz="4800" b="1" dirty="0"/>
              <a:t>Approach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600200"/>
            <a:ext cx="8001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Use Incremental Approach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Learn using WordPress &amp; PHP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Use single type IDE/Code Editor (Eclipse)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Use Java and JavaScript Libraries</a:t>
            </a:r>
          </a:p>
          <a:p>
            <a:pPr marL="804863" lvl="1" indent="-347663"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3200" dirty="0" smtClean="0"/>
              <a:t>Simplify rebuild of the website</a:t>
            </a:r>
          </a:p>
          <a:p>
            <a:pPr marL="804863" lvl="1" indent="-347663"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3200" dirty="0" smtClean="0"/>
              <a:t>Avoid reinventing the wheel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Build a simple prototype of the website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1990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74638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>
              <a:spcBef>
                <a:spcPts val="600"/>
              </a:spcBef>
            </a:pPr>
            <a:r>
              <a:rPr lang="en-US" sz="4800" b="1" dirty="0"/>
              <a:t>WBS/Project 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53418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3200" dirty="0" smtClean="0"/>
              <a:t>Update Project Plan by </a:t>
            </a:r>
            <a:r>
              <a:rPr lang="en-US" sz="3200" b="1" dirty="0" smtClean="0">
                <a:solidFill>
                  <a:srgbClr val="FF0000"/>
                </a:solidFill>
              </a:rPr>
              <a:t>Sep 30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th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9085339" cy="471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802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15240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447800"/>
            <a:ext cx="8610600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Team Member Roles</a:t>
            </a:r>
          </a:p>
          <a:p>
            <a:pPr marL="231775" indent="-2317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Investigation of the Website</a:t>
            </a:r>
          </a:p>
          <a:p>
            <a:pPr marL="231775" indent="-2317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Proposed Solutions to Security Vulnerability</a:t>
            </a:r>
          </a:p>
          <a:p>
            <a:pPr marL="231775" indent="-2317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Suggested User Requirements</a:t>
            </a:r>
          </a:p>
          <a:p>
            <a:pPr marL="231775" indent="-2317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Home Page Mockups</a:t>
            </a:r>
          </a:p>
          <a:p>
            <a:pPr marL="231775" indent="-2317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Successes</a:t>
            </a:r>
          </a:p>
          <a:p>
            <a:pPr marL="231775" indent="-2317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Challenges</a:t>
            </a:r>
          </a:p>
          <a:p>
            <a:pPr marL="231775" indent="-2317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Way Ahead</a:t>
            </a:r>
          </a:p>
        </p:txBody>
      </p:sp>
    </p:spTree>
    <p:extLst>
      <p:ext uri="{BB962C8B-B14F-4D97-AF65-F5344CB8AC3E}">
        <p14:creationId xmlns:p14="http://schemas.microsoft.com/office/powerpoint/2010/main" val="338549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467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Team Member Roles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068647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b="1" dirty="0" smtClean="0"/>
              <a:t>Team Leader/Project Manager</a:t>
            </a:r>
            <a:r>
              <a:rPr lang="en-US" sz="3000" dirty="0" smtClean="0"/>
              <a:t> – Eliseo</a:t>
            </a:r>
          </a:p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b="1" dirty="0" smtClean="0"/>
              <a:t>Client-side Developer</a:t>
            </a:r>
            <a:r>
              <a:rPr lang="en-US" sz="3000" dirty="0" smtClean="0"/>
              <a:t> – Jennifer, Andrea</a:t>
            </a:r>
          </a:p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b="1" dirty="0" smtClean="0"/>
              <a:t>Server-side Developer</a:t>
            </a:r>
            <a:r>
              <a:rPr lang="en-US" sz="3000" dirty="0" smtClean="0"/>
              <a:t> – Jennifer, Alex, Eliseo</a:t>
            </a:r>
          </a:p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b="1" dirty="0" smtClean="0"/>
              <a:t>Database Manager</a:t>
            </a:r>
            <a:r>
              <a:rPr lang="en-US" sz="3000" dirty="0" smtClean="0"/>
              <a:t> – Eliseo, Clark</a:t>
            </a:r>
          </a:p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b="1" dirty="0" smtClean="0"/>
              <a:t>UI/UX Design Manager</a:t>
            </a:r>
            <a:r>
              <a:rPr lang="en-US" sz="3000" dirty="0" smtClean="0"/>
              <a:t> – Alex, Jennifer</a:t>
            </a:r>
          </a:p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b="1" dirty="0" smtClean="0"/>
              <a:t>Test Manager</a:t>
            </a:r>
            <a:r>
              <a:rPr lang="en-US" sz="3000" dirty="0" smtClean="0"/>
              <a:t> – Eliseo, Clark</a:t>
            </a:r>
          </a:p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b="1" dirty="0" smtClean="0"/>
              <a:t>Business Analyst/Requirements Manager</a:t>
            </a:r>
            <a:r>
              <a:rPr lang="en-US" sz="3000" dirty="0" smtClean="0"/>
              <a:t> – Andrea, Clark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7211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76200"/>
            <a:ext cx="7010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>
              <a:spcBef>
                <a:spcPts val="600"/>
              </a:spcBef>
            </a:pPr>
            <a:r>
              <a:rPr lang="en-US" sz="4400" b="1" dirty="0" smtClean="0"/>
              <a:t>Investigation of the Website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95400"/>
            <a:ext cx="8458200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Existence of unnecessary </a:t>
            </a:r>
            <a:r>
              <a:rPr lang="en-US" sz="3200" dirty="0" smtClean="0"/>
              <a:t>accounts</a:t>
            </a:r>
          </a:p>
          <a:p>
            <a:pPr marL="573088" lvl="1" indent="-279400"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/>
              <a:t>Some </a:t>
            </a:r>
            <a:r>
              <a:rPr lang="en-US" sz="2400" dirty="0" smtClean="0"/>
              <a:t>accounts </a:t>
            </a:r>
            <a:r>
              <a:rPr lang="en-US" sz="2400" dirty="0"/>
              <a:t>may be removed if the Friends of Smithgall Woods agree that they are unnecessary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dirty="0" smtClean="0"/>
              <a:t>Outdated Plugins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dirty="0" smtClean="0"/>
              <a:t>Malicious injected code with hidden links</a:t>
            </a:r>
          </a:p>
          <a:p>
            <a:pPr marL="573088" lvl="1" indent="-279400"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/>
              <a:t>C</a:t>
            </a:r>
            <a:r>
              <a:rPr lang="en-US" sz="2400" dirty="0" smtClean="0"/>
              <a:t>ommon </a:t>
            </a:r>
            <a:r>
              <a:rPr lang="en-US" sz="2400" dirty="0"/>
              <a:t>problem in WordPress versions 2.8x and attackers are able to get into the \wp-admin\upload.php file and insert files on the </a:t>
            </a:r>
            <a:r>
              <a:rPr lang="en-US" sz="2400" dirty="0" smtClean="0"/>
              <a:t>server</a:t>
            </a:r>
          </a:p>
          <a:p>
            <a:pPr marL="573088" lvl="1" indent="-279400"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/>
              <a:t>A base64_decode on the second line of the \wp-includes\locale.php file was found and identified as part of the injected malicious code that triggers the “cialis” messages with external web links to be displayed in multiple site pages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052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152400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>
              <a:spcBef>
                <a:spcPts val="600"/>
              </a:spcBef>
            </a:pPr>
            <a:r>
              <a:rPr lang="en-US" sz="4400" b="1" dirty="0" smtClean="0"/>
              <a:t>Proposed Solutions to Security Vulnerability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524000"/>
            <a:ext cx="8839200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Delete </a:t>
            </a:r>
            <a:r>
              <a:rPr lang="en-US" sz="2800" dirty="0"/>
              <a:t>the malicious </a:t>
            </a:r>
            <a:r>
              <a:rPr lang="en-US" sz="2800" dirty="0" smtClean="0"/>
              <a:t>injected code </a:t>
            </a:r>
            <a:r>
              <a:rPr lang="en-US" sz="2800" dirty="0"/>
              <a:t>from the </a:t>
            </a:r>
            <a:r>
              <a:rPr lang="en-US" sz="2800" dirty="0" smtClean="0"/>
              <a:t>file </a:t>
            </a:r>
          </a:p>
          <a:p>
            <a:pPr marL="682625" lvl="1" indent="-347663"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/>
              <a:t>Commenting the injected code out prevents the “Cialis” messages with hyperlinks from being displayed throughout the </a:t>
            </a:r>
            <a:r>
              <a:rPr lang="en-US" sz="2400" dirty="0" smtClean="0"/>
              <a:t>site</a:t>
            </a:r>
          </a:p>
          <a:p>
            <a:pPr marL="287338" lvl="0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Update </a:t>
            </a:r>
            <a:r>
              <a:rPr lang="en-US" sz="2800" dirty="0"/>
              <a:t>plugins &amp;</a:t>
            </a:r>
            <a:r>
              <a:rPr lang="en-US" sz="2800" dirty="0" smtClean="0"/>
              <a:t> </a:t>
            </a:r>
            <a:r>
              <a:rPr lang="en-US" sz="2800" dirty="0"/>
              <a:t>software to suggested </a:t>
            </a:r>
            <a:r>
              <a:rPr lang="en-US" sz="2800" dirty="0" smtClean="0"/>
              <a:t>versions</a:t>
            </a:r>
          </a:p>
          <a:p>
            <a:pPr marL="287338" lvl="0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Remove </a:t>
            </a:r>
            <a:r>
              <a:rPr lang="en-US" sz="2800" dirty="0"/>
              <a:t>unnecessary </a:t>
            </a:r>
            <a:r>
              <a:rPr lang="en-US" sz="2800" dirty="0" smtClean="0"/>
              <a:t>accounts</a:t>
            </a:r>
            <a:endParaRPr lang="en-US" sz="2800" dirty="0"/>
          </a:p>
          <a:p>
            <a:pPr marL="287338" lvl="0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Change </a:t>
            </a:r>
            <a:r>
              <a:rPr lang="en-US" sz="2800" dirty="0"/>
              <a:t>the passwords for all remaining </a:t>
            </a:r>
            <a:r>
              <a:rPr lang="en-US" sz="2800" dirty="0" smtClean="0"/>
              <a:t>accounts</a:t>
            </a:r>
          </a:p>
          <a:p>
            <a:pPr marL="287338" lvl="0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Recommend using Java &amp;</a:t>
            </a:r>
            <a:r>
              <a:rPr lang="en-US" sz="2800" dirty="0" smtClean="0"/>
              <a:t> </a:t>
            </a:r>
            <a:r>
              <a:rPr lang="en-US" sz="2800" dirty="0"/>
              <a:t>JavaScript for rebuilding the </a:t>
            </a:r>
            <a:r>
              <a:rPr lang="en-US" sz="2800" dirty="0" smtClean="0"/>
              <a:t>site</a:t>
            </a:r>
            <a:endParaRPr lang="en-US" sz="2800" dirty="0">
              <a:solidFill>
                <a:prstClr val="black"/>
              </a:solidFill>
            </a:endParaRPr>
          </a:p>
          <a:p>
            <a:pPr marL="287338" lvl="0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Use </a:t>
            </a:r>
            <a:r>
              <a:rPr lang="en-US" sz="2800" dirty="0" smtClean="0"/>
              <a:t>hosting </a:t>
            </a:r>
            <a:r>
              <a:rPr lang="en-US" sz="2800" dirty="0"/>
              <a:t>website’s security </a:t>
            </a:r>
            <a:r>
              <a:rPr lang="en-US" sz="2800" dirty="0" smtClean="0"/>
              <a:t>app </a:t>
            </a:r>
            <a:r>
              <a:rPr lang="en-US" sz="2800" dirty="0"/>
              <a:t>to </a:t>
            </a:r>
            <a:r>
              <a:rPr lang="en-US" sz="2800" dirty="0" smtClean="0"/>
              <a:t>prevent </a:t>
            </a:r>
            <a:r>
              <a:rPr lang="en-US" sz="2800" dirty="0"/>
              <a:t>further </a:t>
            </a:r>
            <a:r>
              <a:rPr lang="en-US" sz="2800" dirty="0" smtClean="0"/>
              <a:t>issues</a:t>
            </a:r>
          </a:p>
          <a:p>
            <a:pPr marL="744538" lvl="1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1&amp;1 </a:t>
            </a:r>
            <a:r>
              <a:rPr lang="en-US" sz="2400" dirty="0" smtClean="0"/>
              <a:t>SiteLock (Basic or Premium Subscription)</a:t>
            </a:r>
          </a:p>
        </p:txBody>
      </p:sp>
    </p:spTree>
    <p:extLst>
      <p:ext uri="{BB962C8B-B14F-4D97-AF65-F5344CB8AC3E}">
        <p14:creationId xmlns:p14="http://schemas.microsoft.com/office/powerpoint/2010/main" val="249315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5486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500" u="sng" dirty="0"/>
              <a:t>A.  Website Pages (Site navigation &amp; content presentation)</a:t>
            </a:r>
            <a:endParaRPr lang="en-US" sz="3500" dirty="0"/>
          </a:p>
          <a:p>
            <a:pPr marL="0" indent="0">
              <a:buNone/>
            </a:pPr>
            <a:r>
              <a:rPr lang="en-US" b="1" dirty="0"/>
              <a:t>Requirement #1</a:t>
            </a:r>
            <a:r>
              <a:rPr lang="en-US" dirty="0"/>
              <a:t>:  Smithgall Woods website shall be designed with user-friendly navigation that allows users to find information quickly through logical menu structure.</a:t>
            </a:r>
          </a:p>
          <a:p>
            <a:pPr marL="0" indent="0">
              <a:buNone/>
            </a:pPr>
            <a:r>
              <a:rPr lang="en-US" b="1" dirty="0"/>
              <a:t>Requirement #2</a:t>
            </a:r>
            <a:r>
              <a:rPr lang="en-US" dirty="0"/>
              <a:t>:  Smithgall Woods website content of each page shall be arranged in a way to improve its appearance and make it interesting to existing users and future visitors to the site.</a:t>
            </a:r>
          </a:p>
          <a:p>
            <a:pPr marL="0" indent="0">
              <a:buNone/>
            </a:pPr>
            <a:r>
              <a:rPr lang="en-US" sz="1500" dirty="0"/>
              <a:t> </a:t>
            </a:r>
          </a:p>
          <a:p>
            <a:pPr marL="0" indent="0">
              <a:buNone/>
            </a:pPr>
            <a:r>
              <a:rPr lang="en-US" sz="3500" u="sng" dirty="0"/>
              <a:t>B.  Become a Friend or Volunteer Page</a:t>
            </a:r>
            <a:endParaRPr lang="en-US" sz="3500" dirty="0"/>
          </a:p>
          <a:p>
            <a:pPr marL="0" indent="0">
              <a:buNone/>
            </a:pPr>
            <a:r>
              <a:rPr lang="en-US" b="1" dirty="0"/>
              <a:t>Requirement #1</a:t>
            </a:r>
            <a:r>
              <a:rPr lang="en-US" dirty="0"/>
              <a:t>:  The page shall have more detailed information about becoming a friend or volunteer including directions, volunteer training day information, and working hyperlinks.</a:t>
            </a:r>
          </a:p>
          <a:p>
            <a:pPr marL="0" indent="0">
              <a:buNone/>
            </a:pPr>
            <a:r>
              <a:rPr lang="en-US" b="1" dirty="0"/>
              <a:t>Requirement #2</a:t>
            </a:r>
            <a:r>
              <a:rPr lang="en-US" dirty="0"/>
              <a:t>:  All hyperlinks shall be active, correct, and current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543800" cy="914400"/>
          </a:xfrm>
        </p:spPr>
        <p:txBody>
          <a:bodyPr>
            <a:normAutofit fontScale="90000"/>
          </a:bodyPr>
          <a:lstStyle/>
          <a:p>
            <a:pPr marL="223837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/>
              <a:defRPr/>
            </a:pPr>
            <a:r>
              <a:rPr lang="en-US" sz="4800" b="1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Suggested 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47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620000" cy="838200"/>
          </a:xfrm>
        </p:spPr>
        <p:txBody>
          <a:bodyPr>
            <a:noAutofit/>
          </a:bodyPr>
          <a:lstStyle/>
          <a:p>
            <a:pPr marL="223837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Suggested User Requirements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u="sng" dirty="0"/>
              <a:t>C.  Cottage Accommodations Page</a:t>
            </a:r>
            <a:endParaRPr lang="en-US" sz="3600" dirty="0"/>
          </a:p>
          <a:p>
            <a:pPr marL="0" indent="0">
              <a:buNone/>
            </a:pPr>
            <a:r>
              <a:rPr lang="en-US" b="1" dirty="0"/>
              <a:t>Requirement #1</a:t>
            </a:r>
            <a:r>
              <a:rPr lang="en-US" dirty="0"/>
              <a:t>:  Smithgall Woods cottage accommodations page shall link directly to the relevant state parks reservations page.</a:t>
            </a:r>
          </a:p>
          <a:p>
            <a:pPr marL="0" indent="0">
              <a:buNone/>
            </a:pPr>
            <a:r>
              <a:rPr lang="en-US" b="1" dirty="0"/>
              <a:t>Requirement #2</a:t>
            </a:r>
            <a:r>
              <a:rPr lang="en-US" dirty="0"/>
              <a:t>:  Smithgall Woods cottage accommodations page shall be renamed to Reservations and list group (pioneer) camping and picnic shelter information, which are reserved through the same link.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3600" u="sng" dirty="0"/>
              <a:t>D.  Volunteer Hours Log Page with Mobile Capability</a:t>
            </a:r>
            <a:endParaRPr lang="en-US" sz="3600" dirty="0"/>
          </a:p>
          <a:p>
            <a:pPr marL="0" indent="0">
              <a:buNone/>
            </a:pPr>
            <a:r>
              <a:rPr lang="en-US" b="1" dirty="0"/>
              <a:t>Requirement #1</a:t>
            </a:r>
            <a:r>
              <a:rPr lang="en-US" dirty="0"/>
              <a:t>:  Smithgall Woods application shall validate volunteers, jobs and hours by authentication process.</a:t>
            </a:r>
          </a:p>
          <a:p>
            <a:pPr marL="0" indent="0">
              <a:buNone/>
            </a:pPr>
            <a:r>
              <a:rPr lang="en-US" b="1" dirty="0"/>
              <a:t>Requirement #2</a:t>
            </a:r>
            <a:r>
              <a:rPr lang="en-US" dirty="0"/>
              <a:t>:  Smithgall Woods application shall be formatted with mobile devices in mind so that logging data via mobile is user-friendly.</a:t>
            </a:r>
          </a:p>
        </p:txBody>
      </p:sp>
    </p:spTree>
    <p:extLst>
      <p:ext uri="{BB962C8B-B14F-4D97-AF65-F5344CB8AC3E}">
        <p14:creationId xmlns:p14="http://schemas.microsoft.com/office/powerpoint/2010/main" val="42261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/>
              <a:t>E.  Volunteer Report Generator Page with Separate Login</a:t>
            </a:r>
            <a:endParaRPr lang="en-US" sz="2800" dirty="0"/>
          </a:p>
          <a:p>
            <a:pPr marL="0" indent="0">
              <a:buNone/>
            </a:pPr>
            <a:r>
              <a:rPr lang="en-US" sz="2500" b="1" dirty="0"/>
              <a:t>Requirement #1</a:t>
            </a:r>
            <a:r>
              <a:rPr lang="en-US" sz="2500" dirty="0"/>
              <a:t>:  Smithgall Woods application shall generate volunteer reports showing the number of volunteer hours.</a:t>
            </a:r>
          </a:p>
          <a:p>
            <a:pPr marL="0" indent="0">
              <a:buNone/>
            </a:pPr>
            <a:r>
              <a:rPr lang="en-US" sz="2500" b="1" dirty="0"/>
              <a:t>Requirement #2</a:t>
            </a:r>
            <a:r>
              <a:rPr lang="en-US" sz="2500" dirty="0"/>
              <a:t>:  Smithgall Woods application shall be capable of setting up user access to Report Generator for designated individuals only.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620000" cy="838200"/>
          </a:xfrm>
        </p:spPr>
        <p:txBody>
          <a:bodyPr>
            <a:noAutofit/>
          </a:bodyPr>
          <a:lstStyle/>
          <a:p>
            <a:pPr marL="223837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Suggested User Requirements (Cont.)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6654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7924800" cy="838200"/>
          </a:xfrm>
        </p:spPr>
        <p:txBody>
          <a:bodyPr>
            <a:noAutofit/>
          </a:bodyPr>
          <a:lstStyle/>
          <a:p>
            <a:pPr marL="223837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Home Page Mockups (Desktop Version)</a:t>
            </a:r>
            <a:endParaRPr lang="en-US" sz="36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066800"/>
            <a:ext cx="5105399" cy="563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499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851</Words>
  <Application>Microsoft Office PowerPoint</Application>
  <PresentationFormat>On-screen Show (4:3)</PresentationFormat>
  <Paragraphs>116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Suggested User Requirements</vt:lpstr>
      <vt:lpstr>Suggested User Requirements (Cont.)</vt:lpstr>
      <vt:lpstr>Suggested User Requirements (Cont.)</vt:lpstr>
      <vt:lpstr>Home Page Mockups (Desktop Version)</vt:lpstr>
      <vt:lpstr>Home Page Mockups (Mobile Version)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Jojo</dc:creator>
  <cp:lastModifiedBy>Jojo</cp:lastModifiedBy>
  <cp:revision>93</cp:revision>
  <dcterms:created xsi:type="dcterms:W3CDTF">2017-06-28T21:26:49Z</dcterms:created>
  <dcterms:modified xsi:type="dcterms:W3CDTF">2017-09-20T17:32:23Z</dcterms:modified>
</cp:coreProperties>
</file>