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9" r:id="rId7"/>
    <p:sldId id="270" r:id="rId8"/>
    <p:sldId id="268" r:id="rId9"/>
    <p:sldId id="271" r:id="rId10"/>
    <p:sldId id="272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4" r:id="rId22"/>
    <p:sldId id="285" r:id="rId23"/>
    <p:sldId id="283" r:id="rId24"/>
    <p:sldId id="281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AA275-F73D-49D3-93FE-FF1F06513767}" type="doc">
      <dgm:prSet loTypeId="urn:microsoft.com/office/officeart/2005/8/layout/chevron2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174012C-C0E3-4BB8-9893-1C8BC87D3ABD}">
      <dgm:prSet phldrT="[Text]" custT="1"/>
      <dgm:spPr/>
      <dgm:t>
        <a:bodyPr/>
        <a:lstStyle/>
        <a:p>
          <a:r>
            <a:rPr lang="en-US" sz="2800" dirty="0" smtClean="0"/>
            <a:t>Naive</a:t>
          </a:r>
          <a:endParaRPr lang="en-US" sz="2800" dirty="0"/>
        </a:p>
      </dgm:t>
    </dgm:pt>
    <dgm:pt modelId="{00674609-C1E5-4A99-B4DD-715B7FF5BA03}" type="parTrans" cxnId="{3F33D3EC-9F68-4616-B649-D0806F6365B5}">
      <dgm:prSet/>
      <dgm:spPr/>
      <dgm:t>
        <a:bodyPr/>
        <a:lstStyle/>
        <a:p>
          <a:endParaRPr lang="en-US"/>
        </a:p>
      </dgm:t>
    </dgm:pt>
    <dgm:pt modelId="{02D37EDB-4EF6-4921-87FA-62F99F647458}" type="sibTrans" cxnId="{3F33D3EC-9F68-4616-B649-D0806F6365B5}">
      <dgm:prSet/>
      <dgm:spPr/>
      <dgm:t>
        <a:bodyPr/>
        <a:lstStyle/>
        <a:p>
          <a:endParaRPr lang="en-US"/>
        </a:p>
      </dgm:t>
    </dgm:pt>
    <dgm:pt modelId="{C3447957-3545-4D91-AA53-0235A389C9C0}">
      <dgm:prSet phldrT="[Text]"/>
      <dgm:spPr/>
      <dgm:t>
        <a:bodyPr/>
        <a:lstStyle/>
        <a:p>
          <a:r>
            <a:rPr lang="en-US" dirty="0" smtClean="0"/>
            <a:t>CPU-like Protocols</a:t>
          </a:r>
          <a:endParaRPr lang="en-US" dirty="0"/>
        </a:p>
      </dgm:t>
    </dgm:pt>
    <dgm:pt modelId="{B76545DB-AF16-4A63-A4C7-615961B5AEBF}" type="parTrans" cxnId="{B4D13A64-5F98-4469-9D56-38CEE68E0B24}">
      <dgm:prSet/>
      <dgm:spPr/>
      <dgm:t>
        <a:bodyPr/>
        <a:lstStyle/>
        <a:p>
          <a:endParaRPr lang="en-US"/>
        </a:p>
      </dgm:t>
    </dgm:pt>
    <dgm:pt modelId="{FEA4BB3C-F9AB-402C-A880-3FC0BE34F6C0}" type="sibTrans" cxnId="{B4D13A64-5F98-4469-9D56-38CEE68E0B24}">
      <dgm:prSet/>
      <dgm:spPr/>
      <dgm:t>
        <a:bodyPr/>
        <a:lstStyle/>
        <a:p>
          <a:endParaRPr lang="en-US"/>
        </a:p>
      </dgm:t>
    </dgm:pt>
    <dgm:pt modelId="{8CBEAF38-1F20-4159-A121-1144FA5861CD}">
      <dgm:prSet phldrT="[Text]"/>
      <dgm:spPr/>
      <dgm:t>
        <a:bodyPr/>
        <a:lstStyle/>
        <a:p>
          <a:r>
            <a:rPr lang="en-US" smtClean="0"/>
            <a:t>Downside: Tens of thousands of active transaction! How to track all transactions?</a:t>
          </a:r>
          <a:endParaRPr lang="en-US" dirty="0"/>
        </a:p>
      </dgm:t>
    </dgm:pt>
    <dgm:pt modelId="{B6E8D28F-A1C4-4ECF-959E-DF4083262DE8}" type="parTrans" cxnId="{F7E9A4E7-E7D4-46DE-924F-F314FE1592EE}">
      <dgm:prSet/>
      <dgm:spPr/>
      <dgm:t>
        <a:bodyPr/>
        <a:lstStyle/>
        <a:p>
          <a:endParaRPr lang="en-US"/>
        </a:p>
      </dgm:t>
    </dgm:pt>
    <dgm:pt modelId="{B52A1234-C069-4B81-8209-3B125BC4B11E}" type="sibTrans" cxnId="{F7E9A4E7-E7D4-46DE-924F-F314FE1592EE}">
      <dgm:prSet/>
      <dgm:spPr/>
      <dgm:t>
        <a:bodyPr/>
        <a:lstStyle/>
        <a:p>
          <a:endParaRPr lang="en-US"/>
        </a:p>
      </dgm:t>
    </dgm:pt>
    <dgm:pt modelId="{738CADC2-B28E-4A85-9F12-85BFC55B3B1B}">
      <dgm:prSet phldrT="[Text]"/>
      <dgm:spPr/>
      <dgm:t>
        <a:bodyPr/>
        <a:lstStyle/>
        <a:p>
          <a:r>
            <a:rPr lang="en-US" dirty="0" smtClean="0"/>
            <a:t>Temporal</a:t>
          </a:r>
          <a:endParaRPr lang="en-US" dirty="0"/>
        </a:p>
      </dgm:t>
    </dgm:pt>
    <dgm:pt modelId="{B30C3C76-5C05-45CD-A6FD-7695CBD19E46}" type="parTrans" cxnId="{B495B8CE-E268-411E-93DA-671FD20732E0}">
      <dgm:prSet/>
      <dgm:spPr/>
      <dgm:t>
        <a:bodyPr/>
        <a:lstStyle/>
        <a:p>
          <a:endParaRPr lang="en-US"/>
        </a:p>
      </dgm:t>
    </dgm:pt>
    <dgm:pt modelId="{7F791BCA-D395-481F-93A7-CF3D0DEE5E20}" type="sibTrans" cxnId="{B495B8CE-E268-411E-93DA-671FD20732E0}">
      <dgm:prSet/>
      <dgm:spPr/>
      <dgm:t>
        <a:bodyPr/>
        <a:lstStyle/>
        <a:p>
          <a:endParaRPr lang="en-US"/>
        </a:p>
      </dgm:t>
    </dgm:pt>
    <dgm:pt modelId="{31CED5E4-9808-43ED-A126-9EC1CF683AA8}">
      <dgm:prSet phldrT="[Text]"/>
      <dgm:spPr/>
      <dgm:t>
        <a:bodyPr/>
        <a:lstStyle/>
        <a:p>
          <a:r>
            <a:rPr lang="en-US" dirty="0" smtClean="0"/>
            <a:t>These methods employ inclusive L2 caches: because lease times should be kept somewhere if they going to employ non-inclusive caches, for example, they have to use MSHR for holding lease time too</a:t>
          </a:r>
          <a:endParaRPr lang="en-US" dirty="0"/>
        </a:p>
      </dgm:t>
    </dgm:pt>
    <dgm:pt modelId="{47387065-24D1-4B32-B13E-AB87696886B9}" type="parTrans" cxnId="{B0D38BB4-B257-4BA6-ABD4-F5DA29973BBA}">
      <dgm:prSet/>
      <dgm:spPr/>
      <dgm:t>
        <a:bodyPr/>
        <a:lstStyle/>
        <a:p>
          <a:endParaRPr lang="en-US"/>
        </a:p>
      </dgm:t>
    </dgm:pt>
    <dgm:pt modelId="{B12E6C0D-F981-455A-86BD-DE2CD66829D6}" type="sibTrans" cxnId="{B0D38BB4-B257-4BA6-ABD4-F5DA29973BBA}">
      <dgm:prSet/>
      <dgm:spPr/>
      <dgm:t>
        <a:bodyPr/>
        <a:lstStyle/>
        <a:p>
          <a:endParaRPr lang="en-US"/>
        </a:p>
      </dgm:t>
    </dgm:pt>
    <dgm:pt modelId="{E684E428-3CAA-4E30-9530-8F07EC3DFFA2}">
      <dgm:prSet phldrT="[Text]"/>
      <dgm:spPr/>
      <dgm:t>
        <a:bodyPr/>
        <a:lstStyle/>
        <a:p>
          <a:r>
            <a:rPr lang="en-US" dirty="0" smtClean="0"/>
            <a:t>Keeping Global time </a:t>
          </a:r>
          <a:endParaRPr lang="en-US" dirty="0"/>
        </a:p>
      </dgm:t>
    </dgm:pt>
    <dgm:pt modelId="{A1FD1682-13D2-437A-BFA5-BE8B421912BB}" type="parTrans" cxnId="{0AC887C5-9618-43A5-910C-C0B7A509140C}">
      <dgm:prSet/>
      <dgm:spPr/>
      <dgm:t>
        <a:bodyPr/>
        <a:lstStyle/>
        <a:p>
          <a:endParaRPr lang="en-US"/>
        </a:p>
      </dgm:t>
    </dgm:pt>
    <dgm:pt modelId="{EB6DAD0E-EF17-4457-8B82-38B355960F56}" type="sibTrans" cxnId="{0AC887C5-9618-43A5-910C-C0B7A509140C}">
      <dgm:prSet/>
      <dgm:spPr/>
      <dgm:t>
        <a:bodyPr/>
        <a:lstStyle/>
        <a:p>
          <a:endParaRPr lang="en-US"/>
        </a:p>
      </dgm:t>
    </dgm:pt>
    <dgm:pt modelId="{B483FD07-9FF4-473F-B908-1B609213F02F}">
      <dgm:prSet phldrT="[Text]"/>
      <dgm:spPr/>
      <dgm:t>
        <a:bodyPr/>
        <a:lstStyle/>
        <a:p>
          <a:r>
            <a:rPr lang="en-US" dirty="0" smtClean="0"/>
            <a:t>Consistency-Directed</a:t>
          </a:r>
          <a:endParaRPr lang="en-US" dirty="0"/>
        </a:p>
      </dgm:t>
    </dgm:pt>
    <dgm:pt modelId="{385F6893-9314-4A3A-9F4F-9B3D65357AD0}" type="sibTrans" cxnId="{DD0A0437-E237-457E-BFDB-6AF3EC545FB4}">
      <dgm:prSet/>
      <dgm:spPr/>
      <dgm:t>
        <a:bodyPr/>
        <a:lstStyle/>
        <a:p>
          <a:endParaRPr lang="en-US"/>
        </a:p>
      </dgm:t>
    </dgm:pt>
    <dgm:pt modelId="{F70738A3-8075-4305-B591-609753ED4294}" type="parTrans" cxnId="{DD0A0437-E237-457E-BFDB-6AF3EC545FB4}">
      <dgm:prSet/>
      <dgm:spPr/>
      <dgm:t>
        <a:bodyPr/>
        <a:lstStyle/>
        <a:p>
          <a:endParaRPr lang="en-US"/>
        </a:p>
      </dgm:t>
    </dgm:pt>
    <dgm:pt modelId="{F2AABAE5-827E-45EF-B4F7-740ACC822A8E}">
      <dgm:prSet/>
      <dgm:spPr/>
      <dgm:t>
        <a:bodyPr/>
        <a:lstStyle/>
        <a:p>
          <a:r>
            <a:rPr lang="en-US" dirty="0" smtClean="0"/>
            <a:t>Enforcing RC</a:t>
          </a:r>
          <a:endParaRPr lang="en-US" dirty="0"/>
        </a:p>
      </dgm:t>
    </dgm:pt>
    <dgm:pt modelId="{2094647B-F3F1-4DFC-8017-6031CAC9B6A6}" type="parTrans" cxnId="{2D486241-B2D4-4FE8-988B-E8AED541BF0C}">
      <dgm:prSet/>
      <dgm:spPr/>
      <dgm:t>
        <a:bodyPr/>
        <a:lstStyle/>
        <a:p>
          <a:endParaRPr lang="en-US"/>
        </a:p>
      </dgm:t>
    </dgm:pt>
    <dgm:pt modelId="{B51D8A58-D3A8-4C9C-8AA3-82D06957B540}" type="sibTrans" cxnId="{2D486241-B2D4-4FE8-988B-E8AED541BF0C}">
      <dgm:prSet/>
      <dgm:spPr/>
      <dgm:t>
        <a:bodyPr/>
        <a:lstStyle/>
        <a:p>
          <a:endParaRPr lang="en-US"/>
        </a:p>
      </dgm:t>
    </dgm:pt>
    <dgm:pt modelId="{BFAB7D51-AA3D-4E12-8F87-611154C5C287}">
      <dgm:prSet/>
      <dgm:spPr/>
      <dgm:t>
        <a:bodyPr/>
        <a:lstStyle/>
        <a:p>
          <a:r>
            <a:rPr lang="en-US" dirty="0" smtClean="0"/>
            <a:t>Adding O state to reduce the cost of acquires and release by tracking ownership</a:t>
          </a:r>
          <a:endParaRPr lang="en-US" dirty="0"/>
        </a:p>
      </dgm:t>
    </dgm:pt>
    <dgm:pt modelId="{45E9472F-B96E-4B12-AF50-A24CCD3CD0BB}" type="parTrans" cxnId="{F7765AE8-02CA-4336-AFFF-77FF003661F0}">
      <dgm:prSet/>
      <dgm:spPr/>
      <dgm:t>
        <a:bodyPr/>
        <a:lstStyle/>
        <a:p>
          <a:endParaRPr lang="en-US"/>
        </a:p>
      </dgm:t>
    </dgm:pt>
    <dgm:pt modelId="{25685A30-3DE2-499F-A96E-D806413A3B48}" type="sibTrans" cxnId="{F7765AE8-02CA-4336-AFFF-77FF003661F0}">
      <dgm:prSet/>
      <dgm:spPr/>
      <dgm:t>
        <a:bodyPr/>
        <a:lstStyle/>
        <a:p>
          <a:endParaRPr lang="en-US"/>
        </a:p>
      </dgm:t>
    </dgm:pt>
    <dgm:pt modelId="{D6EDBCEB-A561-4434-B466-DD49EBDEDEF7}" type="pres">
      <dgm:prSet presAssocID="{56FAA275-F73D-49D3-93FE-FF1F06513767}" presName="linearFlow" presStyleCnt="0">
        <dgm:presLayoutVars>
          <dgm:dir/>
          <dgm:animLvl val="lvl"/>
          <dgm:resizeHandles val="exact"/>
        </dgm:presLayoutVars>
      </dgm:prSet>
      <dgm:spPr/>
    </dgm:pt>
    <dgm:pt modelId="{587D022D-F983-4E12-86AA-F81CCAA97399}" type="pres">
      <dgm:prSet presAssocID="{2174012C-C0E3-4BB8-9893-1C8BC87D3ABD}" presName="composite" presStyleCnt="0"/>
      <dgm:spPr/>
    </dgm:pt>
    <dgm:pt modelId="{0247D271-7E17-4153-8BF5-F20C9E638E6B}" type="pres">
      <dgm:prSet presAssocID="{2174012C-C0E3-4BB8-9893-1C8BC87D3A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4F27A-3D47-42F0-B2BF-25B08021B519}" type="pres">
      <dgm:prSet presAssocID="{2174012C-C0E3-4BB8-9893-1C8BC87D3A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09238-90E0-4D00-8A49-1C0006CAF7A5}" type="pres">
      <dgm:prSet presAssocID="{02D37EDB-4EF6-4921-87FA-62F99F647458}" presName="sp" presStyleCnt="0"/>
      <dgm:spPr/>
    </dgm:pt>
    <dgm:pt modelId="{396B093B-244A-4392-A446-9F4DD4ADCD47}" type="pres">
      <dgm:prSet presAssocID="{738CADC2-B28E-4A85-9F12-85BFC55B3B1B}" presName="composite" presStyleCnt="0"/>
      <dgm:spPr/>
    </dgm:pt>
    <dgm:pt modelId="{E0233F37-6C2C-4041-B048-07689EC38EE9}" type="pres">
      <dgm:prSet presAssocID="{738CADC2-B28E-4A85-9F12-85BFC55B3B1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00E343-2AA1-466A-AFAD-B6692CF6C976}" type="pres">
      <dgm:prSet presAssocID="{738CADC2-B28E-4A85-9F12-85BFC55B3B1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83E97-344E-408C-9E55-304112F54E62}" type="pres">
      <dgm:prSet presAssocID="{7F791BCA-D395-481F-93A7-CF3D0DEE5E20}" presName="sp" presStyleCnt="0"/>
      <dgm:spPr/>
    </dgm:pt>
    <dgm:pt modelId="{AF1112E7-B913-48FA-8F70-8C7E30A760AE}" type="pres">
      <dgm:prSet presAssocID="{B483FD07-9FF4-473F-B908-1B609213F02F}" presName="composite" presStyleCnt="0"/>
      <dgm:spPr/>
    </dgm:pt>
    <dgm:pt modelId="{BE7F7863-52A8-4D87-A9CC-52CB1320BAAF}" type="pres">
      <dgm:prSet presAssocID="{B483FD07-9FF4-473F-B908-1B609213F02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FF11D-0910-49AC-824E-A8C0C5AF6D76}" type="pres">
      <dgm:prSet presAssocID="{B483FD07-9FF4-473F-B908-1B609213F02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C887C5-9618-43A5-910C-C0B7A509140C}" srcId="{738CADC2-B28E-4A85-9F12-85BFC55B3B1B}" destId="{E684E428-3CAA-4E30-9530-8F07EC3DFFA2}" srcOrd="1" destOrd="0" parTransId="{A1FD1682-13D2-437A-BFA5-BE8B421912BB}" sibTransId="{EB6DAD0E-EF17-4457-8B82-38B355960F56}"/>
    <dgm:cxn modelId="{4BA0D9E6-4350-47BB-B366-3424044DBAF8}" type="presOf" srcId="{BFAB7D51-AA3D-4E12-8F87-611154C5C287}" destId="{BA2FF11D-0910-49AC-824E-A8C0C5AF6D76}" srcOrd="0" destOrd="1" presId="urn:microsoft.com/office/officeart/2005/8/layout/chevron2"/>
    <dgm:cxn modelId="{F7765AE8-02CA-4336-AFFF-77FF003661F0}" srcId="{B483FD07-9FF4-473F-B908-1B609213F02F}" destId="{BFAB7D51-AA3D-4E12-8F87-611154C5C287}" srcOrd="1" destOrd="0" parTransId="{45E9472F-B96E-4B12-AF50-A24CCD3CD0BB}" sibTransId="{25685A30-3DE2-499F-A96E-D806413A3B48}"/>
    <dgm:cxn modelId="{2D486241-B2D4-4FE8-988B-E8AED541BF0C}" srcId="{B483FD07-9FF4-473F-B908-1B609213F02F}" destId="{F2AABAE5-827E-45EF-B4F7-740ACC822A8E}" srcOrd="0" destOrd="0" parTransId="{2094647B-F3F1-4DFC-8017-6031CAC9B6A6}" sibTransId="{B51D8A58-D3A8-4C9C-8AA3-82D06957B540}"/>
    <dgm:cxn modelId="{29260016-40EC-4AB3-8D17-1044C1CCF6B0}" type="presOf" srcId="{8CBEAF38-1F20-4159-A121-1144FA5861CD}" destId="{8D34F27A-3D47-42F0-B2BF-25B08021B519}" srcOrd="0" destOrd="1" presId="urn:microsoft.com/office/officeart/2005/8/layout/chevron2"/>
    <dgm:cxn modelId="{87FEB63C-1B09-4570-A256-6A162931A736}" type="presOf" srcId="{B483FD07-9FF4-473F-B908-1B609213F02F}" destId="{BE7F7863-52A8-4D87-A9CC-52CB1320BAAF}" srcOrd="0" destOrd="0" presId="urn:microsoft.com/office/officeart/2005/8/layout/chevron2"/>
    <dgm:cxn modelId="{01BC9F42-9555-4227-8805-11A30D298D6F}" type="presOf" srcId="{56FAA275-F73D-49D3-93FE-FF1F06513767}" destId="{D6EDBCEB-A561-4434-B466-DD49EBDEDEF7}" srcOrd="0" destOrd="0" presId="urn:microsoft.com/office/officeart/2005/8/layout/chevron2"/>
    <dgm:cxn modelId="{15B90B47-49EC-4C92-A7D9-F323811DE4D0}" type="presOf" srcId="{31CED5E4-9808-43ED-A126-9EC1CF683AA8}" destId="{4400E343-2AA1-466A-AFAD-B6692CF6C976}" srcOrd="0" destOrd="0" presId="urn:microsoft.com/office/officeart/2005/8/layout/chevron2"/>
    <dgm:cxn modelId="{F7E9A4E7-E7D4-46DE-924F-F314FE1592EE}" srcId="{2174012C-C0E3-4BB8-9893-1C8BC87D3ABD}" destId="{8CBEAF38-1F20-4159-A121-1144FA5861CD}" srcOrd="1" destOrd="0" parTransId="{B6E8D28F-A1C4-4ECF-959E-DF4083262DE8}" sibTransId="{B52A1234-C069-4B81-8209-3B125BC4B11E}"/>
    <dgm:cxn modelId="{79C1BD7D-C09A-4246-BDC7-CDAFFFC1B459}" type="presOf" srcId="{2174012C-C0E3-4BB8-9893-1C8BC87D3ABD}" destId="{0247D271-7E17-4153-8BF5-F20C9E638E6B}" srcOrd="0" destOrd="0" presId="urn:microsoft.com/office/officeart/2005/8/layout/chevron2"/>
    <dgm:cxn modelId="{B4D13A64-5F98-4469-9D56-38CEE68E0B24}" srcId="{2174012C-C0E3-4BB8-9893-1C8BC87D3ABD}" destId="{C3447957-3545-4D91-AA53-0235A389C9C0}" srcOrd="0" destOrd="0" parTransId="{B76545DB-AF16-4A63-A4C7-615961B5AEBF}" sibTransId="{FEA4BB3C-F9AB-402C-A880-3FC0BE34F6C0}"/>
    <dgm:cxn modelId="{B0D38BB4-B257-4BA6-ABD4-F5DA29973BBA}" srcId="{738CADC2-B28E-4A85-9F12-85BFC55B3B1B}" destId="{31CED5E4-9808-43ED-A126-9EC1CF683AA8}" srcOrd="0" destOrd="0" parTransId="{47387065-24D1-4B32-B13E-AB87696886B9}" sibTransId="{B12E6C0D-F981-455A-86BD-DE2CD66829D6}"/>
    <dgm:cxn modelId="{6E8F7488-86F8-4A64-9053-1977AE97CF36}" type="presOf" srcId="{E684E428-3CAA-4E30-9530-8F07EC3DFFA2}" destId="{4400E343-2AA1-466A-AFAD-B6692CF6C976}" srcOrd="0" destOrd="1" presId="urn:microsoft.com/office/officeart/2005/8/layout/chevron2"/>
    <dgm:cxn modelId="{B495B8CE-E268-411E-93DA-671FD20732E0}" srcId="{56FAA275-F73D-49D3-93FE-FF1F06513767}" destId="{738CADC2-B28E-4A85-9F12-85BFC55B3B1B}" srcOrd="1" destOrd="0" parTransId="{B30C3C76-5C05-45CD-A6FD-7695CBD19E46}" sibTransId="{7F791BCA-D395-481F-93A7-CF3D0DEE5E20}"/>
    <dgm:cxn modelId="{3F33D3EC-9F68-4616-B649-D0806F6365B5}" srcId="{56FAA275-F73D-49D3-93FE-FF1F06513767}" destId="{2174012C-C0E3-4BB8-9893-1C8BC87D3ABD}" srcOrd="0" destOrd="0" parTransId="{00674609-C1E5-4A99-B4DD-715B7FF5BA03}" sibTransId="{02D37EDB-4EF6-4921-87FA-62F99F647458}"/>
    <dgm:cxn modelId="{865D3CFA-C63D-48BF-80AF-9955B0DDCC16}" type="presOf" srcId="{C3447957-3545-4D91-AA53-0235A389C9C0}" destId="{8D34F27A-3D47-42F0-B2BF-25B08021B519}" srcOrd="0" destOrd="0" presId="urn:microsoft.com/office/officeart/2005/8/layout/chevron2"/>
    <dgm:cxn modelId="{DD0A0437-E237-457E-BFDB-6AF3EC545FB4}" srcId="{56FAA275-F73D-49D3-93FE-FF1F06513767}" destId="{B483FD07-9FF4-473F-B908-1B609213F02F}" srcOrd="2" destOrd="0" parTransId="{F70738A3-8075-4305-B591-609753ED4294}" sibTransId="{385F6893-9314-4A3A-9F4F-9B3D65357AD0}"/>
    <dgm:cxn modelId="{F9B96624-A069-43B7-85E1-9865C1A57FD3}" type="presOf" srcId="{738CADC2-B28E-4A85-9F12-85BFC55B3B1B}" destId="{E0233F37-6C2C-4041-B048-07689EC38EE9}" srcOrd="0" destOrd="0" presId="urn:microsoft.com/office/officeart/2005/8/layout/chevron2"/>
    <dgm:cxn modelId="{7960C7FA-F496-4C78-AF28-C6E76D8972C9}" type="presOf" srcId="{F2AABAE5-827E-45EF-B4F7-740ACC822A8E}" destId="{BA2FF11D-0910-49AC-824E-A8C0C5AF6D76}" srcOrd="0" destOrd="0" presId="urn:microsoft.com/office/officeart/2005/8/layout/chevron2"/>
    <dgm:cxn modelId="{FBEBF1C3-7D18-4FE4-B745-8F6415D6E27B}" type="presParOf" srcId="{D6EDBCEB-A561-4434-B466-DD49EBDEDEF7}" destId="{587D022D-F983-4E12-86AA-F81CCAA97399}" srcOrd="0" destOrd="0" presId="urn:microsoft.com/office/officeart/2005/8/layout/chevron2"/>
    <dgm:cxn modelId="{D05ABB15-A0C2-410B-B606-1BD6CACE7E4F}" type="presParOf" srcId="{587D022D-F983-4E12-86AA-F81CCAA97399}" destId="{0247D271-7E17-4153-8BF5-F20C9E638E6B}" srcOrd="0" destOrd="0" presId="urn:microsoft.com/office/officeart/2005/8/layout/chevron2"/>
    <dgm:cxn modelId="{BCD75337-AB81-4871-90C4-85D5944CE0A7}" type="presParOf" srcId="{587D022D-F983-4E12-86AA-F81CCAA97399}" destId="{8D34F27A-3D47-42F0-B2BF-25B08021B519}" srcOrd="1" destOrd="0" presId="urn:microsoft.com/office/officeart/2005/8/layout/chevron2"/>
    <dgm:cxn modelId="{05A2DA28-0DC3-48BC-8A5E-7E888B6CC4AC}" type="presParOf" srcId="{D6EDBCEB-A561-4434-B466-DD49EBDEDEF7}" destId="{6B909238-90E0-4D00-8A49-1C0006CAF7A5}" srcOrd="1" destOrd="0" presId="urn:microsoft.com/office/officeart/2005/8/layout/chevron2"/>
    <dgm:cxn modelId="{3A8C71B4-9C92-42BE-8903-78F53791F499}" type="presParOf" srcId="{D6EDBCEB-A561-4434-B466-DD49EBDEDEF7}" destId="{396B093B-244A-4392-A446-9F4DD4ADCD47}" srcOrd="2" destOrd="0" presId="urn:microsoft.com/office/officeart/2005/8/layout/chevron2"/>
    <dgm:cxn modelId="{A69EFFF3-CB37-418E-89E2-E512727CDCDE}" type="presParOf" srcId="{396B093B-244A-4392-A446-9F4DD4ADCD47}" destId="{E0233F37-6C2C-4041-B048-07689EC38EE9}" srcOrd="0" destOrd="0" presId="urn:microsoft.com/office/officeart/2005/8/layout/chevron2"/>
    <dgm:cxn modelId="{B40F19EF-CCEB-4AA9-A8A6-968E0E0EE5C9}" type="presParOf" srcId="{396B093B-244A-4392-A446-9F4DD4ADCD47}" destId="{4400E343-2AA1-466A-AFAD-B6692CF6C976}" srcOrd="1" destOrd="0" presId="urn:microsoft.com/office/officeart/2005/8/layout/chevron2"/>
    <dgm:cxn modelId="{0D8A2D4F-1B80-4A58-BBE5-9B9004764087}" type="presParOf" srcId="{D6EDBCEB-A561-4434-B466-DD49EBDEDEF7}" destId="{82183E97-344E-408C-9E55-304112F54E62}" srcOrd="3" destOrd="0" presId="urn:microsoft.com/office/officeart/2005/8/layout/chevron2"/>
    <dgm:cxn modelId="{0BF3354F-C2EB-47B3-BE9A-B88C7BA57BAA}" type="presParOf" srcId="{D6EDBCEB-A561-4434-B466-DD49EBDEDEF7}" destId="{AF1112E7-B913-48FA-8F70-8C7E30A760AE}" srcOrd="4" destOrd="0" presId="urn:microsoft.com/office/officeart/2005/8/layout/chevron2"/>
    <dgm:cxn modelId="{4C2656B2-47BF-44DE-8200-3571F15BCEBA}" type="presParOf" srcId="{AF1112E7-B913-48FA-8F70-8C7E30A760AE}" destId="{BE7F7863-52A8-4D87-A9CC-52CB1320BAAF}" srcOrd="0" destOrd="0" presId="urn:microsoft.com/office/officeart/2005/8/layout/chevron2"/>
    <dgm:cxn modelId="{35EF84BA-F8A5-4C27-A505-AF3917476CDC}" type="presParOf" srcId="{AF1112E7-B913-48FA-8F70-8C7E30A760AE}" destId="{BA2FF11D-0910-49AC-824E-A8C0C5AF6D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7D271-7E17-4153-8BF5-F20C9E638E6B}">
      <dsp:nvSpPr>
        <dsp:cNvPr id="0" name=""/>
        <dsp:cNvSpPr/>
      </dsp:nvSpPr>
      <dsp:spPr>
        <a:xfrm rot="5400000">
          <a:off x="-277714" y="278740"/>
          <a:ext cx="1851430" cy="129600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Naive</a:t>
          </a:r>
          <a:endParaRPr lang="en-US" sz="2800" kern="1200" dirty="0"/>
        </a:p>
      </dsp:txBody>
      <dsp:txXfrm rot="-5400000">
        <a:off x="1" y="649027"/>
        <a:ext cx="1296001" cy="555429"/>
      </dsp:txXfrm>
    </dsp:sp>
    <dsp:sp modelId="{8D34F27A-3D47-42F0-B2BF-25B08021B519}">
      <dsp:nvSpPr>
        <dsp:cNvPr id="0" name=""/>
        <dsp:cNvSpPr/>
      </dsp:nvSpPr>
      <dsp:spPr>
        <a:xfrm rot="5400000">
          <a:off x="5037385" y="-3740359"/>
          <a:ext cx="1203429" cy="868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CPU-like Protocols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Downside: Tens of thousands of active transaction! How to track all transactions?</a:t>
          </a:r>
          <a:endParaRPr lang="en-US" sz="1900" kern="1200" dirty="0"/>
        </a:p>
      </dsp:txBody>
      <dsp:txXfrm rot="-5400000">
        <a:off x="1296001" y="59772"/>
        <a:ext cx="8627451" cy="1085935"/>
      </dsp:txXfrm>
    </dsp:sp>
    <dsp:sp modelId="{E0233F37-6C2C-4041-B048-07689EC38EE9}">
      <dsp:nvSpPr>
        <dsp:cNvPr id="0" name=""/>
        <dsp:cNvSpPr/>
      </dsp:nvSpPr>
      <dsp:spPr>
        <a:xfrm rot="5400000">
          <a:off x="-277714" y="1938444"/>
          <a:ext cx="1851430" cy="129600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Temporal</a:t>
          </a:r>
          <a:endParaRPr lang="en-US" sz="1700" kern="1200" dirty="0"/>
        </a:p>
      </dsp:txBody>
      <dsp:txXfrm rot="-5400000">
        <a:off x="1" y="2308731"/>
        <a:ext cx="1296001" cy="555429"/>
      </dsp:txXfrm>
    </dsp:sp>
    <dsp:sp modelId="{4400E343-2AA1-466A-AFAD-B6692CF6C976}">
      <dsp:nvSpPr>
        <dsp:cNvPr id="0" name=""/>
        <dsp:cNvSpPr/>
      </dsp:nvSpPr>
      <dsp:spPr>
        <a:xfrm rot="5400000">
          <a:off x="5037385" y="-2080654"/>
          <a:ext cx="1203429" cy="868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These methods employ inclusive L2 caches: because lease times should be kept somewhere if they going to employ non-inclusive caches, for example, they have to use MSHR for holding lease time too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Keeping Global time </a:t>
          </a:r>
          <a:endParaRPr lang="en-US" sz="1900" kern="1200" dirty="0"/>
        </a:p>
      </dsp:txBody>
      <dsp:txXfrm rot="-5400000">
        <a:off x="1296001" y="1719477"/>
        <a:ext cx="8627451" cy="1085935"/>
      </dsp:txXfrm>
    </dsp:sp>
    <dsp:sp modelId="{BE7F7863-52A8-4D87-A9CC-52CB1320BAAF}">
      <dsp:nvSpPr>
        <dsp:cNvPr id="0" name=""/>
        <dsp:cNvSpPr/>
      </dsp:nvSpPr>
      <dsp:spPr>
        <a:xfrm rot="5400000">
          <a:off x="-277714" y="3598149"/>
          <a:ext cx="1851430" cy="129600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Consistency-Directed</a:t>
          </a:r>
          <a:endParaRPr lang="en-US" sz="1700" kern="1200" dirty="0"/>
        </a:p>
      </dsp:txBody>
      <dsp:txXfrm rot="-5400000">
        <a:off x="1" y="3968436"/>
        <a:ext cx="1296001" cy="555429"/>
      </dsp:txXfrm>
    </dsp:sp>
    <dsp:sp modelId="{BA2FF11D-0910-49AC-824E-A8C0C5AF6D76}">
      <dsp:nvSpPr>
        <dsp:cNvPr id="0" name=""/>
        <dsp:cNvSpPr/>
      </dsp:nvSpPr>
      <dsp:spPr>
        <a:xfrm rot="5400000">
          <a:off x="5037385" y="-420949"/>
          <a:ext cx="1203429" cy="868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Enforcing RC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Adding O state to reduce the cost of acquires and release by tracking ownership</a:t>
          </a:r>
          <a:endParaRPr lang="en-US" sz="1900" kern="1200" dirty="0"/>
        </a:p>
      </dsp:txBody>
      <dsp:txXfrm rot="-5400000">
        <a:off x="1296001" y="3379182"/>
        <a:ext cx="8627451" cy="1085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Consistency &amp; coherency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Yousefzadeh-</a:t>
            </a:r>
            <a:r>
              <a:rPr lang="en-US" dirty="0" err="1" smtClean="0"/>
              <a:t>Asl</a:t>
            </a:r>
            <a:endParaRPr lang="en-US" dirty="0" smtClean="0"/>
          </a:p>
          <a:p>
            <a:r>
              <a:rPr lang="en-US" dirty="0" smtClean="0"/>
              <a:t>E-mail: ehsanyusefzadehasl@gmail.com</a:t>
            </a:r>
          </a:p>
          <a:p>
            <a:r>
              <a:rPr lang="en-US" dirty="0" smtClean="0"/>
              <a:t>February - 2021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" b="1994"/>
          <a:stretch>
            <a:fillRect/>
          </a:stretch>
        </p:blipFill>
        <p:spPr>
          <a:xfrm>
            <a:off x="6375400" y="1296988"/>
            <a:ext cx="5673725" cy="4208462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75616"/>
            <a:ext cx="9980683" cy="5245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Different outcomes of a program running several times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6" y="2199615"/>
            <a:ext cx="9465524" cy="4156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6" y="2199614"/>
            <a:ext cx="9465526" cy="4156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6" y="2199613"/>
            <a:ext cx="9963714" cy="415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4" y="2199612"/>
            <a:ext cx="10041558" cy="41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Consistency (Part </a:t>
            </a:r>
            <a:r>
              <a:rPr lang="en-US" sz="3200" dirty="0" smtClean="0"/>
              <a:t>3)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 about Modern Processors</a:t>
            </a:r>
          </a:p>
          <a:p>
            <a:pPr lvl="1"/>
            <a:r>
              <a:rPr lang="en-US" dirty="0" smtClean="0"/>
              <a:t>They are non-deterministic</a:t>
            </a:r>
          </a:p>
          <a:p>
            <a:r>
              <a:rPr lang="en-US" dirty="0" smtClean="0"/>
              <a:t>Determinism is just an illusion</a:t>
            </a:r>
          </a:p>
          <a:p>
            <a:pPr lvl="1"/>
            <a:r>
              <a:rPr lang="en-US" sz="1800" dirty="0" smtClean="0"/>
              <a:t>Sometimes created with appropriate synchronizations by software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45" y="3573195"/>
            <a:ext cx="11859065" cy="20638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Wrap Up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 Coherence != Memory Consistency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Memory Consistency Implementation can use CC as a Black Box</a:t>
            </a:r>
            <a:endParaRPr lang="en-US" sz="32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7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(SC)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accesses to memory is same as specified in the program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54" y="1385606"/>
            <a:ext cx="7793357" cy="5335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7" y="0"/>
            <a:ext cx="54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(</a:t>
            </a:r>
            <a:r>
              <a:rPr lang="en-US" dirty="0" smtClean="0"/>
              <a:t>SC) implementation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81" y="2314985"/>
            <a:ext cx="7869757" cy="3901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45" y="1756769"/>
            <a:ext cx="5985827" cy="44600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9172" y="1755076"/>
            <a:ext cx="1674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Naive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74547" y="1755075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 Naive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3407904"/>
            <a:ext cx="11760591" cy="1684150"/>
          </a:xfrm>
        </p:spPr>
        <p:txBody>
          <a:bodyPr>
            <a:normAutofit/>
          </a:bodyPr>
          <a:lstStyle/>
          <a:p>
            <a:r>
              <a:rPr lang="en-US" sz="3600" dirty="0"/>
              <a:t>Total Store Order (</a:t>
            </a:r>
            <a:r>
              <a:rPr lang="en-US" sz="3600" dirty="0" smtClean="0"/>
              <a:t>TSO) &amp; X86 </a:t>
            </a:r>
            <a:r>
              <a:rPr lang="en-US" sz="3600" dirty="0"/>
              <a:t>Memory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900" y="1645919"/>
            <a:ext cx="9982200" cy="4710431"/>
          </a:xfrm>
        </p:spPr>
        <p:txBody>
          <a:bodyPr/>
          <a:lstStyle/>
          <a:p>
            <a:r>
              <a:rPr lang="en-US" dirty="0" smtClean="0"/>
              <a:t>Modern Processor employ write buffers</a:t>
            </a:r>
            <a:endParaRPr lang="en-US" sz="1800" dirty="0" smtClean="0"/>
          </a:p>
          <a:p>
            <a:r>
              <a:rPr lang="en-US" dirty="0" smtClean="0"/>
              <a:t>For a single-core processor, a write buffer is invisible by ensuring that a load to an address return the value of the most recent store to that address from the buffer</a:t>
            </a:r>
          </a:p>
          <a:p>
            <a:pPr lvl="1"/>
            <a:r>
              <a:rPr lang="en-US" sz="1800" dirty="0" smtClean="0"/>
              <a:t>Done by bypassing</a:t>
            </a:r>
          </a:p>
          <a:p>
            <a:pPr lvl="1"/>
            <a:r>
              <a:rPr lang="en-US" sz="1800" dirty="0" smtClean="0"/>
              <a:t>Or by Stalling (Naive approach resulting in performance degradation)</a:t>
            </a:r>
          </a:p>
          <a:p>
            <a:r>
              <a:rPr lang="en-US" dirty="0" smtClean="0"/>
              <a:t>With write buffers, hardware doesn’t </a:t>
            </a:r>
            <a:r>
              <a:rPr lang="en-US" dirty="0" smtClean="0"/>
              <a:t>respect </a:t>
            </a:r>
            <a:r>
              <a:rPr lang="en-US" dirty="0" smtClean="0"/>
              <a:t>SC</a:t>
            </a:r>
          </a:p>
          <a:p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sz="1800" dirty="0" smtClean="0"/>
              <a:t>Turning off write buffers (vendors care about performance)</a:t>
            </a:r>
          </a:p>
          <a:p>
            <a:pPr lvl="1"/>
            <a:r>
              <a:rPr lang="en-US" sz="1800" dirty="0" smtClean="0"/>
              <a:t>SPARC and X86 solution: FIFO Write Buffers (TSO : Total Store Order)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requires program order preserving for each of the following orders</a:t>
            </a:r>
          </a:p>
          <a:p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Load</a:t>
            </a:r>
          </a:p>
          <a:p>
            <a:r>
              <a:rPr lang="en-US" dirty="0"/>
              <a:t>Load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Store</a:t>
            </a:r>
          </a:p>
          <a:p>
            <a:r>
              <a:rPr lang="en-US" dirty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Store (This constraint on TSO means that the write buffer should be a FIFO.)</a:t>
            </a:r>
          </a:p>
          <a:p>
            <a:r>
              <a:rPr lang="en-US" dirty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Load (when this constraint is omitted from TSO cores will be able to have write buffers.)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9" y="207265"/>
            <a:ext cx="10086776" cy="6111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0"/>
            <a:ext cx="777943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31" y="207265"/>
            <a:ext cx="8605432" cy="66507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745" y="3573195"/>
            <a:ext cx="11859065" cy="20638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ndara" panose="020E0502030303020204" pitchFamily="34" charset="0"/>
                <a:cs typeface="Sakkal Majalla" panose="02000000000000000000" pitchFamily="2" charset="-78"/>
              </a:rPr>
              <a:t> Programmers and compilers can prevent the execution of the TSO of the cases 5 and 6 in the above example by using FENCE instructions between stores and loads.</a:t>
            </a:r>
          </a:p>
        </p:txBody>
      </p:sp>
    </p:spTree>
    <p:extLst>
      <p:ext uri="{BB962C8B-B14F-4D97-AF65-F5344CB8AC3E}">
        <p14:creationId xmlns:p14="http://schemas.microsoft.com/office/powerpoint/2010/main" val="40332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431" y="3407904"/>
            <a:ext cx="10733649" cy="1684150"/>
          </a:xfrm>
        </p:spPr>
        <p:txBody>
          <a:bodyPr>
            <a:normAutofit/>
          </a:bodyPr>
          <a:lstStyle/>
          <a:p>
            <a:r>
              <a:rPr lang="en-US" sz="3600" dirty="0"/>
              <a:t>Relaxed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Memory Models (XC)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10789"/>
            <a:ext cx="9980682" cy="4945562"/>
          </a:xfrm>
        </p:spPr>
        <p:txBody>
          <a:bodyPr/>
          <a:lstStyle/>
          <a:p>
            <a:r>
              <a:rPr lang="en-US" dirty="0" smtClean="0"/>
              <a:t>No Order is preserved, only the orders specified by the programmer</a:t>
            </a:r>
          </a:p>
          <a:p>
            <a:r>
              <a:rPr lang="en-US" dirty="0" smtClean="0"/>
              <a:t>Benefit: Higher Performance</a:t>
            </a:r>
          </a:p>
          <a:p>
            <a:pPr lvl="1"/>
            <a:r>
              <a:rPr lang="en-US" sz="1800" dirty="0" smtClean="0"/>
              <a:t>Because of more hardware and software optimizations</a:t>
            </a:r>
          </a:p>
          <a:p>
            <a:pPr lvl="1"/>
            <a:endParaRPr lang="en-US" dirty="0"/>
          </a:p>
          <a:p>
            <a:r>
              <a:rPr lang="en-US" dirty="0" smtClean="0"/>
              <a:t>XC: an </a:t>
            </a:r>
            <a:r>
              <a:rPr lang="en-US" dirty="0" err="1" smtClean="0"/>
              <a:t>e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ample</a:t>
            </a:r>
            <a:r>
              <a:rPr lang="en-US" dirty="0" smtClean="0"/>
              <a:t> of relaxed memory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onsistency model</a:t>
            </a:r>
          </a:p>
          <a:p>
            <a:pPr lvl="1"/>
            <a:r>
              <a:rPr lang="en-US" sz="1800" dirty="0" smtClean="0"/>
              <a:t>Any Ordering is allowed inside a single-core</a:t>
            </a:r>
          </a:p>
          <a:p>
            <a:pPr lvl="1"/>
            <a:r>
              <a:rPr lang="en-US" sz="1800" dirty="0" smtClean="0"/>
              <a:t>Unless the programmers use FENCE instructions</a:t>
            </a:r>
          </a:p>
          <a:p>
            <a:pPr lvl="1"/>
            <a:r>
              <a:rPr lang="en-US" sz="1800" dirty="0" smtClean="0"/>
              <a:t>Write Buffers: Non-FIFO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4" y="0"/>
            <a:ext cx="664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Memory Models </a:t>
            </a:r>
            <a:r>
              <a:rPr lang="en-US" dirty="0" smtClean="0"/>
              <a:t>(RC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XC for synchronization operations, they were surrounded with FENCEs</a:t>
            </a:r>
          </a:p>
          <a:p>
            <a:endParaRPr lang="en-US" dirty="0"/>
          </a:p>
          <a:p>
            <a:r>
              <a:rPr lang="en-US" dirty="0" smtClean="0"/>
              <a:t>However,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09" y="3143249"/>
            <a:ext cx="6690633" cy="34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 for Memory Consistency Models and Cache Coherence</a:t>
            </a:r>
            <a:endParaRPr lang="en-US" dirty="0"/>
          </a:p>
          <a:p>
            <a:r>
              <a:rPr lang="en-US" dirty="0" smtClean="0"/>
              <a:t>Cache Coherence Basics</a:t>
            </a:r>
            <a:endParaRPr lang="en-US" dirty="0"/>
          </a:p>
          <a:p>
            <a:r>
              <a:rPr lang="en-US" dirty="0" smtClean="0"/>
              <a:t>Memory Model and Sequential Consistency (SC)</a:t>
            </a:r>
          </a:p>
          <a:p>
            <a:r>
              <a:rPr lang="en-US" dirty="0" smtClean="0"/>
              <a:t>Total Store Order (TSO), and the X86 Memory Model</a:t>
            </a:r>
          </a:p>
          <a:p>
            <a:r>
              <a:rPr lang="en-US" dirty="0" smtClean="0"/>
              <a:t>Relaxed Memory Models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Memory Consistency Models and Cache Coherence for GPUs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3024554"/>
            <a:ext cx="11816861" cy="2447778"/>
          </a:xfrm>
        </p:spPr>
        <p:txBody>
          <a:bodyPr>
            <a:normAutofit/>
          </a:bodyPr>
          <a:lstStyle/>
          <a:p>
            <a:r>
              <a:rPr lang="en-US" sz="3600" dirty="0"/>
              <a:t>Memory Consistency Models and </a:t>
            </a:r>
            <a:r>
              <a:rPr lang="en-US" sz="3600" dirty="0" smtClean="0"/>
              <a:t>Cache Coherence </a:t>
            </a:r>
            <a:r>
              <a:rPr lang="en-US" sz="3600" dirty="0"/>
              <a:t>for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</a:t>
            </a:r>
            <a:r>
              <a:rPr lang="en-US" dirty="0" smtClean="0"/>
              <a:t>y and Coherency in GPUs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21276"/>
          </a:xfrm>
        </p:spPr>
        <p:txBody>
          <a:bodyPr/>
          <a:lstStyle/>
          <a:p>
            <a:r>
              <a:rPr lang="en-US" dirty="0" smtClean="0"/>
              <a:t>GPUs support relaxed memory consistency</a:t>
            </a:r>
            <a:endParaRPr lang="en-US" dirty="0"/>
          </a:p>
          <a:p>
            <a:pPr lvl="1"/>
            <a:r>
              <a:rPr lang="en-US" sz="1800" dirty="0" smtClean="0"/>
              <a:t>Just preserving the order specified by the programmer</a:t>
            </a:r>
          </a:p>
          <a:p>
            <a:endParaRPr lang="en-US" dirty="0" smtClean="0"/>
          </a:p>
          <a:p>
            <a:r>
              <a:rPr lang="en-US" dirty="0" smtClean="0"/>
              <a:t>FENCE operations are CTA-scope</a:t>
            </a:r>
          </a:p>
          <a:p>
            <a:endParaRPr lang="en-US" dirty="0"/>
          </a:p>
          <a:p>
            <a:r>
              <a:rPr lang="en-US" dirty="0" smtClean="0"/>
              <a:t>For synchronization and communication between two thread from two different SMs</a:t>
            </a:r>
          </a:p>
          <a:p>
            <a:pPr lvl="1"/>
            <a:r>
              <a:rPr lang="en-US" dirty="0" smtClean="0"/>
              <a:t>L1 Bypassing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Downsides</a:t>
            </a:r>
          </a:p>
          <a:p>
            <a:pPr lvl="2"/>
            <a:r>
              <a:rPr lang="en-US" dirty="0" smtClean="0"/>
              <a:t>Performance Inefficiency</a:t>
            </a:r>
          </a:p>
          <a:p>
            <a:pPr lvl="2"/>
            <a:r>
              <a:rPr lang="en-US" dirty="0" smtClean="0"/>
              <a:t>Harder Programming Experience</a:t>
            </a:r>
          </a:p>
          <a:p>
            <a:r>
              <a:rPr lang="en-US" dirty="0" smtClean="0"/>
              <a:t>No Cache Coherence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Coherency in GPUs (Part </a:t>
            </a:r>
            <a:r>
              <a:rPr lang="en-US" dirty="0" smtClean="0"/>
              <a:t>2)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08961"/>
              </p:ext>
            </p:extLst>
          </p:nvPr>
        </p:nvGraphicFramePr>
        <p:xfrm>
          <a:off x="1104900" y="1384663"/>
          <a:ext cx="9982200" cy="517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Categorized into two groups</a:t>
            </a:r>
          </a:p>
          <a:p>
            <a:pPr lvl="1"/>
            <a:r>
              <a:rPr lang="en-US" dirty="0" smtClean="0"/>
              <a:t>Consistency-agnostic</a:t>
            </a:r>
          </a:p>
          <a:p>
            <a:pPr lvl="1"/>
            <a:r>
              <a:rPr lang="en-US" dirty="0" smtClean="0"/>
              <a:t>Consistency-directed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Instead of a writer validating all non-local shares, the writer waits until all of the sharers evict their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1" y="285068"/>
            <a:ext cx="4898436" cy="6325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5" y="0"/>
            <a:ext cx="10529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ideas to work on this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the cost of keeping caches coherent</a:t>
            </a:r>
          </a:p>
          <a:p>
            <a:pPr lvl="1"/>
            <a:r>
              <a:rPr lang="en-US" sz="1800" dirty="0" smtClean="0"/>
              <a:t>Reducing Number of stall in the state-of-the-art approach</a:t>
            </a:r>
          </a:p>
          <a:p>
            <a:pPr lvl="1"/>
            <a:r>
              <a:rPr lang="en-US" sz="1800" dirty="0" smtClean="0"/>
              <a:t>Reducing number of request, transactions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Automation of these protocols design</a:t>
            </a:r>
          </a:p>
          <a:p>
            <a:pPr lvl="1"/>
            <a:r>
              <a:rPr lang="en-US" sz="1800" dirty="0" smtClean="0"/>
              <a:t>Making the computer architect’s life easier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43" y="3088314"/>
            <a:ext cx="902857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6834" y="2971806"/>
            <a:ext cx="10528663" cy="1684150"/>
          </a:xfrm>
        </p:spPr>
        <p:txBody>
          <a:bodyPr/>
          <a:lstStyle/>
          <a:p>
            <a:r>
              <a:rPr lang="en-US" dirty="0" smtClean="0"/>
              <a:t>Thanks a lot for Your Attention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Question? Idea? Comment?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20837"/>
            <a:ext cx="9980683" cy="5148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Modern processing systems’ </a:t>
            </a:r>
            <a:r>
              <a:rPr lang="en-US" sz="2000" dirty="0" smtClean="0"/>
              <a:t>architects’ concern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Ensuring the </a:t>
            </a:r>
            <a:r>
              <a:rPr lang="en-US" sz="1800" b="1" dirty="0" smtClean="0"/>
              <a:t>correctness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Modern Computing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Multi-Core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Heterogeneous Systems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PIM </a:t>
            </a:r>
            <a:r>
              <a:rPr lang="en-US" sz="1800" dirty="0" smtClean="0"/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Memory </a:t>
            </a:r>
            <a:r>
              <a:rPr lang="en-US" sz="2000" b="1" dirty="0" smtClean="0"/>
              <a:t>Model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Architecturally Visible Definition of Shared Memory Correctness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Order of accesses to </a:t>
            </a:r>
            <a:r>
              <a:rPr lang="en-US" sz="1800" dirty="0" smtClean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Other names: Memory Consistency, Memory Consistency Model, Consistency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Cache </a:t>
            </a:r>
            <a:r>
              <a:rPr lang="en-US" sz="2000" b="1" dirty="0" smtClean="0"/>
              <a:t>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 Architecturally Invisible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part of Memory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216868"/>
            <a:ext cx="12192000" cy="1645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Goal: Ensuring Correctness of the programmer’s program semantics</a:t>
            </a:r>
          </a:p>
          <a:p>
            <a:pPr algn="ctr"/>
            <a:endParaRPr lang="en-US" sz="2800" b="1" dirty="0" smtClean="0">
              <a:latin typeface="Candara" panose="020E0502030303020204" pitchFamily="34" charset="0"/>
              <a:cs typeface="Sakkal Majalla" panose="02000000000000000000" pitchFamily="2" charset="-78"/>
            </a:endParaRPr>
          </a:p>
          <a:p>
            <a:pPr algn="ctr"/>
            <a:r>
              <a:rPr lang="en-US" sz="28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Note: Cache Coherence as a part of Memory Model</a:t>
            </a:r>
            <a:endParaRPr lang="en-US" sz="28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71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3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6" y="1600200"/>
            <a:ext cx="9309195" cy="49403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35359"/>
            <a:ext cx="12192000" cy="804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Intuition: Coherence tries to make the caches of a shared-memory system invisible.</a:t>
            </a:r>
            <a:endParaRPr lang="en-US" sz="25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1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coherence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Coherence Basics (Part 1)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63040"/>
            <a:ext cx="9980683" cy="5258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actors in a Multi-Core system that lead to incoherence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Processing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DMA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External Devices with R/W accesses to caches and memory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Cache Coherence has to ensure that writes to each private data caches are made visible to all other processors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Cache Coherence Protocols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Consistency-agnostic Protocols: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Synchronous propagation of write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 illusion of atomic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Consistency-directed Protocols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Adhering to the memory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Suitable for throughput-based systems: GPGPUs, Heterogeneous systems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Coherence Basics (Part 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75616"/>
            <a:ext cx="9980683" cy="5245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Two invariants that must be satisfied by the cache coherence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SWMR Invariant</a:t>
            </a:r>
            <a:r>
              <a:rPr lang="en-US" sz="1800" dirty="0" smtClean="0"/>
              <a:t>: Single Write Multiple Read to a single location of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Data-Value Invariant</a:t>
            </a:r>
            <a:r>
              <a:rPr lang="en-US" sz="1800" dirty="0" smtClean="0"/>
              <a:t>: The value of the memory location at the start of an epoch must be same as the value of the memory location at the end of the last read-write epoch.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0" y="3753390"/>
            <a:ext cx="10591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83" y="3407904"/>
            <a:ext cx="10071099" cy="1684150"/>
          </a:xfrm>
        </p:spPr>
        <p:txBody>
          <a:bodyPr/>
          <a:lstStyle/>
          <a:p>
            <a:r>
              <a:rPr lang="en-US" dirty="0" smtClean="0"/>
              <a:t>Memory Consistency &amp; 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(Part 1)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63040"/>
            <a:ext cx="9980683" cy="5258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Memory consistency defines what programmers </a:t>
            </a:r>
            <a:r>
              <a:rPr lang="en-US" sz="2000" dirty="0"/>
              <a:t>and </a:t>
            </a:r>
            <a:r>
              <a:rPr lang="en-US" sz="2000" dirty="0" smtClean="0"/>
              <a:t>implementers </a:t>
            </a:r>
            <a:r>
              <a:rPr lang="en-US" sz="2000" dirty="0"/>
              <a:t>act </a:t>
            </a:r>
            <a:r>
              <a:rPr lang="en-US" sz="2000" dirty="0" smtClean="0"/>
              <a:t>based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Keeping up with examples would be clearer.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2" y="2750233"/>
            <a:ext cx="10059262" cy="3316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35359"/>
            <a:ext cx="12192000" cy="804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But, we know Modern Processors reorder writes! So!</a:t>
            </a:r>
            <a:endParaRPr lang="en-US" sz="25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6" y="1891078"/>
            <a:ext cx="9831998" cy="40262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260002"/>
            <a:ext cx="12192000" cy="1572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Question</a:t>
            </a:r>
          </a:p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Does the mentioned problem relate to cache coherence? How?</a:t>
            </a:r>
            <a:endParaRPr lang="en-US" sz="32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62716" y="5260001"/>
            <a:ext cx="12254715" cy="1572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Answer</a:t>
            </a:r>
          </a:p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No! It is caused by optimizations made in a single-core execution!</a:t>
            </a:r>
          </a:p>
        </p:txBody>
      </p:sp>
    </p:spTree>
    <p:extLst>
      <p:ext uri="{BB962C8B-B14F-4D97-AF65-F5344CB8AC3E}">
        <p14:creationId xmlns:p14="http://schemas.microsoft.com/office/powerpoint/2010/main" val="27693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986</Words>
  <Application>Microsoft Office PowerPoint</Application>
  <PresentationFormat>Widescreen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Candara</vt:lpstr>
      <vt:lpstr>Courier New</vt:lpstr>
      <vt:lpstr>Euphemia</vt:lpstr>
      <vt:lpstr>Plantagenet Cherokee</vt:lpstr>
      <vt:lpstr>Sakkal Majalla</vt:lpstr>
      <vt:lpstr>Wingdings</vt:lpstr>
      <vt:lpstr>Academic Literature 16x9</vt:lpstr>
      <vt:lpstr>Consistency &amp; coherency</vt:lpstr>
      <vt:lpstr>Content</vt:lpstr>
      <vt:lpstr>Introduction</vt:lpstr>
      <vt:lpstr>Motivation</vt:lpstr>
      <vt:lpstr>Cache coherence basics</vt:lpstr>
      <vt:lpstr>Cache Coherence Basics (Part 1)</vt:lpstr>
      <vt:lpstr>Cache Coherence Basics (Part 2)</vt:lpstr>
      <vt:lpstr>Memory Consistency &amp; SC</vt:lpstr>
      <vt:lpstr>Memory Consistency (Part 1)</vt:lpstr>
      <vt:lpstr>Memory Consistency (Part 2)</vt:lpstr>
      <vt:lpstr>Memory Consistency (Part 3)</vt:lpstr>
      <vt:lpstr>Sequential Consistency (SC)</vt:lpstr>
      <vt:lpstr>Sequential Consistency (SC) implementation</vt:lpstr>
      <vt:lpstr>Total Store Order (TSO) &amp; X86 Memory Model</vt:lpstr>
      <vt:lpstr>Motivation</vt:lpstr>
      <vt:lpstr>Formalization</vt:lpstr>
      <vt:lpstr>Relaxed Memory Models</vt:lpstr>
      <vt:lpstr>Relaxed Memory Models (XC)</vt:lpstr>
      <vt:lpstr>Relaxed Memory Models (RC)</vt:lpstr>
      <vt:lpstr>Memory Consistency Models and Cache Coherence for GPUs</vt:lpstr>
      <vt:lpstr>Consistency and Coherency in GPUs (Part 1)</vt:lpstr>
      <vt:lpstr>Consistency and Coherency in GPUs (Part 2)</vt:lpstr>
      <vt:lpstr>Temporal Consistency</vt:lpstr>
      <vt:lpstr>The ideas to work on this field</vt:lpstr>
      <vt:lpstr>Thanks a lot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 &amp; coherence</dc:title>
  <dc:creator>Ehsan Yousefzadeh</dc:creator>
  <cp:lastModifiedBy>Ehsan Yousefzadeh</cp:lastModifiedBy>
  <cp:revision>211</cp:revision>
  <dcterms:created xsi:type="dcterms:W3CDTF">2021-02-17T00:05:33Z</dcterms:created>
  <dcterms:modified xsi:type="dcterms:W3CDTF">2021-02-17T13:21:11Z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