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69" r:id="rId7"/>
    <p:sldId id="270" r:id="rId8"/>
    <p:sldId id="268" r:id="rId9"/>
    <p:sldId id="271" r:id="rId10"/>
    <p:sldId id="272" r:id="rId11"/>
    <p:sldId id="26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4" r:id="rId22"/>
    <p:sldId id="283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2/17/2021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2/17/2021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Consistency &amp; coherency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Ehsan Yousefzadeh-</a:t>
            </a:r>
            <a:r>
              <a:rPr lang="en-US" dirty="0" err="1" smtClean="0"/>
              <a:t>Asl</a:t>
            </a:r>
            <a:endParaRPr lang="en-US" dirty="0" smtClean="0"/>
          </a:p>
          <a:p>
            <a:r>
              <a:rPr lang="en-US" dirty="0" smtClean="0"/>
              <a:t>E-mail: ehsanyusefzadehasl@gmail.com</a:t>
            </a:r>
            <a:endParaRPr lang="en-US" dirty="0" smtClean="0"/>
          </a:p>
          <a:p>
            <a:r>
              <a:rPr lang="en-US" dirty="0" smtClean="0"/>
              <a:t>February - 2021</a:t>
            </a:r>
            <a:endParaRPr 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4" b="1994"/>
          <a:stretch>
            <a:fillRect/>
          </a:stretch>
        </p:blipFill>
        <p:spPr>
          <a:xfrm>
            <a:off x="6375400" y="1296988"/>
            <a:ext cx="5673725" cy="4208462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Consistency (Part 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104899" y="1475616"/>
            <a:ext cx="9980683" cy="524585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Different outcomes of a program running several times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26" y="2199615"/>
            <a:ext cx="9465524" cy="4156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26" y="2199614"/>
            <a:ext cx="9465526" cy="41567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96" y="2199613"/>
            <a:ext cx="9963714" cy="4156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54" y="2199612"/>
            <a:ext cx="10041558" cy="415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21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Memory Consistency (Part </a:t>
            </a:r>
            <a:r>
              <a:rPr lang="en-US" sz="3200" dirty="0" smtClean="0"/>
              <a:t>3)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 about Modern Processors</a:t>
            </a:r>
          </a:p>
          <a:p>
            <a:pPr lvl="1"/>
            <a:r>
              <a:rPr lang="en-US" dirty="0" smtClean="0"/>
              <a:t>They are non-deterministic</a:t>
            </a:r>
          </a:p>
          <a:p>
            <a:r>
              <a:rPr lang="en-US" dirty="0" smtClean="0"/>
              <a:t>Determinism is just an illusion</a:t>
            </a:r>
          </a:p>
          <a:p>
            <a:pPr lvl="1"/>
            <a:r>
              <a:rPr lang="en-US" sz="1800" dirty="0" smtClean="0"/>
              <a:t>Sometimes created with appropriate synchronizations by software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4745" y="3573195"/>
            <a:ext cx="11859065" cy="20638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Candara" panose="020E0502030303020204" pitchFamily="34" charset="0"/>
                <a:cs typeface="Sakkal Majalla" panose="02000000000000000000" pitchFamily="2" charset="-78"/>
              </a:rPr>
              <a:t>Wrap Up</a:t>
            </a:r>
          </a:p>
          <a:p>
            <a:pPr marL="514350" indent="-514350">
              <a:buAutoNum type="arabicPeriod"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Cache Coherence != Memory Consistency</a:t>
            </a:r>
          </a:p>
          <a:p>
            <a:pPr marL="514350" indent="-514350">
              <a:buAutoNum type="arabicPeriod"/>
            </a:pPr>
            <a:r>
              <a:rPr lang="en-US" sz="3200" b="1" dirty="0" smtClean="0">
                <a:latin typeface="Candara" panose="020E0502030303020204" pitchFamily="34" charset="0"/>
                <a:cs typeface="Sakkal Majalla" panose="02000000000000000000" pitchFamily="2" charset="-78"/>
              </a:rPr>
              <a:t>Memory Consistency Implementation can use CC as a Black Box</a:t>
            </a:r>
            <a:endParaRPr lang="en-US" sz="3200" b="1" dirty="0">
              <a:latin typeface="Candara" panose="020E0502030303020204" pitchFamily="34" charset="0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678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Consistency (SC)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order of accesses to memory is same as specified in the program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54" y="1385606"/>
            <a:ext cx="7793357" cy="53358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707" y="0"/>
            <a:ext cx="5416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5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(</a:t>
            </a:r>
            <a:r>
              <a:rPr lang="en-US" dirty="0" smtClean="0"/>
              <a:t>SC) implementation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381" y="2314985"/>
            <a:ext cx="7869757" cy="390181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345" y="1756769"/>
            <a:ext cx="5985827" cy="446002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09172" y="1755076"/>
            <a:ext cx="1674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Very Naive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474547" y="1755075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Less Naive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42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89" y="3407904"/>
            <a:ext cx="11760591" cy="1684150"/>
          </a:xfrm>
        </p:spPr>
        <p:txBody>
          <a:bodyPr>
            <a:normAutofit/>
          </a:bodyPr>
          <a:lstStyle/>
          <a:p>
            <a:r>
              <a:rPr lang="en-US" sz="3600" dirty="0"/>
              <a:t>Total Store Order (</a:t>
            </a:r>
            <a:r>
              <a:rPr lang="en-US" sz="3600" dirty="0" smtClean="0"/>
              <a:t>TSO) &amp; X86 </a:t>
            </a:r>
            <a:r>
              <a:rPr lang="en-US" sz="3600" dirty="0"/>
              <a:t>Memory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6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4900" y="1645919"/>
            <a:ext cx="9982200" cy="4710431"/>
          </a:xfrm>
        </p:spPr>
        <p:txBody>
          <a:bodyPr/>
          <a:lstStyle/>
          <a:p>
            <a:r>
              <a:rPr lang="en-US" dirty="0" smtClean="0"/>
              <a:t>Modern Processor employ write buffers</a:t>
            </a:r>
            <a:endParaRPr lang="en-US" sz="1800" dirty="0" smtClean="0"/>
          </a:p>
          <a:p>
            <a:r>
              <a:rPr lang="en-US" dirty="0" smtClean="0"/>
              <a:t>For a single-core processor, a write buffer is invisible by ensuring that a load to an address return the value of the most recent store to that address from the buffer</a:t>
            </a:r>
          </a:p>
          <a:p>
            <a:pPr lvl="1"/>
            <a:r>
              <a:rPr lang="en-US" sz="1800" dirty="0" smtClean="0"/>
              <a:t>Done by bypassing</a:t>
            </a:r>
          </a:p>
          <a:p>
            <a:pPr lvl="1"/>
            <a:r>
              <a:rPr lang="en-US" sz="1800" dirty="0" smtClean="0"/>
              <a:t>Or by Stalling (Naive approach resulting in performance degradation)</a:t>
            </a:r>
          </a:p>
          <a:p>
            <a:r>
              <a:rPr lang="en-US" dirty="0" smtClean="0"/>
              <a:t>With write buffers, hardware doesn’t respects SC</a:t>
            </a:r>
          </a:p>
          <a:p>
            <a:endParaRPr lang="en-US" dirty="0"/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sz="1800" dirty="0" smtClean="0"/>
              <a:t>Turning off write buffers (vendors care about performance)</a:t>
            </a:r>
          </a:p>
          <a:p>
            <a:pPr lvl="1"/>
            <a:r>
              <a:rPr lang="en-US" sz="1800" dirty="0" smtClean="0"/>
              <a:t>SPARC and X86 solution: FIFO Write Buffers (TSO : Total Store Order)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5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 requires program order preserving for each of the following orders</a:t>
            </a:r>
          </a:p>
          <a:p>
            <a:endParaRPr lang="en-US" dirty="0" smtClean="0"/>
          </a:p>
          <a:p>
            <a:r>
              <a:rPr lang="en-US" dirty="0" smtClean="0"/>
              <a:t>Load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Load</a:t>
            </a:r>
          </a:p>
          <a:p>
            <a:r>
              <a:rPr lang="en-US" dirty="0"/>
              <a:t>Load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Store</a:t>
            </a:r>
          </a:p>
          <a:p>
            <a:r>
              <a:rPr lang="en-US" dirty="0"/>
              <a:t>Store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Store (This constraint on TSO means that the write buffer should be a FIFO.)</a:t>
            </a:r>
          </a:p>
          <a:p>
            <a:r>
              <a:rPr lang="en-US" dirty="0"/>
              <a:t>Store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Load (when this constraint is omitted from TSO cores will be able to have write buffers.)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9" y="207265"/>
            <a:ext cx="10086776" cy="61114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1" y="0"/>
            <a:ext cx="7779433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31" y="207265"/>
            <a:ext cx="8605432" cy="66507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4745" y="3573195"/>
            <a:ext cx="11859065" cy="20638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ndara" panose="020E0502030303020204" pitchFamily="34" charset="0"/>
                <a:cs typeface="Sakkal Majalla" panose="02000000000000000000" pitchFamily="2" charset="-78"/>
              </a:rPr>
              <a:t> Programmers and compilers can prevent the execution of the TSO of the cases 5 and 6 in the above example by using FENCE instructions between stores and loads.</a:t>
            </a:r>
          </a:p>
        </p:txBody>
      </p:sp>
    </p:spTree>
    <p:extLst>
      <p:ext uri="{BB962C8B-B14F-4D97-AF65-F5344CB8AC3E}">
        <p14:creationId xmlns:p14="http://schemas.microsoft.com/office/powerpoint/2010/main" val="403321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431" y="3407904"/>
            <a:ext cx="10733649" cy="1684150"/>
          </a:xfrm>
        </p:spPr>
        <p:txBody>
          <a:bodyPr>
            <a:normAutofit/>
          </a:bodyPr>
          <a:lstStyle/>
          <a:p>
            <a:r>
              <a:rPr lang="en-US" sz="3600" dirty="0"/>
              <a:t>Relaxed Memory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6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1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77" y="3024554"/>
            <a:ext cx="11816861" cy="2447778"/>
          </a:xfrm>
        </p:spPr>
        <p:txBody>
          <a:bodyPr>
            <a:normAutofit/>
          </a:bodyPr>
          <a:lstStyle/>
          <a:p>
            <a:r>
              <a:rPr lang="en-US" sz="3600" dirty="0"/>
              <a:t>Memory Consistency Models and </a:t>
            </a:r>
            <a:r>
              <a:rPr lang="en-US" sz="3600" dirty="0" smtClean="0"/>
              <a:t>Cache Coherence </a:t>
            </a:r>
            <a:r>
              <a:rPr lang="en-US" sz="3600" dirty="0"/>
              <a:t>for GPUs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2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Motivation for Memory Consistency Models and Cache Coherence</a:t>
            </a:r>
            <a:endParaRPr lang="en-US" dirty="0"/>
          </a:p>
          <a:p>
            <a:r>
              <a:rPr lang="en-US" dirty="0" smtClean="0"/>
              <a:t>Cache Coherence Basics</a:t>
            </a:r>
            <a:endParaRPr lang="en-US" dirty="0"/>
          </a:p>
          <a:p>
            <a:r>
              <a:rPr lang="en-US" dirty="0" smtClean="0"/>
              <a:t>Memory Model and Sequential Consistency (SC)</a:t>
            </a:r>
          </a:p>
          <a:p>
            <a:r>
              <a:rPr lang="en-US" dirty="0" smtClean="0"/>
              <a:t>Total Store Order (TSO), and the X86 Memory Model</a:t>
            </a:r>
          </a:p>
          <a:p>
            <a:r>
              <a:rPr lang="en-US" dirty="0" smtClean="0"/>
              <a:t>Relaxed Memory Models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Memory Consistency Models and Cache Coherence for GPUs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1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104899" y="1420837"/>
            <a:ext cx="9980683" cy="51487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Modern processing systems’ </a:t>
            </a:r>
            <a:r>
              <a:rPr lang="en-US" sz="2000" dirty="0" smtClean="0"/>
              <a:t>architects’ concern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Ensuring the </a:t>
            </a:r>
            <a:r>
              <a:rPr lang="en-US" sz="1800" b="1" dirty="0" smtClean="0"/>
              <a:t>correctness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Modern Computing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Multi-Core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Heterogeneous Systems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PIM </a:t>
            </a:r>
            <a:r>
              <a:rPr lang="en-US" sz="1800" dirty="0" smtClean="0"/>
              <a:t>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Memory </a:t>
            </a:r>
            <a:r>
              <a:rPr lang="en-US" sz="2000" b="1" dirty="0" smtClean="0"/>
              <a:t>Model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Architecturally </a:t>
            </a:r>
            <a:r>
              <a:rPr lang="en-US" sz="1800" dirty="0"/>
              <a:t>Visible Definition of Shared Memory </a:t>
            </a:r>
            <a:r>
              <a:rPr lang="en-US" sz="1800" dirty="0"/>
              <a:t>Correctness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Order </a:t>
            </a:r>
            <a:r>
              <a:rPr lang="en-US" sz="1800" dirty="0"/>
              <a:t>of accesses to </a:t>
            </a:r>
            <a:r>
              <a:rPr lang="en-US" sz="1800" dirty="0" smtClean="0"/>
              <a:t>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Other names: Memory Consistency, Memory Consistency Model, Consistency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Cache </a:t>
            </a:r>
            <a:r>
              <a:rPr lang="en-US" sz="2000" b="1" dirty="0" smtClean="0"/>
              <a:t>Coherence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/>
              <a:t>Architecturally Invisible 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 </a:t>
            </a:r>
            <a:r>
              <a:rPr lang="en-US" sz="1800" dirty="0"/>
              <a:t>part of Memory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5216868"/>
            <a:ext cx="12192000" cy="16459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andara" panose="020E0502030303020204" pitchFamily="34" charset="0"/>
                <a:cs typeface="Sakkal Majalla" panose="02000000000000000000" pitchFamily="2" charset="-78"/>
              </a:rPr>
              <a:t>Goal: Ensuring Correctness of the programmer’s program semantics</a:t>
            </a:r>
          </a:p>
          <a:p>
            <a:pPr algn="ctr"/>
            <a:endParaRPr lang="en-US" sz="2800" b="1" dirty="0" smtClean="0">
              <a:latin typeface="Candara" panose="020E0502030303020204" pitchFamily="34" charset="0"/>
              <a:cs typeface="Sakkal Majalla" panose="02000000000000000000" pitchFamily="2" charset="-78"/>
            </a:endParaRPr>
          </a:p>
          <a:p>
            <a:pPr algn="ctr"/>
            <a:r>
              <a:rPr lang="en-US" sz="2800" b="1" dirty="0" smtClean="0">
                <a:latin typeface="Candara" panose="020E0502030303020204" pitchFamily="34" charset="0"/>
                <a:cs typeface="Sakkal Majalla" panose="02000000000000000000" pitchFamily="2" charset="-78"/>
              </a:rPr>
              <a:t>Note: Cache Coherence as a part of Memory Model</a:t>
            </a:r>
            <a:endParaRPr lang="en-US" sz="2800" b="1" dirty="0">
              <a:latin typeface="Candara" panose="020E0502030303020204" pitchFamily="34" charset="0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3712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9980683" cy="4572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Consider the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46" y="1600200"/>
            <a:ext cx="9309195" cy="49403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035359"/>
            <a:ext cx="12192000" cy="80410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atin typeface="Candara" panose="020E0502030303020204" pitchFamily="34" charset="0"/>
                <a:cs typeface="Sakkal Majalla" panose="02000000000000000000" pitchFamily="2" charset="-78"/>
              </a:rPr>
              <a:t>Intuition: Coherence tries to make the caches of a shared-memory system invisible.</a:t>
            </a:r>
            <a:endParaRPr lang="en-US" sz="2500" b="1" dirty="0">
              <a:latin typeface="Candara" panose="020E0502030303020204" pitchFamily="34" charset="0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41248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Cache coherence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Coherence Basics (Part 1)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104899" y="1463040"/>
            <a:ext cx="9980683" cy="52584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actors in a Multi-Core system that lead to incoherence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Processing cores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DMA engines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External Devices with R/W accesses to caches and memory</a:t>
            </a:r>
          </a:p>
          <a:p>
            <a:pPr lvl="1"/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Idea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Cache Coherence has to ensure that writes to each private data caches are made visible to all other processors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Cache Coherence Protocols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Consistency-agnostic Protocols: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Synchronous propagation of write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An illusion of atomic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Consistency-directed Protocols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Adhering to the memory 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Suitable for throughput-based systems: GPGPUs, Heterogeneous systems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54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Coherence Basics (Part 2)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104899" y="1475616"/>
            <a:ext cx="9980683" cy="524585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Two invariants that must be satisfied by the cache coherence protocol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SWMR Invariant</a:t>
            </a:r>
            <a:r>
              <a:rPr lang="en-US" sz="1800" dirty="0" smtClean="0"/>
              <a:t>: Single Write Multiple Read to a single location of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Data-Value Invariant</a:t>
            </a:r>
            <a:r>
              <a:rPr lang="en-US" sz="1800" dirty="0" smtClean="0"/>
              <a:t>: The value of the memory location at the start of an epoch must be same as the value of the memory location at the end of the last read-write epoch.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40" y="3753390"/>
            <a:ext cx="105918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63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483" y="3407904"/>
            <a:ext cx="10071099" cy="1684150"/>
          </a:xfrm>
        </p:spPr>
        <p:txBody>
          <a:bodyPr/>
          <a:lstStyle/>
          <a:p>
            <a:r>
              <a:rPr lang="en-US" dirty="0" smtClean="0"/>
              <a:t>Memory Consistency &amp; SC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 (Part 1)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104899" y="1463040"/>
            <a:ext cx="9980683" cy="52584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Memory consistency defines what programmers </a:t>
            </a:r>
            <a:r>
              <a:rPr lang="en-US" sz="2000" dirty="0"/>
              <a:t>and </a:t>
            </a:r>
            <a:r>
              <a:rPr lang="en-US" sz="2000" dirty="0" smtClean="0"/>
              <a:t>implementers </a:t>
            </a:r>
            <a:r>
              <a:rPr lang="en-US" sz="2000" dirty="0"/>
              <a:t>act </a:t>
            </a:r>
            <a:r>
              <a:rPr lang="en-US" sz="2000" dirty="0" smtClean="0"/>
              <a:t>based on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Keeping up with examples would be clearer.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22" y="2750233"/>
            <a:ext cx="10059262" cy="33162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035359"/>
            <a:ext cx="12192000" cy="80410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atin typeface="Candara" panose="020E0502030303020204" pitchFamily="34" charset="0"/>
                <a:cs typeface="Sakkal Majalla" panose="02000000000000000000" pitchFamily="2" charset="-78"/>
              </a:rPr>
              <a:t>But, we know Modern Processors reorder writes! So!</a:t>
            </a:r>
            <a:endParaRPr lang="en-US" sz="2500" b="1" dirty="0">
              <a:latin typeface="Candara" panose="020E0502030303020204" pitchFamily="34" charset="0"/>
              <a:cs typeface="Sakkal Majalla" panose="020000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86" y="1891078"/>
            <a:ext cx="9831998" cy="402629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5260002"/>
            <a:ext cx="12192000" cy="157279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andara" panose="020E0502030303020204" pitchFamily="34" charset="0"/>
                <a:cs typeface="Sakkal Majalla" panose="02000000000000000000" pitchFamily="2" charset="-78"/>
              </a:rPr>
              <a:t>Question</a:t>
            </a:r>
          </a:p>
          <a:p>
            <a:pPr algn="ctr"/>
            <a:r>
              <a:rPr lang="en-US" sz="3200" b="1" dirty="0" smtClean="0">
                <a:latin typeface="Candara" panose="020E0502030303020204" pitchFamily="34" charset="0"/>
                <a:cs typeface="Sakkal Majalla" panose="02000000000000000000" pitchFamily="2" charset="-78"/>
              </a:rPr>
              <a:t>Does the mentioned problem relate to cache coherence? How?</a:t>
            </a:r>
            <a:endParaRPr lang="en-US" sz="3200" b="1" dirty="0">
              <a:latin typeface="Candara" panose="020E0502030303020204" pitchFamily="34" charset="0"/>
              <a:cs typeface="Sakkal Majalla" panose="020000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62716" y="5260001"/>
            <a:ext cx="12254715" cy="157279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andara" panose="020E0502030303020204" pitchFamily="34" charset="0"/>
                <a:cs typeface="Sakkal Majalla" panose="02000000000000000000" pitchFamily="2" charset="-78"/>
              </a:rPr>
              <a:t>Answer</a:t>
            </a:r>
          </a:p>
          <a:p>
            <a:pPr algn="ctr"/>
            <a:r>
              <a:rPr lang="en-US" sz="3200" b="1" dirty="0" smtClean="0">
                <a:latin typeface="Candara" panose="020E0502030303020204" pitchFamily="34" charset="0"/>
                <a:cs typeface="Sakkal Majalla" panose="02000000000000000000" pitchFamily="2" charset="-78"/>
              </a:rPr>
              <a:t>No! It is caused by optimizations made in a single-core execution!</a:t>
            </a:r>
          </a:p>
        </p:txBody>
      </p:sp>
    </p:spTree>
    <p:extLst>
      <p:ext uri="{BB962C8B-B14F-4D97-AF65-F5344CB8AC3E}">
        <p14:creationId xmlns:p14="http://schemas.microsoft.com/office/powerpoint/2010/main" val="2769328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690</Words>
  <Application>Microsoft Office PowerPoint</Application>
  <PresentationFormat>Widescreen</PresentationFormat>
  <Paragraphs>124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Candara</vt:lpstr>
      <vt:lpstr>Courier New</vt:lpstr>
      <vt:lpstr>Euphemia</vt:lpstr>
      <vt:lpstr>Plantagenet Cherokee</vt:lpstr>
      <vt:lpstr>Sakkal Majalla</vt:lpstr>
      <vt:lpstr>Wingdings</vt:lpstr>
      <vt:lpstr>Academic Literature 16x9</vt:lpstr>
      <vt:lpstr>Consistency &amp; coherency</vt:lpstr>
      <vt:lpstr>Content</vt:lpstr>
      <vt:lpstr>Introduction</vt:lpstr>
      <vt:lpstr>Motivation</vt:lpstr>
      <vt:lpstr>Cache coherence basics</vt:lpstr>
      <vt:lpstr>Cache Coherence Basics (Part 1)</vt:lpstr>
      <vt:lpstr>Cache Coherence Basics (Part 2)</vt:lpstr>
      <vt:lpstr>Memory Consistency &amp; SC</vt:lpstr>
      <vt:lpstr>Memory Consistency (Part 1)</vt:lpstr>
      <vt:lpstr>Memory Consistency (Part 2)</vt:lpstr>
      <vt:lpstr>Memory Consistency (Part 3)</vt:lpstr>
      <vt:lpstr>Sequential Consistency (SC)</vt:lpstr>
      <vt:lpstr>Sequential Consistency (SC) implementation</vt:lpstr>
      <vt:lpstr>Total Store Order (TSO) &amp; X86 Memory Model</vt:lpstr>
      <vt:lpstr>Motivation</vt:lpstr>
      <vt:lpstr>Formalization</vt:lpstr>
      <vt:lpstr>Relaxed Memory Models</vt:lpstr>
      <vt:lpstr>PowerPoint Presentation</vt:lpstr>
      <vt:lpstr>Memory Consistency Models and Cache Coherence for GPUs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Consistency &amp; coherence</dc:title>
  <dc:creator>Ehsan Yousefzadeh</dc:creator>
  <cp:lastModifiedBy>Ehsan Yousefzadeh</cp:lastModifiedBy>
  <cp:revision>155</cp:revision>
  <dcterms:created xsi:type="dcterms:W3CDTF">2021-02-17T00:05:33Z</dcterms:created>
  <dcterms:modified xsi:type="dcterms:W3CDTF">2021-02-17T02:41:43Z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