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439" r:id="rId2"/>
    <p:sldId id="462" r:id="rId3"/>
    <p:sldId id="461" r:id="rId4"/>
    <p:sldId id="454" r:id="rId5"/>
    <p:sldId id="444" r:id="rId6"/>
    <p:sldId id="453" r:id="rId7"/>
    <p:sldId id="463" r:id="rId8"/>
    <p:sldId id="456" r:id="rId9"/>
    <p:sldId id="468" r:id="rId10"/>
    <p:sldId id="464" r:id="rId11"/>
    <p:sldId id="452" r:id="rId12"/>
    <p:sldId id="460" r:id="rId13"/>
    <p:sldId id="465" r:id="rId14"/>
    <p:sldId id="457" r:id="rId15"/>
    <p:sldId id="466" r:id="rId16"/>
    <p:sldId id="4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65" d="100"/>
          <a:sy n="65" d="100"/>
        </p:scale>
        <p:origin x="724" y="40"/>
      </p:cViewPr>
      <p:guideLst/>
    </p:cSldViewPr>
  </p:slideViewPr>
  <p:notesTextViewPr>
    <p:cViewPr>
      <p:scale>
        <a:sx n="1" d="1"/>
        <a:sy n="1" d="1"/>
      </p:scale>
      <p:origin x="0" y="0"/>
    </p:cViewPr>
  </p:notesTextViewPr>
  <p:notesViewPr>
    <p:cSldViewPr snapToGrid="0">
      <p:cViewPr varScale="1">
        <p:scale>
          <a:sx n="65" d="100"/>
          <a:sy n="65" d="100"/>
        </p:scale>
        <p:origin x="234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747E39-D197-4674-8C62-CC28612C7D1A}" type="datetimeFigureOut">
              <a:rPr lang="en-US" smtClean="0"/>
              <a:t>4/15/2021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E330A2-CD2B-45CA-AD44-A7A41C6AD554}" type="slidenum">
              <a:rPr lang="en-US" smtClean="0"/>
              <a:t>‹#›</a:t>
            </a:fld>
            <a:endParaRPr lang="en-US"/>
          </a:p>
        </p:txBody>
      </p:sp>
    </p:spTree>
    <p:extLst>
      <p:ext uri="{BB962C8B-B14F-4D97-AF65-F5344CB8AC3E}">
        <p14:creationId xmlns:p14="http://schemas.microsoft.com/office/powerpoint/2010/main" val="467739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E330A2-CD2B-45CA-AD44-A7A41C6AD554}" type="slidenum">
              <a:rPr lang="en-US" smtClean="0"/>
              <a:t>14</a:t>
            </a:fld>
            <a:endParaRPr lang="en-US"/>
          </a:p>
        </p:txBody>
      </p:sp>
    </p:spTree>
    <p:extLst>
      <p:ext uri="{BB962C8B-B14F-4D97-AF65-F5344CB8AC3E}">
        <p14:creationId xmlns:p14="http://schemas.microsoft.com/office/powerpoint/2010/main" val="4032170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13108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982026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107548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398794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92144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DC3FF6-C206-4596-A28C-C063AEE62E89}"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0119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DC3FF6-C206-4596-A28C-C063AEE62E89}" type="datetimeFigureOut">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31936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DC3FF6-C206-4596-A28C-C063AEE62E89}"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532716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C3FF6-C206-4596-A28C-C063AEE62E89}" type="datetimeFigureOut">
              <a:rPr lang="en-US" smtClean="0"/>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23421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C3FF6-C206-4596-A28C-C063AEE62E89}"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56367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C3FF6-C206-4596-A28C-C063AEE62E89}"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79439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7000">
              <a:schemeClr val="accent6">
                <a:lumMod val="0"/>
                <a:lumOff val="100000"/>
              </a:schemeClr>
            </a:gs>
            <a:gs pos="100000">
              <a:srgbClr val="0070C0"/>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C3FF6-C206-4596-A28C-C063AEE62E89}" type="datetimeFigureOut">
              <a:rPr lang="en-US" smtClean="0"/>
              <a:t>4/15/2021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C9E66-6005-4663-A68B-21C70FE296EF}" type="slidenum">
              <a:rPr lang="en-US" smtClean="0"/>
              <a:t>‹#›</a:t>
            </a:fld>
            <a:endParaRPr lang="en-US"/>
          </a:p>
        </p:txBody>
      </p:sp>
    </p:spTree>
    <p:extLst>
      <p:ext uri="{BB962C8B-B14F-4D97-AF65-F5344CB8AC3E}">
        <p14:creationId xmlns:p14="http://schemas.microsoft.com/office/powerpoint/2010/main" val="4173830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ehsintegration/yfd-phd-bls-dat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ehsintegration/yfd-phd-bls-data/tree/master/PLO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ehsintegration/yfd-phd-bls-data/blob/master/DATA/SOC_all.xls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460243" y="1085057"/>
            <a:ext cx="5724247" cy="4303019"/>
          </a:xfrm>
          <a:custGeom>
            <a:avLst/>
            <a:gdLst>
              <a:gd name="connsiteX0" fmla="*/ 0 w 5724247"/>
              <a:gd name="connsiteY0" fmla="*/ 0 h 4303019"/>
              <a:gd name="connsiteX1" fmla="*/ 5724247 w 5724247"/>
              <a:gd name="connsiteY1" fmla="*/ 0 h 4303019"/>
              <a:gd name="connsiteX2" fmla="*/ 5724247 w 5724247"/>
              <a:gd name="connsiteY2" fmla="*/ 4303019 h 4303019"/>
              <a:gd name="connsiteX3" fmla="*/ 0 w 5724247"/>
              <a:gd name="connsiteY3" fmla="*/ 4303019 h 4303019"/>
              <a:gd name="connsiteX4" fmla="*/ 0 w 5724247"/>
              <a:gd name="connsiteY4" fmla="*/ 0 h 4303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4247" h="4303019" fill="none" extrusionOk="0">
                <a:moveTo>
                  <a:pt x="0" y="0"/>
                </a:moveTo>
                <a:cubicBezTo>
                  <a:pt x="2270408" y="-24741"/>
                  <a:pt x="4767754" y="143197"/>
                  <a:pt x="5724247" y="0"/>
                </a:cubicBezTo>
                <a:cubicBezTo>
                  <a:pt x="5701717" y="1401620"/>
                  <a:pt x="5846693" y="3462827"/>
                  <a:pt x="5724247" y="4303019"/>
                </a:cubicBezTo>
                <a:cubicBezTo>
                  <a:pt x="4637960" y="4418593"/>
                  <a:pt x="2072687" y="4239921"/>
                  <a:pt x="0" y="4303019"/>
                </a:cubicBezTo>
                <a:cubicBezTo>
                  <a:pt x="149157" y="3263171"/>
                  <a:pt x="21014" y="1384451"/>
                  <a:pt x="0" y="0"/>
                </a:cubicBezTo>
                <a:close/>
              </a:path>
              <a:path w="5724247" h="4303019" stroke="0" extrusionOk="0">
                <a:moveTo>
                  <a:pt x="0" y="0"/>
                </a:moveTo>
                <a:cubicBezTo>
                  <a:pt x="960177" y="-5514"/>
                  <a:pt x="4591825" y="-144147"/>
                  <a:pt x="5724247" y="0"/>
                </a:cubicBezTo>
                <a:cubicBezTo>
                  <a:pt x="5798046" y="1581827"/>
                  <a:pt x="5846375" y="3336392"/>
                  <a:pt x="5724247" y="4303019"/>
                </a:cubicBezTo>
                <a:cubicBezTo>
                  <a:pt x="3593974" y="4168812"/>
                  <a:pt x="624645" y="4225589"/>
                  <a:pt x="0" y="4303019"/>
                </a:cubicBezTo>
                <a:cubicBezTo>
                  <a:pt x="146676" y="3748188"/>
                  <a:pt x="-78623" y="1026508"/>
                  <a:pt x="0" y="0"/>
                </a:cubicBezTo>
                <a:close/>
              </a:path>
            </a:pathLst>
          </a:custGeom>
          <a:ln>
            <a:solidFill>
              <a:schemeClr val="tx1"/>
            </a:solidFill>
            <a:extLst>
              <a:ext uri="{C807C97D-BFC1-408E-A445-0C87EB9F89A2}">
                <ask:lineSketchStyleProps xmlns:ask="http://schemas.microsoft.com/office/drawing/2018/sketchyshapes" xmlns="" sd="1131949855">
                  <a:prstGeom prst="rect">
                    <a:avLst/>
                  </a:prstGeom>
                  <ask:type>
                    <ask:lineSketchCurved/>
                  </ask:type>
                </ask:lineSketchStyleProps>
              </a:ext>
            </a:extLst>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latin typeface="Arial" panose="020B0604020202020204" pitchFamily="34" charset="0"/>
                <a:cs typeface="Arial" panose="020B0604020202020204" pitchFamily="34" charset="0"/>
              </a:rPr>
              <a:t>Hypothesis:</a:t>
            </a:r>
            <a:r>
              <a:rPr lang="en-US" sz="2000" dirty="0">
                <a:latin typeface="Arial" panose="020B0604020202020204" pitchFamily="34" charset="0"/>
                <a:cs typeface="Arial" panose="020B0604020202020204" pitchFamily="34" charset="0"/>
              </a:rPr>
              <a:t>  </a:t>
            </a:r>
          </a:p>
          <a:p>
            <a:pPr marL="0" indent="0">
              <a:buFont typeface="Arial" panose="020B0604020202020204" pitchFamily="34" charset="0"/>
              <a:buNone/>
            </a:pPr>
            <a:endParaRPr lang="en-US" sz="18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2000" dirty="0">
                <a:latin typeface="Arial" panose="020B0604020202020204" pitchFamily="34" charset="0"/>
                <a:cs typeface="Arial" panose="020B0604020202020204" pitchFamily="34" charset="0"/>
              </a:rPr>
              <a:t>We hypothesize that risk perception is higher in </a:t>
            </a:r>
            <a:r>
              <a:rPr lang="en-US" sz="2000" dirty="0" smtClean="0">
                <a:latin typeface="Arial" panose="020B0604020202020204" pitchFamily="34" charset="0"/>
                <a:cs typeface="Arial" panose="020B0604020202020204" pitchFamily="34" charset="0"/>
              </a:rPr>
              <a:t>professionals that have exposure </a:t>
            </a:r>
            <a:r>
              <a:rPr lang="en-US" sz="2000" dirty="0">
                <a:latin typeface="Arial" panose="020B0604020202020204" pitchFamily="34" charset="0"/>
                <a:cs typeface="Arial" panose="020B0604020202020204" pitchFamily="34" charset="0"/>
              </a:rPr>
              <a:t>of previous injuries/fatalities.  </a:t>
            </a:r>
          </a:p>
          <a:p>
            <a:pPr marL="0" indent="0">
              <a:buFont typeface="Arial" panose="020B0604020202020204" pitchFamily="34" charse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Also that professionals in </a:t>
            </a:r>
            <a:r>
              <a:rPr lang="en-US" sz="2000" strike="sngStrike" dirty="0">
                <a:latin typeface="Arial" panose="020B0604020202020204" pitchFamily="34" charset="0"/>
                <a:cs typeface="Arial" panose="020B0604020202020204" pitchFamily="34" charset="0"/>
              </a:rPr>
              <a:t>educational and Health care institutions have a lower risk perception than those in Manufacturing. </a:t>
            </a:r>
            <a:r>
              <a:rPr lang="en-US" sz="2000" dirty="0">
                <a:solidFill>
                  <a:srgbClr val="FF0000"/>
                </a:solidFill>
                <a:latin typeface="Arial" panose="020B0604020202020204" pitchFamily="34" charset="0"/>
                <a:cs typeface="Arial" panose="020B0604020202020204" pitchFamily="34" charset="0"/>
              </a:rPr>
              <a:t> In last committee meeting they asked me to expand the population, not limited to educational and health care institutions.  So, I am expanding it to </a:t>
            </a:r>
            <a:r>
              <a:rPr lang="en-US" sz="2000" dirty="0" err="1">
                <a:solidFill>
                  <a:srgbClr val="FF0000"/>
                </a:solidFill>
                <a:latin typeface="Arial" panose="020B0604020202020204" pitchFamily="34" charset="0"/>
                <a:cs typeface="Arial" panose="020B0604020202020204" pitchFamily="34" charset="0"/>
              </a:rPr>
              <a:t>Adminstratrative</a:t>
            </a:r>
            <a:r>
              <a:rPr lang="en-US" sz="2000" dirty="0">
                <a:solidFill>
                  <a:srgbClr val="FF0000"/>
                </a:solidFill>
                <a:latin typeface="Arial" panose="020B0604020202020204" pitchFamily="34" charset="0"/>
                <a:cs typeface="Arial" panose="020B0604020202020204" pitchFamily="34" charset="0"/>
              </a:rPr>
              <a:t> (</a:t>
            </a:r>
            <a:r>
              <a:rPr lang="en-US" sz="2000" dirty="0" smtClean="0">
                <a:solidFill>
                  <a:srgbClr val="FF0000"/>
                </a:solidFill>
                <a:latin typeface="Arial" panose="020B0604020202020204" pitchFamily="34" charset="0"/>
                <a:cs typeface="Arial" panose="020B0604020202020204" pitchFamily="34" charset="0"/>
              </a:rPr>
              <a:t>white </a:t>
            </a:r>
            <a:r>
              <a:rPr lang="en-US" sz="2000" dirty="0">
                <a:solidFill>
                  <a:srgbClr val="FF0000"/>
                </a:solidFill>
                <a:latin typeface="Arial" panose="020B0604020202020204" pitchFamily="34" charset="0"/>
                <a:cs typeface="Arial" panose="020B0604020202020204" pitchFamily="34" charset="0"/>
              </a:rPr>
              <a:t>collar) type of occupations and Non-Administrative type of occupations (more field like type of jobs).</a:t>
            </a:r>
          </a:p>
        </p:txBody>
      </p:sp>
      <p:sp>
        <p:nvSpPr>
          <p:cNvPr id="11" name="Title 1">
            <a:extLst>
              <a:ext uri="{FF2B5EF4-FFF2-40B4-BE49-F238E27FC236}">
                <a16:creationId xmlns:a16="http://schemas.microsoft.com/office/drawing/2014/main" id="{B1DC8F07-C72B-452C-A31A-477974197AF0}"/>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Hypothesis</a:t>
            </a:r>
          </a:p>
        </p:txBody>
      </p:sp>
      <p:grpSp>
        <p:nvGrpSpPr>
          <p:cNvPr id="7" name="Group 6">
            <a:extLst>
              <a:ext uri="{FF2B5EF4-FFF2-40B4-BE49-F238E27FC236}">
                <a16:creationId xmlns:a16="http://schemas.microsoft.com/office/drawing/2014/main" id="{18D1CD37-8CFB-4B53-B59A-33FF38E53C98}"/>
              </a:ext>
            </a:extLst>
          </p:cNvPr>
          <p:cNvGrpSpPr/>
          <p:nvPr/>
        </p:nvGrpSpPr>
        <p:grpSpPr>
          <a:xfrm>
            <a:off x="6350659" y="853436"/>
            <a:ext cx="5381098" cy="3865723"/>
            <a:chOff x="7163312" y="1312696"/>
            <a:chExt cx="3404581" cy="2536739"/>
          </a:xfrm>
        </p:grpSpPr>
        <p:pic>
          <p:nvPicPr>
            <p:cNvPr id="8" name="Picture 7">
              <a:extLst>
                <a:ext uri="{FF2B5EF4-FFF2-40B4-BE49-F238E27FC236}">
                  <a16:creationId xmlns:a16="http://schemas.microsoft.com/office/drawing/2014/main" id="{857138F2-54EE-461A-AF01-F5B557EDA7CF}"/>
                </a:ext>
              </a:extLst>
            </p:cNvPr>
            <p:cNvPicPr>
              <a:picLocks noChangeAspect="1"/>
            </p:cNvPicPr>
            <p:nvPr/>
          </p:nvPicPr>
          <p:blipFill>
            <a:blip r:embed="rId2"/>
            <a:stretch>
              <a:fillRect/>
            </a:stretch>
          </p:blipFill>
          <p:spPr>
            <a:xfrm>
              <a:off x="7483498" y="1312696"/>
              <a:ext cx="3084395" cy="2405460"/>
            </a:xfrm>
            <a:prstGeom prst="rect">
              <a:avLst/>
            </a:prstGeom>
          </p:spPr>
        </p:pic>
        <p:sp>
          <p:nvSpPr>
            <p:cNvPr id="9" name="TextBox 8">
              <a:extLst>
                <a:ext uri="{FF2B5EF4-FFF2-40B4-BE49-F238E27FC236}">
                  <a16:creationId xmlns:a16="http://schemas.microsoft.com/office/drawing/2014/main" id="{38E521F6-9726-46B2-900F-D4EA8FC4E730}"/>
                </a:ext>
              </a:extLst>
            </p:cNvPr>
            <p:cNvSpPr txBox="1"/>
            <p:nvPr/>
          </p:nvSpPr>
          <p:spPr>
            <a:xfrm>
              <a:off x="8888169" y="3627271"/>
              <a:ext cx="334892" cy="222164"/>
            </a:xfrm>
            <a:prstGeom prst="rect">
              <a:avLst/>
            </a:prstGeom>
            <a:noFill/>
          </p:spPr>
          <p:txBody>
            <a:bodyPr wrap="none" rtlCol="0">
              <a:spAutoFit/>
            </a:bodyPr>
            <a:lstStyle/>
            <a:p>
              <a:r>
                <a:rPr lang="en-US" sz="1600" b="1" dirty="0" smtClean="0">
                  <a:solidFill>
                    <a:srgbClr val="FF0000"/>
                  </a:solidFill>
                </a:rPr>
                <a:t>Risk</a:t>
              </a:r>
              <a:endParaRPr lang="en-US" sz="1600" b="1" dirty="0">
                <a:solidFill>
                  <a:srgbClr val="FF0000"/>
                </a:solidFill>
              </a:endParaRPr>
            </a:p>
          </p:txBody>
        </p:sp>
        <p:sp>
          <p:nvSpPr>
            <p:cNvPr id="10" name="TextBox 9">
              <a:extLst>
                <a:ext uri="{FF2B5EF4-FFF2-40B4-BE49-F238E27FC236}">
                  <a16:creationId xmlns:a16="http://schemas.microsoft.com/office/drawing/2014/main" id="{EE045E5E-F5D0-4BEE-A885-3875B38EE359}"/>
                </a:ext>
              </a:extLst>
            </p:cNvPr>
            <p:cNvSpPr txBox="1"/>
            <p:nvPr/>
          </p:nvSpPr>
          <p:spPr>
            <a:xfrm>
              <a:off x="7163312" y="1875857"/>
              <a:ext cx="428401" cy="1287919"/>
            </a:xfrm>
            <a:prstGeom prst="rect">
              <a:avLst/>
            </a:prstGeom>
            <a:noFill/>
          </p:spPr>
          <p:txBody>
            <a:bodyPr vert="vert270" wrap="none" rtlCol="0">
              <a:spAutoFit/>
            </a:bodyPr>
            <a:lstStyle/>
            <a:p>
              <a:pPr algn="ctr"/>
              <a:r>
                <a:rPr lang="en-US" sz="1600" b="1" dirty="0" smtClean="0"/>
                <a:t>Relative Fatality Index</a:t>
              </a:r>
            </a:p>
            <a:p>
              <a:pPr algn="ctr"/>
              <a:r>
                <a:rPr lang="en-US" sz="1600" b="1" dirty="0" smtClean="0">
                  <a:solidFill>
                    <a:srgbClr val="00B050"/>
                  </a:solidFill>
                </a:rPr>
                <a:t>Risk perception</a:t>
              </a:r>
              <a:endParaRPr lang="en-US" sz="1600" b="1" dirty="0">
                <a:solidFill>
                  <a:srgbClr val="00B050"/>
                </a:solidFill>
              </a:endParaRPr>
            </a:p>
          </p:txBody>
        </p:sp>
      </p:grpSp>
      <p:sp>
        <p:nvSpPr>
          <p:cNvPr id="12" name="Rectangle 11">
            <a:extLst>
              <a:ext uri="{FF2B5EF4-FFF2-40B4-BE49-F238E27FC236}">
                <a16:creationId xmlns:a16="http://schemas.microsoft.com/office/drawing/2014/main" id="{C3E4F717-B1FD-43B1-8303-3247F5E07D6D}"/>
              </a:ext>
            </a:extLst>
          </p:cNvPr>
          <p:cNvSpPr/>
          <p:nvPr/>
        </p:nvSpPr>
        <p:spPr>
          <a:xfrm>
            <a:off x="7497961" y="4987427"/>
            <a:ext cx="3717684" cy="286682"/>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1</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1200" dirty="0">
                <a:latin typeface="Arial" panose="020B0604020202020204" pitchFamily="34" charset="0"/>
                <a:cs typeface="Arial" panose="020B0604020202020204" pitchFamily="34" charset="0"/>
              </a:rPr>
              <a:t>Graphical Representation of Hypothesis</a:t>
            </a:r>
            <a:r>
              <a:rPr lang="en-US" sz="12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6665926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DATA STORAGE</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40377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Data Repository Location</a:t>
            </a:r>
            <a:endParaRPr lang="en-US" sz="2000" b="1" dirty="0">
              <a:solidFill>
                <a:schemeClr val="bg1"/>
              </a:solidFill>
              <a:latin typeface="Arial" panose="020B0604020202020204" pitchFamily="34" charset="0"/>
              <a:cs typeface="Arial" panose="020B0604020202020204" pitchFamily="34" charset="0"/>
            </a:endParaRPr>
          </a:p>
        </p:txBody>
      </p:sp>
      <p:sp>
        <p:nvSpPr>
          <p:cNvPr id="6" name="Content Placeholder 2"/>
          <p:cNvSpPr>
            <a:spLocks noGrp="1"/>
          </p:cNvSpPr>
          <p:nvPr>
            <p:ph idx="1"/>
          </p:nvPr>
        </p:nvSpPr>
        <p:spPr>
          <a:xfrm>
            <a:off x="278834" y="1227286"/>
            <a:ext cx="10790334" cy="897441"/>
          </a:xfrm>
        </p:spPr>
        <p:txBody>
          <a:bodyPr>
            <a:noAutofit/>
          </a:bodyPr>
          <a:lstStyle/>
          <a:p>
            <a:pPr marL="0" indent="0">
              <a:buNone/>
            </a:pPr>
            <a:r>
              <a:rPr lang="en-US" sz="1400" dirty="0" smtClean="0">
                <a:latin typeface="Arial" panose="020B0604020202020204" pitchFamily="34" charset="0"/>
                <a:cs typeface="Arial" panose="020B0604020202020204" pitchFamily="34" charset="0"/>
              </a:rPr>
              <a:t>All DATA is kept in the GITHUB depository</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located in the link above. </a:t>
            </a:r>
          </a:p>
          <a:p>
            <a:pPr marL="0" indent="0">
              <a:buNone/>
            </a:pPr>
            <a:r>
              <a:rPr lang="en-US" sz="1400" dirty="0" smtClean="0">
                <a:latin typeface="Arial" panose="020B0604020202020204" pitchFamily="34" charset="0"/>
                <a:cs typeface="Arial" panose="020B0604020202020204" pitchFamily="34" charset="0"/>
              </a:rPr>
              <a:t>The SCRIPTS  folder contains the analysis and (RESULTS) for each variable where the graphs are also embed and located within the program itself, or within the PLOTS directory.</a:t>
            </a:r>
            <a:endParaRPr lang="en-US" sz="1400" dirty="0">
              <a:latin typeface="Arial" panose="020B0604020202020204" pitchFamily="34" charset="0"/>
              <a:cs typeface="Arial" panose="020B0604020202020204" pitchFamily="34" charset="0"/>
            </a:endParaRPr>
          </a:p>
        </p:txBody>
      </p:sp>
      <p:sp>
        <p:nvSpPr>
          <p:cNvPr id="7" name="TextBox 6"/>
          <p:cNvSpPr txBox="1"/>
          <p:nvPr/>
        </p:nvSpPr>
        <p:spPr>
          <a:xfrm>
            <a:off x="1441022" y="3353201"/>
            <a:ext cx="666208" cy="369332"/>
          </a:xfrm>
          <a:prstGeom prst="rect">
            <a:avLst/>
          </a:prstGeom>
          <a:noFill/>
        </p:spPr>
        <p:txBody>
          <a:bodyPr wrap="none" rtlCol="0">
            <a:spAutoFit/>
          </a:bodyPr>
          <a:lstStyle/>
          <a:p>
            <a:r>
              <a:rPr lang="en-US" dirty="0" smtClean="0"/>
              <a:t>DATA</a:t>
            </a:r>
            <a:endParaRPr lang="en-US" dirty="0"/>
          </a:p>
        </p:txBody>
      </p:sp>
      <p:sp>
        <p:nvSpPr>
          <p:cNvPr id="8" name="TextBox 7"/>
          <p:cNvSpPr txBox="1"/>
          <p:nvPr/>
        </p:nvSpPr>
        <p:spPr>
          <a:xfrm>
            <a:off x="1416210" y="4112752"/>
            <a:ext cx="931089" cy="369332"/>
          </a:xfrm>
          <a:prstGeom prst="rect">
            <a:avLst/>
          </a:prstGeom>
          <a:noFill/>
        </p:spPr>
        <p:txBody>
          <a:bodyPr wrap="none" rtlCol="0">
            <a:spAutoFit/>
          </a:bodyPr>
          <a:lstStyle/>
          <a:p>
            <a:r>
              <a:rPr lang="en-US" dirty="0" smtClean="0"/>
              <a:t>SCRIPTS</a:t>
            </a:r>
            <a:endParaRPr lang="en-US" dirty="0"/>
          </a:p>
        </p:txBody>
      </p:sp>
      <p:cxnSp>
        <p:nvCxnSpPr>
          <p:cNvPr id="10" name="Straight Arrow Connector 9"/>
          <p:cNvCxnSpPr/>
          <p:nvPr/>
        </p:nvCxnSpPr>
        <p:spPr>
          <a:xfrm>
            <a:off x="2360845" y="3604470"/>
            <a:ext cx="973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340297" y="4282298"/>
            <a:ext cx="9770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324346" y="681899"/>
            <a:ext cx="2490542" cy="246790"/>
          </a:xfrm>
          <a:prstGeom prst="round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569617" y="657721"/>
            <a:ext cx="4633320" cy="338554"/>
          </a:xfrm>
          <a:prstGeom prst="rect">
            <a:avLst/>
          </a:prstGeom>
          <a:noFill/>
        </p:spPr>
        <p:txBody>
          <a:bodyPr wrap="none" rtlCol="0">
            <a:spAutoFit/>
          </a:bodyPr>
          <a:lstStyle/>
          <a:p>
            <a:r>
              <a:rPr lang="en-US" sz="1600" b="1" dirty="0">
                <a:solidFill>
                  <a:schemeClr val="bg1"/>
                </a:solidFill>
                <a:hlinkClick r:id="rId2"/>
              </a:rPr>
              <a:t>https://github.com/ehsintegration/yfd-phd-bls-data</a:t>
            </a:r>
            <a:endParaRPr lang="en-US" sz="1600" dirty="0"/>
          </a:p>
        </p:txBody>
      </p:sp>
      <p:pic>
        <p:nvPicPr>
          <p:cNvPr id="3" name="Picture 2"/>
          <p:cNvPicPr>
            <a:picLocks noChangeAspect="1"/>
          </p:cNvPicPr>
          <p:nvPr/>
        </p:nvPicPr>
        <p:blipFill>
          <a:blip r:embed="rId3"/>
          <a:stretch>
            <a:fillRect/>
          </a:stretch>
        </p:blipFill>
        <p:spPr>
          <a:xfrm>
            <a:off x="3468342" y="1957274"/>
            <a:ext cx="8263793" cy="4900726"/>
          </a:xfrm>
          <a:prstGeom prst="rect">
            <a:avLst/>
          </a:prstGeom>
        </p:spPr>
      </p:pic>
      <p:sp>
        <p:nvSpPr>
          <p:cNvPr id="13" name="TextBox 12"/>
          <p:cNvSpPr txBox="1"/>
          <p:nvPr/>
        </p:nvSpPr>
        <p:spPr>
          <a:xfrm>
            <a:off x="1439314" y="3711081"/>
            <a:ext cx="758926" cy="369332"/>
          </a:xfrm>
          <a:prstGeom prst="rect">
            <a:avLst/>
          </a:prstGeom>
          <a:noFill/>
        </p:spPr>
        <p:txBody>
          <a:bodyPr wrap="none" rtlCol="0">
            <a:spAutoFit/>
          </a:bodyPr>
          <a:lstStyle/>
          <a:p>
            <a:r>
              <a:rPr lang="en-US" dirty="0" smtClean="0"/>
              <a:t>PLOTS</a:t>
            </a:r>
            <a:endParaRPr lang="en-US" dirty="0"/>
          </a:p>
        </p:txBody>
      </p:sp>
      <p:cxnSp>
        <p:nvCxnSpPr>
          <p:cNvPr id="15" name="Straight Arrow Connector 14"/>
          <p:cNvCxnSpPr/>
          <p:nvPr/>
        </p:nvCxnSpPr>
        <p:spPr>
          <a:xfrm>
            <a:off x="2338583" y="3931528"/>
            <a:ext cx="973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13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884903"/>
            <a:ext cx="11212148" cy="5619413"/>
          </a:xfrm>
        </p:spPr>
        <p:txBody>
          <a:bodyPr>
            <a:noAutofit/>
          </a:bodyPr>
          <a:lstStyle/>
          <a:p>
            <a:pPr marL="0" indent="0">
              <a:buNone/>
            </a:pPr>
            <a:r>
              <a:rPr lang="en-US" sz="1400" dirty="0" smtClean="0">
                <a:latin typeface="Arial" panose="020B0604020202020204" pitchFamily="34" charset="0"/>
                <a:cs typeface="Arial" panose="020B0604020202020204" pitchFamily="34" charset="0"/>
              </a:rPr>
              <a:t>The following two slides represent the plots found in the SCRIPTS and PLOTS directories. </a:t>
            </a:r>
          </a:p>
          <a:p>
            <a:pPr marL="0" indent="0">
              <a:buNone/>
            </a:pPr>
            <a:r>
              <a:rPr lang="en-US" sz="1400" b="1" dirty="0" smtClean="0">
                <a:latin typeface="Arial" panose="020B0604020202020204" pitchFamily="34" charset="0"/>
                <a:cs typeface="Arial" panose="020B0604020202020204" pitchFamily="34" charset="0"/>
              </a:rPr>
              <a:t>More data can be found within the PLOTS directory:</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The next slide shows the plot of relative fatal log10 index vs increasing SOC categories level 1.  11XXXX, 12XXXX, 13XXXX…., for the GENDER category.</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The slide after that, shows </a:t>
            </a:r>
            <a:r>
              <a:rPr lang="en-US" sz="1400" dirty="0">
                <a:latin typeface="Arial" panose="020B0604020202020204" pitchFamily="34" charset="0"/>
                <a:cs typeface="Arial" panose="020B0604020202020204" pitchFamily="34" charset="0"/>
              </a:rPr>
              <a:t>the plot of relative fatal log10 index vs increasing SOC categories level </a:t>
            </a:r>
            <a:r>
              <a:rPr lang="en-US" sz="1400" dirty="0" smtClean="0">
                <a:latin typeface="Arial" panose="020B0604020202020204" pitchFamily="34" charset="0"/>
                <a:cs typeface="Arial" panose="020B0604020202020204" pitchFamily="34" charset="0"/>
              </a:rPr>
              <a:t>6.  110000, 111000, 111010…., </a:t>
            </a:r>
            <a:r>
              <a:rPr lang="en-US" sz="1400" dirty="0">
                <a:latin typeface="Arial" panose="020B0604020202020204" pitchFamily="34" charset="0"/>
                <a:cs typeface="Arial" panose="020B0604020202020204" pitchFamily="34" charset="0"/>
              </a:rPr>
              <a:t>for the GENDER category</a:t>
            </a:r>
            <a:r>
              <a:rPr lang="en-US" sz="1400" dirty="0" smtClean="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r>
              <a:rPr lang="en-US" sz="1400" b="1" dirty="0" smtClean="0">
                <a:latin typeface="Arial" panose="020B0604020202020204" pitchFamily="34" charset="0"/>
                <a:cs typeface="Arial" panose="020B0604020202020204" pitchFamily="34" charset="0"/>
              </a:rPr>
              <a:t>OBSERVATIONS:</a:t>
            </a:r>
            <a:endParaRPr lang="en-US" sz="1400" b="1" dirty="0">
              <a:latin typeface="Arial" panose="020B0604020202020204" pitchFamily="34" charset="0"/>
              <a:cs typeface="Arial" panose="020B0604020202020204" pitchFamily="34" charset="0"/>
            </a:endParaRPr>
          </a:p>
          <a:p>
            <a:pPr marL="342900" indent="-342900">
              <a:buAutoNum type="arabicParenR"/>
            </a:pPr>
            <a:r>
              <a:rPr lang="en-US" sz="1400" dirty="0">
                <a:latin typeface="Arial" panose="020B0604020202020204" pitchFamily="34" charset="0"/>
                <a:cs typeface="Arial" panose="020B0604020202020204" pitchFamily="34" charset="0"/>
              </a:rPr>
              <a:t>Since, the relative index is a function </a:t>
            </a:r>
            <a:r>
              <a:rPr lang="en-US" sz="1400" dirty="0" smtClean="0">
                <a:latin typeface="Arial" panose="020B0604020202020204" pitchFamily="34" charset="0"/>
                <a:cs typeface="Arial" panose="020B0604020202020204" pitchFamily="34" charset="0"/>
              </a:rPr>
              <a:t>of, </a:t>
            </a:r>
            <a:r>
              <a:rPr lang="en-US" sz="1400" dirty="0" err="1" smtClean="0">
                <a:latin typeface="Arial" panose="020B0604020202020204" pitchFamily="34" charset="0"/>
                <a:cs typeface="Arial" panose="020B0604020202020204" pitchFamily="34" charset="0"/>
              </a:rPr>
              <a:t>y</a:t>
            </a:r>
            <a:r>
              <a:rPr lang="en-US" sz="1400" baseline="-25000" dirty="0" err="1" smtClean="0">
                <a:latin typeface="Arial" panose="020B0604020202020204" pitchFamily="34" charset="0"/>
                <a:cs typeface="Arial" panose="020B0604020202020204" pitchFamily="34" charset="0"/>
              </a:rPr>
              <a:t>log</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[-1 * log10(</a:t>
            </a:r>
            <a:r>
              <a:rPr lang="en-US" sz="1400" dirty="0" err="1">
                <a:latin typeface="Arial" panose="020B0604020202020204" pitchFamily="34" charset="0"/>
                <a:cs typeface="Arial" panose="020B0604020202020204" pitchFamily="34" charset="0"/>
              </a:rPr>
              <a:t>y</a:t>
            </a:r>
            <a:r>
              <a:rPr lang="en-US" sz="1400" baseline="-25000" dirty="0" err="1">
                <a:latin typeface="Arial" panose="020B0604020202020204" pitchFamily="34" charset="0"/>
                <a:cs typeface="Arial" panose="020B0604020202020204" pitchFamily="34" charset="0"/>
              </a:rPr>
              <a:t>data</a:t>
            </a:r>
            <a:r>
              <a:rPr lang="en-US" sz="1400" dirty="0" smtClean="0">
                <a:latin typeface="Arial" panose="020B0604020202020204" pitchFamily="34" charset="0"/>
                <a:cs typeface="Arial" panose="020B0604020202020204" pitchFamily="34" charset="0"/>
              </a:rPr>
              <a:t>)], then </a:t>
            </a:r>
            <a:r>
              <a:rPr lang="en-US" sz="1400" dirty="0">
                <a:latin typeface="Arial" panose="020B0604020202020204" pitchFamily="34" charset="0"/>
                <a:cs typeface="Arial" panose="020B0604020202020204" pitchFamily="34" charset="0"/>
              </a:rPr>
              <a:t>a higher relative log </a:t>
            </a:r>
            <a:r>
              <a:rPr lang="en-US" sz="1400" dirty="0" smtClean="0">
                <a:latin typeface="Arial" panose="020B0604020202020204" pitchFamily="34" charset="0"/>
                <a:cs typeface="Arial" panose="020B0604020202020204" pitchFamily="34" charset="0"/>
              </a:rPr>
              <a:t>index value </a:t>
            </a:r>
            <a:r>
              <a:rPr lang="en-US" sz="1400" dirty="0">
                <a:latin typeface="Arial" panose="020B0604020202020204" pitchFamily="34" charset="0"/>
                <a:cs typeface="Arial" panose="020B0604020202020204" pitchFamily="34" charset="0"/>
              </a:rPr>
              <a:t>correlates to a small fatality/injury </a:t>
            </a:r>
            <a:r>
              <a:rPr lang="en-US" sz="1400" dirty="0" smtClean="0">
                <a:latin typeface="Arial" panose="020B0604020202020204" pitchFamily="34" charset="0"/>
                <a:cs typeface="Arial" panose="020B0604020202020204" pitchFamily="34" charset="0"/>
              </a:rPr>
              <a:t>rate. Since </a:t>
            </a:r>
            <a:r>
              <a:rPr lang="en-US" sz="1400" dirty="0">
                <a:latin typeface="Arial" panose="020B0604020202020204" pitchFamily="34" charset="0"/>
                <a:cs typeface="Arial" panose="020B0604020202020204" pitchFamily="34" charset="0"/>
              </a:rPr>
              <a:t>the categories on the x axis are ranked from left to right with increasing job risk. We can see a positive slope, that indicates that people with a higher perception of risk have a lower fatality rate</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pPr marL="342900" indent="-342900">
              <a:buAutoNum type="arabicParenR"/>
            </a:pPr>
            <a:r>
              <a:rPr lang="en-US" sz="1400" dirty="0" smtClean="0">
                <a:latin typeface="Arial" panose="020B0604020202020204" pitchFamily="34" charset="0"/>
                <a:cs typeface="Arial" panose="020B0604020202020204" pitchFamily="34" charset="0"/>
              </a:rPr>
              <a:t>We also believe that we see a relationship of injury count, fatal count, and </a:t>
            </a:r>
            <a:r>
              <a:rPr lang="en-US" sz="1400" dirty="0" err="1" smtClean="0">
                <a:latin typeface="Arial" panose="020B0604020202020204" pitchFamily="34" charset="0"/>
                <a:cs typeface="Arial" panose="020B0604020202020204" pitchFamily="34" charset="0"/>
              </a:rPr>
              <a:t>soc_code</a:t>
            </a:r>
            <a:r>
              <a:rPr lang="en-US" sz="1400" dirty="0" smtClean="0">
                <a:latin typeface="Arial" panose="020B0604020202020204" pitchFamily="34" charset="0"/>
                <a:cs typeface="Arial" panose="020B0604020202020204" pitchFamily="34" charset="0"/>
              </a:rPr>
              <a:t> combination. Therefore, we should be able to predict a fatality count given an </a:t>
            </a:r>
            <a:r>
              <a:rPr lang="en-US" sz="1400" dirty="0" err="1" smtClean="0">
                <a:latin typeface="Arial" panose="020B0604020202020204" pitchFamily="34" charset="0"/>
                <a:cs typeface="Arial" panose="020B0604020202020204" pitchFamily="34" charset="0"/>
              </a:rPr>
              <a:t>soc_code</a:t>
            </a:r>
            <a:r>
              <a:rPr lang="en-US" sz="1400" dirty="0" smtClean="0">
                <a:latin typeface="Arial" panose="020B0604020202020204" pitchFamily="34" charset="0"/>
                <a:cs typeface="Arial" panose="020B0604020202020204" pitchFamily="34" charset="0"/>
              </a:rPr>
              <a:t> and injury count. </a:t>
            </a:r>
          </a:p>
          <a:p>
            <a:pPr marL="342900" indent="-342900">
              <a:buAutoNum type="arabicParenR"/>
            </a:pPr>
            <a:r>
              <a:rPr lang="en-US" sz="1400" dirty="0" smtClean="0">
                <a:latin typeface="Arial" panose="020B0604020202020204" pitchFamily="34" charset="0"/>
                <a:cs typeface="Arial" panose="020B0604020202020204" pitchFamily="34" charset="0"/>
              </a:rPr>
              <a:t>Any other suggestions as to what other potential statistical measurements we can perform, would be appreciated?</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 </a:t>
            </a: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
        <p:nvSpPr>
          <p:cNvPr id="7" name="TextBox 6"/>
          <p:cNvSpPr txBox="1"/>
          <p:nvPr/>
        </p:nvSpPr>
        <p:spPr>
          <a:xfrm>
            <a:off x="2766977" y="1791415"/>
            <a:ext cx="6361165" cy="338554"/>
          </a:xfrm>
          <a:prstGeom prst="rect">
            <a:avLst/>
          </a:prstGeom>
          <a:noFill/>
        </p:spPr>
        <p:txBody>
          <a:bodyPr wrap="none" rtlCol="0">
            <a:spAutoFit/>
          </a:bodyPr>
          <a:lstStyle/>
          <a:p>
            <a:r>
              <a:rPr lang="en-US" sz="1600" b="1" dirty="0" smtClean="0">
                <a:solidFill>
                  <a:schemeClr val="bg1"/>
                </a:solidFill>
                <a:hlinkClick r:id="rId2"/>
              </a:rPr>
              <a:t>https://github.com/ehsintegration/yfd-phd-bls-data/tree/master/PLOTS</a:t>
            </a:r>
            <a:endParaRPr lang="en-US" sz="1600" dirty="0"/>
          </a:p>
        </p:txBody>
      </p:sp>
    </p:spTree>
    <p:extLst>
      <p:ext uri="{BB962C8B-B14F-4D97-AF65-F5344CB8AC3E}">
        <p14:creationId xmlns:p14="http://schemas.microsoft.com/office/powerpoint/2010/main" val="31464787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0378"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CURRENT RESULTS</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51862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8253" y="3440971"/>
            <a:ext cx="4267078" cy="3200309"/>
          </a:xfrm>
          <a:prstGeom prst="rect">
            <a:avLst/>
          </a:prstGeom>
        </p:spPr>
      </p:pic>
      <p:pic>
        <p:nvPicPr>
          <p:cNvPr id="7" name="Picture 6"/>
          <p:cNvPicPr>
            <a:picLocks noChangeAspect="1"/>
          </p:cNvPicPr>
          <p:nvPr/>
        </p:nvPicPr>
        <p:blipFill>
          <a:blip r:embed="rId4"/>
          <a:stretch>
            <a:fillRect/>
          </a:stretch>
        </p:blipFill>
        <p:spPr>
          <a:xfrm>
            <a:off x="3945546" y="3432235"/>
            <a:ext cx="4253653" cy="3190240"/>
          </a:xfrm>
          <a:prstGeom prst="rect">
            <a:avLst/>
          </a:prstGeom>
        </p:spPr>
      </p:pic>
      <p:pic>
        <p:nvPicPr>
          <p:cNvPr id="9" name="Picture 8"/>
          <p:cNvPicPr>
            <a:picLocks noChangeAspect="1"/>
          </p:cNvPicPr>
          <p:nvPr/>
        </p:nvPicPr>
        <p:blipFill>
          <a:blip r:embed="rId5"/>
          <a:stretch>
            <a:fillRect/>
          </a:stretch>
        </p:blipFill>
        <p:spPr>
          <a:xfrm>
            <a:off x="7821147" y="3432235"/>
            <a:ext cx="4253653" cy="3190240"/>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  SOC level 1</a:t>
            </a:r>
            <a:endParaRPr lang="en-US" sz="2000" b="1" dirty="0">
              <a:solidFill>
                <a:schemeClr val="bg1"/>
              </a:solidFill>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6"/>
          <a:stretch>
            <a:fillRect/>
          </a:stretch>
        </p:blipFill>
        <p:spPr>
          <a:xfrm>
            <a:off x="5006677" y="675551"/>
            <a:ext cx="6607498" cy="2873925"/>
          </a:xfrm>
          <a:prstGeom prst="rect">
            <a:avLst/>
          </a:prstGeom>
          <a:ln>
            <a:solidFill>
              <a:schemeClr val="tx1"/>
            </a:solidFill>
          </a:ln>
        </p:spPr>
      </p:pic>
      <p:sp>
        <p:nvSpPr>
          <p:cNvPr id="14" name="TextBox 13"/>
          <p:cNvSpPr txBox="1"/>
          <p:nvPr/>
        </p:nvSpPr>
        <p:spPr>
          <a:xfrm>
            <a:off x="537028" y="675550"/>
            <a:ext cx="4361976" cy="2893100"/>
          </a:xfrm>
          <a:prstGeom prst="rect">
            <a:avLst/>
          </a:prstGeom>
          <a:noFill/>
          <a:ln>
            <a:solidFill>
              <a:schemeClr val="tx1"/>
            </a:solidFill>
          </a:ln>
        </p:spPr>
        <p:txBody>
          <a:bodyPr wrap="square" rtlCol="0">
            <a:spAutoFit/>
          </a:bodyPr>
          <a:lstStyle/>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Since, the relative index is a function of:</a:t>
            </a:r>
          </a:p>
          <a:p>
            <a:endParaRPr lang="en-US" sz="1400" dirty="0" smtClean="0">
              <a:latin typeface="Arial" panose="020B0604020202020204" pitchFamily="34" charset="0"/>
              <a:cs typeface="Arial" panose="020B0604020202020204" pitchFamily="34" charset="0"/>
            </a:endParaRPr>
          </a:p>
          <a:p>
            <a:pPr algn="ct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y</a:t>
            </a:r>
            <a:r>
              <a:rPr lang="en-US" sz="1400" baseline="-25000" dirty="0" err="1" smtClean="0">
                <a:latin typeface="Arial" panose="020B0604020202020204" pitchFamily="34" charset="0"/>
                <a:cs typeface="Arial" panose="020B0604020202020204" pitchFamily="34" charset="0"/>
              </a:rPr>
              <a:t>log</a:t>
            </a:r>
            <a:r>
              <a:rPr lang="en-US" sz="1400" dirty="0" smtClean="0">
                <a:latin typeface="Arial" panose="020B0604020202020204" pitchFamily="34" charset="0"/>
                <a:cs typeface="Arial" panose="020B0604020202020204" pitchFamily="34" charset="0"/>
              </a:rPr>
              <a:t>  =  [-1 * log10(</a:t>
            </a:r>
            <a:r>
              <a:rPr lang="en-US" sz="1400" dirty="0" err="1" smtClean="0">
                <a:latin typeface="Arial" panose="020B0604020202020204" pitchFamily="34" charset="0"/>
                <a:cs typeface="Arial" panose="020B0604020202020204" pitchFamily="34" charset="0"/>
              </a:rPr>
              <a:t>y</a:t>
            </a:r>
            <a:r>
              <a:rPr lang="en-US" sz="1400" baseline="-25000" dirty="0" err="1" smtClean="0">
                <a:latin typeface="Arial" panose="020B0604020202020204" pitchFamily="34" charset="0"/>
                <a:cs typeface="Arial" panose="020B0604020202020204" pitchFamily="34" charset="0"/>
              </a:rPr>
              <a:t>data</a:t>
            </a:r>
            <a:r>
              <a:rPr lang="en-US" sz="1400" dirty="0" smtClean="0">
                <a:latin typeface="Arial" panose="020B0604020202020204" pitchFamily="34" charset="0"/>
                <a:cs typeface="Arial" panose="020B0604020202020204" pitchFamily="34" charset="0"/>
              </a:rPr>
              <a:t>)],</a:t>
            </a:r>
          </a:p>
          <a:p>
            <a:pPr algn="ctr"/>
            <a:endParaRPr lang="en-US" sz="1400" dirty="0" smtClean="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a:t>
            </a:r>
            <a:r>
              <a:rPr lang="en-US" sz="1400" dirty="0" smtClean="0">
                <a:latin typeface="Arial" panose="020B0604020202020204" pitchFamily="34" charset="0"/>
                <a:cs typeface="Arial" panose="020B0604020202020204" pitchFamily="34" charset="0"/>
              </a:rPr>
              <a:t>hen a higher relative log index value, correlates to a smaller fatality/injury rate.</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Since the categories on the x axis are ranked from left to right with increasing job risk. We can see a positive slope, that indicates that people with a higher perception of risk have a lower fatality rate.</a:t>
            </a:r>
          </a:p>
          <a:p>
            <a:endParaRPr lang="en-US" sz="1400" dirty="0" smtClean="0">
              <a:latin typeface="Arial" panose="020B0604020202020204" pitchFamily="34" charset="0"/>
              <a:cs typeface="Arial" panose="020B0604020202020204" pitchFamily="34" charset="0"/>
            </a:endParaRPr>
          </a:p>
        </p:txBody>
      </p:sp>
      <p:cxnSp>
        <p:nvCxnSpPr>
          <p:cNvPr id="15" name="Straight Arrow Connector 14"/>
          <p:cNvCxnSpPr/>
          <p:nvPr/>
        </p:nvCxnSpPr>
        <p:spPr>
          <a:xfrm>
            <a:off x="5223478" y="6641280"/>
            <a:ext cx="2410141" cy="9727"/>
          </a:xfrm>
          <a:prstGeom prst="straightConnector1">
            <a:avLst/>
          </a:prstGeom>
          <a:ln w="25400">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02858" y="6478953"/>
            <a:ext cx="503664" cy="307777"/>
          </a:xfrm>
          <a:prstGeom prst="rect">
            <a:avLst/>
          </a:prstGeom>
          <a:noFill/>
        </p:spPr>
        <p:txBody>
          <a:bodyPr wrap="none" rtlCol="0">
            <a:spAutoFit/>
          </a:bodyPr>
          <a:lstStyle/>
          <a:p>
            <a:r>
              <a:rPr lang="en-US" sz="1400" b="1" dirty="0" smtClean="0">
                <a:solidFill>
                  <a:srgbClr val="FF0000"/>
                </a:solidFill>
                <a:latin typeface="Arial" panose="020B0604020202020204" pitchFamily="34" charset="0"/>
                <a:cs typeface="Arial" panose="020B0604020202020204" pitchFamily="34" charset="0"/>
              </a:rPr>
              <a:t>risk</a:t>
            </a:r>
            <a:endParaRPr lang="en-US" sz="1400" b="1" dirty="0">
              <a:solidFill>
                <a:srgbClr val="FF0000"/>
              </a:solidFill>
              <a:latin typeface="Arial" panose="020B0604020202020204" pitchFamily="34" charset="0"/>
              <a:cs typeface="Arial" panose="020B0604020202020204" pitchFamily="34" charset="0"/>
            </a:endParaRPr>
          </a:p>
        </p:txBody>
      </p:sp>
      <p:cxnSp>
        <p:nvCxnSpPr>
          <p:cNvPr id="10" name="Straight Arrow Connector 9"/>
          <p:cNvCxnSpPr/>
          <p:nvPr/>
        </p:nvCxnSpPr>
        <p:spPr>
          <a:xfrm flipV="1">
            <a:off x="4117750" y="3735176"/>
            <a:ext cx="10399" cy="1783161"/>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6200000">
            <a:off x="3263942" y="5916518"/>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a:t>
            </a:r>
            <a:r>
              <a:rPr lang="en-US" sz="1400" b="1" dirty="0" smtClean="0">
                <a:solidFill>
                  <a:srgbClr val="00B050"/>
                </a:solidFill>
                <a:latin typeface="Arial" panose="020B0604020202020204" pitchFamily="34" charset="0"/>
                <a:cs typeface="Arial" panose="020B0604020202020204" pitchFamily="34" charset="0"/>
              </a:rPr>
              <a:t>isk perception</a:t>
            </a:r>
            <a:endParaRPr lang="en-US" sz="14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07982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69175" y="288046"/>
            <a:ext cx="6561208" cy="6561208"/>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  Cumulative Averaged values for GENDER/AGE/LOS,  SOC level 1</a:t>
            </a:r>
            <a:endParaRPr lang="en-US" sz="20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37028" y="675550"/>
            <a:ext cx="4361976" cy="2462213"/>
          </a:xfrm>
          <a:prstGeom prst="rect">
            <a:avLst/>
          </a:prstGeom>
          <a:noFill/>
          <a:ln>
            <a:solidFill>
              <a:schemeClr val="tx1"/>
            </a:solidFill>
          </a:ln>
        </p:spPr>
        <p:txBody>
          <a:bodyPr wrap="square" rtlCol="0">
            <a:spAutoFit/>
          </a:bodyPr>
          <a:lstStyle/>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 graph to the right was created by averaging all of the occupational categorical fatality log values. This was done for GENDER, AGE, and LOS (length of service). </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RACE also produces a positive slope, however, the correlation of the values to the linear regression, was a better match (better r) when RACE data was not averaged.  </a:t>
            </a:r>
          </a:p>
          <a:p>
            <a:endParaRPr lang="en-US" sz="1400" dirty="0" smtClean="0">
              <a:latin typeface="Arial" panose="020B0604020202020204" pitchFamily="34" charset="0"/>
              <a:cs typeface="Arial" panose="020B0604020202020204" pitchFamily="34" charset="0"/>
            </a:endParaRPr>
          </a:p>
        </p:txBody>
      </p:sp>
      <p:grpSp>
        <p:nvGrpSpPr>
          <p:cNvPr id="5" name="Group 4"/>
          <p:cNvGrpSpPr/>
          <p:nvPr/>
        </p:nvGrpSpPr>
        <p:grpSpPr>
          <a:xfrm>
            <a:off x="6199484" y="6464447"/>
            <a:ext cx="5179716" cy="289911"/>
            <a:chOff x="4502858" y="6478953"/>
            <a:chExt cx="3130761" cy="307777"/>
          </a:xfrm>
        </p:grpSpPr>
        <p:cxnSp>
          <p:nvCxnSpPr>
            <p:cNvPr id="15" name="Straight Arrow Connector 14"/>
            <p:cNvCxnSpPr/>
            <p:nvPr/>
          </p:nvCxnSpPr>
          <p:spPr>
            <a:xfrm>
              <a:off x="5223478" y="6641280"/>
              <a:ext cx="2410141" cy="9727"/>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02858" y="6478953"/>
              <a:ext cx="46358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risk</a:t>
              </a:r>
              <a:endParaRPr lang="en-US" sz="1400" dirty="0">
                <a:latin typeface="Arial" panose="020B0604020202020204" pitchFamily="34" charset="0"/>
                <a:cs typeface="Arial" panose="020B0604020202020204" pitchFamily="34" charset="0"/>
              </a:endParaRPr>
            </a:p>
          </p:txBody>
        </p:sp>
      </p:grpSp>
      <p:pic>
        <p:nvPicPr>
          <p:cNvPr id="4" name="Picture 3"/>
          <p:cNvPicPr>
            <a:picLocks noChangeAspect="1"/>
          </p:cNvPicPr>
          <p:nvPr/>
        </p:nvPicPr>
        <p:blipFill>
          <a:blip r:embed="rId3"/>
          <a:stretch>
            <a:fillRect/>
          </a:stretch>
        </p:blipFill>
        <p:spPr>
          <a:xfrm>
            <a:off x="1222591" y="3664097"/>
            <a:ext cx="2990850" cy="2800350"/>
          </a:xfrm>
          <a:prstGeom prst="rect">
            <a:avLst/>
          </a:prstGeom>
          <a:ln w="25400">
            <a:solidFill>
              <a:schemeClr val="tx1"/>
            </a:solidFill>
          </a:ln>
        </p:spPr>
      </p:pic>
      <p:cxnSp>
        <p:nvCxnSpPr>
          <p:cNvPr id="9" name="Straight Arrow Connector 8"/>
          <p:cNvCxnSpPr/>
          <p:nvPr/>
        </p:nvCxnSpPr>
        <p:spPr>
          <a:xfrm flipV="1">
            <a:off x="5699760" y="1036176"/>
            <a:ext cx="23509" cy="3698384"/>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16200000">
            <a:off x="4859062" y="5208877"/>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a:t>
            </a:r>
            <a:r>
              <a:rPr lang="en-US" sz="1400" b="1" dirty="0" smtClean="0">
                <a:solidFill>
                  <a:srgbClr val="00B050"/>
                </a:solidFill>
                <a:latin typeface="Arial" panose="020B0604020202020204" pitchFamily="34" charset="0"/>
                <a:cs typeface="Arial" panose="020B0604020202020204" pitchFamily="34" charset="0"/>
              </a:rPr>
              <a:t>isk perception</a:t>
            </a:r>
            <a:endParaRPr lang="en-US" sz="14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9408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28535" y="288046"/>
            <a:ext cx="6561208" cy="6561208"/>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  Conclusion Summary</a:t>
            </a:r>
            <a:endParaRPr lang="en-US" sz="20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57348" y="645070"/>
            <a:ext cx="4882760" cy="6124754"/>
          </a:xfrm>
          <a:prstGeom prst="rect">
            <a:avLst/>
          </a:prstGeom>
          <a:noFill/>
          <a:ln>
            <a:solidFill>
              <a:schemeClr val="tx1"/>
            </a:solidFill>
          </a:ln>
        </p:spPr>
        <p:txBody>
          <a:bodyPr wrap="square" rtlCol="0">
            <a:spAutoFit/>
          </a:bodyPr>
          <a:lstStyle/>
          <a:p>
            <a:r>
              <a:rPr lang="en-US" sz="1400" dirty="0" smtClean="0">
                <a:latin typeface="Arial" panose="020B0604020202020204" pitchFamily="34" charset="0"/>
                <a:cs typeface="Arial" panose="020B0604020202020204" pitchFamily="34" charset="0"/>
              </a:rPr>
              <a:t>Since, the relative index is a function of:</a:t>
            </a:r>
          </a:p>
          <a:p>
            <a:endParaRPr lang="en-US" sz="1400" dirty="0" smtClean="0">
              <a:latin typeface="Arial" panose="020B0604020202020204" pitchFamily="34" charset="0"/>
              <a:cs typeface="Arial" panose="020B0604020202020204" pitchFamily="34" charset="0"/>
            </a:endParaRPr>
          </a:p>
          <a:p>
            <a:pPr algn="ct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y</a:t>
            </a:r>
            <a:r>
              <a:rPr lang="en-US" sz="1400" baseline="-25000" dirty="0" err="1" smtClean="0">
                <a:latin typeface="Arial" panose="020B0604020202020204" pitchFamily="34" charset="0"/>
                <a:cs typeface="Arial" panose="020B0604020202020204" pitchFamily="34" charset="0"/>
              </a:rPr>
              <a:t>log</a:t>
            </a:r>
            <a:r>
              <a:rPr lang="en-US" sz="1400" dirty="0" smtClean="0">
                <a:latin typeface="Arial" panose="020B0604020202020204" pitchFamily="34" charset="0"/>
                <a:cs typeface="Arial" panose="020B0604020202020204" pitchFamily="34" charset="0"/>
              </a:rPr>
              <a:t>  =  [-1 * log10(</a:t>
            </a:r>
            <a:r>
              <a:rPr lang="en-US" sz="1400" dirty="0" err="1" smtClean="0">
                <a:latin typeface="Arial" panose="020B0604020202020204" pitchFamily="34" charset="0"/>
                <a:cs typeface="Arial" panose="020B0604020202020204" pitchFamily="34" charset="0"/>
              </a:rPr>
              <a:t>y</a:t>
            </a:r>
            <a:r>
              <a:rPr lang="en-US" sz="1400" baseline="-25000" dirty="0" err="1" smtClean="0">
                <a:latin typeface="Arial" panose="020B0604020202020204" pitchFamily="34" charset="0"/>
                <a:cs typeface="Arial" panose="020B0604020202020204" pitchFamily="34" charset="0"/>
              </a:rPr>
              <a:t>data</a:t>
            </a:r>
            <a:r>
              <a:rPr lang="en-US" sz="1400" dirty="0" smtClean="0">
                <a:latin typeface="Arial" panose="020B0604020202020204" pitchFamily="34" charset="0"/>
                <a:cs typeface="Arial" panose="020B0604020202020204" pitchFamily="34" charset="0"/>
              </a:rPr>
              <a:t>)],</a:t>
            </a:r>
          </a:p>
          <a:p>
            <a:pPr algn="ctr"/>
            <a:endParaRPr lang="en-US" sz="1400" dirty="0" smtClean="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a:t>
            </a:r>
            <a:r>
              <a:rPr lang="en-US" sz="1400" dirty="0" smtClean="0">
                <a:latin typeface="Arial" panose="020B0604020202020204" pitchFamily="34" charset="0"/>
                <a:cs typeface="Arial" panose="020B0604020202020204" pitchFamily="34" charset="0"/>
              </a:rPr>
              <a:t>hen a higher relative log index value, correlates to a smaller fatality/injury rate.</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Since the categories on the x axis are ranked from left to right with increasing job risk. We can see a positive slope, that indicates that people with a higher perception of risk have a lower fatality rate.</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 value for index 0 regression, is 8.73 (fatal log index)</a:t>
            </a:r>
          </a:p>
          <a:p>
            <a:r>
              <a:rPr lang="en-US" sz="1400" dirty="0" smtClean="0">
                <a:latin typeface="Arial" panose="020B0604020202020204" pitchFamily="34" charset="0"/>
                <a:cs typeface="Arial" panose="020B0604020202020204" pitchFamily="34" charset="0"/>
              </a:rPr>
              <a:t>The value for index 22 regression is 10.71 (fatal log index)</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Since these are log values </a:t>
            </a:r>
            <a:r>
              <a:rPr lang="en-US" sz="1400" dirty="0" smtClean="0">
                <a:latin typeface="Arial" panose="020B0604020202020204" pitchFamily="34" charset="0"/>
                <a:cs typeface="Arial" panose="020B0604020202020204" pitchFamily="34" charset="0"/>
              </a:rPr>
              <a:t>they </a:t>
            </a:r>
            <a:r>
              <a:rPr lang="en-US" sz="1400" dirty="0" smtClean="0">
                <a:latin typeface="Arial" panose="020B0604020202020204" pitchFamily="34" charset="0"/>
                <a:cs typeface="Arial" panose="020B0604020202020204" pitchFamily="34" charset="0"/>
              </a:rPr>
              <a:t>correspond to:</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True Fatal Index = 10 ^ (-1 * </a:t>
            </a:r>
            <a:r>
              <a:rPr lang="en-US" sz="1400" dirty="0" err="1" smtClean="0">
                <a:latin typeface="Arial" panose="020B0604020202020204" pitchFamily="34" charset="0"/>
                <a:cs typeface="Arial" panose="020B0604020202020204" pitchFamily="34" charset="0"/>
              </a:rPr>
              <a:t>logvalue</a:t>
            </a:r>
            <a:r>
              <a:rPr lang="en-US" sz="1400" dirty="0" smtClean="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Therefore:</a:t>
            </a:r>
          </a:p>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 real fatality index </a:t>
            </a:r>
            <a:r>
              <a:rPr lang="en-US" sz="1400" dirty="0">
                <a:latin typeface="Arial" panose="020B0604020202020204" pitchFamily="34" charset="0"/>
                <a:cs typeface="Arial" panose="020B0604020202020204" pitchFamily="34" charset="0"/>
              </a:rPr>
              <a:t>0 regression, is </a:t>
            </a:r>
            <a:r>
              <a:rPr lang="en-US" sz="1400" dirty="0" smtClean="0">
                <a:latin typeface="Arial" panose="020B0604020202020204" pitchFamily="34" charset="0"/>
                <a:cs typeface="Arial" panose="020B0604020202020204" pitchFamily="34" charset="0"/>
              </a:rPr>
              <a:t>1.841e-09</a:t>
            </a:r>
          </a:p>
          <a:p>
            <a:r>
              <a:rPr lang="en-US" sz="1400" dirty="0" smtClean="0">
                <a:latin typeface="Arial" panose="020B0604020202020204" pitchFamily="34" charset="0"/>
                <a:cs typeface="Arial" panose="020B0604020202020204" pitchFamily="34" charset="0"/>
              </a:rPr>
              <a:t>The </a:t>
            </a:r>
            <a:r>
              <a:rPr lang="en-US" sz="1400" dirty="0">
                <a:latin typeface="Arial" panose="020B0604020202020204" pitchFamily="34" charset="0"/>
                <a:cs typeface="Arial" panose="020B0604020202020204" pitchFamily="34" charset="0"/>
              </a:rPr>
              <a:t>real </a:t>
            </a:r>
            <a:r>
              <a:rPr lang="en-US" sz="1400" dirty="0" smtClean="0">
                <a:latin typeface="Arial" panose="020B0604020202020204" pitchFamily="34" charset="0"/>
                <a:cs typeface="Arial" panose="020B0604020202020204" pitchFamily="34" charset="0"/>
              </a:rPr>
              <a:t>fatality index 22 regression, is 1.94e-11 (smaller)</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This means that the occupation with the most risk for fatality being </a:t>
            </a:r>
            <a:r>
              <a:rPr lang="en-US" sz="1400" b="1" dirty="0" smtClean="0">
                <a:solidFill>
                  <a:srgbClr val="FF0000"/>
                </a:solidFill>
                <a:latin typeface="Arial" panose="020B0604020202020204" pitchFamily="34" charset="0"/>
                <a:cs typeface="Arial" panose="020B0604020202020204" pitchFamily="34" charset="0"/>
              </a:rPr>
              <a:t>Military Specific Operations</a:t>
            </a:r>
            <a:r>
              <a:rPr lang="en-US" sz="1400" dirty="0" smtClean="0">
                <a:latin typeface="Arial" panose="020B0604020202020204" pitchFamily="34" charset="0"/>
                <a:cs typeface="Arial" panose="020B0604020202020204" pitchFamily="34" charset="0"/>
              </a:rPr>
              <a:t>, actually had the least fatality index. </a:t>
            </a:r>
            <a:r>
              <a:rPr lang="en-US" sz="1400" dirty="0">
                <a:latin typeface="Arial" panose="020B0604020202020204" pitchFamily="34" charset="0"/>
                <a:cs typeface="Arial" panose="020B0604020202020204" pitchFamily="34" charset="0"/>
              </a:rPr>
              <a:t>T</a:t>
            </a:r>
            <a:r>
              <a:rPr lang="en-US" sz="1400" dirty="0" smtClean="0">
                <a:latin typeface="Arial" panose="020B0604020202020204" pitchFamily="34" charset="0"/>
                <a:cs typeface="Arial" panose="020B0604020202020204" pitchFamily="34" charset="0"/>
              </a:rPr>
              <a:t>he occupation with the least perceived risk, </a:t>
            </a:r>
            <a:r>
              <a:rPr lang="en-US" sz="1400" b="1" dirty="0" smtClean="0">
                <a:solidFill>
                  <a:srgbClr val="FF0000"/>
                </a:solidFill>
                <a:latin typeface="Arial" panose="020B0604020202020204" pitchFamily="34" charset="0"/>
                <a:cs typeface="Arial" panose="020B0604020202020204" pitchFamily="34" charset="0"/>
              </a:rPr>
              <a:t>Management Operations</a:t>
            </a:r>
            <a:r>
              <a:rPr lang="en-US" sz="1400" dirty="0" smtClean="0">
                <a:latin typeface="Arial" panose="020B0604020202020204" pitchFamily="34" charset="0"/>
                <a:cs typeface="Arial" panose="020B0604020202020204" pitchFamily="34" charset="0"/>
              </a:rPr>
              <a:t>, had the largest fatality index.</a:t>
            </a:r>
            <a:endParaRPr lang="en-US" sz="1400" dirty="0">
              <a:latin typeface="Arial" panose="020B0604020202020204" pitchFamily="34" charset="0"/>
              <a:cs typeface="Arial" panose="020B0604020202020204" pitchFamily="34" charset="0"/>
            </a:endParaRPr>
          </a:p>
        </p:txBody>
      </p:sp>
      <p:grpSp>
        <p:nvGrpSpPr>
          <p:cNvPr id="5" name="Group 4"/>
          <p:cNvGrpSpPr/>
          <p:nvPr/>
        </p:nvGrpSpPr>
        <p:grpSpPr>
          <a:xfrm>
            <a:off x="6362044" y="6464447"/>
            <a:ext cx="5179716" cy="289911"/>
            <a:chOff x="4502858" y="6478953"/>
            <a:chExt cx="3130761" cy="307777"/>
          </a:xfrm>
        </p:grpSpPr>
        <p:cxnSp>
          <p:nvCxnSpPr>
            <p:cNvPr id="15" name="Straight Arrow Connector 14"/>
            <p:cNvCxnSpPr/>
            <p:nvPr/>
          </p:nvCxnSpPr>
          <p:spPr>
            <a:xfrm>
              <a:off x="5223478" y="6641280"/>
              <a:ext cx="2410141" cy="9727"/>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02858" y="6478953"/>
              <a:ext cx="46358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risk</a:t>
              </a:r>
              <a:endParaRPr lang="en-US" sz="1400" dirty="0">
                <a:latin typeface="Arial" panose="020B0604020202020204" pitchFamily="34" charset="0"/>
                <a:cs typeface="Arial" panose="020B0604020202020204" pitchFamily="34" charset="0"/>
              </a:endParaRPr>
            </a:p>
          </p:txBody>
        </p:sp>
      </p:grpSp>
      <p:cxnSp>
        <p:nvCxnSpPr>
          <p:cNvPr id="8" name="Straight Arrow Connector 7"/>
          <p:cNvCxnSpPr/>
          <p:nvPr/>
        </p:nvCxnSpPr>
        <p:spPr>
          <a:xfrm flipV="1">
            <a:off x="5882640" y="1036176"/>
            <a:ext cx="23509" cy="3698384"/>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5041942" y="5208877"/>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a:t>
            </a:r>
            <a:r>
              <a:rPr lang="en-US" sz="1400" b="1" dirty="0" smtClean="0">
                <a:solidFill>
                  <a:srgbClr val="00B050"/>
                </a:solidFill>
                <a:latin typeface="Arial" panose="020B0604020202020204" pitchFamily="34" charset="0"/>
                <a:cs typeface="Arial" panose="020B0604020202020204" pitchFamily="34" charset="0"/>
              </a:rPr>
              <a:t>isk perception</a:t>
            </a:r>
            <a:endParaRPr lang="en-US" sz="14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6745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DATA OVERVIEW</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5883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8032" y="222967"/>
            <a:ext cx="10515600" cy="4351338"/>
          </a:xfrm>
        </p:spPr>
        <p:txBody>
          <a:bodyPr>
            <a:normAutofit/>
          </a:bodyPr>
          <a:lstStyle/>
          <a:p>
            <a:pPr marL="0" indent="0">
              <a:buNone/>
            </a:pPr>
            <a:r>
              <a:rPr lang="en-US" sz="1600" dirty="0" smtClean="0">
                <a:latin typeface="Arial" panose="020B0604020202020204" pitchFamily="34" charset="0"/>
                <a:cs typeface="Arial" panose="020B0604020202020204" pitchFamily="34" charset="0"/>
              </a:rPr>
              <a:t>Data Overview:</a:t>
            </a:r>
            <a:endParaRPr lang="en-US" sz="1600" dirty="0">
              <a:latin typeface="Arial" panose="020B0604020202020204" pitchFamily="34" charset="0"/>
              <a:cs typeface="Arial" panose="020B0604020202020204" pitchFamily="34" charset="0"/>
            </a:endParaRPr>
          </a:p>
          <a:p>
            <a:pPr marL="0" indent="0">
              <a:buNone/>
            </a:pPr>
            <a:endParaRPr lang="en-US" sz="1600" dirty="0" smtClean="0">
              <a:latin typeface="Arial" panose="020B0604020202020204" pitchFamily="34" charset="0"/>
              <a:cs typeface="Arial" panose="020B0604020202020204" pitchFamily="34" charset="0"/>
            </a:endParaRPr>
          </a:p>
          <a:p>
            <a:pPr marL="0" indent="0">
              <a:buNone/>
            </a:pPr>
            <a:r>
              <a:rPr lang="en-US" sz="1600" dirty="0" smtClean="0">
                <a:latin typeface="Arial" panose="020B0604020202020204" pitchFamily="34" charset="0"/>
                <a:cs typeface="Arial" panose="020B0604020202020204" pitchFamily="34" charset="0"/>
              </a:rPr>
              <a:t>For our proposed risk analysis, we will be obtaining fatality and workplace injury data from the department of US labor statistics. </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These variables are GENDER, AGE, LENGTHOFSERVICE, RACE, and SOCJOBCODE. </a:t>
            </a: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smtClean="0">
                <a:latin typeface="Arial" panose="020B0604020202020204" pitchFamily="34" charset="0"/>
                <a:cs typeface="Arial" panose="020B0604020202020204" pitchFamily="34" charset="0"/>
              </a:rPr>
              <a:t>The SOCJOBCODE is a numerical valued categorical classification system, that is used to encode the occupational type, however it is encoded in such a way, that it can also be used as an independent variable. The SOC job code number is a six digit number, where the powers of 10 place value, implement a value of manual operation encoding.  The numerical range of this encoding is also enumerated in increasing risk order, since the employment classifications at the lower range of value represents an occupation with a higher degree of administration type work.</a:t>
            </a:r>
          </a:p>
          <a:p>
            <a:pPr marL="0" indent="0">
              <a:buNone/>
            </a:pPr>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7" name="TextBox 6"/>
          <p:cNvSpPr txBox="1"/>
          <p:nvPr/>
        </p:nvSpPr>
        <p:spPr>
          <a:xfrm>
            <a:off x="4802590" y="3480623"/>
            <a:ext cx="3159839" cy="2923877"/>
          </a:xfrm>
          <a:prstGeom prst="rect">
            <a:avLst/>
          </a:prstGeom>
          <a:noFill/>
        </p:spPr>
        <p:txBody>
          <a:bodyPr wrap="none" rtlCol="0">
            <a:spAutoFit/>
          </a:bodyPr>
          <a:lstStyle/>
          <a:p>
            <a:r>
              <a:rPr lang="en-US" sz="800" dirty="0"/>
              <a:t>11-XXXX  Management Occupations</a:t>
            </a:r>
          </a:p>
          <a:p>
            <a:r>
              <a:rPr lang="en-US" sz="800" dirty="0"/>
              <a:t>13-XXXX  Business and Financial Operations Occupations</a:t>
            </a:r>
          </a:p>
          <a:p>
            <a:r>
              <a:rPr lang="en-US" sz="800" dirty="0"/>
              <a:t>15-XXXX  Computer and Mathematical Occupations</a:t>
            </a:r>
          </a:p>
          <a:p>
            <a:r>
              <a:rPr lang="en-US" sz="800" dirty="0"/>
              <a:t>17-XXXX  Architecture and Engineering Occupations</a:t>
            </a:r>
          </a:p>
          <a:p>
            <a:r>
              <a:rPr lang="en-US" sz="800" dirty="0"/>
              <a:t>19-XXXX  Life, Physical, and Social Science Occupations</a:t>
            </a:r>
          </a:p>
          <a:p>
            <a:r>
              <a:rPr lang="en-US" sz="800" dirty="0"/>
              <a:t>21-XXXX  Community and Social Service Occupations</a:t>
            </a:r>
          </a:p>
          <a:p>
            <a:r>
              <a:rPr lang="en-US" sz="800" dirty="0"/>
              <a:t>23-XXXX  Legal Occupations</a:t>
            </a:r>
          </a:p>
          <a:p>
            <a:r>
              <a:rPr lang="en-US" sz="800" dirty="0"/>
              <a:t>25-XXXX  Educational Instruction and Library Occupations</a:t>
            </a:r>
          </a:p>
          <a:p>
            <a:r>
              <a:rPr lang="en-US" sz="800" dirty="0"/>
              <a:t>27-XXXX  Arts, Design, Entertainment, Sports, and Media Occupations</a:t>
            </a:r>
          </a:p>
          <a:p>
            <a:r>
              <a:rPr lang="en-US" sz="800" dirty="0"/>
              <a:t>29-XXXX  Healthcare Practitioners and Technical Occupations</a:t>
            </a:r>
          </a:p>
          <a:p>
            <a:r>
              <a:rPr lang="en-US" sz="800" dirty="0"/>
              <a:t>31-XXXX  Healthcare Support Occupations</a:t>
            </a:r>
          </a:p>
          <a:p>
            <a:r>
              <a:rPr lang="en-US" sz="800" dirty="0"/>
              <a:t>33-XXXX  Protective Service Occupations</a:t>
            </a:r>
          </a:p>
          <a:p>
            <a:r>
              <a:rPr lang="en-US" sz="800" dirty="0"/>
              <a:t>35-XXXX  Food Preparation and Serving Related Occupations</a:t>
            </a:r>
          </a:p>
          <a:p>
            <a:r>
              <a:rPr lang="en-US" sz="800" dirty="0"/>
              <a:t>37-XXXX  Building and Grounds Cleaning and Maintenance Occupations</a:t>
            </a:r>
          </a:p>
          <a:p>
            <a:r>
              <a:rPr lang="en-US" sz="800" dirty="0"/>
              <a:t>39-XXXX  Personal Care and Service Occupations</a:t>
            </a:r>
          </a:p>
          <a:p>
            <a:r>
              <a:rPr lang="en-US" sz="800" dirty="0"/>
              <a:t>41-XXXX  Sales and Related Occupations</a:t>
            </a:r>
          </a:p>
          <a:p>
            <a:r>
              <a:rPr lang="en-US" sz="800" dirty="0"/>
              <a:t>43-XXXX  Office and Administrative Support Occupations</a:t>
            </a:r>
          </a:p>
          <a:p>
            <a:r>
              <a:rPr lang="en-US" sz="800" dirty="0"/>
              <a:t>45-XXXX  Farming, Fishing, and Forestry Occupations</a:t>
            </a:r>
          </a:p>
          <a:p>
            <a:r>
              <a:rPr lang="en-US" sz="800" dirty="0"/>
              <a:t>47-XXXX  Construction and Extraction Occupations</a:t>
            </a:r>
          </a:p>
          <a:p>
            <a:r>
              <a:rPr lang="en-US" sz="800" dirty="0"/>
              <a:t>49-XXXX  Installation, Maintenance, and Repair Occupations</a:t>
            </a:r>
          </a:p>
          <a:p>
            <a:r>
              <a:rPr lang="en-US" sz="800" dirty="0"/>
              <a:t>51-XXXX  Production Occupations</a:t>
            </a:r>
          </a:p>
          <a:p>
            <a:r>
              <a:rPr lang="en-US" sz="800" dirty="0"/>
              <a:t>53-XXXX  Transportation and Material Moving Occupations</a:t>
            </a:r>
          </a:p>
          <a:p>
            <a:r>
              <a:rPr lang="en-US" sz="800" dirty="0"/>
              <a:t>55-XXXX  Military Specific </a:t>
            </a:r>
            <a:r>
              <a:rPr lang="en-US" sz="800" dirty="0" smtClean="0"/>
              <a:t>Occupations</a:t>
            </a:r>
            <a:endParaRPr lang="en-US" sz="800" dirty="0"/>
          </a:p>
        </p:txBody>
      </p:sp>
      <p:cxnSp>
        <p:nvCxnSpPr>
          <p:cNvPr id="8" name="Straight Arrow Connector 7"/>
          <p:cNvCxnSpPr/>
          <p:nvPr/>
        </p:nvCxnSpPr>
        <p:spPr>
          <a:xfrm>
            <a:off x="4376277" y="3762414"/>
            <a:ext cx="0" cy="2552851"/>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484197" y="3269048"/>
            <a:ext cx="1583799"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A</a:t>
            </a:r>
            <a:r>
              <a:rPr lang="en-US" sz="1400" dirty="0" smtClean="0">
                <a:latin typeface="Arial" panose="020B0604020202020204" pitchFamily="34" charset="0"/>
                <a:cs typeface="Arial" panose="020B0604020202020204" pitchFamily="34" charset="0"/>
              </a:rPr>
              <a:t>dministrative</a:t>
            </a:r>
            <a:endParaRPr lang="en-US" sz="1400" dirty="0">
              <a:latin typeface="Arial" panose="020B0604020202020204" pitchFamily="34" charset="0"/>
              <a:cs typeface="Arial" panose="020B0604020202020204" pitchFamily="34" charset="0"/>
            </a:endParaRPr>
          </a:p>
        </p:txBody>
      </p:sp>
      <p:sp>
        <p:nvSpPr>
          <p:cNvPr id="10" name="Rectangle 9"/>
          <p:cNvSpPr/>
          <p:nvPr/>
        </p:nvSpPr>
        <p:spPr>
          <a:xfrm>
            <a:off x="3090579" y="6310349"/>
            <a:ext cx="1712011" cy="307777"/>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Non-Administrative</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1502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189" y="97765"/>
            <a:ext cx="10515600" cy="5797401"/>
          </a:xfrm>
        </p:spPr>
        <p:txBody>
          <a:bodyPr>
            <a:normAutofit/>
          </a:bodyPr>
          <a:lstStyle/>
          <a:p>
            <a:pPr marL="0" indent="0">
              <a:buNone/>
            </a:pPr>
            <a:r>
              <a:rPr lang="en-US" sz="1800" dirty="0" smtClean="0">
                <a:latin typeface="Arial" panose="020B0604020202020204" pitchFamily="34" charset="0"/>
                <a:cs typeface="Arial" panose="020B0604020202020204" pitchFamily="34" charset="0"/>
              </a:rPr>
              <a:t>Data Methodology:  (file structure)</a:t>
            </a:r>
            <a:endParaRPr lang="en-US" sz="18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All the data was collected from the US department of Labor , and uploaded to a GITHUB repository. A series of </a:t>
            </a:r>
            <a:r>
              <a:rPr lang="en-US" sz="1400" dirty="0" err="1" smtClean="0">
                <a:latin typeface="Arial" panose="020B0604020202020204" pitchFamily="34" charset="0"/>
                <a:cs typeface="Arial" panose="020B0604020202020204" pitchFamily="34" charset="0"/>
              </a:rPr>
              <a:t>Jupyter</a:t>
            </a:r>
            <a:r>
              <a:rPr lang="en-US" sz="1400" dirty="0" smtClean="0">
                <a:latin typeface="Arial" panose="020B0604020202020204" pitchFamily="34" charset="0"/>
                <a:cs typeface="Arial" panose="020B0604020202020204" pitchFamily="34" charset="0"/>
              </a:rPr>
              <a:t> python programs was created to parse the data for analysis. The data is stored as individual files for each independent variable:</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In each file you will find eight sample values for each SOC job category, as shown below:</a:t>
            </a: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graphicFrame>
        <p:nvGraphicFramePr>
          <p:cNvPr id="4" name="Table 4">
            <a:extLst>
              <a:ext uri="{FF2B5EF4-FFF2-40B4-BE49-F238E27FC236}">
                <a16:creationId xmlns:a16="http://schemas.microsoft.com/office/drawing/2014/main" id="{E6368074-80DF-405B-9CB8-44AE5D8B19D9}"/>
              </a:ext>
            </a:extLst>
          </p:cNvPr>
          <p:cNvGraphicFramePr>
            <a:graphicFrameLocks/>
          </p:cNvGraphicFramePr>
          <p:nvPr>
            <p:extLst>
              <p:ext uri="{D42A27DB-BD31-4B8C-83A1-F6EECF244321}">
                <p14:modId xmlns:p14="http://schemas.microsoft.com/office/powerpoint/2010/main" val="381199873"/>
              </p:ext>
            </p:extLst>
          </p:nvPr>
        </p:nvGraphicFramePr>
        <p:xfrm>
          <a:off x="838200" y="1098799"/>
          <a:ext cx="11068748" cy="2484120"/>
        </p:xfrm>
        <a:graphic>
          <a:graphicData uri="http://schemas.openxmlformats.org/drawingml/2006/table">
            <a:tbl>
              <a:tblPr firstRow="1" bandRow="1">
                <a:tableStyleId>{5C22544A-7EE6-4342-B048-85BDC9FD1C3A}</a:tableStyleId>
              </a:tblPr>
              <a:tblGrid>
                <a:gridCol w="1217851">
                  <a:extLst>
                    <a:ext uri="{9D8B030D-6E8A-4147-A177-3AD203B41FA5}">
                      <a16:colId xmlns:a16="http://schemas.microsoft.com/office/drawing/2014/main" val="2186497179"/>
                    </a:ext>
                  </a:extLst>
                </a:gridCol>
                <a:gridCol w="2072834">
                  <a:extLst>
                    <a:ext uri="{9D8B030D-6E8A-4147-A177-3AD203B41FA5}">
                      <a16:colId xmlns:a16="http://schemas.microsoft.com/office/drawing/2014/main" val="4036160090"/>
                    </a:ext>
                  </a:extLst>
                </a:gridCol>
                <a:gridCol w="2072834">
                  <a:extLst>
                    <a:ext uri="{9D8B030D-6E8A-4147-A177-3AD203B41FA5}">
                      <a16:colId xmlns:a16="http://schemas.microsoft.com/office/drawing/2014/main" val="2824248566"/>
                    </a:ext>
                  </a:extLst>
                </a:gridCol>
                <a:gridCol w="2240635">
                  <a:extLst>
                    <a:ext uri="{9D8B030D-6E8A-4147-A177-3AD203B41FA5}">
                      <a16:colId xmlns:a16="http://schemas.microsoft.com/office/drawing/2014/main" val="2014804915"/>
                    </a:ext>
                  </a:extLst>
                </a:gridCol>
                <a:gridCol w="3464594">
                  <a:extLst>
                    <a:ext uri="{9D8B030D-6E8A-4147-A177-3AD203B41FA5}">
                      <a16:colId xmlns:a16="http://schemas.microsoft.com/office/drawing/2014/main" val="18295403"/>
                    </a:ext>
                  </a:extLst>
                </a:gridCol>
              </a:tblGrid>
              <a:tr h="386137">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Age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Gender</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Length of Service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Race</a:t>
                      </a:r>
                    </a:p>
                  </a:txBody>
                  <a:tcPr>
                    <a:solidFill>
                      <a:srgbClr val="FFC000"/>
                    </a:solidFill>
                  </a:tcPr>
                </a:tc>
                <a:extLst>
                  <a:ext uri="{0D108BD9-81ED-4DB2-BD59-A6C34878D82A}">
                    <a16:rowId xmlns:a16="http://schemas.microsoft.com/office/drawing/2014/main" val="2168200810"/>
                  </a:ext>
                </a:extLst>
              </a:tr>
              <a:tr h="338223">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extLst>
                  <a:ext uri="{0D108BD9-81ED-4DB2-BD59-A6C34878D82A}">
                    <a16:rowId xmlns:a16="http://schemas.microsoft.com/office/drawing/2014/main" val="662973504"/>
                  </a:ext>
                </a:extLst>
              </a:tr>
              <a:tr h="1419412">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NF_AGE_14to15_all.xlsx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NF_AGE_16to19_all.xlsx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NF_AGE_20to24_all.xlsx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NF_AGE_25to34_all.xlsx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NF_AGE_35to44_all.xlsx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NF_AGE_45to54_all.xlsx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NF_AGE_55to64_all.xlsx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NF_AGE_65plus_all.xlsx	</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NF_AGE_NR_all.xlsx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82880" marR="7620" marT="7620" marB="0"/>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NF_GENDER_F_all.xlsx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NF_GENDER_M_all.xlsx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NF_GENDER_NR_all.xlsx</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NF_LOS_ltg3mos_all.xlsx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NF_LOS_3to11mos_all.xlsx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NF_LOS_1to5yr_all.xlsx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NF_LOS_5plus_all.xlsx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NF_LOS_NR_all.xlsx	</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NF_RBX_Asian_all.xlsx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NF_RDX_Hispanic_all.xlsx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NF_REX_Hawaiian_all.xlsx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NF_RFX_White_all.xlsx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NF_RGX_NR_all.xlsx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NF_RHX_Multi_all.xlsx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NF_RIX_Hispanic_all.xlsx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NF_RCX_Black_AfricanAmerican_all.xlsx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NF_RAX_AmericanIndian_AlaskaNative_all.xlsx</a:t>
                      </a:r>
                      <a:endParaRPr lang="en-US" sz="11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78344214"/>
                  </a:ext>
                </a:extLst>
              </a:tr>
            </a:tbl>
          </a:graphicData>
        </a:graphic>
      </p:graphicFrame>
      <p:pic>
        <p:nvPicPr>
          <p:cNvPr id="6" name="Picture 5"/>
          <p:cNvPicPr>
            <a:picLocks noChangeAspect="1"/>
          </p:cNvPicPr>
          <p:nvPr/>
        </p:nvPicPr>
        <p:blipFill>
          <a:blip r:embed="rId2"/>
          <a:stretch>
            <a:fillRect/>
          </a:stretch>
        </p:blipFill>
        <p:spPr>
          <a:xfrm>
            <a:off x="769189" y="4066996"/>
            <a:ext cx="11137759" cy="2611652"/>
          </a:xfrm>
          <a:prstGeom prst="rect">
            <a:avLst/>
          </a:prstGeom>
        </p:spPr>
      </p:pic>
    </p:spTree>
    <p:extLst>
      <p:ext uri="{BB962C8B-B14F-4D97-AF65-F5344CB8AC3E}">
        <p14:creationId xmlns:p14="http://schemas.microsoft.com/office/powerpoint/2010/main" val="177153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1928" y="6273225"/>
            <a:ext cx="8262326" cy="584775"/>
          </a:xfrm>
          <a:prstGeom prst="rect">
            <a:avLst/>
          </a:prstGeom>
          <a:noFill/>
        </p:spPr>
        <p:txBody>
          <a:bodyPr wrap="none" rtlCol="0">
            <a:spAutoFit/>
          </a:bodyPr>
          <a:lstStyle/>
          <a:p>
            <a:r>
              <a:rPr lang="en-US" dirty="0" smtClean="0"/>
              <a:t> (</a:t>
            </a:r>
            <a:r>
              <a:rPr lang="en-US" dirty="0">
                <a:hlinkClick r:id="rId2"/>
              </a:rPr>
              <a:t>https://</a:t>
            </a:r>
            <a:r>
              <a:rPr lang="en-US" dirty="0" smtClean="0">
                <a:hlinkClick r:id="rId2"/>
              </a:rPr>
              <a:t>github.com/ehsintegration/yfd-phd-bls-data/blob/master/DATA/SOC_all.xlsx</a:t>
            </a:r>
            <a:r>
              <a:rPr lang="en-US" dirty="0" smtClean="0"/>
              <a:t>)</a:t>
            </a:r>
          </a:p>
          <a:p>
            <a:pPr marL="285750" indent="-285750">
              <a:buFont typeface="Arial" panose="020B0604020202020204" pitchFamily="34" charset="0"/>
              <a:buChar char="•"/>
            </a:pPr>
            <a:r>
              <a:rPr lang="en-US" sz="1400" dirty="0" smtClean="0">
                <a:solidFill>
                  <a:srgbClr val="00B050"/>
                </a:solidFill>
              </a:rPr>
              <a:t>The following file contains the standard occupational coding that is used to index the data.</a:t>
            </a:r>
          </a:p>
        </p:txBody>
      </p:sp>
      <p:sp>
        <p:nvSpPr>
          <p:cNvPr id="5" name="TextBox 4"/>
          <p:cNvSpPr txBox="1"/>
          <p:nvPr/>
        </p:nvSpPr>
        <p:spPr>
          <a:xfrm>
            <a:off x="1897811" y="1690777"/>
            <a:ext cx="184731" cy="276999"/>
          </a:xfrm>
          <a:prstGeom prst="rect">
            <a:avLst/>
          </a:prstGeom>
          <a:noFill/>
        </p:spPr>
        <p:txBody>
          <a:bodyPr wrap="none" rtlCol="0">
            <a:spAutoFit/>
          </a:bodyPr>
          <a:lstStyle/>
          <a:p>
            <a:endParaRPr lang="en-US" sz="1200" dirty="0"/>
          </a:p>
        </p:txBody>
      </p:sp>
      <p:sp>
        <p:nvSpPr>
          <p:cNvPr id="6" name="TextBox 5"/>
          <p:cNvSpPr txBox="1"/>
          <p:nvPr/>
        </p:nvSpPr>
        <p:spPr>
          <a:xfrm>
            <a:off x="1696528" y="2001617"/>
            <a:ext cx="45719" cy="369332"/>
          </a:xfrm>
          <a:prstGeom prst="rect">
            <a:avLst/>
          </a:prstGeom>
          <a:noFill/>
        </p:spPr>
        <p:txBody>
          <a:bodyPr wrap="square" rtlCol="0">
            <a:spAutoFit/>
          </a:bodyPr>
          <a:lstStyle/>
          <a:p>
            <a:endParaRPr lang="en-US" dirty="0"/>
          </a:p>
        </p:txBody>
      </p:sp>
      <p:sp>
        <p:nvSpPr>
          <p:cNvPr id="7" name="TextBox 6"/>
          <p:cNvSpPr txBox="1"/>
          <p:nvPr/>
        </p:nvSpPr>
        <p:spPr>
          <a:xfrm>
            <a:off x="925902" y="1514087"/>
            <a:ext cx="4019883" cy="4708981"/>
          </a:xfrm>
          <a:prstGeom prst="rect">
            <a:avLst/>
          </a:prstGeom>
          <a:noFill/>
        </p:spPr>
        <p:txBody>
          <a:bodyPr wrap="none" rtlCol="0">
            <a:spAutoFit/>
          </a:bodyPr>
          <a:lstStyle/>
          <a:p>
            <a:r>
              <a:rPr lang="en-US" sz="1200" dirty="0"/>
              <a:t>11-0000 Management Occupations</a:t>
            </a:r>
          </a:p>
          <a:p>
            <a:r>
              <a:rPr lang="en-US" sz="1200" dirty="0"/>
              <a:t>11-1000 Top Executives</a:t>
            </a:r>
          </a:p>
          <a:p>
            <a:r>
              <a:rPr lang="en-US" sz="1200" dirty="0"/>
              <a:t>11-1010 Chief Executives</a:t>
            </a:r>
          </a:p>
          <a:p>
            <a:r>
              <a:rPr lang="en-US" sz="1200" dirty="0"/>
              <a:t>11-1011 Chief Executives</a:t>
            </a:r>
          </a:p>
          <a:p>
            <a:r>
              <a:rPr lang="en-US" sz="1200" dirty="0"/>
              <a:t>11-1020 General and Operations Managers</a:t>
            </a:r>
          </a:p>
          <a:p>
            <a:r>
              <a:rPr lang="en-US" sz="1200" dirty="0"/>
              <a:t>11-1021 General and Operations Managers</a:t>
            </a:r>
          </a:p>
          <a:p>
            <a:r>
              <a:rPr lang="en-US" sz="1200" dirty="0"/>
              <a:t>11-1030 Legislators</a:t>
            </a:r>
          </a:p>
          <a:p>
            <a:r>
              <a:rPr lang="en-US" sz="1200" dirty="0"/>
              <a:t>11-1031 Legislators</a:t>
            </a:r>
          </a:p>
          <a:p>
            <a:r>
              <a:rPr lang="en-US" sz="1200" dirty="0" smtClean="0"/>
              <a:t>11-2000 Advertising</a:t>
            </a:r>
            <a:r>
              <a:rPr lang="en-US" sz="1200" dirty="0"/>
              <a:t>, Marketing, Promotions, Public Relations,</a:t>
            </a:r>
          </a:p>
          <a:p>
            <a:r>
              <a:rPr lang="en-US" sz="1200" dirty="0"/>
              <a:t>and Sales Managers</a:t>
            </a:r>
          </a:p>
          <a:p>
            <a:r>
              <a:rPr lang="en-US" sz="1200" dirty="0"/>
              <a:t>11-2010 Advertising and Promotions Managers</a:t>
            </a:r>
          </a:p>
          <a:p>
            <a:r>
              <a:rPr lang="en-US" sz="1200" dirty="0"/>
              <a:t>11-2011 Advertising and Promotions Managers</a:t>
            </a:r>
          </a:p>
          <a:p>
            <a:r>
              <a:rPr lang="en-US" sz="1200" dirty="0"/>
              <a:t>11-2020 Marketing and Sales Managers</a:t>
            </a:r>
          </a:p>
          <a:p>
            <a:r>
              <a:rPr lang="en-US" sz="1200" dirty="0"/>
              <a:t>11-2021 Marketing Managers</a:t>
            </a:r>
          </a:p>
          <a:p>
            <a:r>
              <a:rPr lang="en-US" sz="1200" dirty="0"/>
              <a:t>11-2022 Sales Managers</a:t>
            </a:r>
          </a:p>
          <a:p>
            <a:r>
              <a:rPr lang="en-US" sz="1200" dirty="0"/>
              <a:t>11-2030 Public Relations Managers</a:t>
            </a:r>
          </a:p>
          <a:p>
            <a:r>
              <a:rPr lang="en-US" sz="1200" dirty="0"/>
              <a:t>11-2031 Public Relations Managers</a:t>
            </a:r>
          </a:p>
          <a:p>
            <a:r>
              <a:rPr lang="en-US" sz="1200" dirty="0"/>
              <a:t>11-3000 Operations Specialties Managers</a:t>
            </a:r>
          </a:p>
          <a:p>
            <a:r>
              <a:rPr lang="en-US" sz="1200" dirty="0"/>
              <a:t>11-3010 Administrative Services Managers</a:t>
            </a:r>
          </a:p>
          <a:p>
            <a:r>
              <a:rPr lang="en-US" sz="1200" dirty="0"/>
              <a:t>11-3011 Administrative Services Managers</a:t>
            </a:r>
          </a:p>
          <a:p>
            <a:r>
              <a:rPr lang="en-US" sz="1200" dirty="0"/>
              <a:t>11-3020 Computer and Information Systems </a:t>
            </a:r>
            <a:r>
              <a:rPr lang="en-US" sz="1200" dirty="0" smtClean="0"/>
              <a:t>Managers</a:t>
            </a:r>
          </a:p>
          <a:p>
            <a:r>
              <a:rPr lang="en-US" sz="1200" dirty="0" smtClean="0"/>
              <a:t>.</a:t>
            </a:r>
          </a:p>
          <a:p>
            <a:r>
              <a:rPr lang="en-US" sz="1200" dirty="0" smtClean="0"/>
              <a:t>.</a:t>
            </a:r>
          </a:p>
          <a:p>
            <a:r>
              <a:rPr lang="en-US" sz="1200" dirty="0" smtClean="0"/>
              <a:t>.</a:t>
            </a:r>
          </a:p>
          <a:p>
            <a:endParaRPr lang="en-US" sz="1200" dirty="0"/>
          </a:p>
        </p:txBody>
      </p:sp>
      <p:sp>
        <p:nvSpPr>
          <p:cNvPr id="8" name="TextBox 7"/>
          <p:cNvSpPr txBox="1"/>
          <p:nvPr/>
        </p:nvSpPr>
        <p:spPr>
          <a:xfrm>
            <a:off x="5618671" y="1391729"/>
            <a:ext cx="6499215" cy="5262979"/>
          </a:xfrm>
          <a:prstGeom prst="rect">
            <a:avLst/>
          </a:prstGeom>
          <a:noFill/>
        </p:spPr>
        <p:txBody>
          <a:bodyPr wrap="none" rtlCol="0">
            <a:spAutoFit/>
          </a:bodyPr>
          <a:lstStyle/>
          <a:p>
            <a:r>
              <a:rPr lang="en-US" sz="1200" dirty="0" smtClean="0"/>
              <a:t>.</a:t>
            </a:r>
          </a:p>
          <a:p>
            <a:r>
              <a:rPr lang="en-US" sz="1200" dirty="0" smtClean="0"/>
              <a:t>.</a:t>
            </a:r>
          </a:p>
          <a:p>
            <a:r>
              <a:rPr lang="en-US" sz="1200" dirty="0" smtClean="0"/>
              <a:t>11-9140 </a:t>
            </a:r>
            <a:r>
              <a:rPr lang="en-US" sz="1200" dirty="0"/>
              <a:t>Property, Real Estate, and Community </a:t>
            </a:r>
            <a:r>
              <a:rPr lang="en-US" sz="1200" dirty="0" err="1"/>
              <a:t>AssociationManagers</a:t>
            </a:r>
            <a:endParaRPr lang="en-US" sz="1200" dirty="0"/>
          </a:p>
          <a:p>
            <a:r>
              <a:rPr lang="en-US" sz="1200" dirty="0"/>
              <a:t>11-9141 Property, Real Estate, and Community Association Managers</a:t>
            </a:r>
          </a:p>
          <a:p>
            <a:r>
              <a:rPr lang="en-US" sz="1200" dirty="0"/>
              <a:t>11-9150 Social and Community Service Managers</a:t>
            </a:r>
          </a:p>
          <a:p>
            <a:r>
              <a:rPr lang="en-US" sz="1200" dirty="0"/>
              <a:t>11-9151 Social and Community Service Managers</a:t>
            </a:r>
          </a:p>
          <a:p>
            <a:r>
              <a:rPr lang="en-US" sz="1200" dirty="0"/>
              <a:t>11-9190 Miscellaneous Managers</a:t>
            </a:r>
          </a:p>
          <a:p>
            <a:r>
              <a:rPr lang="en-US" sz="1200" dirty="0"/>
              <a:t>11-9199 Managers, All Other</a:t>
            </a:r>
          </a:p>
          <a:p>
            <a:r>
              <a:rPr lang="en-US" sz="1200" dirty="0"/>
              <a:t>13-0000 Business and Financial Operations</a:t>
            </a:r>
          </a:p>
          <a:p>
            <a:r>
              <a:rPr lang="en-US" sz="1200" dirty="0"/>
              <a:t>13-1000 Business Operations Specialists</a:t>
            </a:r>
          </a:p>
          <a:p>
            <a:r>
              <a:rPr lang="en-US" sz="1200" dirty="0"/>
              <a:t>13-1010 Agents and Business Managers of Artists, Performers, and Athletes</a:t>
            </a:r>
          </a:p>
          <a:p>
            <a:r>
              <a:rPr lang="en-US" sz="1200" dirty="0"/>
              <a:t>13-1011 Agents and Business Managers of Artists, Performers, and Athletes</a:t>
            </a:r>
          </a:p>
          <a:p>
            <a:r>
              <a:rPr lang="en-US" sz="1200" dirty="0"/>
              <a:t>13-1020 Buyers and Purchasing Agents</a:t>
            </a:r>
          </a:p>
          <a:p>
            <a:r>
              <a:rPr lang="en-US" sz="1200" dirty="0"/>
              <a:t>13-1021 Purchasing Agents and Buyers, Farm Products</a:t>
            </a:r>
          </a:p>
          <a:p>
            <a:r>
              <a:rPr lang="en-US" sz="1200" dirty="0"/>
              <a:t>13-1022 Wholesale and Retail Buyers, Except Farm Products</a:t>
            </a:r>
          </a:p>
          <a:p>
            <a:r>
              <a:rPr lang="en-US" sz="1200" dirty="0"/>
              <a:t>13-1023 Purchasing Agents, Except Wholesale, Retail, and Farm Products</a:t>
            </a:r>
          </a:p>
          <a:p>
            <a:r>
              <a:rPr lang="en-US" sz="1200" dirty="0"/>
              <a:t>13-1030 Claims Adjusters, Appraisers, Examiners, and Investigators</a:t>
            </a:r>
          </a:p>
          <a:p>
            <a:r>
              <a:rPr lang="en-US" sz="1200" dirty="0"/>
              <a:t>13-1031 Claims Adjusters, Examiners, and Investigators</a:t>
            </a:r>
          </a:p>
          <a:p>
            <a:r>
              <a:rPr lang="en-US" sz="1200" dirty="0"/>
              <a:t>13-1032 Insurance Appraisers, Auto Damage</a:t>
            </a:r>
          </a:p>
          <a:p>
            <a:r>
              <a:rPr lang="en-US" sz="1200" dirty="0"/>
              <a:t>13-1040 Compliance Officers, Except Agriculture, Construction, Health and Safety, and Transportation</a:t>
            </a:r>
          </a:p>
          <a:p>
            <a:r>
              <a:rPr lang="en-US" sz="1200" dirty="0"/>
              <a:t>13-1041 Compliance Officers, Except Agriculture, Construction, Health and Safety, and Transportation</a:t>
            </a:r>
          </a:p>
          <a:p>
            <a:r>
              <a:rPr lang="en-US" sz="1200" dirty="0"/>
              <a:t>13-1050 Cost Estimators</a:t>
            </a:r>
          </a:p>
          <a:p>
            <a:r>
              <a:rPr lang="en-US" sz="1200" dirty="0"/>
              <a:t>13-1051 Cost Estimators</a:t>
            </a:r>
          </a:p>
          <a:p>
            <a:r>
              <a:rPr lang="en-US" sz="1200" dirty="0"/>
              <a:t>13-1060 Emergency Management Specialists</a:t>
            </a:r>
          </a:p>
          <a:p>
            <a:r>
              <a:rPr lang="en-US" sz="1200" dirty="0"/>
              <a:t>13-1061 Emergency Management Specialists</a:t>
            </a:r>
          </a:p>
          <a:p>
            <a:r>
              <a:rPr lang="en-US" sz="1200" dirty="0"/>
              <a:t>13-1070 Human Resources, Training, and Labor Relations </a:t>
            </a:r>
            <a:endParaRPr lang="en-US" sz="1200" dirty="0" smtClean="0"/>
          </a:p>
          <a:p>
            <a:r>
              <a:rPr lang="en-US" sz="1200" dirty="0" smtClean="0"/>
              <a:t>.</a:t>
            </a:r>
          </a:p>
          <a:p>
            <a:r>
              <a:rPr lang="en-US" sz="1200" dirty="0" smtClean="0"/>
              <a:t>.</a:t>
            </a:r>
          </a:p>
        </p:txBody>
      </p:sp>
      <p:sp>
        <p:nvSpPr>
          <p:cNvPr id="9" name="Title 1">
            <a:extLst>
              <a:ext uri="{FF2B5EF4-FFF2-40B4-BE49-F238E27FC236}">
                <a16:creationId xmlns:a16="http://schemas.microsoft.com/office/drawing/2014/main" id="{9F819CDC-0A7C-497A-AC0E-6638558CAB57}"/>
              </a:ext>
            </a:extLst>
          </p:cNvPr>
          <p:cNvSpPr txBox="1">
            <a:spLocks/>
          </p:cNvSpPr>
          <p:nvPr/>
        </p:nvSpPr>
        <p:spPr>
          <a:xfrm>
            <a:off x="666722" y="152023"/>
            <a:ext cx="11065035" cy="369087"/>
          </a:xfrm>
          <a:prstGeom prst="rect">
            <a:avLst/>
          </a:prstGeom>
          <a:solidFill>
            <a:schemeClr val="accent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Occupation Type: SOC </a:t>
            </a:r>
            <a:r>
              <a:rPr lang="en-US" sz="2000" b="1" dirty="0"/>
              <a:t>Standard Occupational Classification </a:t>
            </a:r>
          </a:p>
        </p:txBody>
      </p:sp>
      <p:sp>
        <p:nvSpPr>
          <p:cNvPr id="10" name="Content Placeholder 2"/>
          <p:cNvSpPr>
            <a:spLocks noGrp="1"/>
          </p:cNvSpPr>
          <p:nvPr>
            <p:ph idx="1"/>
          </p:nvPr>
        </p:nvSpPr>
        <p:spPr>
          <a:xfrm>
            <a:off x="701928" y="683358"/>
            <a:ext cx="10515600" cy="1090672"/>
          </a:xfrm>
        </p:spPr>
        <p:txBody>
          <a:bodyPr>
            <a:normAutofit/>
          </a:bodyPr>
          <a:lstStyle/>
          <a:p>
            <a:pPr marL="0" indent="0">
              <a:buNone/>
            </a:pPr>
            <a:r>
              <a:rPr lang="en-US" sz="1400" dirty="0" smtClean="0">
                <a:latin typeface="Arial" panose="020B0604020202020204" pitchFamily="34" charset="0"/>
                <a:cs typeface="Arial" panose="020B0604020202020204" pitchFamily="34" charset="0"/>
              </a:rPr>
              <a:t>Each SOC job category number is used to encode a branch of occupation. The SOC job code consists of 6 numbers, that when read from left to right will further subdivide the group into more specifications. The job code is used to denote a location in a TREE of occupations.</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0013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Data Analysis: SOC (continued)</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884904"/>
            <a:ext cx="10775077" cy="1708771"/>
          </a:xfrm>
        </p:spPr>
        <p:txBody>
          <a:bodyPr>
            <a:noAutofit/>
          </a:bodyPr>
          <a:lstStyle/>
          <a:p>
            <a:pPr marL="0" indent="0">
              <a:buNone/>
            </a:pPr>
            <a:r>
              <a:rPr lang="en-US" sz="1400" dirty="0" smtClean="0">
                <a:latin typeface="Arial" panose="020B0604020202020204" pitchFamily="34" charset="0"/>
                <a:cs typeface="Arial" panose="020B0604020202020204" pitchFamily="34" charset="0"/>
              </a:rPr>
              <a:t>Here is an example of the TREE encoding system, with further descendant selectivity. The “X”s below can be viewed as a don’t care.</a:t>
            </a:r>
          </a:p>
          <a:p>
            <a:pPr marL="0" indent="0">
              <a:buNone/>
            </a:pPr>
            <a:endParaRPr lang="en-US" sz="1400" dirty="0" smtClean="0">
              <a:latin typeface="Arial" panose="020B0604020202020204" pitchFamily="34" charset="0"/>
              <a:cs typeface="Arial" panose="020B0604020202020204" pitchFamily="34" charset="0"/>
            </a:endParaRPr>
          </a:p>
          <a:p>
            <a:pPr lvl="1"/>
            <a:r>
              <a:rPr lang="en-US" sz="1400" dirty="0" smtClean="0">
                <a:latin typeface="Arial" panose="020B0604020202020204" pitchFamily="34" charset="0"/>
                <a:cs typeface="Arial" panose="020B0604020202020204" pitchFamily="34" charset="0"/>
              </a:rPr>
              <a:t>The occupational code is a 6 different number that clusters occupations into finer and finder resolutions. </a:t>
            </a:r>
          </a:p>
          <a:p>
            <a:pPr lvl="1"/>
            <a:r>
              <a:rPr lang="en-US" sz="1200" b="1" dirty="0" smtClean="0">
                <a:solidFill>
                  <a:srgbClr val="7030A0"/>
                </a:solidFill>
                <a:latin typeface="Courier New" panose="02070309020205020404" pitchFamily="49" charset="0"/>
                <a:cs typeface="Courier New" panose="02070309020205020404" pitchFamily="49" charset="0"/>
              </a:rPr>
              <a:t>Therefore  a  occupational index </a:t>
            </a:r>
            <a:r>
              <a:rPr lang="en-US" sz="1200" b="1" dirty="0">
                <a:solidFill>
                  <a:srgbClr val="7030A0"/>
                </a:solidFill>
                <a:latin typeface="Courier New" panose="02070309020205020404" pitchFamily="49" charset="0"/>
                <a:cs typeface="Courier New" panose="02070309020205020404" pitchFamily="49" charset="0"/>
              </a:rPr>
              <a:t>of “</a:t>
            </a:r>
            <a:r>
              <a:rPr lang="en-US" sz="1200" b="1" dirty="0" smtClean="0">
                <a:solidFill>
                  <a:srgbClr val="7030A0"/>
                </a:solidFill>
                <a:latin typeface="Courier New" panose="02070309020205020404" pitchFamily="49" charset="0"/>
                <a:cs typeface="Courier New" panose="02070309020205020404" pitchFamily="49" charset="0"/>
              </a:rPr>
              <a:t>23XXXX” will select all “legal occupations”</a:t>
            </a:r>
          </a:p>
          <a:p>
            <a:pPr lvl="1"/>
            <a:r>
              <a:rPr lang="en-US" sz="1200" b="1" dirty="0" smtClean="0">
                <a:solidFill>
                  <a:srgbClr val="7030A0"/>
                </a:solidFill>
                <a:latin typeface="Courier New" panose="02070309020205020404" pitchFamily="49" charset="0"/>
                <a:cs typeface="Courier New" panose="02070309020205020404" pitchFamily="49" charset="0"/>
              </a:rPr>
              <a:t>And a         occupational index of “231XXX” will select </a:t>
            </a:r>
            <a:r>
              <a:rPr lang="en-US" sz="1200" b="1" dirty="0">
                <a:solidFill>
                  <a:srgbClr val="7030A0"/>
                </a:solidFill>
                <a:latin typeface="Courier New" panose="02070309020205020404" pitchFamily="49" charset="0"/>
                <a:cs typeface="Courier New" panose="02070309020205020404" pitchFamily="49" charset="0"/>
              </a:rPr>
              <a:t>all </a:t>
            </a:r>
            <a:r>
              <a:rPr lang="en-US" sz="1200" b="1" dirty="0" smtClean="0">
                <a:solidFill>
                  <a:srgbClr val="7030A0"/>
                </a:solidFill>
                <a:latin typeface="Courier New" panose="02070309020205020404" pitchFamily="49" charset="0"/>
                <a:cs typeface="Courier New" panose="02070309020205020404" pitchFamily="49" charset="0"/>
              </a:rPr>
              <a:t>“lawyers</a:t>
            </a:r>
            <a:r>
              <a:rPr lang="en-US" sz="1200" b="1" dirty="0">
                <a:solidFill>
                  <a:srgbClr val="7030A0"/>
                </a:solidFill>
                <a:latin typeface="Courier New" panose="02070309020205020404" pitchFamily="49" charset="0"/>
                <a:cs typeface="Courier New" panose="02070309020205020404" pitchFamily="49" charset="0"/>
              </a:rPr>
              <a:t>, </a:t>
            </a:r>
            <a:r>
              <a:rPr lang="en-US" sz="1200" b="1" dirty="0" smtClean="0">
                <a:solidFill>
                  <a:srgbClr val="7030A0"/>
                </a:solidFill>
                <a:latin typeface="Courier New" panose="02070309020205020404" pitchFamily="49" charset="0"/>
                <a:cs typeface="Courier New" panose="02070309020205020404" pitchFamily="49" charset="0"/>
              </a:rPr>
              <a:t>judges</a:t>
            </a:r>
            <a:r>
              <a:rPr lang="en-US" sz="1200" b="1" dirty="0">
                <a:solidFill>
                  <a:srgbClr val="7030A0"/>
                </a:solidFill>
                <a:latin typeface="Courier New" panose="02070309020205020404" pitchFamily="49" charset="0"/>
                <a:cs typeface="Courier New" panose="02070309020205020404" pitchFamily="49" charset="0"/>
              </a:rPr>
              <a:t>, and </a:t>
            </a:r>
            <a:r>
              <a:rPr lang="en-US" sz="1200" b="1" dirty="0" smtClean="0">
                <a:solidFill>
                  <a:srgbClr val="7030A0"/>
                </a:solidFill>
                <a:latin typeface="Courier New" panose="02070309020205020404" pitchFamily="49" charset="0"/>
                <a:cs typeface="Courier New" panose="02070309020205020404" pitchFamily="49" charset="0"/>
              </a:rPr>
              <a:t>related </a:t>
            </a:r>
            <a:r>
              <a:rPr lang="en-US" sz="1200" b="1" dirty="0">
                <a:solidFill>
                  <a:srgbClr val="7030A0"/>
                </a:solidFill>
                <a:latin typeface="Courier New" panose="02070309020205020404" pitchFamily="49" charset="0"/>
                <a:cs typeface="Courier New" panose="02070309020205020404" pitchFamily="49" charset="0"/>
              </a:rPr>
              <a:t>w</a:t>
            </a:r>
            <a:r>
              <a:rPr lang="en-US" sz="1200" b="1" dirty="0" smtClean="0">
                <a:solidFill>
                  <a:srgbClr val="7030A0"/>
                </a:solidFill>
                <a:latin typeface="Courier New" panose="02070309020205020404" pitchFamily="49" charset="0"/>
                <a:cs typeface="Courier New" panose="02070309020205020404" pitchFamily="49" charset="0"/>
              </a:rPr>
              <a:t>orkers”</a:t>
            </a:r>
          </a:p>
          <a:p>
            <a:pPr lvl="1"/>
            <a:r>
              <a:rPr lang="en-US" sz="1200" b="1" dirty="0" smtClean="0">
                <a:solidFill>
                  <a:srgbClr val="7030A0"/>
                </a:solidFill>
                <a:latin typeface="Courier New" panose="02070309020205020404" pitchFamily="49" charset="0"/>
                <a:cs typeface="Courier New" panose="02070309020205020404" pitchFamily="49" charset="0"/>
              </a:rPr>
              <a:t>And a         occupational index </a:t>
            </a:r>
            <a:r>
              <a:rPr lang="en-US" sz="1200" b="1" dirty="0">
                <a:solidFill>
                  <a:srgbClr val="7030A0"/>
                </a:solidFill>
                <a:latin typeface="Courier New" panose="02070309020205020404" pitchFamily="49" charset="0"/>
                <a:cs typeface="Courier New" panose="02070309020205020404" pitchFamily="49" charset="0"/>
              </a:rPr>
              <a:t>of “</a:t>
            </a:r>
            <a:r>
              <a:rPr lang="en-US" sz="1200" b="1" dirty="0" smtClean="0">
                <a:solidFill>
                  <a:srgbClr val="7030A0"/>
                </a:solidFill>
                <a:latin typeface="Courier New" panose="02070309020205020404" pitchFamily="49" charset="0"/>
                <a:cs typeface="Courier New" panose="02070309020205020404" pitchFamily="49" charset="0"/>
              </a:rPr>
              <a:t>231011” </a:t>
            </a:r>
            <a:r>
              <a:rPr lang="en-US" sz="1200" b="1" dirty="0">
                <a:solidFill>
                  <a:srgbClr val="7030A0"/>
                </a:solidFill>
                <a:latin typeface="Courier New" panose="02070309020205020404" pitchFamily="49" charset="0"/>
                <a:cs typeface="Courier New" panose="02070309020205020404" pitchFamily="49" charset="0"/>
              </a:rPr>
              <a:t>will select all “</a:t>
            </a:r>
            <a:r>
              <a:rPr lang="en-US" sz="1200" b="1" dirty="0" smtClean="0">
                <a:solidFill>
                  <a:srgbClr val="7030A0"/>
                </a:solidFill>
                <a:latin typeface="Courier New" panose="02070309020205020404" pitchFamily="49" charset="0"/>
                <a:cs typeface="Courier New" panose="02070309020205020404" pitchFamily="49" charset="0"/>
              </a:rPr>
              <a:t>lawyers”</a:t>
            </a: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
        <p:nvSpPr>
          <p:cNvPr id="8" name="TextBox 7"/>
          <p:cNvSpPr txBox="1"/>
          <p:nvPr/>
        </p:nvSpPr>
        <p:spPr>
          <a:xfrm>
            <a:off x="6562569" y="2593675"/>
            <a:ext cx="4254691" cy="3985706"/>
          </a:xfrm>
          <a:prstGeom prst="rect">
            <a:avLst/>
          </a:prstGeom>
          <a:noFill/>
        </p:spPr>
        <p:txBody>
          <a:bodyPr wrap="none" rtlCol="0">
            <a:spAutoFit/>
          </a:bodyPr>
          <a:lstStyle/>
          <a:p>
            <a:r>
              <a:rPr lang="en-US" sz="1100" dirty="0"/>
              <a:t>11-XXXX  Management Occupations</a:t>
            </a:r>
          </a:p>
          <a:p>
            <a:r>
              <a:rPr lang="en-US" sz="1100" dirty="0"/>
              <a:t>13-XXXX  Business and Financial Operations Occupations</a:t>
            </a:r>
          </a:p>
          <a:p>
            <a:r>
              <a:rPr lang="en-US" sz="1100" dirty="0"/>
              <a:t>15-XXXX  Computer and Mathematical Occupations</a:t>
            </a:r>
          </a:p>
          <a:p>
            <a:r>
              <a:rPr lang="en-US" sz="1100" dirty="0"/>
              <a:t>17-XXXX  Architecture and Engineering Occupations</a:t>
            </a:r>
          </a:p>
          <a:p>
            <a:r>
              <a:rPr lang="en-US" sz="1100" dirty="0"/>
              <a:t>19-XXXX  Life, Physical, and Social Science Occupations</a:t>
            </a:r>
          </a:p>
          <a:p>
            <a:r>
              <a:rPr lang="en-US" sz="1100" dirty="0"/>
              <a:t>21-XXXX  Community and Social Service Occupations</a:t>
            </a:r>
          </a:p>
          <a:p>
            <a:r>
              <a:rPr lang="en-US" sz="1100" dirty="0"/>
              <a:t>23-XXXX  Legal Occupations</a:t>
            </a:r>
          </a:p>
          <a:p>
            <a:r>
              <a:rPr lang="en-US" sz="1100" dirty="0"/>
              <a:t>25-XXXX  Educational Instruction and Library Occupations</a:t>
            </a:r>
          </a:p>
          <a:p>
            <a:r>
              <a:rPr lang="en-US" sz="1100" dirty="0"/>
              <a:t>27-XXXX  Arts, Design, Entertainment, Sports, and Media Occupations</a:t>
            </a:r>
          </a:p>
          <a:p>
            <a:r>
              <a:rPr lang="en-US" sz="1100" dirty="0"/>
              <a:t>29-XXXX  Healthcare Practitioners and Technical Occupations</a:t>
            </a:r>
          </a:p>
          <a:p>
            <a:r>
              <a:rPr lang="en-US" sz="1100" dirty="0"/>
              <a:t>31-XXXX  Healthcare Support Occupations</a:t>
            </a:r>
          </a:p>
          <a:p>
            <a:r>
              <a:rPr lang="en-US" sz="1100" dirty="0"/>
              <a:t>33-XXXX  Protective Service Occupations</a:t>
            </a:r>
          </a:p>
          <a:p>
            <a:r>
              <a:rPr lang="en-US" sz="1100" dirty="0"/>
              <a:t>35-XXXX  Food Preparation and Serving Related Occupations</a:t>
            </a:r>
          </a:p>
          <a:p>
            <a:r>
              <a:rPr lang="en-US" sz="1100" dirty="0"/>
              <a:t>37-XXXX  Building and Grounds Cleaning and Maintenance Occupations</a:t>
            </a:r>
          </a:p>
          <a:p>
            <a:r>
              <a:rPr lang="en-US" sz="1100" dirty="0"/>
              <a:t>39-XXXX  Personal Care and Service Occupations</a:t>
            </a:r>
          </a:p>
          <a:p>
            <a:r>
              <a:rPr lang="en-US" sz="1100" dirty="0"/>
              <a:t>41-XXXX  Sales and Related Occupations</a:t>
            </a:r>
          </a:p>
          <a:p>
            <a:r>
              <a:rPr lang="en-US" sz="1100" dirty="0"/>
              <a:t>43-XXXX  Office and Administrative Support Occupations</a:t>
            </a:r>
          </a:p>
          <a:p>
            <a:r>
              <a:rPr lang="en-US" sz="1100" dirty="0"/>
              <a:t>45-XXXX  Farming, Fishing, and Forestry Occupations</a:t>
            </a:r>
          </a:p>
          <a:p>
            <a:r>
              <a:rPr lang="en-US" sz="1100" dirty="0"/>
              <a:t>47-XXXX  Construction and Extraction Occupations</a:t>
            </a:r>
          </a:p>
          <a:p>
            <a:r>
              <a:rPr lang="en-US" sz="1100" dirty="0"/>
              <a:t>49-XXXX  Installation, Maintenance, and Repair Occupations</a:t>
            </a:r>
          </a:p>
          <a:p>
            <a:r>
              <a:rPr lang="en-US" sz="1100" dirty="0"/>
              <a:t>51-XXXX  Production Occupations</a:t>
            </a:r>
          </a:p>
          <a:p>
            <a:r>
              <a:rPr lang="en-US" sz="1100" dirty="0"/>
              <a:t>53-XXXX  Transportation and Material Moving Occupations</a:t>
            </a:r>
          </a:p>
          <a:p>
            <a:r>
              <a:rPr lang="en-US" sz="1100" dirty="0"/>
              <a:t>55-XXXX  Military Specific </a:t>
            </a:r>
            <a:r>
              <a:rPr lang="en-US" sz="1100" dirty="0" smtClean="0"/>
              <a:t>Occupations</a:t>
            </a:r>
            <a:endParaRPr lang="en-US" sz="1100" dirty="0"/>
          </a:p>
        </p:txBody>
      </p:sp>
      <p:sp>
        <p:nvSpPr>
          <p:cNvPr id="2" name="Rectangle 1"/>
          <p:cNvSpPr/>
          <p:nvPr/>
        </p:nvSpPr>
        <p:spPr>
          <a:xfrm>
            <a:off x="954764" y="4048029"/>
            <a:ext cx="4439621" cy="738664"/>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We can also </a:t>
            </a:r>
            <a:r>
              <a:rPr lang="en-US" sz="1400" dirty="0" smtClean="0">
                <a:latin typeface="Arial" panose="020B0604020202020204" pitchFamily="34" charset="0"/>
                <a:cs typeface="Arial" panose="020B0604020202020204" pitchFamily="34" charset="0"/>
              </a:rPr>
              <a:t>see that the numbering system increases in a numerical order, in proportionality to human physical manual difficulty.</a:t>
            </a:r>
            <a:endParaRPr lang="en-US" sz="1400" dirty="0">
              <a:latin typeface="Arial" panose="020B0604020202020204" pitchFamily="34" charset="0"/>
              <a:cs typeface="Arial" panose="020B0604020202020204" pitchFamily="34" charset="0"/>
            </a:endParaRPr>
          </a:p>
        </p:txBody>
      </p:sp>
      <p:cxnSp>
        <p:nvCxnSpPr>
          <p:cNvPr id="9" name="Straight Arrow Connector 8"/>
          <p:cNvCxnSpPr/>
          <p:nvPr/>
        </p:nvCxnSpPr>
        <p:spPr>
          <a:xfrm>
            <a:off x="6136257" y="3151517"/>
            <a:ext cx="0" cy="3007058"/>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244177" y="2658151"/>
            <a:ext cx="1583799"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A</a:t>
            </a:r>
            <a:r>
              <a:rPr lang="en-US" sz="1400" dirty="0" smtClean="0">
                <a:latin typeface="Arial" panose="020B0604020202020204" pitchFamily="34" charset="0"/>
                <a:cs typeface="Arial" panose="020B0604020202020204" pitchFamily="34" charset="0"/>
              </a:rPr>
              <a:t>dministrative</a:t>
            </a:r>
            <a:endParaRPr lang="en-US" sz="1400" dirty="0">
              <a:latin typeface="Arial" panose="020B0604020202020204" pitchFamily="34" charset="0"/>
              <a:cs typeface="Arial" panose="020B0604020202020204" pitchFamily="34" charset="0"/>
            </a:endParaRPr>
          </a:p>
        </p:txBody>
      </p:sp>
      <p:sp>
        <p:nvSpPr>
          <p:cNvPr id="13" name="Rectangle 12"/>
          <p:cNvSpPr/>
          <p:nvPr/>
        </p:nvSpPr>
        <p:spPr>
          <a:xfrm>
            <a:off x="4850559" y="6093214"/>
            <a:ext cx="1712011" cy="307777"/>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Non-Administrative</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4057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MATHEMATICAL OVERVIEW</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95596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Mathematical Summary:</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786583"/>
            <a:ext cx="11212148" cy="5619413"/>
          </a:xfrm>
        </p:spPr>
        <p:txBody>
          <a:bodyPr>
            <a:noAutofit/>
          </a:bodyPr>
          <a:lstStyle/>
          <a:p>
            <a:pPr marL="0" indent="0">
              <a:buNone/>
            </a:pPr>
            <a:r>
              <a:rPr lang="en-US" sz="1400" dirty="0">
                <a:latin typeface="Arial" panose="020B0604020202020204" pitchFamily="34" charset="0"/>
                <a:cs typeface="Arial" panose="020B0604020202020204" pitchFamily="34" charset="0"/>
              </a:rPr>
              <a:t>N</a:t>
            </a:r>
            <a:r>
              <a:rPr lang="en-US" sz="1400" dirty="0" smtClean="0">
                <a:latin typeface="Arial" panose="020B0604020202020204" pitchFamily="34" charset="0"/>
                <a:cs typeface="Arial" panose="020B0604020202020204" pitchFamily="34" charset="0"/>
              </a:rPr>
              <a:t>ow that we are familiar with the data files and their contents, </a:t>
            </a:r>
            <a:r>
              <a:rPr lang="en-US" sz="1400" dirty="0">
                <a:latin typeface="Arial" panose="020B0604020202020204" pitchFamily="34" charset="0"/>
                <a:cs typeface="Arial" panose="020B0604020202020204" pitchFamily="34" charset="0"/>
              </a:rPr>
              <a:t>w</a:t>
            </a:r>
            <a:r>
              <a:rPr lang="en-US" sz="1400" dirty="0" smtClean="0">
                <a:latin typeface="Arial" panose="020B0604020202020204" pitchFamily="34" charset="0"/>
                <a:cs typeface="Arial" panose="020B0604020202020204" pitchFamily="34" charset="0"/>
              </a:rPr>
              <a:t>e can further explore the type of data collected and the reasoning behind it.</a:t>
            </a:r>
          </a:p>
          <a:p>
            <a:pPr marL="0" indent="0">
              <a:buNone/>
            </a:pPr>
            <a:endParaRPr lang="en-US" sz="1400" dirty="0" smtClean="0">
              <a:latin typeface="Arial" panose="020B0604020202020204" pitchFamily="34" charset="0"/>
              <a:cs typeface="Arial" panose="020B0604020202020204" pitchFamily="34" charset="0"/>
            </a:endParaRPr>
          </a:p>
          <a:p>
            <a:pPr marL="342900" indent="-342900">
              <a:buFont typeface="+mj-lt"/>
              <a:buAutoNum type="arabicPeriod"/>
            </a:pPr>
            <a:r>
              <a:rPr lang="en-US" sz="1400" dirty="0" smtClean="0">
                <a:latin typeface="Arial" panose="020B0604020202020204" pitchFamily="34" charset="0"/>
                <a:cs typeface="Arial" panose="020B0604020202020204" pitchFamily="34" charset="0"/>
              </a:rPr>
              <a:t>We have one dataset for all FATAL counts for each SOC job code.</a:t>
            </a:r>
          </a:p>
          <a:p>
            <a:pPr marL="342900" indent="-342900">
              <a:buFont typeface="+mj-lt"/>
              <a:buAutoNum type="arabicPeriod"/>
            </a:pPr>
            <a:r>
              <a:rPr lang="en-US" sz="1400" dirty="0">
                <a:latin typeface="Arial" panose="020B0604020202020204" pitchFamily="34" charset="0"/>
                <a:cs typeface="Arial" panose="020B0604020202020204" pitchFamily="34" charset="0"/>
              </a:rPr>
              <a:t>W</a:t>
            </a:r>
            <a:r>
              <a:rPr lang="en-US" sz="1400" dirty="0" smtClean="0">
                <a:latin typeface="Arial" panose="020B0604020202020204" pitchFamily="34" charset="0"/>
                <a:cs typeface="Arial" panose="020B0604020202020204" pitchFamily="34" charset="0"/>
              </a:rPr>
              <a:t>e also have multiple datasets for different INJURY lost work dates, where the counts are organized by AGE, GENDER, RACE, LENGTH OF SERVICE.</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In our analysis we are creating a single averaged value for each of the eight years, for each SOC job code. Then we will be taking the log10 of this value and then analyzing the distribution. Therefore, the mathematical process will be:</a:t>
            </a:r>
          </a:p>
          <a:p>
            <a:pPr marL="0" indent="0">
              <a:buNone/>
            </a:pPr>
            <a:endParaRPr lang="en-US" sz="1400" dirty="0">
              <a:latin typeface="Arial" panose="020B0604020202020204" pitchFamily="34" charset="0"/>
              <a:cs typeface="Arial" panose="020B0604020202020204" pitchFamily="34" charset="0"/>
            </a:endParaRPr>
          </a:p>
          <a:p>
            <a:pPr marL="0" indent="0" algn="ctr">
              <a:buNone/>
            </a:pPr>
            <a:r>
              <a:rPr lang="en-US" sz="1400" b="1" dirty="0" smtClean="0">
                <a:latin typeface="Arial" panose="020B0604020202020204" pitchFamily="34" charset="0"/>
                <a:cs typeface="Arial" panose="020B0604020202020204" pitchFamily="34" charset="0"/>
              </a:rPr>
              <a:t>Fatal risk log factor =  -1 * LOG10 [ AVG(FATAL_COUNT / INJURY_COUNT) ]</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b="1" dirty="0" smtClean="0">
                <a:latin typeface="Arial" panose="020B0604020202020204" pitchFamily="34" charset="0"/>
                <a:cs typeface="Arial" panose="020B0604020202020204" pitchFamily="34" charset="0"/>
              </a:rPr>
              <a:t>The logarithmic equation above was used for two reasons:</a:t>
            </a:r>
          </a:p>
          <a:p>
            <a:pPr marL="0" indent="0">
              <a:buNone/>
            </a:pPr>
            <a:endParaRPr lang="en-US" sz="1400" dirty="0">
              <a:latin typeface="Arial" panose="020B0604020202020204" pitchFamily="34" charset="0"/>
              <a:cs typeface="Arial" panose="020B0604020202020204" pitchFamily="34" charset="0"/>
            </a:endParaRPr>
          </a:p>
          <a:p>
            <a:pPr marL="342900" indent="-342900">
              <a:buFont typeface="+mj-lt"/>
              <a:buAutoNum type="arabicPeriod"/>
            </a:pPr>
            <a:r>
              <a:rPr lang="en-US" sz="1400" dirty="0" smtClean="0">
                <a:latin typeface="Arial" panose="020B0604020202020204" pitchFamily="34" charset="0"/>
                <a:cs typeface="Arial" panose="020B0604020202020204" pitchFamily="34" charset="0"/>
              </a:rPr>
              <a:t>To factor out the total population size:</a:t>
            </a:r>
          </a:p>
          <a:p>
            <a:pPr marL="0" indent="0" algn="ctr">
              <a:buNone/>
            </a:pPr>
            <a:r>
              <a:rPr lang="en-US" sz="1400" dirty="0" smtClean="0">
                <a:latin typeface="Arial" panose="020B0604020202020204" pitchFamily="34" charset="0"/>
                <a:cs typeface="Arial" panose="020B0604020202020204" pitchFamily="34" charset="0"/>
              </a:rPr>
              <a:t>(FATAL_COUNT </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POPULATION_SIZE) / (INJURY_COUNT </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POPULATION_SIZE)  =  </a:t>
            </a:r>
            <a:r>
              <a:rPr lang="en-US" sz="1400" b="1" dirty="0" smtClean="0">
                <a:latin typeface="Arial" panose="020B0604020202020204" pitchFamily="34" charset="0"/>
                <a:cs typeface="Arial" panose="020B0604020202020204" pitchFamily="34" charset="0"/>
              </a:rPr>
              <a:t>FATAL_COUNT  </a:t>
            </a:r>
            <a:r>
              <a:rPr lang="en-US" sz="1400" b="1" dirty="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 INJURY_COUNT </a:t>
            </a: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342900" indent="-342900">
              <a:buAutoNum type="arabicPeriod" startAt="2"/>
            </a:pPr>
            <a:r>
              <a:rPr lang="en-US" sz="1400" dirty="0" smtClean="0">
                <a:latin typeface="Arial" panose="020B0604020202020204" pitchFamily="34" charset="0"/>
                <a:cs typeface="Arial" panose="020B0604020202020204" pitchFamily="34" charset="0"/>
              </a:rPr>
              <a:t>To </a:t>
            </a:r>
            <a:r>
              <a:rPr lang="en-US" sz="1400" dirty="0" smtClean="0">
                <a:latin typeface="Arial" panose="020B0604020202020204" pitchFamily="34" charset="0"/>
                <a:cs typeface="Arial" panose="020B0604020202020204" pitchFamily="34" charset="0"/>
              </a:rPr>
              <a:t>create a factor, where the magnitude of the index will demonstrate fatalities normalized to injuries. </a:t>
            </a:r>
            <a:endParaRPr lang="en-US" sz="1400" dirty="0" smtClean="0">
              <a:latin typeface="Arial" panose="020B0604020202020204" pitchFamily="34" charset="0"/>
              <a:cs typeface="Arial" panose="020B0604020202020204" pitchFamily="34" charset="0"/>
            </a:endParaRPr>
          </a:p>
          <a:p>
            <a:pPr marL="342900" indent="-342900">
              <a:buAutoNum type="arabicPeriod" startAt="2"/>
            </a:pPr>
            <a:endParaRPr lang="en-US" sz="1400" dirty="0" smtClean="0">
              <a:latin typeface="Arial" panose="020B0604020202020204" pitchFamily="34" charset="0"/>
              <a:cs typeface="Arial" panose="020B0604020202020204" pitchFamily="34" charset="0"/>
            </a:endParaRPr>
          </a:p>
          <a:p>
            <a:pPr marL="342900" indent="-342900">
              <a:buAutoNum type="arabicPeriod" startAt="2"/>
            </a:pPr>
            <a:r>
              <a:rPr lang="en-US" sz="1400" dirty="0" smtClean="0">
                <a:latin typeface="Arial" panose="020B0604020202020204" pitchFamily="34" charset="0"/>
                <a:cs typeface="Arial" panose="020B0604020202020204" pitchFamily="34" charset="0"/>
              </a:rPr>
              <a:t>To create a risk perception index.</a:t>
            </a:r>
            <a:r>
              <a:rPr lang="en-US" sz="1400" dirty="0" smtClean="0">
                <a:latin typeface="Arial" panose="020B0604020202020204" pitchFamily="34" charset="0"/>
                <a:cs typeface="Arial" panose="020B0604020202020204" pitchFamily="34" charset="0"/>
              </a:rPr>
              <a:t> </a:t>
            </a: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cxnSp>
        <p:nvCxnSpPr>
          <p:cNvPr id="6" name="Straight Arrow Connector 5"/>
          <p:cNvCxnSpPr/>
          <p:nvPr/>
        </p:nvCxnSpPr>
        <p:spPr>
          <a:xfrm flipH="1">
            <a:off x="2694755" y="5092784"/>
            <a:ext cx="1610797" cy="30160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128297" y="5141229"/>
            <a:ext cx="1659242" cy="253156"/>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593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Mathematical Summary:  Risk Perception Defined</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55896" y="751517"/>
            <a:ext cx="11212148" cy="5619413"/>
          </a:xfrm>
        </p:spPr>
        <p:txBody>
          <a:bodyPr>
            <a:noAutofit/>
          </a:bodyPr>
          <a:lstStyle/>
          <a:p>
            <a:pPr marL="0" indent="0">
              <a:buNone/>
            </a:pPr>
            <a:endParaRPr lang="en-US" sz="1400" dirty="0">
              <a:latin typeface="Arial" panose="020B0604020202020204" pitchFamily="34" charset="0"/>
              <a:cs typeface="Arial" panose="020B0604020202020204" pitchFamily="34" charset="0"/>
            </a:endParaRPr>
          </a:p>
          <a:p>
            <a:pPr marL="0" indent="0" algn="ctr">
              <a:buNone/>
            </a:pPr>
            <a:r>
              <a:rPr lang="en-US" sz="1400" b="1" dirty="0" smtClean="0">
                <a:latin typeface="Arial" panose="020B0604020202020204" pitchFamily="34" charset="0"/>
                <a:cs typeface="Arial" panose="020B0604020202020204" pitchFamily="34" charset="0"/>
              </a:rPr>
              <a:t>Fatal risk log factor (</a:t>
            </a:r>
            <a:r>
              <a:rPr lang="en-US" sz="1400" b="1" dirty="0" smtClean="0">
                <a:solidFill>
                  <a:srgbClr val="00B050"/>
                </a:solidFill>
                <a:latin typeface="Arial" panose="020B0604020202020204" pitchFamily="34" charset="0"/>
                <a:cs typeface="Arial" panose="020B0604020202020204" pitchFamily="34" charset="0"/>
              </a:rPr>
              <a:t>risk perception</a:t>
            </a:r>
            <a:r>
              <a:rPr lang="en-US" sz="1400" b="1" dirty="0" smtClean="0">
                <a:latin typeface="Arial" panose="020B0604020202020204" pitchFamily="34" charset="0"/>
                <a:cs typeface="Arial" panose="020B0604020202020204" pitchFamily="34" charset="0"/>
              </a:rPr>
              <a:t>) =  -1 * LOG10 [ AVG(FATAL_COUNT / INJURY_COUNT) ]</a:t>
            </a:r>
          </a:p>
          <a:p>
            <a:pPr marL="0" indent="0" algn="ctr">
              <a:buNone/>
            </a:pPr>
            <a:endParaRPr lang="en-US" sz="1400" b="1"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The “Fatal risk log factor”, is not only the log of fatalities count divided by injuries count, it is also a measure of risk perception.</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In our analysis we will end up with a graph that represents risk perception vs a measure of risk. We will use this graph to analyze the overall response of the data.</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 </a:t>
            </a:r>
          </a:p>
          <a:p>
            <a:pPr marL="0" indent="0" algn="ctr">
              <a:buNone/>
            </a:pPr>
            <a:endParaRPr lang="en-US" sz="1400" b="1"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grpSp>
        <p:nvGrpSpPr>
          <p:cNvPr id="13" name="Group 12">
            <a:extLst>
              <a:ext uri="{FF2B5EF4-FFF2-40B4-BE49-F238E27FC236}">
                <a16:creationId xmlns:a16="http://schemas.microsoft.com/office/drawing/2014/main" id="{18D1CD37-8CFB-4B53-B59A-33FF38E53C98}"/>
              </a:ext>
            </a:extLst>
          </p:cNvPr>
          <p:cNvGrpSpPr/>
          <p:nvPr/>
        </p:nvGrpSpPr>
        <p:grpSpPr>
          <a:xfrm>
            <a:off x="3942079" y="2987040"/>
            <a:ext cx="4802637" cy="3195159"/>
            <a:chOff x="7163312" y="1312696"/>
            <a:chExt cx="3404581" cy="2536739"/>
          </a:xfrm>
        </p:grpSpPr>
        <p:pic>
          <p:nvPicPr>
            <p:cNvPr id="14" name="Picture 13">
              <a:extLst>
                <a:ext uri="{FF2B5EF4-FFF2-40B4-BE49-F238E27FC236}">
                  <a16:creationId xmlns:a16="http://schemas.microsoft.com/office/drawing/2014/main" id="{857138F2-54EE-461A-AF01-F5B557EDA7CF}"/>
                </a:ext>
              </a:extLst>
            </p:cNvPr>
            <p:cNvPicPr>
              <a:picLocks noChangeAspect="1"/>
            </p:cNvPicPr>
            <p:nvPr/>
          </p:nvPicPr>
          <p:blipFill>
            <a:blip r:embed="rId2"/>
            <a:stretch>
              <a:fillRect/>
            </a:stretch>
          </p:blipFill>
          <p:spPr>
            <a:xfrm>
              <a:off x="7483498" y="1312696"/>
              <a:ext cx="3084395" cy="2405460"/>
            </a:xfrm>
            <a:prstGeom prst="rect">
              <a:avLst/>
            </a:prstGeom>
          </p:spPr>
        </p:pic>
        <p:sp>
          <p:nvSpPr>
            <p:cNvPr id="15" name="TextBox 14">
              <a:extLst>
                <a:ext uri="{FF2B5EF4-FFF2-40B4-BE49-F238E27FC236}">
                  <a16:creationId xmlns:a16="http://schemas.microsoft.com/office/drawing/2014/main" id="{38E521F6-9726-46B2-900F-D4EA8FC4E730}"/>
                </a:ext>
              </a:extLst>
            </p:cNvPr>
            <p:cNvSpPr txBox="1"/>
            <p:nvPr/>
          </p:nvSpPr>
          <p:spPr>
            <a:xfrm>
              <a:off x="8888169" y="3627271"/>
              <a:ext cx="334892" cy="222164"/>
            </a:xfrm>
            <a:prstGeom prst="rect">
              <a:avLst/>
            </a:prstGeom>
            <a:noFill/>
          </p:spPr>
          <p:txBody>
            <a:bodyPr wrap="none" rtlCol="0">
              <a:spAutoFit/>
            </a:bodyPr>
            <a:lstStyle/>
            <a:p>
              <a:r>
                <a:rPr lang="en-US" sz="1600" b="1" dirty="0" smtClean="0"/>
                <a:t>Risk</a:t>
              </a:r>
              <a:endParaRPr lang="en-US" sz="1600" b="1" dirty="0"/>
            </a:p>
          </p:txBody>
        </p:sp>
        <p:sp>
          <p:nvSpPr>
            <p:cNvPr id="16" name="TextBox 15">
              <a:extLst>
                <a:ext uri="{FF2B5EF4-FFF2-40B4-BE49-F238E27FC236}">
                  <a16:creationId xmlns:a16="http://schemas.microsoft.com/office/drawing/2014/main" id="{EE045E5E-F5D0-4BEE-A885-3875B38EE359}"/>
                </a:ext>
              </a:extLst>
            </p:cNvPr>
            <p:cNvSpPr txBox="1"/>
            <p:nvPr/>
          </p:nvSpPr>
          <p:spPr>
            <a:xfrm>
              <a:off x="7163312" y="1875857"/>
              <a:ext cx="428401" cy="1287919"/>
            </a:xfrm>
            <a:prstGeom prst="rect">
              <a:avLst/>
            </a:prstGeom>
            <a:noFill/>
          </p:spPr>
          <p:txBody>
            <a:bodyPr vert="vert270" wrap="none" rtlCol="0">
              <a:spAutoFit/>
            </a:bodyPr>
            <a:lstStyle/>
            <a:p>
              <a:pPr algn="ctr"/>
              <a:r>
                <a:rPr lang="en-US" sz="1600" b="1" dirty="0" smtClean="0"/>
                <a:t>Relative Fatality Index</a:t>
              </a:r>
            </a:p>
            <a:p>
              <a:pPr algn="ctr"/>
              <a:r>
                <a:rPr lang="en-US" sz="1600" b="1" dirty="0" smtClean="0"/>
                <a:t>Risk perception</a:t>
              </a:r>
              <a:endParaRPr lang="en-US" sz="1600" b="1" dirty="0"/>
            </a:p>
          </p:txBody>
        </p:sp>
      </p:grpSp>
      <p:sp>
        <p:nvSpPr>
          <p:cNvPr id="17" name="Rectangle 16">
            <a:extLst>
              <a:ext uri="{FF2B5EF4-FFF2-40B4-BE49-F238E27FC236}">
                <a16:creationId xmlns:a16="http://schemas.microsoft.com/office/drawing/2014/main" id="{C3E4F717-B1FD-43B1-8303-3247F5E07D6D}"/>
              </a:ext>
            </a:extLst>
          </p:cNvPr>
          <p:cNvSpPr/>
          <p:nvPr/>
        </p:nvSpPr>
        <p:spPr>
          <a:xfrm>
            <a:off x="4510921" y="6450467"/>
            <a:ext cx="3717684" cy="286682"/>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1</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1200" dirty="0">
                <a:latin typeface="Arial" panose="020B0604020202020204" pitchFamily="34" charset="0"/>
                <a:cs typeface="Arial" panose="020B0604020202020204" pitchFamily="34" charset="0"/>
              </a:rPr>
              <a:t>Graphical Representation of Hypothesis</a:t>
            </a:r>
            <a:r>
              <a:rPr lang="en-US" sz="1200" dirty="0">
                <a:latin typeface="Arial" panose="020B0604020202020204" pitchFamily="34" charset="0"/>
                <a:cs typeface="Arial" panose="020B0604020202020204" pitchFamily="34" charset="0"/>
              </a:rPr>
              <a:t>.  </a:t>
            </a:r>
          </a:p>
        </p:txBody>
      </p:sp>
      <p:cxnSp>
        <p:nvCxnSpPr>
          <p:cNvPr id="18" name="Straight Arrow Connector 17"/>
          <p:cNvCxnSpPr/>
          <p:nvPr/>
        </p:nvCxnSpPr>
        <p:spPr>
          <a:xfrm flipV="1">
            <a:off x="4968240" y="6248917"/>
            <a:ext cx="3616960" cy="30136"/>
          </a:xfrm>
          <a:prstGeom prst="straightConnector1">
            <a:avLst/>
          </a:prstGeom>
          <a:ln w="25400">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248858" y="6104297"/>
            <a:ext cx="503664" cy="307777"/>
          </a:xfrm>
          <a:prstGeom prst="rect">
            <a:avLst/>
          </a:prstGeom>
          <a:noFill/>
        </p:spPr>
        <p:txBody>
          <a:bodyPr wrap="square" rtlCol="0">
            <a:spAutoFit/>
          </a:bodyPr>
          <a:lstStyle/>
          <a:p>
            <a:r>
              <a:rPr lang="en-US" sz="1400" b="1" dirty="0" smtClean="0">
                <a:solidFill>
                  <a:srgbClr val="FF0000"/>
                </a:solidFill>
                <a:latin typeface="Arial" panose="020B0604020202020204" pitchFamily="34" charset="0"/>
                <a:cs typeface="Arial" panose="020B0604020202020204" pitchFamily="34" charset="0"/>
              </a:rPr>
              <a:t>risk</a:t>
            </a:r>
            <a:endParaRPr lang="en-US" sz="1400" b="1" dirty="0">
              <a:solidFill>
                <a:srgbClr val="FF0000"/>
              </a:solidFill>
              <a:latin typeface="Arial" panose="020B0604020202020204" pitchFamily="34" charset="0"/>
              <a:cs typeface="Arial" panose="020B0604020202020204" pitchFamily="34" charset="0"/>
            </a:endParaRPr>
          </a:p>
        </p:txBody>
      </p:sp>
      <p:cxnSp>
        <p:nvCxnSpPr>
          <p:cNvPr id="20" name="Straight Arrow Connector 19"/>
          <p:cNvCxnSpPr/>
          <p:nvPr/>
        </p:nvCxnSpPr>
        <p:spPr>
          <a:xfrm flipV="1">
            <a:off x="3545678" y="3261429"/>
            <a:ext cx="10399" cy="1783161"/>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16200000">
            <a:off x="2691870" y="5442771"/>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a:t>
            </a:r>
            <a:r>
              <a:rPr lang="en-US" sz="1400" b="1" dirty="0" smtClean="0">
                <a:solidFill>
                  <a:srgbClr val="00B050"/>
                </a:solidFill>
                <a:latin typeface="Arial" panose="020B0604020202020204" pitchFamily="34" charset="0"/>
                <a:cs typeface="Arial" panose="020B0604020202020204" pitchFamily="34" charset="0"/>
              </a:rPr>
              <a:t>isk perception</a:t>
            </a:r>
            <a:endParaRPr lang="en-US" sz="14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8803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44369</TotalTime>
  <Words>2062</Words>
  <Application>Microsoft Office PowerPoint</Application>
  <PresentationFormat>Widescreen</PresentationFormat>
  <Paragraphs>326</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Florida International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Perception_Compliance and Injuries</dc:title>
  <dc:creator>Yenny Farinas Diaz</dc:creator>
  <cp:lastModifiedBy>Edward Diaz</cp:lastModifiedBy>
  <cp:revision>266</cp:revision>
  <dcterms:created xsi:type="dcterms:W3CDTF">2017-11-01T18:42:53Z</dcterms:created>
  <dcterms:modified xsi:type="dcterms:W3CDTF">2021-04-15T16:01:19Z</dcterms:modified>
</cp:coreProperties>
</file>