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76" r:id="rId2"/>
    <p:sldId id="423" r:id="rId3"/>
    <p:sldId id="439" r:id="rId4"/>
    <p:sldId id="437" r:id="rId5"/>
    <p:sldId id="454" r:id="rId6"/>
    <p:sldId id="401" r:id="rId7"/>
    <p:sldId id="456" r:id="rId8"/>
    <p:sldId id="457" r:id="rId9"/>
    <p:sldId id="458" r:id="rId10"/>
    <p:sldId id="459" r:id="rId11"/>
    <p:sldId id="460" r:id="rId12"/>
    <p:sldId id="474" r:id="rId13"/>
    <p:sldId id="475" r:id="rId14"/>
    <p:sldId id="462" r:id="rId15"/>
    <p:sldId id="463" r:id="rId16"/>
    <p:sldId id="464" r:id="rId17"/>
    <p:sldId id="465" r:id="rId18"/>
    <p:sldId id="407" r:id="rId19"/>
    <p:sldId id="466" r:id="rId20"/>
    <p:sldId id="430" r:id="rId21"/>
    <p:sldId id="443" r:id="rId22"/>
    <p:sldId id="467" r:id="rId23"/>
    <p:sldId id="424" r:id="rId24"/>
    <p:sldId id="425" r:id="rId25"/>
    <p:sldId id="447" r:id="rId26"/>
    <p:sldId id="444" r:id="rId27"/>
    <p:sldId id="446" r:id="rId28"/>
    <p:sldId id="450" r:id="rId29"/>
    <p:sldId id="449" r:id="rId30"/>
    <p:sldId id="435" r:id="rId31"/>
    <p:sldId id="470" r:id="rId32"/>
    <p:sldId id="477" r:id="rId33"/>
    <p:sldId id="478" r:id="rId34"/>
    <p:sldId id="479" r:id="rId35"/>
    <p:sldId id="468" r:id="rId36"/>
    <p:sldId id="429" r:id="rId37"/>
    <p:sldId id="434" r:id="rId38"/>
    <p:sldId id="469" r:id="rId39"/>
    <p:sldId id="402" r:id="rId40"/>
    <p:sldId id="394" r:id="rId41"/>
    <p:sldId id="396" r:id="rId42"/>
    <p:sldId id="440" r:id="rId43"/>
    <p:sldId id="36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65" d="100"/>
          <a:sy n="65" d="100"/>
        </p:scale>
        <p:origin x="724" y="40"/>
      </p:cViewPr>
      <p:guideLst/>
    </p:cSldViewPr>
  </p:slideViewPr>
  <p:notesTextViewPr>
    <p:cViewPr>
      <p:scale>
        <a:sx n="1" d="1"/>
        <a:sy n="1" d="1"/>
      </p:scale>
      <p:origin x="0" y="0"/>
    </p:cViewPr>
  </p:notesTextViewPr>
  <p:notesViewPr>
    <p:cSldViewPr snapToGrid="0">
      <p:cViewPr varScale="1">
        <p:scale>
          <a:sx n="65" d="100"/>
          <a:sy n="65" d="100"/>
        </p:scale>
        <p:origin x="2347"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747E39-D197-4674-8C62-CC28612C7D1A}" type="datetimeFigureOut">
              <a:rPr lang="en-US" smtClean="0"/>
              <a:t>4/15/2021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E330A2-CD2B-45CA-AD44-A7A41C6AD554}" type="slidenum">
              <a:rPr lang="en-US" smtClean="0"/>
              <a:t>‹#›</a:t>
            </a:fld>
            <a:endParaRPr lang="en-US"/>
          </a:p>
        </p:txBody>
      </p:sp>
    </p:spTree>
    <p:extLst>
      <p:ext uri="{BB962C8B-B14F-4D97-AF65-F5344CB8AC3E}">
        <p14:creationId xmlns:p14="http://schemas.microsoft.com/office/powerpoint/2010/main" val="467739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pic>
        <p:nvPicPr>
          <p:cNvPr id="6" name="Picture 5">
            <a:extLst>
              <a:ext uri="{FF2B5EF4-FFF2-40B4-BE49-F238E27FC236}">
                <a16:creationId xmlns:a16="http://schemas.microsoft.com/office/drawing/2014/main" id="{1C9D571D-17B9-4065-A80F-1F8EBEE0804E}"/>
              </a:ext>
            </a:extLst>
          </p:cNvPr>
          <p:cNvPicPr>
            <a:picLocks noChangeAspect="1"/>
          </p:cNvPicPr>
          <p:nvPr/>
        </p:nvPicPr>
        <p:blipFill>
          <a:blip r:embed="rId3"/>
          <a:stretch>
            <a:fillRect/>
          </a:stretch>
        </p:blipFill>
        <p:spPr>
          <a:xfrm>
            <a:off x="0" y="4400550"/>
            <a:ext cx="6858000" cy="3667125"/>
          </a:xfrm>
          <a:prstGeom prst="rect">
            <a:avLst/>
          </a:prstGeom>
        </p:spPr>
      </p:pic>
      <p:sp>
        <p:nvSpPr>
          <p:cNvPr id="4" name="Slide Number Placeholder 3"/>
          <p:cNvSpPr>
            <a:spLocks noGrp="1"/>
          </p:cNvSpPr>
          <p:nvPr>
            <p:ph type="sldNum" sz="quarter" idx="5"/>
          </p:nvPr>
        </p:nvSpPr>
        <p:spPr/>
        <p:txBody>
          <a:bodyPr/>
          <a:lstStyle/>
          <a:p>
            <a:fld id="{F0E330A2-CD2B-45CA-AD44-A7A41C6AD554}" type="slidenum">
              <a:rPr lang="en-US" smtClean="0"/>
              <a:t>1</a:t>
            </a:fld>
            <a:endParaRPr lang="en-US"/>
          </a:p>
        </p:txBody>
      </p:sp>
    </p:spTree>
    <p:extLst>
      <p:ext uri="{BB962C8B-B14F-4D97-AF65-F5344CB8AC3E}">
        <p14:creationId xmlns:p14="http://schemas.microsoft.com/office/powerpoint/2010/main" val="656412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37</a:t>
            </a:fld>
            <a:endParaRPr lang="en-US"/>
          </a:p>
        </p:txBody>
      </p:sp>
    </p:spTree>
    <p:extLst>
      <p:ext uri="{BB962C8B-B14F-4D97-AF65-F5344CB8AC3E}">
        <p14:creationId xmlns:p14="http://schemas.microsoft.com/office/powerpoint/2010/main" val="962683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a:solidFill>
                  <a:schemeClr val="tx1"/>
                </a:solidFill>
                <a:effectLst/>
                <a:latin typeface="+mn-lt"/>
                <a:ea typeface="+mn-ea"/>
                <a:cs typeface="+mn-cs"/>
              </a:rPr>
              <a:t>Data collection:</a:t>
            </a:r>
            <a:r>
              <a:rPr lang="en-US" sz="1200" kern="1200" dirty="0">
                <a:solidFill>
                  <a:schemeClr val="tx1"/>
                </a:solidFill>
                <a:effectLst/>
                <a:latin typeface="+mn-lt"/>
                <a:ea typeface="+mn-ea"/>
                <a:cs typeface="+mn-cs"/>
              </a:rPr>
              <a:t>  0-3 months</a:t>
            </a:r>
          </a:p>
          <a:p>
            <a:pPr lvl="0"/>
            <a:r>
              <a:rPr lang="en-US" sz="1200" b="1" kern="1200" dirty="0">
                <a:solidFill>
                  <a:schemeClr val="tx1"/>
                </a:solidFill>
                <a:effectLst/>
                <a:latin typeface="+mn-lt"/>
                <a:ea typeface="+mn-ea"/>
                <a:cs typeface="+mn-cs"/>
              </a:rPr>
              <a:t>Data analysis for Aim 1 (A and B):</a:t>
            </a:r>
            <a:r>
              <a:rPr lang="en-US" sz="1200" kern="1200" dirty="0">
                <a:solidFill>
                  <a:schemeClr val="tx1"/>
                </a:solidFill>
                <a:effectLst/>
                <a:latin typeface="+mn-lt"/>
                <a:ea typeface="+mn-ea"/>
                <a:cs typeface="+mn-cs"/>
              </a:rPr>
              <a:t>  0–3 months </a:t>
            </a:r>
          </a:p>
          <a:p>
            <a:pPr lvl="0"/>
            <a:r>
              <a:rPr lang="en-US" sz="1200" b="1" kern="1200" dirty="0">
                <a:solidFill>
                  <a:schemeClr val="tx1"/>
                </a:solidFill>
                <a:effectLst/>
                <a:latin typeface="+mn-lt"/>
                <a:ea typeface="+mn-ea"/>
                <a:cs typeface="+mn-cs"/>
              </a:rPr>
              <a:t>Data analysis for Aim 2:</a:t>
            </a:r>
            <a:r>
              <a:rPr lang="en-US" sz="1200" kern="1200" dirty="0">
                <a:solidFill>
                  <a:schemeClr val="tx1"/>
                </a:solidFill>
                <a:effectLst/>
                <a:latin typeface="+mn-lt"/>
                <a:ea typeface="+mn-ea"/>
                <a:cs typeface="+mn-cs"/>
              </a:rPr>
              <a:t>  0–3 months </a:t>
            </a:r>
          </a:p>
          <a:p>
            <a:pPr lvl="0"/>
            <a:r>
              <a:rPr lang="en-US" sz="1200" b="1" kern="1200" dirty="0">
                <a:solidFill>
                  <a:schemeClr val="tx1"/>
                </a:solidFill>
                <a:effectLst/>
                <a:latin typeface="+mn-lt"/>
                <a:ea typeface="+mn-ea"/>
                <a:cs typeface="+mn-cs"/>
              </a:rPr>
              <a:t>Preparation of NIH Annual reports:   </a:t>
            </a:r>
            <a:r>
              <a:rPr lang="en-US" sz="1200" kern="1200" dirty="0">
                <a:solidFill>
                  <a:schemeClr val="tx1"/>
                </a:solidFill>
                <a:effectLst/>
                <a:latin typeface="+mn-lt"/>
                <a:ea typeface="+mn-ea"/>
                <a:cs typeface="+mn-cs"/>
              </a:rPr>
              <a:t>0–3 months</a:t>
            </a:r>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EA69D61-F6FA-4088-8930-3AE437C79CE6}" type="slidenum">
              <a:rPr lang="en-US" smtClean="0"/>
              <a:t>43</a:t>
            </a:fld>
            <a:endParaRPr lang="en-US"/>
          </a:p>
        </p:txBody>
      </p:sp>
    </p:spTree>
    <p:extLst>
      <p:ext uri="{BB962C8B-B14F-4D97-AF65-F5344CB8AC3E}">
        <p14:creationId xmlns:p14="http://schemas.microsoft.com/office/powerpoint/2010/main" val="2572924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18</a:t>
            </a:fld>
            <a:endParaRPr lang="en-US"/>
          </a:p>
        </p:txBody>
      </p:sp>
    </p:spTree>
    <p:extLst>
      <p:ext uri="{BB962C8B-B14F-4D97-AF65-F5344CB8AC3E}">
        <p14:creationId xmlns:p14="http://schemas.microsoft.com/office/powerpoint/2010/main" val="124316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20</a:t>
            </a:fld>
            <a:endParaRPr lang="en-US"/>
          </a:p>
        </p:txBody>
      </p:sp>
    </p:spTree>
    <p:extLst>
      <p:ext uri="{BB962C8B-B14F-4D97-AF65-F5344CB8AC3E}">
        <p14:creationId xmlns:p14="http://schemas.microsoft.com/office/powerpoint/2010/main" val="78287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21</a:t>
            </a:fld>
            <a:endParaRPr lang="en-US"/>
          </a:p>
        </p:txBody>
      </p:sp>
    </p:spTree>
    <p:extLst>
      <p:ext uri="{BB962C8B-B14F-4D97-AF65-F5344CB8AC3E}">
        <p14:creationId xmlns:p14="http://schemas.microsoft.com/office/powerpoint/2010/main" val="1147253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24</a:t>
            </a:fld>
            <a:endParaRPr lang="en-US"/>
          </a:p>
        </p:txBody>
      </p:sp>
    </p:spTree>
    <p:extLst>
      <p:ext uri="{BB962C8B-B14F-4D97-AF65-F5344CB8AC3E}">
        <p14:creationId xmlns:p14="http://schemas.microsoft.com/office/powerpoint/2010/main" val="545954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28</a:t>
            </a:fld>
            <a:endParaRPr lang="en-US"/>
          </a:p>
        </p:txBody>
      </p:sp>
    </p:spTree>
    <p:extLst>
      <p:ext uri="{BB962C8B-B14F-4D97-AF65-F5344CB8AC3E}">
        <p14:creationId xmlns:p14="http://schemas.microsoft.com/office/powerpoint/2010/main" val="3822654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29</a:t>
            </a:fld>
            <a:endParaRPr lang="en-US"/>
          </a:p>
        </p:txBody>
      </p:sp>
    </p:spTree>
    <p:extLst>
      <p:ext uri="{BB962C8B-B14F-4D97-AF65-F5344CB8AC3E}">
        <p14:creationId xmlns:p14="http://schemas.microsoft.com/office/powerpoint/2010/main" val="266891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E330A2-CD2B-45CA-AD44-A7A41C6AD554}" type="slidenum">
              <a:rPr lang="en-US" smtClean="0"/>
              <a:t>32</a:t>
            </a:fld>
            <a:endParaRPr lang="en-US"/>
          </a:p>
        </p:txBody>
      </p:sp>
    </p:spTree>
    <p:extLst>
      <p:ext uri="{BB962C8B-B14F-4D97-AF65-F5344CB8AC3E}">
        <p14:creationId xmlns:p14="http://schemas.microsoft.com/office/powerpoint/2010/main" val="4004492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36</a:t>
            </a:fld>
            <a:endParaRPr lang="en-US"/>
          </a:p>
        </p:txBody>
      </p:sp>
    </p:spTree>
    <p:extLst>
      <p:ext uri="{BB962C8B-B14F-4D97-AF65-F5344CB8AC3E}">
        <p14:creationId xmlns:p14="http://schemas.microsoft.com/office/powerpoint/2010/main" val="3138684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13108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982026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107548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398794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921449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DC3FF6-C206-4596-A28C-C063AEE62E89}"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0119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DC3FF6-C206-4596-A28C-C063AEE62E89}" type="datetimeFigureOut">
              <a:rPr lang="en-US" smtClean="0"/>
              <a:t>4/15/2021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319361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8DC3FF6-C206-4596-A28C-C063AEE62E89}" type="datetimeFigureOut">
              <a:rPr lang="en-US" smtClean="0"/>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532716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C3FF6-C206-4596-A28C-C063AEE62E89}" type="datetimeFigureOut">
              <a:rPr lang="en-US" smtClean="0"/>
              <a:t>4/15/2021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23421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DC3FF6-C206-4596-A28C-C063AEE62E89}"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56367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DC3FF6-C206-4596-A28C-C063AEE62E89}"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794393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7000">
              <a:schemeClr val="accent6">
                <a:lumMod val="0"/>
                <a:lumOff val="100000"/>
              </a:schemeClr>
            </a:gs>
            <a:gs pos="100000">
              <a:srgbClr val="0070C0"/>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C3FF6-C206-4596-A28C-C063AEE62E89}" type="datetimeFigureOut">
              <a:rPr lang="en-US" smtClean="0"/>
              <a:t>4/15/2021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C9E66-6005-4663-A68B-21C70FE296EF}" type="slidenum">
              <a:rPr lang="en-US" smtClean="0"/>
              <a:t>‹#›</a:t>
            </a:fld>
            <a:endParaRPr lang="en-US"/>
          </a:p>
        </p:txBody>
      </p:sp>
    </p:spTree>
    <p:extLst>
      <p:ext uri="{BB962C8B-B14F-4D97-AF65-F5344CB8AC3E}">
        <p14:creationId xmlns:p14="http://schemas.microsoft.com/office/powerpoint/2010/main" val="4173830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ehsintegration/yfd-phd-bls-dat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ehsintegration/yfd-phd-bls-data/tree/master/PLOT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ehsintegration/risk-perceptio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tobywise/covid19-risk-perceptio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ehsintegration/yfd-phd-bls-data/blob/master/DATA/SOC_all.xlsx"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ehsintegration/yfd-phd-bls-data/tree/master/DATA"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ehsintegration/yfd-phd-bls-data/tree/master/DATA"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bls.gov/iif/data.htm" TargetMode="External"/><Relationship Id="rId2" Type="http://schemas.openxmlformats.org/officeDocument/2006/relationships/hyperlink" Target="https://www.bls.gov/opub/"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ehsintegration/yfd-phd-bls-data/tree/master/DATA" TargetMode="External"/><Relationship Id="rId2" Type="http://schemas.openxmlformats.org/officeDocument/2006/relationships/hyperlink" Target="https://www.bls.gov/iif/data.htm" TargetMode="External"/><Relationship Id="rId1" Type="http://schemas.openxmlformats.org/officeDocument/2006/relationships/slideLayout" Target="../slideLayouts/slideLayout2.xml"/><Relationship Id="rId4" Type="http://schemas.openxmlformats.org/officeDocument/2006/relationships/hyperlink" Target="https://www.bls.gov/opub/"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ehsintegration/yfd-phd-bls-data/blob/master/DATA/SOC_all.xls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2900" y="282941"/>
            <a:ext cx="10146199" cy="4793942"/>
          </a:xfrm>
        </p:spPr>
        <p:txBody>
          <a:bodyPr>
            <a:noAutofit/>
          </a:bodyPr>
          <a:lstStyle/>
          <a:p>
            <a:r>
              <a:rPr lang="en-US" sz="3200" b="1" dirty="0"/>
              <a:t>Relationship between </a:t>
            </a:r>
            <a:r>
              <a:rPr lang="en-US" sz="3200" b="1" dirty="0" smtClean="0"/>
              <a:t>Occupational Injury Probability</a:t>
            </a:r>
            <a:r>
              <a:rPr lang="en-US" sz="3200" b="1" dirty="0"/>
              <a:t/>
            </a:r>
            <a:br>
              <a:rPr lang="en-US" sz="3200" b="1" dirty="0"/>
            </a:br>
            <a:r>
              <a:rPr lang="en-US" sz="3200" b="1" dirty="0"/>
              <a:t>and </a:t>
            </a:r>
            <a:r>
              <a:rPr lang="en-US" sz="3200" b="1" dirty="0" smtClean="0"/>
              <a:t>Risk Perception in Industry</a:t>
            </a:r>
            <a:r>
              <a:rPr lang="en-US" sz="2800" dirty="0"/>
              <a:t/>
            </a:r>
            <a:br>
              <a:rPr lang="en-US" sz="2800" dirty="0"/>
            </a:br>
            <a:r>
              <a:rPr lang="en-US" sz="3200" dirty="0"/>
              <a:t> </a:t>
            </a:r>
            <a:br>
              <a:rPr lang="en-US" sz="3200" dirty="0"/>
            </a:br>
            <a:r>
              <a:rPr lang="en-US" sz="2400" dirty="0"/>
              <a:t>Committee Update</a:t>
            </a:r>
            <a:br>
              <a:rPr lang="en-US" sz="2400" dirty="0"/>
            </a:br>
            <a:r>
              <a:rPr lang="en-US" sz="2400" dirty="0"/>
              <a:t/>
            </a:r>
            <a:br>
              <a:rPr lang="en-US" sz="2400" dirty="0"/>
            </a:br>
            <a:r>
              <a:rPr lang="en-US" sz="2400" dirty="0"/>
              <a:t> </a:t>
            </a:r>
            <a:br>
              <a:rPr lang="en-US" sz="2400" dirty="0"/>
            </a:br>
            <a:r>
              <a:rPr lang="en-US" sz="2400" dirty="0"/>
              <a:t>Yenny </a:t>
            </a:r>
            <a:r>
              <a:rPr lang="en-US" sz="2400" dirty="0" err="1"/>
              <a:t>Fariñas</a:t>
            </a:r>
            <a:r>
              <a:rPr lang="en-US" sz="2400" dirty="0"/>
              <a:t> Diaz</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1600" dirty="0"/>
              <a:t>Revised f</a:t>
            </a:r>
            <a:r>
              <a:rPr lang="en-US" sz="1600" dirty="0" smtClean="0"/>
              <a:t>rom annual evaluation of</a:t>
            </a:r>
            <a:r>
              <a:rPr lang="en-US" sz="1800" dirty="0" smtClean="0"/>
              <a:t>  </a:t>
            </a:r>
            <a:r>
              <a:rPr lang="en-US" sz="1600" dirty="0" smtClean="0"/>
              <a:t>04/10/2021</a:t>
            </a:r>
            <a:endParaRPr lang="en-US" sz="1600" dirty="0"/>
          </a:p>
        </p:txBody>
      </p:sp>
      <p:sp>
        <p:nvSpPr>
          <p:cNvPr id="3" name="Subtitle 2"/>
          <p:cNvSpPr>
            <a:spLocks noGrp="1"/>
          </p:cNvSpPr>
          <p:nvPr>
            <p:ph type="subTitle" idx="1"/>
          </p:nvPr>
        </p:nvSpPr>
        <p:spPr>
          <a:xfrm>
            <a:off x="1644132" y="6077242"/>
            <a:ext cx="9144000" cy="780757"/>
          </a:xfrm>
        </p:spPr>
        <p:txBody>
          <a:bodyPr/>
          <a:lstStyle/>
          <a:p>
            <a:r>
              <a:rPr lang="en-US" sz="1800" dirty="0"/>
              <a:t>Department of Environmental Health Sciences</a:t>
            </a:r>
          </a:p>
          <a:p>
            <a:r>
              <a:rPr lang="en-US" sz="1800" dirty="0"/>
              <a:t>Robert </a:t>
            </a:r>
            <a:r>
              <a:rPr lang="en-US" sz="1800" dirty="0" err="1"/>
              <a:t>Stempel</a:t>
            </a:r>
            <a:r>
              <a:rPr lang="en-US" sz="1800" dirty="0"/>
              <a:t> College of Public Health and Social Work</a:t>
            </a:r>
          </a:p>
        </p:txBody>
      </p:sp>
    </p:spTree>
    <p:extLst>
      <p:ext uri="{BB962C8B-B14F-4D97-AF65-F5344CB8AC3E}">
        <p14:creationId xmlns:p14="http://schemas.microsoft.com/office/powerpoint/2010/main" val="3030892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Data Analysis: SOC (continued)</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37029" y="884904"/>
            <a:ext cx="10775077" cy="1708771"/>
          </a:xfrm>
        </p:spPr>
        <p:txBody>
          <a:bodyPr>
            <a:noAutofit/>
          </a:bodyPr>
          <a:lstStyle/>
          <a:p>
            <a:pPr marL="0" indent="0">
              <a:buNone/>
            </a:pPr>
            <a:r>
              <a:rPr lang="en-US" sz="1400" dirty="0" smtClean="0">
                <a:latin typeface="Arial" panose="020B0604020202020204" pitchFamily="34" charset="0"/>
                <a:cs typeface="Arial" panose="020B0604020202020204" pitchFamily="34" charset="0"/>
              </a:rPr>
              <a:t>Here is an example of the TREE encoding system, with further descendant selectivity. The “X”s below can be viewed as a don’t care.</a:t>
            </a:r>
          </a:p>
          <a:p>
            <a:pPr marL="0" indent="0">
              <a:buNone/>
            </a:pPr>
            <a:endParaRPr lang="en-US" sz="1400" dirty="0" smtClean="0">
              <a:latin typeface="Arial" panose="020B0604020202020204" pitchFamily="34" charset="0"/>
              <a:cs typeface="Arial" panose="020B0604020202020204" pitchFamily="34" charset="0"/>
            </a:endParaRPr>
          </a:p>
          <a:p>
            <a:pPr lvl="1"/>
            <a:r>
              <a:rPr lang="en-US" sz="1400" dirty="0" smtClean="0">
                <a:latin typeface="Arial" panose="020B0604020202020204" pitchFamily="34" charset="0"/>
                <a:cs typeface="Arial" panose="020B0604020202020204" pitchFamily="34" charset="0"/>
              </a:rPr>
              <a:t>The occupational code is a 6 different number that clusters occupations into finer and finder resolutions. </a:t>
            </a:r>
          </a:p>
          <a:p>
            <a:pPr lvl="1"/>
            <a:r>
              <a:rPr lang="en-US" sz="1200" b="1" dirty="0" smtClean="0">
                <a:solidFill>
                  <a:srgbClr val="7030A0"/>
                </a:solidFill>
                <a:latin typeface="Courier New" panose="02070309020205020404" pitchFamily="49" charset="0"/>
                <a:cs typeface="Courier New" panose="02070309020205020404" pitchFamily="49" charset="0"/>
              </a:rPr>
              <a:t>Therefore  a  occupational index </a:t>
            </a:r>
            <a:r>
              <a:rPr lang="en-US" sz="1200" b="1" dirty="0">
                <a:solidFill>
                  <a:srgbClr val="7030A0"/>
                </a:solidFill>
                <a:latin typeface="Courier New" panose="02070309020205020404" pitchFamily="49" charset="0"/>
                <a:cs typeface="Courier New" panose="02070309020205020404" pitchFamily="49" charset="0"/>
              </a:rPr>
              <a:t>of “</a:t>
            </a:r>
            <a:r>
              <a:rPr lang="en-US" sz="1200" b="1" dirty="0" smtClean="0">
                <a:solidFill>
                  <a:srgbClr val="7030A0"/>
                </a:solidFill>
                <a:latin typeface="Courier New" panose="02070309020205020404" pitchFamily="49" charset="0"/>
                <a:cs typeface="Courier New" panose="02070309020205020404" pitchFamily="49" charset="0"/>
              </a:rPr>
              <a:t>23XXXX” will select all “legal occupations”</a:t>
            </a:r>
          </a:p>
          <a:p>
            <a:pPr lvl="1"/>
            <a:r>
              <a:rPr lang="en-US" sz="1200" b="1" dirty="0" smtClean="0">
                <a:solidFill>
                  <a:srgbClr val="7030A0"/>
                </a:solidFill>
                <a:latin typeface="Courier New" panose="02070309020205020404" pitchFamily="49" charset="0"/>
                <a:cs typeface="Courier New" panose="02070309020205020404" pitchFamily="49" charset="0"/>
              </a:rPr>
              <a:t>And a         occupational index of “231XXX” will select </a:t>
            </a:r>
            <a:r>
              <a:rPr lang="en-US" sz="1200" b="1" dirty="0">
                <a:solidFill>
                  <a:srgbClr val="7030A0"/>
                </a:solidFill>
                <a:latin typeface="Courier New" panose="02070309020205020404" pitchFamily="49" charset="0"/>
                <a:cs typeface="Courier New" panose="02070309020205020404" pitchFamily="49" charset="0"/>
              </a:rPr>
              <a:t>all </a:t>
            </a:r>
            <a:r>
              <a:rPr lang="en-US" sz="1200" b="1" dirty="0" smtClean="0">
                <a:solidFill>
                  <a:srgbClr val="7030A0"/>
                </a:solidFill>
                <a:latin typeface="Courier New" panose="02070309020205020404" pitchFamily="49" charset="0"/>
                <a:cs typeface="Courier New" panose="02070309020205020404" pitchFamily="49" charset="0"/>
              </a:rPr>
              <a:t>“lawyers</a:t>
            </a:r>
            <a:r>
              <a:rPr lang="en-US" sz="1200" b="1" dirty="0">
                <a:solidFill>
                  <a:srgbClr val="7030A0"/>
                </a:solidFill>
                <a:latin typeface="Courier New" panose="02070309020205020404" pitchFamily="49" charset="0"/>
                <a:cs typeface="Courier New" panose="02070309020205020404" pitchFamily="49" charset="0"/>
              </a:rPr>
              <a:t>, </a:t>
            </a:r>
            <a:r>
              <a:rPr lang="en-US" sz="1200" b="1" dirty="0" smtClean="0">
                <a:solidFill>
                  <a:srgbClr val="7030A0"/>
                </a:solidFill>
                <a:latin typeface="Courier New" panose="02070309020205020404" pitchFamily="49" charset="0"/>
                <a:cs typeface="Courier New" panose="02070309020205020404" pitchFamily="49" charset="0"/>
              </a:rPr>
              <a:t>judges</a:t>
            </a:r>
            <a:r>
              <a:rPr lang="en-US" sz="1200" b="1" dirty="0">
                <a:solidFill>
                  <a:srgbClr val="7030A0"/>
                </a:solidFill>
                <a:latin typeface="Courier New" panose="02070309020205020404" pitchFamily="49" charset="0"/>
                <a:cs typeface="Courier New" panose="02070309020205020404" pitchFamily="49" charset="0"/>
              </a:rPr>
              <a:t>, and </a:t>
            </a:r>
            <a:r>
              <a:rPr lang="en-US" sz="1200" b="1" dirty="0" smtClean="0">
                <a:solidFill>
                  <a:srgbClr val="7030A0"/>
                </a:solidFill>
                <a:latin typeface="Courier New" panose="02070309020205020404" pitchFamily="49" charset="0"/>
                <a:cs typeface="Courier New" panose="02070309020205020404" pitchFamily="49" charset="0"/>
              </a:rPr>
              <a:t>related </a:t>
            </a:r>
            <a:r>
              <a:rPr lang="en-US" sz="1200" b="1" dirty="0">
                <a:solidFill>
                  <a:srgbClr val="7030A0"/>
                </a:solidFill>
                <a:latin typeface="Courier New" panose="02070309020205020404" pitchFamily="49" charset="0"/>
                <a:cs typeface="Courier New" panose="02070309020205020404" pitchFamily="49" charset="0"/>
              </a:rPr>
              <a:t>w</a:t>
            </a:r>
            <a:r>
              <a:rPr lang="en-US" sz="1200" b="1" dirty="0" smtClean="0">
                <a:solidFill>
                  <a:srgbClr val="7030A0"/>
                </a:solidFill>
                <a:latin typeface="Courier New" panose="02070309020205020404" pitchFamily="49" charset="0"/>
                <a:cs typeface="Courier New" panose="02070309020205020404" pitchFamily="49" charset="0"/>
              </a:rPr>
              <a:t>orkers”</a:t>
            </a:r>
          </a:p>
          <a:p>
            <a:pPr lvl="1"/>
            <a:r>
              <a:rPr lang="en-US" sz="1200" b="1" dirty="0" smtClean="0">
                <a:solidFill>
                  <a:srgbClr val="7030A0"/>
                </a:solidFill>
                <a:latin typeface="Courier New" panose="02070309020205020404" pitchFamily="49" charset="0"/>
                <a:cs typeface="Courier New" panose="02070309020205020404" pitchFamily="49" charset="0"/>
              </a:rPr>
              <a:t>And a         occupational index </a:t>
            </a:r>
            <a:r>
              <a:rPr lang="en-US" sz="1200" b="1" dirty="0">
                <a:solidFill>
                  <a:srgbClr val="7030A0"/>
                </a:solidFill>
                <a:latin typeface="Courier New" panose="02070309020205020404" pitchFamily="49" charset="0"/>
                <a:cs typeface="Courier New" panose="02070309020205020404" pitchFamily="49" charset="0"/>
              </a:rPr>
              <a:t>of “</a:t>
            </a:r>
            <a:r>
              <a:rPr lang="en-US" sz="1200" b="1" dirty="0" smtClean="0">
                <a:solidFill>
                  <a:srgbClr val="7030A0"/>
                </a:solidFill>
                <a:latin typeface="Courier New" panose="02070309020205020404" pitchFamily="49" charset="0"/>
                <a:cs typeface="Courier New" panose="02070309020205020404" pitchFamily="49" charset="0"/>
              </a:rPr>
              <a:t>231011” </a:t>
            </a:r>
            <a:r>
              <a:rPr lang="en-US" sz="1200" b="1" dirty="0">
                <a:solidFill>
                  <a:srgbClr val="7030A0"/>
                </a:solidFill>
                <a:latin typeface="Courier New" panose="02070309020205020404" pitchFamily="49" charset="0"/>
                <a:cs typeface="Courier New" panose="02070309020205020404" pitchFamily="49" charset="0"/>
              </a:rPr>
              <a:t>will select all “</a:t>
            </a:r>
            <a:r>
              <a:rPr lang="en-US" sz="1200" b="1" dirty="0" smtClean="0">
                <a:solidFill>
                  <a:srgbClr val="7030A0"/>
                </a:solidFill>
                <a:latin typeface="Courier New" panose="02070309020205020404" pitchFamily="49" charset="0"/>
                <a:cs typeface="Courier New" panose="02070309020205020404" pitchFamily="49" charset="0"/>
              </a:rPr>
              <a:t>lawyers”</a:t>
            </a:r>
            <a:endParaRPr lang="en-US" sz="1400" dirty="0">
              <a:latin typeface="Arial" panose="020B0604020202020204" pitchFamily="34" charset="0"/>
              <a:cs typeface="Arial" panose="020B0604020202020204" pitchFamily="34" charset="0"/>
            </a:endParaRPr>
          </a:p>
          <a:p>
            <a:pPr lvl="1"/>
            <a:endParaRPr lang="en-US" sz="14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sp>
        <p:nvSpPr>
          <p:cNvPr id="8" name="TextBox 7"/>
          <p:cNvSpPr txBox="1"/>
          <p:nvPr/>
        </p:nvSpPr>
        <p:spPr>
          <a:xfrm>
            <a:off x="6562569" y="2593675"/>
            <a:ext cx="4254691" cy="3985706"/>
          </a:xfrm>
          <a:prstGeom prst="rect">
            <a:avLst/>
          </a:prstGeom>
          <a:noFill/>
        </p:spPr>
        <p:txBody>
          <a:bodyPr wrap="none" rtlCol="0">
            <a:spAutoFit/>
          </a:bodyPr>
          <a:lstStyle/>
          <a:p>
            <a:r>
              <a:rPr lang="en-US" sz="1100" dirty="0"/>
              <a:t>11-XXXX  Management Occupations</a:t>
            </a:r>
          </a:p>
          <a:p>
            <a:r>
              <a:rPr lang="en-US" sz="1100" dirty="0"/>
              <a:t>13-XXXX  Business and Financial Operations Occupations</a:t>
            </a:r>
          </a:p>
          <a:p>
            <a:r>
              <a:rPr lang="en-US" sz="1100" dirty="0"/>
              <a:t>15-XXXX  Computer and Mathematical Occupations</a:t>
            </a:r>
          </a:p>
          <a:p>
            <a:r>
              <a:rPr lang="en-US" sz="1100" dirty="0"/>
              <a:t>17-XXXX  Architecture and Engineering Occupations</a:t>
            </a:r>
          </a:p>
          <a:p>
            <a:r>
              <a:rPr lang="en-US" sz="1100" dirty="0"/>
              <a:t>19-XXXX  Life, Physical, and Social Science Occupations</a:t>
            </a:r>
          </a:p>
          <a:p>
            <a:r>
              <a:rPr lang="en-US" sz="1100" dirty="0"/>
              <a:t>21-XXXX  Community and Social Service Occupations</a:t>
            </a:r>
          </a:p>
          <a:p>
            <a:r>
              <a:rPr lang="en-US" sz="1100" dirty="0"/>
              <a:t>23-XXXX  Legal Occupations</a:t>
            </a:r>
          </a:p>
          <a:p>
            <a:r>
              <a:rPr lang="en-US" sz="1100" dirty="0"/>
              <a:t>25-XXXX  Educational Instruction and Library Occupations</a:t>
            </a:r>
          </a:p>
          <a:p>
            <a:r>
              <a:rPr lang="en-US" sz="1100" dirty="0"/>
              <a:t>27-XXXX  Arts, Design, Entertainment, Sports, and Media Occupations</a:t>
            </a:r>
          </a:p>
          <a:p>
            <a:r>
              <a:rPr lang="en-US" sz="1100" dirty="0"/>
              <a:t>29-XXXX  Healthcare Practitioners and Technical Occupations</a:t>
            </a:r>
          </a:p>
          <a:p>
            <a:r>
              <a:rPr lang="en-US" sz="1100" dirty="0"/>
              <a:t>31-XXXX  Healthcare Support Occupations</a:t>
            </a:r>
          </a:p>
          <a:p>
            <a:r>
              <a:rPr lang="en-US" sz="1100" dirty="0"/>
              <a:t>33-XXXX  Protective Service Occupations</a:t>
            </a:r>
          </a:p>
          <a:p>
            <a:r>
              <a:rPr lang="en-US" sz="1100" dirty="0"/>
              <a:t>35-XXXX  Food Preparation and Serving Related Occupations</a:t>
            </a:r>
          </a:p>
          <a:p>
            <a:r>
              <a:rPr lang="en-US" sz="1100" dirty="0"/>
              <a:t>37-XXXX  Building and Grounds Cleaning and Maintenance Occupations</a:t>
            </a:r>
          </a:p>
          <a:p>
            <a:r>
              <a:rPr lang="en-US" sz="1100" dirty="0"/>
              <a:t>39-XXXX  Personal Care and Service Occupations</a:t>
            </a:r>
          </a:p>
          <a:p>
            <a:r>
              <a:rPr lang="en-US" sz="1100" dirty="0"/>
              <a:t>41-XXXX  Sales and Related Occupations</a:t>
            </a:r>
          </a:p>
          <a:p>
            <a:r>
              <a:rPr lang="en-US" sz="1100" dirty="0"/>
              <a:t>43-XXXX  Office and Administrative Support Occupations</a:t>
            </a:r>
          </a:p>
          <a:p>
            <a:r>
              <a:rPr lang="en-US" sz="1100" dirty="0"/>
              <a:t>45-XXXX  Farming, Fishing, and Forestry Occupations</a:t>
            </a:r>
          </a:p>
          <a:p>
            <a:r>
              <a:rPr lang="en-US" sz="1100" dirty="0"/>
              <a:t>47-XXXX  Construction and Extraction Occupations</a:t>
            </a:r>
          </a:p>
          <a:p>
            <a:r>
              <a:rPr lang="en-US" sz="1100" dirty="0"/>
              <a:t>49-XXXX  Installation, Maintenance, and Repair Occupations</a:t>
            </a:r>
          </a:p>
          <a:p>
            <a:r>
              <a:rPr lang="en-US" sz="1100" dirty="0"/>
              <a:t>51-XXXX  Production Occupations</a:t>
            </a:r>
          </a:p>
          <a:p>
            <a:r>
              <a:rPr lang="en-US" sz="1100" dirty="0"/>
              <a:t>53-XXXX  Transportation and Material Moving Occupations</a:t>
            </a:r>
          </a:p>
          <a:p>
            <a:r>
              <a:rPr lang="en-US" sz="1100" dirty="0"/>
              <a:t>55-XXXX  Military Specific </a:t>
            </a:r>
            <a:r>
              <a:rPr lang="en-US" sz="1100" dirty="0" smtClean="0"/>
              <a:t>Occupations</a:t>
            </a:r>
            <a:endParaRPr lang="en-US" sz="1100" dirty="0"/>
          </a:p>
        </p:txBody>
      </p:sp>
      <p:sp>
        <p:nvSpPr>
          <p:cNvPr id="2" name="Rectangle 1"/>
          <p:cNvSpPr/>
          <p:nvPr/>
        </p:nvSpPr>
        <p:spPr>
          <a:xfrm>
            <a:off x="954764" y="4048029"/>
            <a:ext cx="4439621" cy="738664"/>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We can also </a:t>
            </a:r>
            <a:r>
              <a:rPr lang="en-US" sz="1400" dirty="0" smtClean="0">
                <a:latin typeface="Arial" panose="020B0604020202020204" pitchFamily="34" charset="0"/>
                <a:cs typeface="Arial" panose="020B0604020202020204" pitchFamily="34" charset="0"/>
              </a:rPr>
              <a:t>see that the numbering system increases in a numerical order, in proportionality to human physical manual difficulty.</a:t>
            </a:r>
            <a:endParaRPr lang="en-US" sz="1400" dirty="0">
              <a:latin typeface="Arial" panose="020B0604020202020204" pitchFamily="34" charset="0"/>
              <a:cs typeface="Arial" panose="020B0604020202020204" pitchFamily="34" charset="0"/>
            </a:endParaRPr>
          </a:p>
        </p:txBody>
      </p:sp>
      <p:cxnSp>
        <p:nvCxnSpPr>
          <p:cNvPr id="9" name="Straight Arrow Connector 8"/>
          <p:cNvCxnSpPr/>
          <p:nvPr/>
        </p:nvCxnSpPr>
        <p:spPr>
          <a:xfrm>
            <a:off x="6136257" y="3151517"/>
            <a:ext cx="0" cy="3007058"/>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244177" y="2658151"/>
            <a:ext cx="1583799" cy="30777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A</a:t>
            </a:r>
            <a:r>
              <a:rPr lang="en-US" sz="1400" dirty="0" smtClean="0">
                <a:latin typeface="Arial" panose="020B0604020202020204" pitchFamily="34" charset="0"/>
                <a:cs typeface="Arial" panose="020B0604020202020204" pitchFamily="34" charset="0"/>
              </a:rPr>
              <a:t>dministrative</a:t>
            </a:r>
            <a:endParaRPr lang="en-US" sz="1400" dirty="0">
              <a:latin typeface="Arial" panose="020B0604020202020204" pitchFamily="34" charset="0"/>
              <a:cs typeface="Arial" panose="020B0604020202020204" pitchFamily="34" charset="0"/>
            </a:endParaRPr>
          </a:p>
        </p:txBody>
      </p:sp>
      <p:sp>
        <p:nvSpPr>
          <p:cNvPr id="13" name="Rectangle 12"/>
          <p:cNvSpPr/>
          <p:nvPr/>
        </p:nvSpPr>
        <p:spPr>
          <a:xfrm>
            <a:off x="4850559" y="6093214"/>
            <a:ext cx="1712011" cy="307777"/>
          </a:xfrm>
          <a:prstGeom prst="rect">
            <a:avLst/>
          </a:prstGeom>
        </p:spPr>
        <p:txBody>
          <a:bodyPr wrap="square">
            <a:spAutoFit/>
          </a:bodyPr>
          <a:lstStyle/>
          <a:p>
            <a:r>
              <a:rPr lang="en-US" sz="1400" dirty="0" smtClean="0">
                <a:latin typeface="Arial" panose="020B0604020202020204" pitchFamily="34" charset="0"/>
                <a:cs typeface="Arial" panose="020B0604020202020204" pitchFamily="34" charset="0"/>
              </a:rPr>
              <a:t>Non-Administrative</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07374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MATHEMATICAL OVERVIEW</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2531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Mathematical Summary:</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37029" y="776751"/>
            <a:ext cx="11212148" cy="5919017"/>
          </a:xfrm>
        </p:spPr>
        <p:txBody>
          <a:bodyPr>
            <a:noAutofit/>
          </a:bodyPr>
          <a:lstStyle/>
          <a:p>
            <a:pPr marL="0" indent="0">
              <a:buNone/>
            </a:pPr>
            <a:r>
              <a:rPr lang="en-US" sz="1400" dirty="0">
                <a:latin typeface="Arial" panose="020B0604020202020204" pitchFamily="34" charset="0"/>
                <a:cs typeface="Arial" panose="020B0604020202020204" pitchFamily="34" charset="0"/>
              </a:rPr>
              <a:t>N</a:t>
            </a:r>
            <a:r>
              <a:rPr lang="en-US" sz="1400" dirty="0" smtClean="0">
                <a:latin typeface="Arial" panose="020B0604020202020204" pitchFamily="34" charset="0"/>
                <a:cs typeface="Arial" panose="020B0604020202020204" pitchFamily="34" charset="0"/>
              </a:rPr>
              <a:t>ow that we are familiar with the data files and their contents, </a:t>
            </a:r>
            <a:r>
              <a:rPr lang="en-US" sz="1400" dirty="0">
                <a:latin typeface="Arial" panose="020B0604020202020204" pitchFamily="34" charset="0"/>
                <a:cs typeface="Arial" panose="020B0604020202020204" pitchFamily="34" charset="0"/>
              </a:rPr>
              <a:t>w</a:t>
            </a:r>
            <a:r>
              <a:rPr lang="en-US" sz="1400" dirty="0" smtClean="0">
                <a:latin typeface="Arial" panose="020B0604020202020204" pitchFamily="34" charset="0"/>
                <a:cs typeface="Arial" panose="020B0604020202020204" pitchFamily="34" charset="0"/>
              </a:rPr>
              <a:t>e can further explore the type of data collected and the reasoning behind it.</a:t>
            </a:r>
          </a:p>
          <a:p>
            <a:pPr marL="0" indent="0">
              <a:buNone/>
            </a:pPr>
            <a:endParaRPr lang="en-US" sz="1400" dirty="0" smtClean="0">
              <a:latin typeface="Arial" panose="020B0604020202020204" pitchFamily="34" charset="0"/>
              <a:cs typeface="Arial" panose="020B0604020202020204" pitchFamily="34" charset="0"/>
            </a:endParaRPr>
          </a:p>
          <a:p>
            <a:pPr marL="342900" indent="-342900">
              <a:buFont typeface="+mj-lt"/>
              <a:buAutoNum type="arabicPeriod"/>
            </a:pPr>
            <a:r>
              <a:rPr lang="en-US" sz="1400" dirty="0" smtClean="0">
                <a:latin typeface="Arial" panose="020B0604020202020204" pitchFamily="34" charset="0"/>
                <a:cs typeface="Arial" panose="020B0604020202020204" pitchFamily="34" charset="0"/>
              </a:rPr>
              <a:t>We have one dataset for all FATAL counts for each SOC job code.</a:t>
            </a:r>
          </a:p>
          <a:p>
            <a:pPr marL="342900" indent="-342900">
              <a:buFont typeface="+mj-lt"/>
              <a:buAutoNum type="arabicPeriod"/>
            </a:pPr>
            <a:r>
              <a:rPr lang="en-US" sz="1400" dirty="0">
                <a:latin typeface="Arial" panose="020B0604020202020204" pitchFamily="34" charset="0"/>
                <a:cs typeface="Arial" panose="020B0604020202020204" pitchFamily="34" charset="0"/>
              </a:rPr>
              <a:t>W</a:t>
            </a:r>
            <a:r>
              <a:rPr lang="en-US" sz="1400" dirty="0" smtClean="0">
                <a:latin typeface="Arial" panose="020B0604020202020204" pitchFamily="34" charset="0"/>
                <a:cs typeface="Arial" panose="020B0604020202020204" pitchFamily="34" charset="0"/>
              </a:rPr>
              <a:t>e also have multiple datasets for different INJURY lost work dates, where the counts are organized by AGE, GENDER, RACE, LENGTH OF SERVICE.</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In our analysis we are creating a single averaged value for each of the eight years, for each SOC job code. Then we will be taking the log10 of this value and then analyzing the distribution. Therefore, the mathematical process will be:</a:t>
            </a:r>
          </a:p>
          <a:p>
            <a:pPr marL="0" indent="0">
              <a:buNone/>
            </a:pPr>
            <a:endParaRPr lang="en-US" sz="1400" dirty="0">
              <a:latin typeface="Arial" panose="020B0604020202020204" pitchFamily="34" charset="0"/>
              <a:cs typeface="Arial" panose="020B0604020202020204" pitchFamily="34" charset="0"/>
            </a:endParaRPr>
          </a:p>
          <a:p>
            <a:pPr marL="0" indent="0" algn="ctr">
              <a:buNone/>
            </a:pPr>
            <a:r>
              <a:rPr lang="en-US" sz="1400" b="1" dirty="0" smtClean="0">
                <a:latin typeface="Arial" panose="020B0604020202020204" pitchFamily="34" charset="0"/>
                <a:cs typeface="Arial" panose="020B0604020202020204" pitchFamily="34" charset="0"/>
              </a:rPr>
              <a:t>Fatal risk log factor =  -1 * LOG10 [ AVG(FATAL_COUNT / INJURY_COUNT) ]</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b="1" dirty="0" smtClean="0">
                <a:latin typeface="Arial" panose="020B0604020202020204" pitchFamily="34" charset="0"/>
                <a:cs typeface="Arial" panose="020B0604020202020204" pitchFamily="34" charset="0"/>
              </a:rPr>
              <a:t>The logarithmic equation above was used for two reasons:</a:t>
            </a:r>
          </a:p>
          <a:p>
            <a:pPr marL="0" indent="0">
              <a:buNone/>
            </a:pPr>
            <a:endParaRPr lang="en-US" sz="1400" dirty="0">
              <a:latin typeface="Arial" panose="020B0604020202020204" pitchFamily="34" charset="0"/>
              <a:cs typeface="Arial" panose="020B0604020202020204" pitchFamily="34" charset="0"/>
            </a:endParaRPr>
          </a:p>
          <a:p>
            <a:pPr marL="342900" indent="-342900">
              <a:buFont typeface="+mj-lt"/>
              <a:buAutoNum type="arabicPeriod"/>
            </a:pPr>
            <a:r>
              <a:rPr lang="en-US" sz="1400" dirty="0" smtClean="0">
                <a:latin typeface="Arial" panose="020B0604020202020204" pitchFamily="34" charset="0"/>
                <a:cs typeface="Arial" panose="020B0604020202020204" pitchFamily="34" charset="0"/>
              </a:rPr>
              <a:t>To factor out the total population size:</a:t>
            </a:r>
          </a:p>
          <a:p>
            <a:pPr marL="0" indent="0" algn="ctr">
              <a:buNone/>
            </a:pPr>
            <a:r>
              <a:rPr lang="en-US" sz="1400" dirty="0" smtClean="0">
                <a:latin typeface="Arial" panose="020B0604020202020204" pitchFamily="34" charset="0"/>
                <a:cs typeface="Arial" panose="020B0604020202020204" pitchFamily="34" charset="0"/>
              </a:rPr>
              <a:t>(FATAL_COUNT </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POPULATION_SIZE) / (INJURY_COUNT </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POPULATION_SIZE)  =  </a:t>
            </a:r>
            <a:r>
              <a:rPr lang="en-US" sz="1400" b="1" dirty="0" smtClean="0">
                <a:latin typeface="Arial" panose="020B0604020202020204" pitchFamily="34" charset="0"/>
                <a:cs typeface="Arial" panose="020B0604020202020204" pitchFamily="34" charset="0"/>
              </a:rPr>
              <a:t>FATAL_COUNT  </a:t>
            </a:r>
            <a:r>
              <a:rPr lang="en-US" sz="1400" b="1" dirty="0">
                <a:latin typeface="Arial" panose="020B0604020202020204" pitchFamily="34" charset="0"/>
                <a:cs typeface="Arial" panose="020B0604020202020204" pitchFamily="34" charset="0"/>
              </a:rPr>
              <a:t>/ </a:t>
            </a:r>
            <a:r>
              <a:rPr lang="en-US" sz="1400" b="1" dirty="0" smtClean="0">
                <a:latin typeface="Arial" panose="020B0604020202020204" pitchFamily="34" charset="0"/>
                <a:cs typeface="Arial" panose="020B0604020202020204" pitchFamily="34" charset="0"/>
              </a:rPr>
              <a:t> INJURY_COUNT </a:t>
            </a: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342900" indent="-342900">
              <a:buAutoNum type="arabicPeriod" startAt="2"/>
            </a:pPr>
            <a:r>
              <a:rPr lang="en-US" sz="1400" dirty="0" smtClean="0">
                <a:latin typeface="Arial" panose="020B0604020202020204" pitchFamily="34" charset="0"/>
                <a:cs typeface="Arial" panose="020B0604020202020204" pitchFamily="34" charset="0"/>
              </a:rPr>
              <a:t>To </a:t>
            </a:r>
            <a:r>
              <a:rPr lang="en-US" sz="1400" dirty="0" smtClean="0">
                <a:latin typeface="Arial" panose="020B0604020202020204" pitchFamily="34" charset="0"/>
                <a:cs typeface="Arial" panose="020B0604020202020204" pitchFamily="34" charset="0"/>
              </a:rPr>
              <a:t>create a factor, where the magnitude of the index will demonstrate fatalities normalized to injuries. </a:t>
            </a:r>
            <a:endParaRPr lang="en-US" sz="1400" dirty="0" smtClean="0">
              <a:latin typeface="Arial" panose="020B0604020202020204" pitchFamily="34" charset="0"/>
              <a:cs typeface="Arial" panose="020B0604020202020204" pitchFamily="34" charset="0"/>
            </a:endParaRPr>
          </a:p>
          <a:p>
            <a:pPr marL="342900" indent="-342900">
              <a:buAutoNum type="arabicPeriod" startAt="2"/>
            </a:pPr>
            <a:endParaRPr lang="en-US" sz="14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startAt="2"/>
            </a:pPr>
            <a:r>
              <a:rPr lang="en-US" sz="1400" dirty="0">
                <a:latin typeface="Arial" panose="020B0604020202020204" pitchFamily="34" charset="0"/>
                <a:cs typeface="Arial" panose="020B0604020202020204" pitchFamily="34" charset="0"/>
              </a:rPr>
              <a:t>To create a risk perception index. </a:t>
            </a:r>
          </a:p>
          <a:p>
            <a:pPr marL="0" indent="0">
              <a:buNone/>
            </a:pPr>
            <a:r>
              <a:rPr lang="en-US" sz="1400" dirty="0" smtClean="0">
                <a:latin typeface="Arial" panose="020B0604020202020204" pitchFamily="34" charset="0"/>
                <a:cs typeface="Arial" panose="020B0604020202020204" pitchFamily="34" charset="0"/>
              </a:rPr>
              <a:t> </a:t>
            </a: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lvl="1"/>
            <a:endParaRPr lang="en-US" sz="14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cxnSp>
        <p:nvCxnSpPr>
          <p:cNvPr id="6" name="Straight Arrow Connector 5"/>
          <p:cNvCxnSpPr/>
          <p:nvPr/>
        </p:nvCxnSpPr>
        <p:spPr>
          <a:xfrm flipH="1">
            <a:off x="2694755" y="5092784"/>
            <a:ext cx="1610797" cy="30160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6128297" y="5141229"/>
            <a:ext cx="1659242" cy="253156"/>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5389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Mathematical Summary:  Risk Perception Defined</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55896" y="751517"/>
            <a:ext cx="11212148" cy="5619413"/>
          </a:xfrm>
        </p:spPr>
        <p:txBody>
          <a:bodyPr>
            <a:noAutofit/>
          </a:bodyPr>
          <a:lstStyle/>
          <a:p>
            <a:pPr marL="0" indent="0">
              <a:buNone/>
            </a:pPr>
            <a:endParaRPr lang="en-US" sz="1400" dirty="0">
              <a:latin typeface="Arial" panose="020B0604020202020204" pitchFamily="34" charset="0"/>
              <a:cs typeface="Arial" panose="020B0604020202020204" pitchFamily="34" charset="0"/>
            </a:endParaRPr>
          </a:p>
          <a:p>
            <a:pPr marL="0" indent="0" algn="ctr">
              <a:buNone/>
            </a:pPr>
            <a:r>
              <a:rPr lang="en-US" sz="1400" b="1" dirty="0" smtClean="0">
                <a:latin typeface="Arial" panose="020B0604020202020204" pitchFamily="34" charset="0"/>
                <a:cs typeface="Arial" panose="020B0604020202020204" pitchFamily="34" charset="0"/>
              </a:rPr>
              <a:t>Fatal risk log factor (</a:t>
            </a:r>
            <a:r>
              <a:rPr lang="en-US" sz="1400" b="1" dirty="0" smtClean="0">
                <a:solidFill>
                  <a:srgbClr val="00B050"/>
                </a:solidFill>
                <a:latin typeface="Arial" panose="020B0604020202020204" pitchFamily="34" charset="0"/>
                <a:cs typeface="Arial" panose="020B0604020202020204" pitchFamily="34" charset="0"/>
              </a:rPr>
              <a:t>risk perception</a:t>
            </a:r>
            <a:r>
              <a:rPr lang="en-US" sz="1400" b="1" dirty="0" smtClean="0">
                <a:latin typeface="Arial" panose="020B0604020202020204" pitchFamily="34" charset="0"/>
                <a:cs typeface="Arial" panose="020B0604020202020204" pitchFamily="34" charset="0"/>
              </a:rPr>
              <a:t>) =  -1 * LOG10 [ AVG(FATAL_COUNT / INJURY_COUNT) ]</a:t>
            </a:r>
          </a:p>
          <a:p>
            <a:pPr marL="0" indent="0" algn="ctr">
              <a:buNone/>
            </a:pPr>
            <a:endParaRPr lang="en-US" sz="1400" b="1"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The “Fatal risk log factor”, is not only the log of fatalities count divided by injuries count, it is also a measure of risk perception.</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In our analysis we will end up with a graph that represents risk perception vs a measure of risk. We will use this graph to analyze the overall response of the data.</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 </a:t>
            </a:r>
          </a:p>
          <a:p>
            <a:pPr marL="0" indent="0" algn="ctr">
              <a:buNone/>
            </a:pPr>
            <a:endParaRPr lang="en-US" sz="1400" b="1"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lvl="1"/>
            <a:endParaRPr lang="en-US" sz="14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grpSp>
        <p:nvGrpSpPr>
          <p:cNvPr id="13" name="Group 12">
            <a:extLst>
              <a:ext uri="{FF2B5EF4-FFF2-40B4-BE49-F238E27FC236}">
                <a16:creationId xmlns:a16="http://schemas.microsoft.com/office/drawing/2014/main" id="{18D1CD37-8CFB-4B53-B59A-33FF38E53C98}"/>
              </a:ext>
            </a:extLst>
          </p:cNvPr>
          <p:cNvGrpSpPr/>
          <p:nvPr/>
        </p:nvGrpSpPr>
        <p:grpSpPr>
          <a:xfrm>
            <a:off x="3942079" y="2987040"/>
            <a:ext cx="4802637" cy="3195159"/>
            <a:chOff x="7163312" y="1312696"/>
            <a:chExt cx="3404581" cy="2536739"/>
          </a:xfrm>
        </p:grpSpPr>
        <p:pic>
          <p:nvPicPr>
            <p:cNvPr id="14" name="Picture 13">
              <a:extLst>
                <a:ext uri="{FF2B5EF4-FFF2-40B4-BE49-F238E27FC236}">
                  <a16:creationId xmlns:a16="http://schemas.microsoft.com/office/drawing/2014/main" id="{857138F2-54EE-461A-AF01-F5B557EDA7CF}"/>
                </a:ext>
              </a:extLst>
            </p:cNvPr>
            <p:cNvPicPr>
              <a:picLocks noChangeAspect="1"/>
            </p:cNvPicPr>
            <p:nvPr/>
          </p:nvPicPr>
          <p:blipFill>
            <a:blip r:embed="rId2"/>
            <a:stretch>
              <a:fillRect/>
            </a:stretch>
          </p:blipFill>
          <p:spPr>
            <a:xfrm>
              <a:off x="7483498" y="1312696"/>
              <a:ext cx="3084395" cy="2405460"/>
            </a:xfrm>
            <a:prstGeom prst="rect">
              <a:avLst/>
            </a:prstGeom>
          </p:spPr>
        </p:pic>
        <p:sp>
          <p:nvSpPr>
            <p:cNvPr id="15" name="TextBox 14">
              <a:extLst>
                <a:ext uri="{FF2B5EF4-FFF2-40B4-BE49-F238E27FC236}">
                  <a16:creationId xmlns:a16="http://schemas.microsoft.com/office/drawing/2014/main" id="{38E521F6-9726-46B2-900F-D4EA8FC4E730}"/>
                </a:ext>
              </a:extLst>
            </p:cNvPr>
            <p:cNvSpPr txBox="1"/>
            <p:nvPr/>
          </p:nvSpPr>
          <p:spPr>
            <a:xfrm>
              <a:off x="8888169" y="3627271"/>
              <a:ext cx="334892" cy="222164"/>
            </a:xfrm>
            <a:prstGeom prst="rect">
              <a:avLst/>
            </a:prstGeom>
            <a:noFill/>
          </p:spPr>
          <p:txBody>
            <a:bodyPr wrap="none" rtlCol="0">
              <a:spAutoFit/>
            </a:bodyPr>
            <a:lstStyle/>
            <a:p>
              <a:r>
                <a:rPr lang="en-US" sz="1600" b="1" dirty="0" smtClean="0"/>
                <a:t>Risk</a:t>
              </a:r>
              <a:endParaRPr lang="en-US" sz="1600" b="1" dirty="0"/>
            </a:p>
          </p:txBody>
        </p:sp>
        <p:sp>
          <p:nvSpPr>
            <p:cNvPr id="16" name="TextBox 15">
              <a:extLst>
                <a:ext uri="{FF2B5EF4-FFF2-40B4-BE49-F238E27FC236}">
                  <a16:creationId xmlns:a16="http://schemas.microsoft.com/office/drawing/2014/main" id="{EE045E5E-F5D0-4BEE-A885-3875B38EE359}"/>
                </a:ext>
              </a:extLst>
            </p:cNvPr>
            <p:cNvSpPr txBox="1"/>
            <p:nvPr/>
          </p:nvSpPr>
          <p:spPr>
            <a:xfrm>
              <a:off x="7163312" y="1875857"/>
              <a:ext cx="428401" cy="1287919"/>
            </a:xfrm>
            <a:prstGeom prst="rect">
              <a:avLst/>
            </a:prstGeom>
            <a:noFill/>
          </p:spPr>
          <p:txBody>
            <a:bodyPr vert="vert270" wrap="none" rtlCol="0">
              <a:spAutoFit/>
            </a:bodyPr>
            <a:lstStyle/>
            <a:p>
              <a:pPr algn="ctr"/>
              <a:r>
                <a:rPr lang="en-US" sz="1600" b="1" dirty="0" smtClean="0"/>
                <a:t>Relative Fatality Index</a:t>
              </a:r>
            </a:p>
            <a:p>
              <a:pPr algn="ctr"/>
              <a:r>
                <a:rPr lang="en-US" sz="1600" b="1" dirty="0" smtClean="0"/>
                <a:t>Risk perception</a:t>
              </a:r>
              <a:endParaRPr lang="en-US" sz="1600" b="1" dirty="0"/>
            </a:p>
          </p:txBody>
        </p:sp>
      </p:grpSp>
      <p:sp>
        <p:nvSpPr>
          <p:cNvPr id="17" name="Rectangle 16">
            <a:extLst>
              <a:ext uri="{FF2B5EF4-FFF2-40B4-BE49-F238E27FC236}">
                <a16:creationId xmlns:a16="http://schemas.microsoft.com/office/drawing/2014/main" id="{C3E4F717-B1FD-43B1-8303-3247F5E07D6D}"/>
              </a:ext>
            </a:extLst>
          </p:cNvPr>
          <p:cNvSpPr/>
          <p:nvPr/>
        </p:nvSpPr>
        <p:spPr>
          <a:xfrm>
            <a:off x="4510921" y="6450467"/>
            <a:ext cx="3717684" cy="286682"/>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1</a:t>
            </a:r>
            <a:r>
              <a:rPr lang="en-US" sz="12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1200" dirty="0">
                <a:latin typeface="Arial" panose="020B0604020202020204" pitchFamily="34" charset="0"/>
                <a:cs typeface="Arial" panose="020B0604020202020204" pitchFamily="34" charset="0"/>
              </a:rPr>
              <a:t>Graphical Representation of Hypothesis</a:t>
            </a:r>
            <a:r>
              <a:rPr lang="en-US" sz="1200" dirty="0">
                <a:latin typeface="Arial" panose="020B0604020202020204" pitchFamily="34" charset="0"/>
                <a:cs typeface="Arial" panose="020B0604020202020204" pitchFamily="34" charset="0"/>
              </a:rPr>
              <a:t>.  </a:t>
            </a:r>
          </a:p>
        </p:txBody>
      </p:sp>
      <p:cxnSp>
        <p:nvCxnSpPr>
          <p:cNvPr id="18" name="Straight Arrow Connector 17"/>
          <p:cNvCxnSpPr/>
          <p:nvPr/>
        </p:nvCxnSpPr>
        <p:spPr>
          <a:xfrm flipV="1">
            <a:off x="4968240" y="6248917"/>
            <a:ext cx="3616960" cy="30136"/>
          </a:xfrm>
          <a:prstGeom prst="straightConnector1">
            <a:avLst/>
          </a:prstGeom>
          <a:ln w="25400">
            <a:solidFill>
              <a:srgbClr val="FF00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248858" y="6104297"/>
            <a:ext cx="503664" cy="307777"/>
          </a:xfrm>
          <a:prstGeom prst="rect">
            <a:avLst/>
          </a:prstGeom>
          <a:noFill/>
        </p:spPr>
        <p:txBody>
          <a:bodyPr wrap="square" rtlCol="0">
            <a:spAutoFit/>
          </a:bodyPr>
          <a:lstStyle/>
          <a:p>
            <a:r>
              <a:rPr lang="en-US" sz="1400" b="1" dirty="0" smtClean="0">
                <a:solidFill>
                  <a:srgbClr val="FF0000"/>
                </a:solidFill>
                <a:latin typeface="Arial" panose="020B0604020202020204" pitchFamily="34" charset="0"/>
                <a:cs typeface="Arial" panose="020B0604020202020204" pitchFamily="34" charset="0"/>
              </a:rPr>
              <a:t>risk</a:t>
            </a:r>
            <a:endParaRPr lang="en-US" sz="1400" b="1" dirty="0">
              <a:solidFill>
                <a:srgbClr val="FF0000"/>
              </a:solidFill>
              <a:latin typeface="Arial" panose="020B0604020202020204" pitchFamily="34" charset="0"/>
              <a:cs typeface="Arial" panose="020B0604020202020204" pitchFamily="34" charset="0"/>
            </a:endParaRPr>
          </a:p>
        </p:txBody>
      </p:sp>
      <p:cxnSp>
        <p:nvCxnSpPr>
          <p:cNvPr id="20" name="Straight Arrow Connector 19"/>
          <p:cNvCxnSpPr/>
          <p:nvPr/>
        </p:nvCxnSpPr>
        <p:spPr>
          <a:xfrm flipV="1">
            <a:off x="3545678" y="3261429"/>
            <a:ext cx="10399" cy="1783161"/>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16200000">
            <a:off x="2691870" y="5442771"/>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a:t>
            </a:r>
            <a:r>
              <a:rPr lang="en-US" sz="1400" b="1" dirty="0" smtClean="0">
                <a:solidFill>
                  <a:srgbClr val="00B050"/>
                </a:solidFill>
                <a:latin typeface="Arial" panose="020B0604020202020204" pitchFamily="34" charset="0"/>
                <a:cs typeface="Arial" panose="020B0604020202020204" pitchFamily="34" charset="0"/>
              </a:rPr>
              <a:t>isk perception</a:t>
            </a:r>
            <a:endParaRPr lang="en-US" sz="1400" b="1"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9542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DATA STORAGE</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9634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Data Repository Location</a:t>
            </a:r>
            <a:endParaRPr lang="en-US" sz="2000" b="1" dirty="0">
              <a:solidFill>
                <a:schemeClr val="bg1"/>
              </a:solidFill>
              <a:latin typeface="Arial" panose="020B0604020202020204" pitchFamily="34" charset="0"/>
              <a:cs typeface="Arial" panose="020B0604020202020204" pitchFamily="34" charset="0"/>
            </a:endParaRPr>
          </a:p>
        </p:txBody>
      </p:sp>
      <p:sp>
        <p:nvSpPr>
          <p:cNvPr id="6" name="Content Placeholder 2"/>
          <p:cNvSpPr>
            <a:spLocks noGrp="1"/>
          </p:cNvSpPr>
          <p:nvPr>
            <p:ph idx="1"/>
          </p:nvPr>
        </p:nvSpPr>
        <p:spPr>
          <a:xfrm>
            <a:off x="278834" y="1227286"/>
            <a:ext cx="10790334" cy="897441"/>
          </a:xfrm>
        </p:spPr>
        <p:txBody>
          <a:bodyPr>
            <a:noAutofit/>
          </a:bodyPr>
          <a:lstStyle/>
          <a:p>
            <a:pPr marL="0" indent="0">
              <a:buNone/>
            </a:pPr>
            <a:r>
              <a:rPr lang="en-US" sz="1400" dirty="0" smtClean="0">
                <a:latin typeface="Arial" panose="020B0604020202020204" pitchFamily="34" charset="0"/>
                <a:cs typeface="Arial" panose="020B0604020202020204" pitchFamily="34" charset="0"/>
              </a:rPr>
              <a:t>All DATA is kept in the GITHUB depository</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located in the link above. </a:t>
            </a:r>
          </a:p>
          <a:p>
            <a:pPr marL="0" indent="0">
              <a:buNone/>
            </a:pPr>
            <a:r>
              <a:rPr lang="en-US" sz="1400" dirty="0" smtClean="0">
                <a:latin typeface="Arial" panose="020B0604020202020204" pitchFamily="34" charset="0"/>
                <a:cs typeface="Arial" panose="020B0604020202020204" pitchFamily="34" charset="0"/>
              </a:rPr>
              <a:t>The SCRIPTS  folder contains the analysis and (RESULTS) for each variable where the graphs are also embed and located within the program itself, or within the PLOTS directory.</a:t>
            </a:r>
            <a:endParaRPr lang="en-US" sz="1400" dirty="0">
              <a:latin typeface="Arial" panose="020B0604020202020204" pitchFamily="34" charset="0"/>
              <a:cs typeface="Arial" panose="020B0604020202020204" pitchFamily="34" charset="0"/>
            </a:endParaRPr>
          </a:p>
        </p:txBody>
      </p:sp>
      <p:sp>
        <p:nvSpPr>
          <p:cNvPr id="7" name="TextBox 6"/>
          <p:cNvSpPr txBox="1"/>
          <p:nvPr/>
        </p:nvSpPr>
        <p:spPr>
          <a:xfrm>
            <a:off x="1441022" y="3353201"/>
            <a:ext cx="666208" cy="369332"/>
          </a:xfrm>
          <a:prstGeom prst="rect">
            <a:avLst/>
          </a:prstGeom>
          <a:noFill/>
        </p:spPr>
        <p:txBody>
          <a:bodyPr wrap="none" rtlCol="0">
            <a:spAutoFit/>
          </a:bodyPr>
          <a:lstStyle/>
          <a:p>
            <a:r>
              <a:rPr lang="en-US" dirty="0" smtClean="0"/>
              <a:t>DATA</a:t>
            </a:r>
            <a:endParaRPr lang="en-US" dirty="0"/>
          </a:p>
        </p:txBody>
      </p:sp>
      <p:sp>
        <p:nvSpPr>
          <p:cNvPr id="8" name="TextBox 7"/>
          <p:cNvSpPr txBox="1"/>
          <p:nvPr/>
        </p:nvSpPr>
        <p:spPr>
          <a:xfrm>
            <a:off x="1416210" y="4112752"/>
            <a:ext cx="931089" cy="369332"/>
          </a:xfrm>
          <a:prstGeom prst="rect">
            <a:avLst/>
          </a:prstGeom>
          <a:noFill/>
        </p:spPr>
        <p:txBody>
          <a:bodyPr wrap="none" rtlCol="0">
            <a:spAutoFit/>
          </a:bodyPr>
          <a:lstStyle/>
          <a:p>
            <a:r>
              <a:rPr lang="en-US" dirty="0" smtClean="0"/>
              <a:t>SCRIPTS</a:t>
            </a:r>
            <a:endParaRPr lang="en-US" dirty="0"/>
          </a:p>
        </p:txBody>
      </p:sp>
      <p:cxnSp>
        <p:nvCxnSpPr>
          <p:cNvPr id="10" name="Straight Arrow Connector 9"/>
          <p:cNvCxnSpPr/>
          <p:nvPr/>
        </p:nvCxnSpPr>
        <p:spPr>
          <a:xfrm>
            <a:off x="2360845" y="3604470"/>
            <a:ext cx="973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340297" y="4282298"/>
            <a:ext cx="9770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324346" y="681899"/>
            <a:ext cx="2490542" cy="246790"/>
          </a:xfrm>
          <a:prstGeom prst="round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569617" y="657721"/>
            <a:ext cx="4633320" cy="338554"/>
          </a:xfrm>
          <a:prstGeom prst="rect">
            <a:avLst/>
          </a:prstGeom>
          <a:noFill/>
        </p:spPr>
        <p:txBody>
          <a:bodyPr wrap="none" rtlCol="0">
            <a:spAutoFit/>
          </a:bodyPr>
          <a:lstStyle/>
          <a:p>
            <a:r>
              <a:rPr lang="en-US" sz="1600" b="1" dirty="0">
                <a:solidFill>
                  <a:schemeClr val="bg1"/>
                </a:solidFill>
                <a:hlinkClick r:id="rId2"/>
              </a:rPr>
              <a:t>https://github.com/ehsintegration/yfd-phd-bls-data</a:t>
            </a:r>
            <a:endParaRPr lang="en-US" sz="1600" dirty="0"/>
          </a:p>
        </p:txBody>
      </p:sp>
      <p:pic>
        <p:nvPicPr>
          <p:cNvPr id="3" name="Picture 2"/>
          <p:cNvPicPr>
            <a:picLocks noChangeAspect="1"/>
          </p:cNvPicPr>
          <p:nvPr/>
        </p:nvPicPr>
        <p:blipFill>
          <a:blip r:embed="rId3"/>
          <a:stretch>
            <a:fillRect/>
          </a:stretch>
        </p:blipFill>
        <p:spPr>
          <a:xfrm>
            <a:off x="3468342" y="1957274"/>
            <a:ext cx="8263793" cy="4900726"/>
          </a:xfrm>
          <a:prstGeom prst="rect">
            <a:avLst/>
          </a:prstGeom>
        </p:spPr>
      </p:pic>
      <p:sp>
        <p:nvSpPr>
          <p:cNvPr id="13" name="TextBox 12"/>
          <p:cNvSpPr txBox="1"/>
          <p:nvPr/>
        </p:nvSpPr>
        <p:spPr>
          <a:xfrm>
            <a:off x="1439314" y="3711081"/>
            <a:ext cx="758926" cy="369332"/>
          </a:xfrm>
          <a:prstGeom prst="rect">
            <a:avLst/>
          </a:prstGeom>
          <a:noFill/>
        </p:spPr>
        <p:txBody>
          <a:bodyPr wrap="none" rtlCol="0">
            <a:spAutoFit/>
          </a:bodyPr>
          <a:lstStyle/>
          <a:p>
            <a:r>
              <a:rPr lang="en-US" dirty="0" smtClean="0"/>
              <a:t>PLOTS</a:t>
            </a:r>
            <a:endParaRPr lang="en-US" dirty="0"/>
          </a:p>
        </p:txBody>
      </p:sp>
      <p:cxnSp>
        <p:nvCxnSpPr>
          <p:cNvPr id="15" name="Straight Arrow Connector 14"/>
          <p:cNvCxnSpPr/>
          <p:nvPr/>
        </p:nvCxnSpPr>
        <p:spPr>
          <a:xfrm>
            <a:off x="2338583" y="3931528"/>
            <a:ext cx="973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15800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Example Data:</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37029" y="884903"/>
            <a:ext cx="11212148" cy="5619413"/>
          </a:xfrm>
        </p:spPr>
        <p:txBody>
          <a:bodyPr>
            <a:noAutofit/>
          </a:bodyPr>
          <a:lstStyle/>
          <a:p>
            <a:pPr marL="0" indent="0">
              <a:buNone/>
            </a:pPr>
            <a:r>
              <a:rPr lang="en-US" sz="1400" dirty="0" smtClean="0">
                <a:latin typeface="Arial" panose="020B0604020202020204" pitchFamily="34" charset="0"/>
                <a:cs typeface="Arial" panose="020B0604020202020204" pitchFamily="34" charset="0"/>
              </a:rPr>
              <a:t>The following two slides represent the plots found in the SCRIPTS and PLOTS directories. </a:t>
            </a:r>
          </a:p>
          <a:p>
            <a:pPr marL="0" indent="0">
              <a:buNone/>
            </a:pPr>
            <a:r>
              <a:rPr lang="en-US" sz="1400" b="1" dirty="0" smtClean="0">
                <a:latin typeface="Arial" panose="020B0604020202020204" pitchFamily="34" charset="0"/>
                <a:cs typeface="Arial" panose="020B0604020202020204" pitchFamily="34" charset="0"/>
              </a:rPr>
              <a:t>More data can be found within the PLOTS directory:</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The next slide shows the plot of relative fatal log10 index vs increasing SOC categories level 1.  11XXXX, 12XXXX, 13XXXX…., for the GENDER category.</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The slide after that, shows </a:t>
            </a:r>
            <a:r>
              <a:rPr lang="en-US" sz="1400" dirty="0">
                <a:latin typeface="Arial" panose="020B0604020202020204" pitchFamily="34" charset="0"/>
                <a:cs typeface="Arial" panose="020B0604020202020204" pitchFamily="34" charset="0"/>
              </a:rPr>
              <a:t>the plot of relative fatal log10 index vs increasing SOC categories level </a:t>
            </a:r>
            <a:r>
              <a:rPr lang="en-US" sz="1400" dirty="0" smtClean="0">
                <a:latin typeface="Arial" panose="020B0604020202020204" pitchFamily="34" charset="0"/>
                <a:cs typeface="Arial" panose="020B0604020202020204" pitchFamily="34" charset="0"/>
              </a:rPr>
              <a:t>6.  110000, 111000, 111010…., </a:t>
            </a:r>
            <a:r>
              <a:rPr lang="en-US" sz="1400" dirty="0">
                <a:latin typeface="Arial" panose="020B0604020202020204" pitchFamily="34" charset="0"/>
                <a:cs typeface="Arial" panose="020B0604020202020204" pitchFamily="34" charset="0"/>
              </a:rPr>
              <a:t>for the GENDER category</a:t>
            </a:r>
            <a:r>
              <a:rPr lang="en-US" sz="1400" dirty="0" smtClean="0">
                <a:latin typeface="Arial" panose="020B0604020202020204" pitchFamily="34" charset="0"/>
                <a:cs typeface="Arial" panose="020B0604020202020204" pitchFamily="34" charset="0"/>
              </a:rPr>
              <a:t>. </a:t>
            </a: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r>
              <a:rPr lang="en-US" sz="1400" b="1" dirty="0" smtClean="0">
                <a:latin typeface="Arial" panose="020B0604020202020204" pitchFamily="34" charset="0"/>
                <a:cs typeface="Arial" panose="020B0604020202020204" pitchFamily="34" charset="0"/>
              </a:rPr>
              <a:t>OBSERVATIONS:</a:t>
            </a:r>
            <a:endParaRPr lang="en-US" sz="1400" b="1" dirty="0">
              <a:latin typeface="Arial" panose="020B0604020202020204" pitchFamily="34" charset="0"/>
              <a:cs typeface="Arial" panose="020B0604020202020204" pitchFamily="34" charset="0"/>
            </a:endParaRPr>
          </a:p>
          <a:p>
            <a:pPr marL="342900" indent="-342900">
              <a:buAutoNum type="arabicParenR"/>
            </a:pPr>
            <a:r>
              <a:rPr lang="en-US" sz="1400" dirty="0">
                <a:latin typeface="Arial" panose="020B0604020202020204" pitchFamily="34" charset="0"/>
                <a:cs typeface="Arial" panose="020B0604020202020204" pitchFamily="34" charset="0"/>
              </a:rPr>
              <a:t>Since, the relative index is a function </a:t>
            </a:r>
            <a:r>
              <a:rPr lang="en-US" sz="1400" dirty="0" smtClean="0">
                <a:latin typeface="Arial" panose="020B0604020202020204" pitchFamily="34" charset="0"/>
                <a:cs typeface="Arial" panose="020B0604020202020204" pitchFamily="34" charset="0"/>
              </a:rPr>
              <a:t>of, </a:t>
            </a:r>
            <a:r>
              <a:rPr lang="en-US" sz="1400" dirty="0" err="1" smtClean="0">
                <a:latin typeface="Arial" panose="020B0604020202020204" pitchFamily="34" charset="0"/>
                <a:cs typeface="Arial" panose="020B0604020202020204" pitchFamily="34" charset="0"/>
              </a:rPr>
              <a:t>y</a:t>
            </a:r>
            <a:r>
              <a:rPr lang="en-US" sz="1400" baseline="-25000" dirty="0" err="1" smtClean="0">
                <a:latin typeface="Arial" panose="020B0604020202020204" pitchFamily="34" charset="0"/>
                <a:cs typeface="Arial" panose="020B0604020202020204" pitchFamily="34" charset="0"/>
              </a:rPr>
              <a:t>log</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[-1 * log10(</a:t>
            </a:r>
            <a:r>
              <a:rPr lang="en-US" sz="1400" dirty="0" err="1">
                <a:latin typeface="Arial" panose="020B0604020202020204" pitchFamily="34" charset="0"/>
                <a:cs typeface="Arial" panose="020B0604020202020204" pitchFamily="34" charset="0"/>
              </a:rPr>
              <a:t>y</a:t>
            </a:r>
            <a:r>
              <a:rPr lang="en-US" sz="1400" baseline="-25000" dirty="0" err="1">
                <a:latin typeface="Arial" panose="020B0604020202020204" pitchFamily="34" charset="0"/>
                <a:cs typeface="Arial" panose="020B0604020202020204" pitchFamily="34" charset="0"/>
              </a:rPr>
              <a:t>data</a:t>
            </a:r>
            <a:r>
              <a:rPr lang="en-US" sz="1400" dirty="0" smtClean="0">
                <a:latin typeface="Arial" panose="020B0604020202020204" pitchFamily="34" charset="0"/>
                <a:cs typeface="Arial" panose="020B0604020202020204" pitchFamily="34" charset="0"/>
              </a:rPr>
              <a:t>)], then </a:t>
            </a:r>
            <a:r>
              <a:rPr lang="en-US" sz="1400" dirty="0">
                <a:latin typeface="Arial" panose="020B0604020202020204" pitchFamily="34" charset="0"/>
                <a:cs typeface="Arial" panose="020B0604020202020204" pitchFamily="34" charset="0"/>
              </a:rPr>
              <a:t>a higher relative log </a:t>
            </a:r>
            <a:r>
              <a:rPr lang="en-US" sz="1400" dirty="0" smtClean="0">
                <a:latin typeface="Arial" panose="020B0604020202020204" pitchFamily="34" charset="0"/>
                <a:cs typeface="Arial" panose="020B0604020202020204" pitchFamily="34" charset="0"/>
              </a:rPr>
              <a:t>index value </a:t>
            </a:r>
            <a:r>
              <a:rPr lang="en-US" sz="1400" dirty="0">
                <a:latin typeface="Arial" panose="020B0604020202020204" pitchFamily="34" charset="0"/>
                <a:cs typeface="Arial" panose="020B0604020202020204" pitchFamily="34" charset="0"/>
              </a:rPr>
              <a:t>correlates to a small fatality/injury </a:t>
            </a:r>
            <a:r>
              <a:rPr lang="en-US" sz="1400" dirty="0" smtClean="0">
                <a:latin typeface="Arial" panose="020B0604020202020204" pitchFamily="34" charset="0"/>
                <a:cs typeface="Arial" panose="020B0604020202020204" pitchFamily="34" charset="0"/>
              </a:rPr>
              <a:t>rate. Since </a:t>
            </a:r>
            <a:r>
              <a:rPr lang="en-US" sz="1400" dirty="0">
                <a:latin typeface="Arial" panose="020B0604020202020204" pitchFamily="34" charset="0"/>
                <a:cs typeface="Arial" panose="020B0604020202020204" pitchFamily="34" charset="0"/>
              </a:rPr>
              <a:t>the categories on the x axis are ranked from left to right with increasing job risk. We can see a positive slope, that indicates that people with a higher perception of risk have a lower fatality rate</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pPr marL="342900" indent="-342900">
              <a:buAutoNum type="arabicParenR"/>
            </a:pPr>
            <a:r>
              <a:rPr lang="en-US" sz="1400" dirty="0" smtClean="0">
                <a:latin typeface="Arial" panose="020B0604020202020204" pitchFamily="34" charset="0"/>
                <a:cs typeface="Arial" panose="020B0604020202020204" pitchFamily="34" charset="0"/>
              </a:rPr>
              <a:t>We also believe that we see a relationship of injury count, fatal count, and </a:t>
            </a:r>
            <a:r>
              <a:rPr lang="en-US" sz="1400" dirty="0" err="1" smtClean="0">
                <a:latin typeface="Arial" panose="020B0604020202020204" pitchFamily="34" charset="0"/>
                <a:cs typeface="Arial" panose="020B0604020202020204" pitchFamily="34" charset="0"/>
              </a:rPr>
              <a:t>soc_code</a:t>
            </a:r>
            <a:r>
              <a:rPr lang="en-US" sz="1400" dirty="0" smtClean="0">
                <a:latin typeface="Arial" panose="020B0604020202020204" pitchFamily="34" charset="0"/>
                <a:cs typeface="Arial" panose="020B0604020202020204" pitchFamily="34" charset="0"/>
              </a:rPr>
              <a:t> combination. Therefore, we should be able to predict a fatality count given an </a:t>
            </a:r>
            <a:r>
              <a:rPr lang="en-US" sz="1400" dirty="0" err="1" smtClean="0">
                <a:latin typeface="Arial" panose="020B0604020202020204" pitchFamily="34" charset="0"/>
                <a:cs typeface="Arial" panose="020B0604020202020204" pitchFamily="34" charset="0"/>
              </a:rPr>
              <a:t>soc_code</a:t>
            </a:r>
            <a:r>
              <a:rPr lang="en-US" sz="1400" dirty="0" smtClean="0">
                <a:latin typeface="Arial" panose="020B0604020202020204" pitchFamily="34" charset="0"/>
                <a:cs typeface="Arial" panose="020B0604020202020204" pitchFamily="34" charset="0"/>
              </a:rPr>
              <a:t> and injury count. </a:t>
            </a:r>
          </a:p>
          <a:p>
            <a:pPr marL="342900" indent="-342900">
              <a:buAutoNum type="arabicParenR"/>
            </a:pPr>
            <a:r>
              <a:rPr lang="en-US" sz="1400" dirty="0" smtClean="0">
                <a:latin typeface="Arial" panose="020B0604020202020204" pitchFamily="34" charset="0"/>
                <a:cs typeface="Arial" panose="020B0604020202020204" pitchFamily="34" charset="0"/>
              </a:rPr>
              <a:t>Any other suggestions as to what other potential statistical measurements we can perform, would be appreciated?</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 </a:t>
            </a: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lvl="1"/>
            <a:endParaRPr lang="en-US" sz="14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sp>
        <p:nvSpPr>
          <p:cNvPr id="7" name="TextBox 6"/>
          <p:cNvSpPr txBox="1"/>
          <p:nvPr/>
        </p:nvSpPr>
        <p:spPr>
          <a:xfrm>
            <a:off x="2766977" y="1791415"/>
            <a:ext cx="6361165" cy="338554"/>
          </a:xfrm>
          <a:prstGeom prst="rect">
            <a:avLst/>
          </a:prstGeom>
          <a:noFill/>
        </p:spPr>
        <p:txBody>
          <a:bodyPr wrap="none" rtlCol="0">
            <a:spAutoFit/>
          </a:bodyPr>
          <a:lstStyle/>
          <a:p>
            <a:r>
              <a:rPr lang="en-US" sz="1600" b="1" dirty="0" smtClean="0">
                <a:solidFill>
                  <a:schemeClr val="bg1"/>
                </a:solidFill>
                <a:hlinkClick r:id="rId2"/>
              </a:rPr>
              <a:t>https://github.com/ehsintegration/yfd-phd-bls-data/tree/master/PLOTS</a:t>
            </a:r>
            <a:endParaRPr lang="en-US" sz="1600" dirty="0"/>
          </a:p>
        </p:txBody>
      </p:sp>
    </p:spTree>
    <p:extLst>
      <p:ext uri="{BB962C8B-B14F-4D97-AF65-F5344CB8AC3E}">
        <p14:creationId xmlns:p14="http://schemas.microsoft.com/office/powerpoint/2010/main" val="26279103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POPULATION SIZE</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2843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029" y="623370"/>
            <a:ext cx="10790334" cy="6087982"/>
          </a:xfrm>
        </p:spPr>
        <p:txBody>
          <a:bodyPr>
            <a:noAutofit/>
          </a:bodyPr>
          <a:lstStyle/>
          <a:p>
            <a:pPr marL="0" indent="0">
              <a:buNone/>
            </a:pPr>
            <a:r>
              <a:rPr lang="en-US" sz="1800" b="1" dirty="0">
                <a:latin typeface="Arial" panose="020B0604020202020204" pitchFamily="34" charset="0"/>
                <a:cs typeface="Arial" panose="020B0604020202020204" pitchFamily="34" charset="0"/>
              </a:rPr>
              <a:t>Sample population:   </a:t>
            </a:r>
          </a:p>
          <a:p>
            <a:r>
              <a:rPr lang="en-US" sz="1800" dirty="0">
                <a:latin typeface="Arial" panose="020B0604020202020204" pitchFamily="34" charset="0"/>
                <a:cs typeface="Arial" panose="020B0604020202020204" pitchFamily="34" charset="0"/>
              </a:rPr>
              <a:t>A total of 8 years of Injury, Illness and Fatalities data from the United States Department of labor from 2011 through 2018 in Private Industry in the United States.</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The </a:t>
            </a:r>
            <a:r>
              <a:rPr lang="en-US" sz="1800" dirty="0" smtClean="0">
                <a:latin typeface="Arial" panose="020B0604020202020204" pitchFamily="34" charset="0"/>
                <a:cs typeface="Arial" panose="020B0604020202020204" pitchFamily="34" charset="0"/>
              </a:rPr>
              <a:t>injury and fatality data </a:t>
            </a:r>
            <a:r>
              <a:rPr lang="en-US" sz="1800" dirty="0">
                <a:latin typeface="Arial" panose="020B0604020202020204" pitchFamily="34" charset="0"/>
                <a:cs typeface="Arial" panose="020B0604020202020204" pitchFamily="34" charset="0"/>
              </a:rPr>
              <a:t>is representative of various private sector </a:t>
            </a:r>
            <a:r>
              <a:rPr lang="en-US" sz="1800" dirty="0" smtClean="0">
                <a:latin typeface="Arial" panose="020B0604020202020204" pitchFamily="34" charset="0"/>
                <a:cs typeface="Arial" panose="020B0604020202020204" pitchFamily="34" charset="0"/>
              </a:rPr>
              <a:t>industries reported </a:t>
            </a:r>
            <a:r>
              <a:rPr lang="en-US" sz="1800" dirty="0">
                <a:latin typeface="Arial" panose="020B0604020202020204" pitchFamily="34" charset="0"/>
                <a:cs typeface="Arial" panose="020B0604020202020204" pitchFamily="34" charset="0"/>
              </a:rPr>
              <a:t>to the United States Department of </a:t>
            </a:r>
            <a:r>
              <a:rPr lang="en-US" sz="1800" dirty="0" smtClean="0">
                <a:latin typeface="Arial" panose="020B0604020202020204" pitchFamily="34" charset="0"/>
                <a:cs typeface="Arial" panose="020B0604020202020204" pitchFamily="34" charset="0"/>
              </a:rPr>
              <a:t>labor, of which all will </a:t>
            </a:r>
            <a:r>
              <a:rPr lang="en-US" sz="1800" dirty="0">
                <a:latin typeface="Arial" panose="020B0604020202020204" pitchFamily="34" charset="0"/>
                <a:cs typeface="Arial" panose="020B0604020202020204" pitchFamily="34" charset="0"/>
              </a:rPr>
              <a:t>be </a:t>
            </a:r>
            <a:r>
              <a:rPr lang="en-US" sz="1800" dirty="0" smtClean="0">
                <a:latin typeface="Arial" panose="020B0604020202020204" pitchFamily="34" charset="0"/>
                <a:cs typeface="Arial" panose="020B0604020202020204" pitchFamily="34" charset="0"/>
              </a:rPr>
              <a:t>used for this study.</a:t>
            </a: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This study only analyses those injuries deemed to be recordable or resulting in a fatality.  </a:t>
            </a:r>
          </a:p>
          <a:p>
            <a:pPr lvl="1"/>
            <a:r>
              <a:rPr lang="en-US" sz="1800" dirty="0">
                <a:latin typeface="Arial" panose="020B0604020202020204" pitchFamily="34" charset="0"/>
                <a:cs typeface="Arial" panose="020B0604020202020204" pitchFamily="34" charset="0"/>
              </a:rPr>
              <a:t>A recordable injury is defined by the Occupational Safety and Health Administration (OSHA) recordkeeping standard in the Code of Federal Regulations as a fatality or “Any work-related injury or illness that results in loss of consciousness, days away from work, restricted work, or transfer to another job.  Any work-related injury or illness requiring medical treatment beyond first aid” (OSHA, 29 C.F.R.§1904.7 Subpart C, 2001).</a:t>
            </a: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b="1" dirty="0" smtClean="0">
                <a:latin typeface="Arial" panose="020B0604020202020204" pitchFamily="34" charset="0"/>
                <a:cs typeface="Arial" panose="020B0604020202020204" pitchFamily="34" charset="0"/>
              </a:rPr>
              <a:t>Required Sample </a:t>
            </a:r>
            <a:r>
              <a:rPr lang="en-US" sz="1800" b="1" dirty="0">
                <a:latin typeface="Arial" panose="020B0604020202020204" pitchFamily="34" charset="0"/>
                <a:cs typeface="Arial" panose="020B0604020202020204" pitchFamily="34" charset="0"/>
              </a:rPr>
              <a:t>size:  </a:t>
            </a:r>
          </a:p>
          <a:p>
            <a:r>
              <a:rPr lang="en-US" sz="1800" dirty="0">
                <a:latin typeface="Arial" panose="020B0604020202020204" pitchFamily="34" charset="0"/>
                <a:cs typeface="Arial" panose="020B0604020202020204" pitchFamily="34" charset="0"/>
              </a:rPr>
              <a:t>Alpha levels will be set at 0.05 (95% confidence level),  with a 5% margin of error, therefore requiring a population size of a minimum if 385</a:t>
            </a:r>
            <a:r>
              <a:rPr lang="en-US" sz="1800" dirty="0" smtClean="0">
                <a:latin typeface="Arial" panose="020B0604020202020204" pitchFamily="34" charset="0"/>
                <a:cs typeface="Arial" panose="020B0604020202020204" pitchFamily="34" charset="0"/>
              </a:rPr>
              <a:t>. </a:t>
            </a:r>
          </a:p>
          <a:p>
            <a:pPr lvl="1">
              <a:buFont typeface="Courier New" panose="02070309020205020404" pitchFamily="49" charset="0"/>
              <a:buChar char="o"/>
            </a:pPr>
            <a:r>
              <a:rPr lang="en-US" sz="1800" dirty="0">
                <a:solidFill>
                  <a:srgbClr val="00B050"/>
                </a:solidFill>
                <a:latin typeface="Arial" panose="020B0604020202020204" pitchFamily="34" charset="0"/>
                <a:cs typeface="Arial" panose="020B0604020202020204" pitchFamily="34" charset="0"/>
              </a:rPr>
              <a:t>O</a:t>
            </a:r>
            <a:r>
              <a:rPr lang="en-US" sz="1800" dirty="0" smtClean="0">
                <a:solidFill>
                  <a:srgbClr val="00B050"/>
                </a:solidFill>
                <a:latin typeface="Arial" panose="020B0604020202020204" pitchFamily="34" charset="0"/>
                <a:cs typeface="Arial" panose="020B0604020202020204" pitchFamily="34" charset="0"/>
              </a:rPr>
              <a:t>ur analysis in the GIT repository,  shows that the collected data points in the study exceeds the required sample size of 385.</a:t>
            </a:r>
            <a:endParaRPr lang="en-US" sz="1800" dirty="0">
              <a:solidFill>
                <a:srgbClr val="00B050"/>
              </a:solidFill>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E079FC82-D783-42EB-9446-863D963748D6}"/>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Approach:  Sample Population and Sample Size</a:t>
            </a:r>
          </a:p>
        </p:txBody>
      </p:sp>
    </p:spTree>
    <p:extLst>
      <p:ext uri="{BB962C8B-B14F-4D97-AF65-F5344CB8AC3E}">
        <p14:creationId xmlns:p14="http://schemas.microsoft.com/office/powerpoint/2010/main" val="40842430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STATISTICAL OPTIONS</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2420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029" y="905644"/>
            <a:ext cx="10937216" cy="5741339"/>
          </a:xfrm>
        </p:spPr>
        <p:txBody>
          <a:bodyPr>
            <a:noAutofit/>
          </a:bodyPr>
          <a:lstStyle/>
          <a:p>
            <a:pPr marL="0" indent="0">
              <a:buNone/>
            </a:pPr>
            <a:r>
              <a:rPr lang="en-US" sz="1800" dirty="0">
                <a:latin typeface="Arial" panose="020B0604020202020204" pitchFamily="34" charset="0"/>
                <a:cs typeface="Arial" panose="020B0604020202020204" pitchFamily="34" charset="0"/>
              </a:rPr>
              <a:t>Understanding risk perception and the associated human behaviors are key in understanding how people react to hazards and how a culture of safety is developed. </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How the individual perceives the risk associated with their work may determine how they will react in the event of an incident or a harmful exposure and this may be seen reflected in workplace injuries.  </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Secondary data analysis of documented workplace injuries of laboratory workers in educational and healthcare institutions and manufacturing.  It will examine the </a:t>
            </a:r>
            <a:r>
              <a:rPr lang="en-US" sz="1800" b="1" dirty="0">
                <a:latin typeface="Arial" panose="020B0604020202020204" pitchFamily="34" charset="0"/>
                <a:cs typeface="Arial" panose="020B0604020202020204" pitchFamily="34" charset="0"/>
              </a:rPr>
              <a:t>Relationship between Risk Perception and Occupational Injuries.  </a:t>
            </a: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	The general intent of the study is to understand how risk perception and injury experience affects 	safety behaviors in order to propose hazard mitigation interventions that consider the human 	factors.</a:t>
            </a:r>
            <a:endParaRPr lang="en-US" sz="1800" b="1" dirty="0">
              <a:latin typeface="Arial" panose="020B0604020202020204" pitchFamily="34" charset="0"/>
              <a:cs typeface="Arial" panose="020B0604020202020204" pitchFamily="34" charset="0"/>
            </a:endParaRPr>
          </a:p>
        </p:txBody>
      </p:sp>
      <p:sp>
        <p:nvSpPr>
          <p:cNvPr id="11" name="Title 1">
            <a:extLst>
              <a:ext uri="{FF2B5EF4-FFF2-40B4-BE49-F238E27FC236}">
                <a16:creationId xmlns:a16="http://schemas.microsoft.com/office/drawing/2014/main" id="{B1DC8F07-C72B-452C-A31A-477974197AF0}"/>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Background</a:t>
            </a:r>
          </a:p>
        </p:txBody>
      </p:sp>
    </p:spTree>
    <p:extLst>
      <p:ext uri="{BB962C8B-B14F-4D97-AF65-F5344CB8AC3E}">
        <p14:creationId xmlns:p14="http://schemas.microsoft.com/office/powerpoint/2010/main" val="32048323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7028" y="142192"/>
            <a:ext cx="11065035" cy="369087"/>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Analysis </a:t>
            </a:r>
          </a:p>
        </p:txBody>
      </p:sp>
      <p:graphicFrame>
        <p:nvGraphicFramePr>
          <p:cNvPr id="2" name="Table 4">
            <a:extLst>
              <a:ext uri="{FF2B5EF4-FFF2-40B4-BE49-F238E27FC236}">
                <a16:creationId xmlns:a16="http://schemas.microsoft.com/office/drawing/2014/main" id="{7C9B2EA4-985B-4122-AB5F-087285FCE6E8}"/>
              </a:ext>
            </a:extLst>
          </p:cNvPr>
          <p:cNvGraphicFramePr>
            <a:graphicFrameLocks noGrp="1"/>
          </p:cNvGraphicFramePr>
          <p:nvPr>
            <p:extLst>
              <p:ext uri="{D42A27DB-BD31-4B8C-83A1-F6EECF244321}">
                <p14:modId xmlns:p14="http://schemas.microsoft.com/office/powerpoint/2010/main" val="661540099"/>
              </p:ext>
            </p:extLst>
          </p:nvPr>
        </p:nvGraphicFramePr>
        <p:xfrm>
          <a:off x="537027" y="648929"/>
          <a:ext cx="11065035" cy="6066879"/>
        </p:xfrm>
        <a:graphic>
          <a:graphicData uri="http://schemas.openxmlformats.org/drawingml/2006/table">
            <a:tbl>
              <a:tblPr firstRow="1" bandRow="1">
                <a:tableStyleId>{5C22544A-7EE6-4342-B048-85BDC9FD1C3A}</a:tableStyleId>
              </a:tblPr>
              <a:tblGrid>
                <a:gridCol w="5345075">
                  <a:extLst>
                    <a:ext uri="{9D8B030D-6E8A-4147-A177-3AD203B41FA5}">
                      <a16:colId xmlns:a16="http://schemas.microsoft.com/office/drawing/2014/main" val="1411170995"/>
                    </a:ext>
                  </a:extLst>
                </a:gridCol>
                <a:gridCol w="3171731">
                  <a:extLst>
                    <a:ext uri="{9D8B030D-6E8A-4147-A177-3AD203B41FA5}">
                      <a16:colId xmlns:a16="http://schemas.microsoft.com/office/drawing/2014/main" val="3899576308"/>
                    </a:ext>
                  </a:extLst>
                </a:gridCol>
                <a:gridCol w="2548229">
                  <a:extLst>
                    <a:ext uri="{9D8B030D-6E8A-4147-A177-3AD203B41FA5}">
                      <a16:colId xmlns:a16="http://schemas.microsoft.com/office/drawing/2014/main" val="1435815724"/>
                    </a:ext>
                  </a:extLst>
                </a:gridCol>
              </a:tblGrid>
              <a:tr h="713676">
                <a:tc>
                  <a:txBody>
                    <a:bodyPr/>
                    <a:lstStyle/>
                    <a:p>
                      <a:r>
                        <a:rPr lang="en-US" sz="1800" dirty="0">
                          <a:latin typeface="Arial" panose="020B0604020202020204" pitchFamily="34" charset="0"/>
                          <a:cs typeface="Arial" panose="020B0604020202020204" pitchFamily="34" charset="0"/>
                        </a:rPr>
                        <a:t>Statistical Analysis Selected</a:t>
                      </a:r>
                      <a:endParaRPr lang="en-US" sz="1400" dirty="0">
                        <a:latin typeface="Arial" panose="020B0604020202020204" pitchFamily="34" charset="0"/>
                        <a:cs typeface="Arial" panose="020B0604020202020204" pitchFamily="34" charset="0"/>
                      </a:endParaRPr>
                    </a:p>
                  </a:txBody>
                  <a:tcPr/>
                </a:tc>
                <a:tc>
                  <a:txBody>
                    <a:bodyPr/>
                    <a:lstStyle/>
                    <a:p>
                      <a:r>
                        <a:rPr lang="en-US" sz="1800" b="1" kern="1200" dirty="0">
                          <a:solidFill>
                            <a:schemeClr val="lt1"/>
                          </a:solidFill>
                          <a:latin typeface="Arial" panose="020B0604020202020204" pitchFamily="34" charset="0"/>
                          <a:ea typeface="+mn-ea"/>
                          <a:cs typeface="Arial" panose="020B0604020202020204" pitchFamily="34" charset="0"/>
                        </a:rPr>
                        <a:t>Why</a:t>
                      </a:r>
                    </a:p>
                  </a:txBody>
                  <a:tcPr/>
                </a:tc>
                <a:tc>
                  <a:txBody>
                    <a:bodyPr/>
                    <a:lstStyle/>
                    <a:p>
                      <a:r>
                        <a:rPr lang="en-US" sz="1800" b="1" kern="1200" dirty="0">
                          <a:solidFill>
                            <a:schemeClr val="lt1"/>
                          </a:solidFill>
                          <a:latin typeface="Arial" panose="020B0604020202020204" pitchFamily="34" charset="0"/>
                          <a:ea typeface="+mn-ea"/>
                          <a:cs typeface="Arial" panose="020B0604020202020204" pitchFamily="34" charset="0"/>
                        </a:rPr>
                        <a:t>Comments</a:t>
                      </a:r>
                    </a:p>
                  </a:txBody>
                  <a:tcPr/>
                </a:tc>
                <a:extLst>
                  <a:ext uri="{0D108BD9-81ED-4DB2-BD59-A6C34878D82A}">
                    <a16:rowId xmlns:a16="http://schemas.microsoft.com/office/drawing/2014/main" val="2720363893"/>
                  </a:ext>
                </a:extLst>
              </a:tr>
              <a:tr h="1587501">
                <a:tc>
                  <a:txBody>
                    <a:bodyPr/>
                    <a:lstStyle/>
                    <a:p>
                      <a:r>
                        <a:rPr lang="en-US" sz="1600" b="1" dirty="0">
                          <a:latin typeface="Arial" panose="020B0604020202020204" pitchFamily="34" charset="0"/>
                          <a:cs typeface="Arial" panose="020B0604020202020204" pitchFamily="34" charset="0"/>
                        </a:rPr>
                        <a:t>Pearson’s correlations </a:t>
                      </a:r>
                      <a:r>
                        <a:rPr lang="en-US" sz="1600" dirty="0">
                          <a:latin typeface="Arial" panose="020B0604020202020204" pitchFamily="34" charset="0"/>
                          <a:cs typeface="Arial" panose="020B0604020202020204" pitchFamily="34" charset="0"/>
                        </a:rPr>
                        <a:t>will be used to determine the relationship between risk exposure and injury.</a:t>
                      </a:r>
                    </a:p>
                    <a:p>
                      <a:endParaRPr lang="en-US" sz="1600" dirty="0"/>
                    </a:p>
                  </a:txBody>
                  <a:tcPr/>
                </a:tc>
                <a:tc>
                  <a:txBody>
                    <a:bodyPr/>
                    <a:lstStyle/>
                    <a:p>
                      <a:r>
                        <a:rPr lang="en-US" sz="1600" dirty="0"/>
                        <a:t>Measures the association between</a:t>
                      </a:r>
                      <a:r>
                        <a:rPr lang="en-US" sz="1600" baseline="0" dirty="0"/>
                        <a:t> the variables. Used to measure strength of the association.</a:t>
                      </a:r>
                      <a:endParaRPr lang="en-US" sz="1600" dirty="0"/>
                    </a:p>
                  </a:txBody>
                  <a:tcPr/>
                </a:tc>
                <a:tc>
                  <a:txBody>
                    <a:bodyPr/>
                    <a:lstStyle/>
                    <a:p>
                      <a:r>
                        <a:rPr lang="en-US" sz="1600" dirty="0"/>
                        <a:t>Used to find </a:t>
                      </a:r>
                    </a:p>
                    <a:p>
                      <a:r>
                        <a:rPr lang="en-US" sz="1600" dirty="0"/>
                        <a:t>R-Squared.</a:t>
                      </a:r>
                    </a:p>
                  </a:txBody>
                  <a:tcPr/>
                </a:tc>
                <a:extLst>
                  <a:ext uri="{0D108BD9-81ED-4DB2-BD59-A6C34878D82A}">
                    <a16:rowId xmlns:a16="http://schemas.microsoft.com/office/drawing/2014/main" val="2800229734"/>
                  </a:ext>
                </a:extLst>
              </a:tr>
              <a:tr h="18828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Arial" panose="020B0604020202020204" pitchFamily="34" charset="0"/>
                          <a:cs typeface="Arial" panose="020B0604020202020204" pitchFamily="34" charset="0"/>
                        </a:rPr>
                        <a:t>A univariate linear regression model</a:t>
                      </a:r>
                      <a:r>
                        <a:rPr lang="en-US" sz="1600" dirty="0">
                          <a:latin typeface="Arial" panose="020B0604020202020204" pitchFamily="34" charset="0"/>
                          <a:cs typeface="Arial" panose="020B0604020202020204" pitchFamily="34" charset="0"/>
                        </a:rPr>
                        <a:t> will be used to investigate the relationship between injury status and individual potential risk factors.</a:t>
                      </a:r>
                    </a:p>
                    <a:p>
                      <a:endParaRPr lang="en-US" sz="1600" dirty="0"/>
                    </a:p>
                  </a:txBody>
                  <a:tcPr/>
                </a:tc>
                <a:tc>
                  <a:txBody>
                    <a:bodyPr/>
                    <a:lstStyle/>
                    <a:p>
                      <a:r>
                        <a:rPr lang="en-US" sz="1600" dirty="0"/>
                        <a:t>Used to determine single</a:t>
                      </a:r>
                      <a:r>
                        <a:rPr lang="en-US" sz="1600" baseline="0" dirty="0"/>
                        <a:t> variable relationship between dependent and independent variables. </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Single variable regression equation.</a:t>
                      </a:r>
                    </a:p>
                    <a:p>
                      <a:endParaRPr lang="en-US" sz="1600" dirty="0"/>
                    </a:p>
                  </a:txBody>
                  <a:tcPr/>
                </a:tc>
                <a:extLst>
                  <a:ext uri="{0D108BD9-81ED-4DB2-BD59-A6C34878D82A}">
                    <a16:rowId xmlns:a16="http://schemas.microsoft.com/office/drawing/2014/main" val="3667934642"/>
                  </a:ext>
                </a:extLst>
              </a:tr>
              <a:tr h="18828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Arial" panose="020B0604020202020204" pitchFamily="34" charset="0"/>
                          <a:cs typeface="Arial" panose="020B0604020202020204" pitchFamily="34" charset="0"/>
                        </a:rPr>
                        <a:t>A multivariate linear regression model</a:t>
                      </a:r>
                      <a:r>
                        <a:rPr lang="en-US" sz="1600" dirty="0">
                          <a:latin typeface="Arial" panose="020B0604020202020204" pitchFamily="34" charset="0"/>
                          <a:cs typeface="Arial" panose="020B0604020202020204" pitchFamily="34" charset="0"/>
                        </a:rPr>
                        <a:t> will be used to examine the influence of a combination of risk factors for becoming injured.</a:t>
                      </a:r>
                    </a:p>
                    <a:p>
                      <a:endParaRPr lang="en-US" sz="1600" dirty="0"/>
                    </a:p>
                  </a:txBody>
                  <a:tcPr/>
                </a:tc>
                <a:tc>
                  <a:txBody>
                    <a:bodyPr/>
                    <a:lstStyle/>
                    <a:p>
                      <a:r>
                        <a:rPr lang="en-US" sz="1600" dirty="0"/>
                        <a:t>Used to determine a multi variable relationship between the independent variables and the dependent.</a:t>
                      </a:r>
                    </a:p>
                  </a:txBody>
                  <a:tcPr/>
                </a:tc>
                <a:tc>
                  <a:txBody>
                    <a:bodyPr/>
                    <a:lstStyle/>
                    <a:p>
                      <a:r>
                        <a:rPr lang="en-US" sz="1600" dirty="0"/>
                        <a:t>All variable regression equation.</a:t>
                      </a:r>
                    </a:p>
                  </a:txBody>
                  <a:tcPr/>
                </a:tc>
                <a:extLst>
                  <a:ext uri="{0D108BD9-81ED-4DB2-BD59-A6C34878D82A}">
                    <a16:rowId xmlns:a16="http://schemas.microsoft.com/office/drawing/2014/main" val="425615308"/>
                  </a:ext>
                </a:extLst>
              </a:tr>
            </a:tbl>
          </a:graphicData>
        </a:graphic>
      </p:graphicFrame>
    </p:spTree>
    <p:extLst>
      <p:ext uri="{BB962C8B-B14F-4D97-AF65-F5344CB8AC3E}">
        <p14:creationId xmlns:p14="http://schemas.microsoft.com/office/powerpoint/2010/main" val="4564099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7028" y="142192"/>
            <a:ext cx="11330506" cy="369087"/>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Analysis </a:t>
            </a:r>
          </a:p>
        </p:txBody>
      </p:sp>
      <p:graphicFrame>
        <p:nvGraphicFramePr>
          <p:cNvPr id="2" name="Table 4">
            <a:extLst>
              <a:ext uri="{FF2B5EF4-FFF2-40B4-BE49-F238E27FC236}">
                <a16:creationId xmlns:a16="http://schemas.microsoft.com/office/drawing/2014/main" id="{7C9B2EA4-985B-4122-AB5F-087285FCE6E8}"/>
              </a:ext>
            </a:extLst>
          </p:cNvPr>
          <p:cNvGraphicFramePr>
            <a:graphicFrameLocks noGrp="1"/>
          </p:cNvGraphicFramePr>
          <p:nvPr>
            <p:extLst>
              <p:ext uri="{D42A27DB-BD31-4B8C-83A1-F6EECF244321}">
                <p14:modId xmlns:p14="http://schemas.microsoft.com/office/powerpoint/2010/main" val="2625404547"/>
              </p:ext>
            </p:extLst>
          </p:nvPr>
        </p:nvGraphicFramePr>
        <p:xfrm>
          <a:off x="537027" y="594567"/>
          <a:ext cx="11330506" cy="5993045"/>
        </p:xfrm>
        <a:graphic>
          <a:graphicData uri="http://schemas.openxmlformats.org/drawingml/2006/table">
            <a:tbl>
              <a:tblPr firstRow="1" bandRow="1">
                <a:tableStyleId>{5C22544A-7EE6-4342-B048-85BDC9FD1C3A}</a:tableStyleId>
              </a:tblPr>
              <a:tblGrid>
                <a:gridCol w="4432145">
                  <a:extLst>
                    <a:ext uri="{9D8B030D-6E8A-4147-A177-3AD203B41FA5}">
                      <a16:colId xmlns:a16="http://schemas.microsoft.com/office/drawing/2014/main" val="1411170995"/>
                    </a:ext>
                  </a:extLst>
                </a:gridCol>
                <a:gridCol w="4889643">
                  <a:extLst>
                    <a:ext uri="{9D8B030D-6E8A-4147-A177-3AD203B41FA5}">
                      <a16:colId xmlns:a16="http://schemas.microsoft.com/office/drawing/2014/main" val="3899576308"/>
                    </a:ext>
                  </a:extLst>
                </a:gridCol>
                <a:gridCol w="2008718">
                  <a:extLst>
                    <a:ext uri="{9D8B030D-6E8A-4147-A177-3AD203B41FA5}">
                      <a16:colId xmlns:a16="http://schemas.microsoft.com/office/drawing/2014/main" val="1435815724"/>
                    </a:ext>
                  </a:extLst>
                </a:gridCol>
              </a:tblGrid>
              <a:tr h="817233">
                <a:tc>
                  <a:txBody>
                    <a:bodyPr/>
                    <a:lstStyle/>
                    <a:p>
                      <a:r>
                        <a:rPr lang="en-US" sz="1800" dirty="0">
                          <a:latin typeface="Arial" panose="020B0604020202020204" pitchFamily="34" charset="0"/>
                          <a:cs typeface="Arial" panose="020B0604020202020204" pitchFamily="34" charset="0"/>
                        </a:rPr>
                        <a:t>Statistical Analysis Selected</a:t>
                      </a:r>
                      <a:endParaRPr lang="en-US" sz="1400" dirty="0">
                        <a:latin typeface="Arial" panose="020B0604020202020204" pitchFamily="34" charset="0"/>
                        <a:cs typeface="Arial" panose="020B0604020202020204" pitchFamily="34" charset="0"/>
                      </a:endParaRPr>
                    </a:p>
                  </a:txBody>
                  <a:tcPr/>
                </a:tc>
                <a:tc>
                  <a:txBody>
                    <a:bodyPr/>
                    <a:lstStyle/>
                    <a:p>
                      <a:r>
                        <a:rPr lang="en-US" sz="1800" b="1" kern="1200" dirty="0">
                          <a:solidFill>
                            <a:schemeClr val="lt1"/>
                          </a:solidFill>
                          <a:latin typeface="Arial" panose="020B0604020202020204" pitchFamily="34" charset="0"/>
                          <a:ea typeface="+mn-ea"/>
                          <a:cs typeface="Arial" panose="020B0604020202020204" pitchFamily="34" charset="0"/>
                        </a:rPr>
                        <a:t>Why</a:t>
                      </a:r>
                    </a:p>
                  </a:txBody>
                  <a:tcPr/>
                </a:tc>
                <a:tc>
                  <a:txBody>
                    <a:bodyPr/>
                    <a:lstStyle/>
                    <a:p>
                      <a:r>
                        <a:rPr lang="en-US" sz="1800" b="1" kern="1200" dirty="0">
                          <a:solidFill>
                            <a:schemeClr val="lt1"/>
                          </a:solidFill>
                          <a:latin typeface="Arial" panose="020B0604020202020204" pitchFamily="34" charset="0"/>
                          <a:ea typeface="+mn-ea"/>
                          <a:cs typeface="Arial" panose="020B0604020202020204" pitchFamily="34" charset="0"/>
                        </a:rPr>
                        <a:t>Comments 4/15/2020</a:t>
                      </a:r>
                    </a:p>
                  </a:txBody>
                  <a:tcPr/>
                </a:tc>
                <a:extLst>
                  <a:ext uri="{0D108BD9-81ED-4DB2-BD59-A6C34878D82A}">
                    <a16:rowId xmlns:a16="http://schemas.microsoft.com/office/drawing/2014/main" val="2720363893"/>
                  </a:ext>
                </a:extLst>
              </a:tr>
              <a:tr h="19263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50" b="1" dirty="0">
                          <a:latin typeface="Arial" panose="020B0604020202020204" pitchFamily="34" charset="0"/>
                          <a:cs typeface="Arial" panose="020B0604020202020204" pitchFamily="34" charset="0"/>
                        </a:rPr>
                        <a:t>Covariates will be fitted into the model using a forward selection procedure</a:t>
                      </a:r>
                      <a:r>
                        <a:rPr lang="en-US" sz="1550" dirty="0">
                          <a:latin typeface="Arial" panose="020B0604020202020204" pitchFamily="34" charset="0"/>
                          <a:cs typeface="Arial" panose="020B0604020202020204" pitchFamily="34" charset="0"/>
                        </a:rPr>
                        <a:t> and will retain in the final linear regression model if they reached a statistical threshold of p&lt;0.10 or were of significance.</a:t>
                      </a:r>
                    </a:p>
                    <a:p>
                      <a:endParaRPr lang="en-US" sz="1550" dirty="0"/>
                    </a:p>
                  </a:txBody>
                  <a:tcPr/>
                </a:tc>
                <a:tc>
                  <a:txBody>
                    <a:bodyPr/>
                    <a:lstStyle/>
                    <a:p>
                      <a:r>
                        <a:rPr lang="en-US" sz="1550" dirty="0">
                          <a:latin typeface="Arial" panose="020B0604020202020204" pitchFamily="34" charset="0"/>
                          <a:cs typeface="Arial" panose="020B0604020202020204" pitchFamily="34" charset="0"/>
                        </a:rPr>
                        <a:t>Begin with no candidate variables in the model. Select the variable that has the highest R-Squared. (from Pearson) Select the candidate variable that increases R-Squared the most. Stop adding variables when none of the remaining variables are significant p&lt;0.10. </a:t>
                      </a:r>
                    </a:p>
                  </a:txBody>
                  <a:tcPr/>
                </a:tc>
                <a:tc>
                  <a:txBody>
                    <a:bodyPr/>
                    <a:lstStyle/>
                    <a:p>
                      <a:r>
                        <a:rPr lang="en-US" sz="1550" dirty="0">
                          <a:latin typeface="Arial" panose="020B0604020202020204" pitchFamily="34" charset="0"/>
                          <a:cs typeface="Arial" panose="020B0604020202020204" pitchFamily="34" charset="0"/>
                        </a:rPr>
                        <a:t>Used to</a:t>
                      </a:r>
                      <a:r>
                        <a:rPr lang="en-US" sz="1550" baseline="0" dirty="0">
                          <a:latin typeface="Arial" panose="020B0604020202020204" pitchFamily="34" charset="0"/>
                          <a:cs typeface="Arial" panose="020B0604020202020204" pitchFamily="34" charset="0"/>
                        </a:rPr>
                        <a:t> find independent variables for the final regression model.</a:t>
                      </a:r>
                      <a:endParaRPr lang="en-US" sz="155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84346480"/>
                  </a:ext>
                </a:extLst>
              </a:tr>
              <a:tr h="10215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50" b="1" dirty="0">
                          <a:latin typeface="Arial" panose="020B0604020202020204" pitchFamily="34" charset="0"/>
                          <a:cs typeface="Arial" panose="020B0604020202020204" pitchFamily="34" charset="0"/>
                        </a:rPr>
                        <a:t>A logistic regression</a:t>
                      </a:r>
                      <a:r>
                        <a:rPr lang="en-US" sz="1550" dirty="0">
                          <a:latin typeface="Arial" panose="020B0604020202020204" pitchFamily="34" charset="0"/>
                          <a:cs typeface="Arial" panose="020B0604020202020204" pitchFamily="34" charset="0"/>
                        </a:rPr>
                        <a:t> will be used to investigate the relationship between injury severity and possible risk factors. </a:t>
                      </a:r>
                    </a:p>
                  </a:txBody>
                  <a:tcPr/>
                </a:tc>
                <a:tc>
                  <a:txBody>
                    <a:bodyPr/>
                    <a:lstStyle/>
                    <a:p>
                      <a:r>
                        <a:rPr lang="en-US" sz="1550" dirty="0">
                          <a:latin typeface="Arial" panose="020B0604020202020204" pitchFamily="34" charset="0"/>
                          <a:cs typeface="Arial" panose="020B0604020202020204" pitchFamily="34" charset="0"/>
                        </a:rPr>
                        <a:t>Can analyze</a:t>
                      </a:r>
                      <a:r>
                        <a:rPr lang="en-US" sz="1550" baseline="0" dirty="0">
                          <a:latin typeface="Arial" panose="020B0604020202020204" pitchFamily="34" charset="0"/>
                          <a:cs typeface="Arial" panose="020B0604020202020204" pitchFamily="34" charset="0"/>
                        </a:rPr>
                        <a:t> cut offs, binary categories. Example, does having more than 5 years experience a factor, also analyze age cut offs, or gender.</a:t>
                      </a:r>
                      <a:endParaRPr lang="en-US" sz="1550" dirty="0">
                        <a:latin typeface="Arial" panose="020B0604020202020204" pitchFamily="34" charset="0"/>
                        <a:cs typeface="Arial" panose="020B0604020202020204" pitchFamily="34" charset="0"/>
                      </a:endParaRPr>
                    </a:p>
                  </a:txBody>
                  <a:tcPr/>
                </a:tc>
                <a:tc>
                  <a:txBody>
                    <a:bodyPr/>
                    <a:lstStyle/>
                    <a:p>
                      <a:r>
                        <a:rPr lang="en-US" sz="1550" dirty="0">
                          <a:latin typeface="Arial" panose="020B0604020202020204" pitchFamily="34" charset="0"/>
                          <a:cs typeface="Arial" panose="020B0604020202020204" pitchFamily="34" charset="0"/>
                        </a:rPr>
                        <a:t>Binary category analysis.</a:t>
                      </a:r>
                    </a:p>
                  </a:txBody>
                  <a:tcPr/>
                </a:tc>
                <a:extLst>
                  <a:ext uri="{0D108BD9-81ED-4DB2-BD59-A6C34878D82A}">
                    <a16:rowId xmlns:a16="http://schemas.microsoft.com/office/drawing/2014/main" val="537240361"/>
                  </a:ext>
                </a:extLst>
              </a:tr>
              <a:tr h="22279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50" dirty="0">
                          <a:latin typeface="Arial" panose="020B0604020202020204" pitchFamily="34" charset="0"/>
                          <a:cs typeface="Arial" panose="020B0604020202020204" pitchFamily="34" charset="0"/>
                        </a:rPr>
                        <a:t>All statistical analysis will be conducted using </a:t>
                      </a:r>
                      <a:r>
                        <a:rPr lang="en-US" sz="1550" b="1" dirty="0" err="1">
                          <a:latin typeface="Arial" panose="020B0604020202020204" pitchFamily="34" charset="0"/>
                          <a:cs typeface="Arial" panose="020B0604020202020204" pitchFamily="34" charset="0"/>
                        </a:rPr>
                        <a:t>Jupyter</a:t>
                      </a:r>
                      <a:r>
                        <a:rPr lang="en-US" sz="1550" b="1" dirty="0">
                          <a:latin typeface="Arial" panose="020B0604020202020204" pitchFamily="34" charset="0"/>
                          <a:cs typeface="Arial" panose="020B0604020202020204" pitchFamily="34" charset="0"/>
                        </a:rPr>
                        <a:t> and/or R Studio</a:t>
                      </a:r>
                      <a:r>
                        <a:rPr lang="en-US" sz="1550" dirty="0">
                          <a:latin typeface="Arial" panose="020B0604020202020204" pitchFamily="34" charset="0"/>
                          <a:cs typeface="Arial" panose="020B0604020202020204" pitchFamily="34" charset="0"/>
                        </a:rPr>
                        <a:t>, which is a data analytics tools that is commonly being used to analyze publicly available data.  The data will be pulled from DOL but it will be stored in the </a:t>
                      </a:r>
                      <a:r>
                        <a:rPr lang="en-US" sz="1550" dirty="0" err="1">
                          <a:latin typeface="Arial" panose="020B0604020202020204" pitchFamily="34" charset="0"/>
                          <a:cs typeface="Arial" panose="020B0604020202020204" pitchFamily="34" charset="0"/>
                        </a:rPr>
                        <a:t>Github</a:t>
                      </a:r>
                      <a:r>
                        <a:rPr lang="en-US" sz="1550" dirty="0">
                          <a:latin typeface="Arial" panose="020B0604020202020204" pitchFamily="34" charset="0"/>
                          <a:cs typeface="Arial" panose="020B0604020202020204" pitchFamily="34" charset="0"/>
                        </a:rPr>
                        <a:t> depository.</a:t>
                      </a:r>
                    </a:p>
                    <a:p>
                      <a:endParaRPr lang="en-US" sz="1550" dirty="0"/>
                    </a:p>
                  </a:txBody>
                  <a:tcPr/>
                </a:tc>
                <a:tc>
                  <a:txBody>
                    <a:bodyPr/>
                    <a:lstStyle/>
                    <a:p>
                      <a:r>
                        <a:rPr lang="en-US" sz="1550" dirty="0">
                          <a:latin typeface="Arial" panose="020B0604020202020204" pitchFamily="34" charset="0"/>
                          <a:cs typeface="Arial" panose="020B0604020202020204" pitchFamily="34" charset="0"/>
                          <a:hlinkClick r:id="rId3"/>
                        </a:rPr>
                        <a:t>https://github.com/ehsintegration/risk-perception</a:t>
                      </a:r>
                      <a:r>
                        <a:rPr lang="en-US" sz="1550" dirty="0">
                          <a:latin typeface="Arial" panose="020B0604020202020204" pitchFamily="34" charset="0"/>
                          <a:cs typeface="Arial" panose="020B0604020202020204" pitchFamily="34" charset="0"/>
                        </a:rPr>
                        <a:t/>
                      </a:r>
                      <a:br>
                        <a:rPr lang="en-US" sz="1550" dirty="0">
                          <a:latin typeface="Arial" panose="020B0604020202020204" pitchFamily="34" charset="0"/>
                          <a:cs typeface="Arial" panose="020B0604020202020204" pitchFamily="34" charset="0"/>
                        </a:rPr>
                      </a:br>
                      <a:r>
                        <a:rPr lang="en-US" sz="1550" dirty="0">
                          <a:latin typeface="Arial" panose="020B0604020202020204" pitchFamily="34" charset="0"/>
                          <a:cs typeface="Arial" panose="020B0604020202020204" pitchFamily="34" charset="0"/>
                        </a:rPr>
                        <a:t>Python</a:t>
                      </a:r>
                      <a:r>
                        <a:rPr lang="en-US" sz="1550" baseline="0" dirty="0">
                          <a:latin typeface="Arial" panose="020B0604020202020204" pitchFamily="34" charset="0"/>
                          <a:cs typeface="Arial" panose="020B0604020202020204" pitchFamily="34" charset="0"/>
                        </a:rPr>
                        <a:t> will help with data acquisition, and R can be used in parallel with python. </a:t>
                      </a:r>
                      <a:r>
                        <a:rPr lang="en-US" sz="1550" baseline="0" dirty="0" err="1">
                          <a:latin typeface="Arial" panose="020B0604020202020204" pitchFamily="34" charset="0"/>
                          <a:cs typeface="Arial" panose="020B0604020202020204" pitchFamily="34" charset="0"/>
                        </a:rPr>
                        <a:t>Jupyter</a:t>
                      </a:r>
                      <a:r>
                        <a:rPr lang="en-US" sz="1550" baseline="0" dirty="0">
                          <a:latin typeface="Arial" panose="020B0604020202020204" pitchFamily="34" charset="0"/>
                          <a:cs typeface="Arial" panose="020B0604020202020204" pitchFamily="34" charset="0"/>
                        </a:rPr>
                        <a:t> notebook allows for dual usage (R and Python) in a notebook setting. Example:  </a:t>
                      </a:r>
                      <a:r>
                        <a:rPr lang="en-US" sz="1550" dirty="0">
                          <a:latin typeface="Arial" panose="020B0604020202020204" pitchFamily="34" charset="0"/>
                          <a:cs typeface="Arial" panose="020B0604020202020204" pitchFamily="34" charset="0"/>
                          <a:hlinkClick r:id="rId4"/>
                        </a:rPr>
                        <a:t>https://github.com/tobywise/covid19-risk-perception</a:t>
                      </a:r>
                      <a:endParaRPr lang="en-US" sz="1550" dirty="0">
                        <a:latin typeface="Arial" panose="020B0604020202020204" pitchFamily="34" charset="0"/>
                        <a:cs typeface="Arial" panose="020B0604020202020204" pitchFamily="34" charset="0"/>
                      </a:endParaRPr>
                    </a:p>
                  </a:txBody>
                  <a:tcPr/>
                </a:tc>
                <a:tc>
                  <a:txBody>
                    <a:bodyPr/>
                    <a:lstStyle/>
                    <a:p>
                      <a:r>
                        <a:rPr lang="en-US" sz="1550" dirty="0" err="1">
                          <a:latin typeface="Arial" panose="020B0604020202020204" pitchFamily="34" charset="0"/>
                          <a:cs typeface="Arial" panose="020B0604020202020204" pitchFamily="34" charset="0"/>
                        </a:rPr>
                        <a:t>Jupyter’s</a:t>
                      </a:r>
                      <a:r>
                        <a:rPr lang="en-US" sz="1550" baseline="0" dirty="0">
                          <a:latin typeface="Arial" panose="020B0604020202020204" pitchFamily="34" charset="0"/>
                          <a:cs typeface="Arial" panose="020B0604020202020204" pitchFamily="34" charset="0"/>
                        </a:rPr>
                        <a:t> notebook format models, Mathematica’s notebook style.</a:t>
                      </a:r>
                      <a:endParaRPr lang="en-US" sz="155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08694678"/>
                  </a:ext>
                </a:extLst>
              </a:tr>
            </a:tbl>
          </a:graphicData>
        </a:graphic>
      </p:graphicFrame>
    </p:spTree>
    <p:extLst>
      <p:ext uri="{BB962C8B-B14F-4D97-AF65-F5344CB8AC3E}">
        <p14:creationId xmlns:p14="http://schemas.microsoft.com/office/powerpoint/2010/main" val="1769438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MODEL</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7967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BE68113-5A19-4600-88E1-1F881F916000}"/>
              </a:ext>
            </a:extLst>
          </p:cNvPr>
          <p:cNvSpPr txBox="1"/>
          <p:nvPr/>
        </p:nvSpPr>
        <p:spPr>
          <a:xfrm>
            <a:off x="521187" y="1022971"/>
            <a:ext cx="10199797" cy="1200329"/>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Summary of Variables: </a:t>
            </a:r>
          </a:p>
          <a:p>
            <a:endParaRPr lang="en-US"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Dependent Variable:  1 </a:t>
            </a:r>
            <a:r>
              <a:rPr lang="en-US" dirty="0">
                <a:latin typeface="Arial" panose="020B0604020202020204" pitchFamily="34" charset="0"/>
                <a:cs typeface="Arial" panose="020B0604020202020204" pitchFamily="34" charset="0"/>
              </a:rPr>
              <a:t>main outcome variable of interest is risk perception.</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Independent variables of interest</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7</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(6 for Injuries and Illnesses; </a:t>
            </a:r>
            <a:r>
              <a:rPr lang="en-US" dirty="0" smtClean="0">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for Fatalities).</a:t>
            </a:r>
            <a:endParaRPr lang="en-US" dirty="0"/>
          </a:p>
        </p:txBody>
      </p:sp>
      <p:graphicFrame>
        <p:nvGraphicFramePr>
          <p:cNvPr id="7" name="Table 6">
            <a:extLst>
              <a:ext uri="{FF2B5EF4-FFF2-40B4-BE49-F238E27FC236}">
                <a16:creationId xmlns:a16="http://schemas.microsoft.com/office/drawing/2014/main" id="{0866C0FE-D71E-4E1C-9844-6DAA63123D27}"/>
              </a:ext>
            </a:extLst>
          </p:cNvPr>
          <p:cNvGraphicFramePr>
            <a:graphicFrameLocks noGrp="1"/>
          </p:cNvGraphicFramePr>
          <p:nvPr>
            <p:extLst>
              <p:ext uri="{D42A27DB-BD31-4B8C-83A1-F6EECF244321}">
                <p14:modId xmlns:p14="http://schemas.microsoft.com/office/powerpoint/2010/main" val="3300383194"/>
              </p:ext>
            </p:extLst>
          </p:nvPr>
        </p:nvGraphicFramePr>
        <p:xfrm>
          <a:off x="609600" y="3114731"/>
          <a:ext cx="10481187" cy="3039940"/>
        </p:xfrm>
        <a:graphic>
          <a:graphicData uri="http://schemas.openxmlformats.org/drawingml/2006/table">
            <a:tbl>
              <a:tblPr firstRow="1" bandRow="1">
                <a:tableStyleId>{5C22544A-7EE6-4342-B048-85BDC9FD1C3A}</a:tableStyleId>
              </a:tblPr>
              <a:tblGrid>
                <a:gridCol w="6892413">
                  <a:extLst>
                    <a:ext uri="{9D8B030D-6E8A-4147-A177-3AD203B41FA5}">
                      <a16:colId xmlns:a16="http://schemas.microsoft.com/office/drawing/2014/main" val="1191327645"/>
                    </a:ext>
                  </a:extLst>
                </a:gridCol>
                <a:gridCol w="3588774">
                  <a:extLst>
                    <a:ext uri="{9D8B030D-6E8A-4147-A177-3AD203B41FA5}">
                      <a16:colId xmlns:a16="http://schemas.microsoft.com/office/drawing/2014/main" val="3166739584"/>
                    </a:ext>
                  </a:extLst>
                </a:gridCol>
              </a:tblGrid>
              <a:tr h="550411">
                <a:tc>
                  <a:txBody>
                    <a:bodyPr/>
                    <a:lstStyle/>
                    <a:p>
                      <a:pPr marL="0" marR="0">
                        <a:lnSpc>
                          <a:spcPct val="150000"/>
                        </a:lnSpc>
                        <a:spcBef>
                          <a:spcPts val="0"/>
                        </a:spcBef>
                        <a:spcAft>
                          <a:spcPts val="0"/>
                        </a:spcAft>
                      </a:pPr>
                      <a:r>
                        <a:rPr lang="en-US" sz="1800">
                          <a:effectLst/>
                          <a:latin typeface="Arial" panose="020B0604020202020204" pitchFamily="34" charset="0"/>
                          <a:cs typeface="Arial" panose="020B0604020202020204" pitchFamily="34" charset="0"/>
                        </a:rPr>
                        <a:t>Dependent Variables </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50000"/>
                        </a:lnSpc>
                        <a:spcBef>
                          <a:spcPts val="0"/>
                        </a:spcBef>
                        <a:spcAft>
                          <a:spcPts val="0"/>
                        </a:spcAft>
                      </a:pPr>
                      <a:r>
                        <a:rPr lang="en-US" sz="1800">
                          <a:effectLst/>
                          <a:latin typeface="Arial" panose="020B0604020202020204" pitchFamily="34" charset="0"/>
                          <a:cs typeface="Arial" panose="020B0604020202020204" pitchFamily="34" charset="0"/>
                        </a:rPr>
                        <a:t>Types of Variables</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3620462523"/>
                  </a:ext>
                </a:extLst>
              </a:tr>
              <a:tr h="495173">
                <a:tc>
                  <a:txBody>
                    <a:bodyPr/>
                    <a:lstStyle/>
                    <a:p>
                      <a:pPr marL="0" marR="0">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Occupational Recordable Injury and Illness </a:t>
                      </a:r>
                      <a:r>
                        <a:rPr lang="en-US" sz="1800" dirty="0">
                          <a:effectLst/>
                          <a:latin typeface="Arial" panose="020B0604020202020204" pitchFamily="34" charset="0"/>
                          <a:cs typeface="Arial" panose="020B0604020202020204" pitchFamily="34" charset="0"/>
                          <a:sym typeface="Wingdings" panose="05000000000000000000" pitchFamily="2" charset="2"/>
                        </a:rPr>
                        <a:t></a:t>
                      </a:r>
                      <a:r>
                        <a:rPr lang="en-US" sz="1800" dirty="0">
                          <a:effectLst/>
                          <a:latin typeface="Arial" panose="020B0604020202020204" pitchFamily="34" charset="0"/>
                          <a:cs typeface="Arial" panose="020B0604020202020204" pitchFamily="34" charset="0"/>
                        </a:rPr>
                        <a:t>  Risk Perception</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Continuous</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1502713907"/>
                  </a:ext>
                </a:extLst>
              </a:tr>
              <a:tr h="550411">
                <a:tc>
                  <a:txBody>
                    <a:bodyPr/>
                    <a:lstStyle/>
                    <a:p>
                      <a:pPr marL="0" marR="0">
                        <a:lnSpc>
                          <a:spcPct val="150000"/>
                        </a:lnSpc>
                        <a:spcBef>
                          <a:spcPts val="0"/>
                        </a:spcBef>
                        <a:spcAft>
                          <a:spcPts val="0"/>
                        </a:spcAft>
                      </a:pPr>
                      <a:r>
                        <a:rPr lang="en-US" sz="1800">
                          <a:effectLst/>
                          <a:latin typeface="Arial" panose="020B0604020202020204" pitchFamily="34" charset="0"/>
                          <a:cs typeface="Arial" panose="020B0604020202020204" pitchFamily="34" charset="0"/>
                        </a:rPr>
                        <a:t>Independent Variables </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50000"/>
                        </a:lnSpc>
                        <a:spcBef>
                          <a:spcPts val="0"/>
                        </a:spcBef>
                        <a:spcAft>
                          <a:spcPts val="0"/>
                        </a:spcAft>
                      </a:pPr>
                      <a:r>
                        <a:rPr lang="en-US" sz="1800">
                          <a:effectLst/>
                          <a:latin typeface="Arial" panose="020B0604020202020204" pitchFamily="34" charset="0"/>
                          <a:cs typeface="Arial" panose="020B0604020202020204" pitchFamily="34" charset="0"/>
                        </a:rPr>
                        <a:t>Types of Variables</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3483301763"/>
                  </a:ext>
                </a:extLst>
              </a:tr>
              <a:tr h="476127">
                <a:tc>
                  <a:txBody>
                    <a:bodyPr/>
                    <a:lstStyle/>
                    <a:p>
                      <a:pPr marL="0" marR="0">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Age, Length of Service, Hours on the Job</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0"/>
                        </a:spcAft>
                      </a:pPr>
                      <a:r>
                        <a:rPr lang="en-US" sz="1800">
                          <a:effectLst/>
                          <a:latin typeface="Arial" panose="020B0604020202020204" pitchFamily="34" charset="0"/>
                          <a:cs typeface="Arial" panose="020B0604020202020204" pitchFamily="34" charset="0"/>
                        </a:rPr>
                        <a:t>Categorical and Continuous</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2447223053"/>
                  </a:ext>
                </a:extLst>
              </a:tr>
              <a:tr h="476127">
                <a:tc>
                  <a:txBody>
                    <a:bodyPr/>
                    <a:lstStyle/>
                    <a:p>
                      <a:pPr marL="0" marR="0">
                        <a:lnSpc>
                          <a:spcPct val="115000"/>
                        </a:lnSpc>
                        <a:spcBef>
                          <a:spcPts val="0"/>
                        </a:spcBef>
                        <a:spcAft>
                          <a:spcPts val="0"/>
                        </a:spcAft>
                      </a:pPr>
                      <a:r>
                        <a:rPr lang="en-US" sz="1800">
                          <a:effectLst/>
                          <a:latin typeface="Arial" panose="020B0604020202020204" pitchFamily="34" charset="0"/>
                          <a:cs typeface="Arial" panose="020B0604020202020204" pitchFamily="34" charset="0"/>
                        </a:rPr>
                        <a:t>Gender, Race, Occupation Type, Event or Exposure</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0"/>
                        </a:spcAft>
                      </a:pPr>
                      <a:r>
                        <a:rPr lang="en-US" sz="1800">
                          <a:effectLst/>
                          <a:latin typeface="Arial" panose="020B0604020202020204" pitchFamily="34" charset="0"/>
                          <a:cs typeface="Arial" panose="020B0604020202020204" pitchFamily="34" charset="0"/>
                        </a:rPr>
                        <a:t>Categorical</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1368323747"/>
                  </a:ext>
                </a:extLst>
              </a:tr>
              <a:tr h="491691">
                <a:tc>
                  <a:txBody>
                    <a:bodyPr/>
                    <a:lstStyle/>
                    <a:p>
                      <a:pPr marL="0" marR="0">
                        <a:lnSpc>
                          <a:spcPct val="115000"/>
                        </a:lnSpc>
                        <a:spcBef>
                          <a:spcPts val="0"/>
                        </a:spcBef>
                        <a:spcAft>
                          <a:spcPts val="0"/>
                        </a:spcAft>
                      </a:pPr>
                      <a:r>
                        <a:rPr lang="en-US" sz="1800">
                          <a:effectLst/>
                          <a:latin typeface="Arial" panose="020B0604020202020204" pitchFamily="34" charset="0"/>
                          <a:cs typeface="Arial" panose="020B0604020202020204" pitchFamily="34" charset="0"/>
                        </a:rPr>
                        <a:t>Fatalities</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Continuous</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2190516940"/>
                  </a:ext>
                </a:extLst>
              </a:tr>
            </a:tbl>
          </a:graphicData>
        </a:graphic>
      </p:graphicFrame>
      <p:sp>
        <p:nvSpPr>
          <p:cNvPr id="9" name="Rectangle 8">
            <a:extLst>
              <a:ext uri="{FF2B5EF4-FFF2-40B4-BE49-F238E27FC236}">
                <a16:creationId xmlns:a16="http://schemas.microsoft.com/office/drawing/2014/main" id="{470D0A11-AFC7-4AA3-94CE-366089F59890}"/>
              </a:ext>
            </a:extLst>
          </p:cNvPr>
          <p:cNvSpPr/>
          <p:nvPr/>
        </p:nvSpPr>
        <p:spPr>
          <a:xfrm>
            <a:off x="537028" y="2474173"/>
            <a:ext cx="6096000" cy="646331"/>
          </a:xfrm>
          <a:prstGeom prst="rect">
            <a:avLst/>
          </a:prstGeom>
        </p:spPr>
        <p:txBody>
          <a:bodyPr>
            <a:spAutoFit/>
          </a:bodyPr>
          <a:lstStyle/>
          <a:p>
            <a:r>
              <a:rPr lang="en-US" dirty="0"/>
              <a:t>Table 1  </a:t>
            </a:r>
          </a:p>
          <a:p>
            <a:r>
              <a:rPr lang="en-US" i="1" dirty="0"/>
              <a:t>Dependent and Independent Variables</a:t>
            </a:r>
          </a:p>
        </p:txBody>
      </p:sp>
      <p:sp>
        <p:nvSpPr>
          <p:cNvPr id="14" name="Title 1">
            <a:extLst>
              <a:ext uri="{FF2B5EF4-FFF2-40B4-BE49-F238E27FC236}">
                <a16:creationId xmlns:a16="http://schemas.microsoft.com/office/drawing/2014/main" id="{9F819CDC-0A7C-497A-AC0E-6638558CAB57}"/>
              </a:ext>
            </a:extLst>
          </p:cNvPr>
          <p:cNvSpPr txBox="1">
            <a:spLocks/>
          </p:cNvSpPr>
          <p:nvPr/>
        </p:nvSpPr>
        <p:spPr>
          <a:xfrm>
            <a:off x="550761"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Approach:  Dependent and Independent Variables</a:t>
            </a:r>
          </a:p>
        </p:txBody>
      </p:sp>
    </p:spTree>
    <p:extLst>
      <p:ext uri="{BB962C8B-B14F-4D97-AF65-F5344CB8AC3E}">
        <p14:creationId xmlns:p14="http://schemas.microsoft.com/office/powerpoint/2010/main" val="11160621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6368074-80DF-405B-9CB8-44AE5D8B19D9}"/>
              </a:ext>
            </a:extLst>
          </p:cNvPr>
          <p:cNvGraphicFramePr>
            <a:graphicFrameLocks noGrp="1"/>
          </p:cNvGraphicFramePr>
          <p:nvPr>
            <p:ph idx="1"/>
            <p:extLst>
              <p:ext uri="{D42A27DB-BD31-4B8C-83A1-F6EECF244321}">
                <p14:modId xmlns:p14="http://schemas.microsoft.com/office/powerpoint/2010/main" val="2481957552"/>
              </p:ext>
            </p:extLst>
          </p:nvPr>
        </p:nvGraphicFramePr>
        <p:xfrm>
          <a:off x="517363" y="1600091"/>
          <a:ext cx="11387250" cy="4937444"/>
        </p:xfrm>
        <a:graphic>
          <a:graphicData uri="http://schemas.openxmlformats.org/drawingml/2006/table">
            <a:tbl>
              <a:tblPr firstRow="1" bandRow="1">
                <a:tableStyleId>{5C22544A-7EE6-4342-B048-85BDC9FD1C3A}</a:tableStyleId>
              </a:tblPr>
              <a:tblGrid>
                <a:gridCol w="1142037">
                  <a:extLst>
                    <a:ext uri="{9D8B030D-6E8A-4147-A177-3AD203B41FA5}">
                      <a16:colId xmlns:a16="http://schemas.microsoft.com/office/drawing/2014/main" val="2186497179"/>
                    </a:ext>
                  </a:extLst>
                </a:gridCol>
                <a:gridCol w="1071716">
                  <a:extLst>
                    <a:ext uri="{9D8B030D-6E8A-4147-A177-3AD203B41FA5}">
                      <a16:colId xmlns:a16="http://schemas.microsoft.com/office/drawing/2014/main" val="4036160090"/>
                    </a:ext>
                  </a:extLst>
                </a:gridCol>
                <a:gridCol w="825910">
                  <a:extLst>
                    <a:ext uri="{9D8B030D-6E8A-4147-A177-3AD203B41FA5}">
                      <a16:colId xmlns:a16="http://schemas.microsoft.com/office/drawing/2014/main" val="2824248566"/>
                    </a:ext>
                  </a:extLst>
                </a:gridCol>
                <a:gridCol w="1052051">
                  <a:extLst>
                    <a:ext uri="{9D8B030D-6E8A-4147-A177-3AD203B41FA5}">
                      <a16:colId xmlns:a16="http://schemas.microsoft.com/office/drawing/2014/main" val="2014804915"/>
                    </a:ext>
                  </a:extLst>
                </a:gridCol>
                <a:gridCol w="1693915">
                  <a:extLst>
                    <a:ext uri="{9D8B030D-6E8A-4147-A177-3AD203B41FA5}">
                      <a16:colId xmlns:a16="http://schemas.microsoft.com/office/drawing/2014/main" val="18295403"/>
                    </a:ext>
                  </a:extLst>
                </a:gridCol>
                <a:gridCol w="1761680">
                  <a:extLst>
                    <a:ext uri="{9D8B030D-6E8A-4147-A177-3AD203B41FA5}">
                      <a16:colId xmlns:a16="http://schemas.microsoft.com/office/drawing/2014/main" val="1669838084"/>
                    </a:ext>
                  </a:extLst>
                </a:gridCol>
                <a:gridCol w="1086908">
                  <a:extLst>
                    <a:ext uri="{9D8B030D-6E8A-4147-A177-3AD203B41FA5}">
                      <a16:colId xmlns:a16="http://schemas.microsoft.com/office/drawing/2014/main" val="4036537050"/>
                    </a:ext>
                  </a:extLst>
                </a:gridCol>
                <a:gridCol w="1306652">
                  <a:extLst>
                    <a:ext uri="{9D8B030D-6E8A-4147-A177-3AD203B41FA5}">
                      <a16:colId xmlns:a16="http://schemas.microsoft.com/office/drawing/2014/main" val="780928632"/>
                    </a:ext>
                  </a:extLst>
                </a:gridCol>
                <a:gridCol w="1446381">
                  <a:extLst>
                    <a:ext uri="{9D8B030D-6E8A-4147-A177-3AD203B41FA5}">
                      <a16:colId xmlns:a16="http://schemas.microsoft.com/office/drawing/2014/main" val="3081721470"/>
                    </a:ext>
                  </a:extLst>
                </a:gridCol>
              </a:tblGrid>
              <a:tr h="662782">
                <a:tc>
                  <a:txBody>
                    <a:bodyPr/>
                    <a:lstStyle/>
                    <a:p>
                      <a:r>
                        <a:rPr lang="en-US" sz="1200" dirty="0">
                          <a:solidFill>
                            <a:schemeClr val="tx1"/>
                          </a:solidFill>
                          <a:latin typeface="Arial" panose="020B0604020202020204" pitchFamily="34" charset="0"/>
                          <a:cs typeface="Arial" panose="020B0604020202020204" pitchFamily="34" charset="0"/>
                        </a:rPr>
                        <a:t>Independent Variables  </a:t>
                      </a:r>
                      <a:r>
                        <a:rPr lang="en-US" sz="12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dirty="0">
                        <a:solidFill>
                          <a:schemeClr val="tx1"/>
                        </a:solidFill>
                        <a:latin typeface="Arial" panose="020B0604020202020204" pitchFamily="34" charset="0"/>
                        <a:cs typeface="Arial" panose="020B0604020202020204" pitchFamily="34" charset="0"/>
                      </a:endParaRP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Age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Gender</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Length of Service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Race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Occupation Type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Hours on the Job</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Event or Exposure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Fatalities </a:t>
                      </a:r>
                    </a:p>
                  </a:txBody>
                  <a:tcPr>
                    <a:solidFill>
                      <a:srgbClr val="FFC000"/>
                    </a:solidFill>
                  </a:tcPr>
                </a:tc>
                <a:extLst>
                  <a:ext uri="{0D108BD9-81ED-4DB2-BD59-A6C34878D82A}">
                    <a16:rowId xmlns:a16="http://schemas.microsoft.com/office/drawing/2014/main" val="2168200810"/>
                  </a:ext>
                </a:extLst>
              </a:tr>
              <a:tr h="662782">
                <a:tc>
                  <a:txBody>
                    <a:bodyPr/>
                    <a:lstStyle/>
                    <a:p>
                      <a:r>
                        <a:rPr lang="en-US" sz="1100" dirty="0">
                          <a:solidFill>
                            <a:schemeClr val="tx1"/>
                          </a:solidFill>
                          <a:latin typeface="Arial" panose="020B0604020202020204" pitchFamily="34" charset="0"/>
                          <a:cs typeface="Arial" panose="020B0604020202020204" pitchFamily="34" charset="0"/>
                        </a:rPr>
                        <a:t>Type of </a:t>
                      </a:r>
                    </a:p>
                    <a:p>
                      <a:r>
                        <a:rPr lang="en-US" sz="1100" dirty="0">
                          <a:solidFill>
                            <a:schemeClr val="tx1"/>
                          </a:solidFill>
                          <a:latin typeface="Arial" panose="020B0604020202020204" pitchFamily="34" charset="0"/>
                          <a:cs typeface="Arial" panose="020B0604020202020204" pitchFamily="34" charset="0"/>
                        </a:rPr>
                        <a:t>Variable </a:t>
                      </a:r>
                      <a:r>
                        <a:rPr lang="en-US" sz="11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Continuous</a:t>
                      </a:r>
                    </a:p>
                  </a:txBody>
                  <a:tcPr/>
                </a:tc>
                <a:extLst>
                  <a:ext uri="{0D108BD9-81ED-4DB2-BD59-A6C34878D82A}">
                    <a16:rowId xmlns:a16="http://schemas.microsoft.com/office/drawing/2014/main" val="662973504"/>
                  </a:ext>
                </a:extLst>
              </a:tr>
              <a:tr h="662782">
                <a:tc>
                  <a:txBody>
                    <a:bodyPr/>
                    <a:lstStyle/>
                    <a:p>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14-15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16-19 Yrs.'</a:t>
                      </a:r>
                    </a:p>
                    <a:p>
                      <a:pPr marL="117475" marR="0" lvl="0" indent="-117475"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100" b="0" i="0" u="none" strike="noStrike" dirty="0">
                          <a:solidFill>
                            <a:srgbClr val="000000"/>
                          </a:solidFill>
                          <a:effectLst/>
                          <a:latin typeface="Arial" panose="020B0604020202020204" pitchFamily="34" charset="0"/>
                          <a:cs typeface="Arial" panose="020B0604020202020204" pitchFamily="34" charset="0"/>
                        </a:rPr>
                        <a:t>20-24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25-34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35-44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45-54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55-64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65 Yrs.' + </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Not Reported</a:t>
                      </a:r>
                    </a:p>
                    <a:p>
                      <a:pPr marL="117475" indent="-117475" algn="l" fontAlgn="b">
                        <a:buFont typeface="Arial" panose="020B0604020202020204" pitchFamily="34" charset="0"/>
                        <a:buChar char="•"/>
                      </a:pP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82880" marR="7620" marT="7620" marB="0"/>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Male</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Female</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Not Reported</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&lt; 3 Mos.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3-11 Mos.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1-5 </a:t>
                      </a:r>
                      <a:r>
                        <a:rPr lang="en-US" sz="1100" b="0" i="0" u="none" strike="noStrike" dirty="0">
                          <a:solidFill>
                            <a:srgbClr val="000000"/>
                          </a:solidFill>
                          <a:effectLst/>
                          <a:latin typeface="Arial" panose="020B0604020202020204" pitchFamily="34" charset="0"/>
                          <a:cs typeface="Arial" panose="020B0604020202020204" pitchFamily="34" charset="0"/>
                        </a:rPr>
                        <a:t>Yrs.'</a:t>
                      </a:r>
                      <a:endParaRPr lang="en-US" sz="11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5 </a:t>
                      </a:r>
                      <a:r>
                        <a:rPr lang="en-US" sz="1100" b="0" i="0" u="none" strike="noStrike" dirty="0">
                          <a:solidFill>
                            <a:srgbClr val="000000"/>
                          </a:solidFill>
                          <a:effectLst/>
                          <a:latin typeface="Arial" panose="020B0604020202020204" pitchFamily="34" charset="0"/>
                          <a:cs typeface="Arial" panose="020B0604020202020204" pitchFamily="34" charset="0"/>
                        </a:rPr>
                        <a:t>Yrs.'</a:t>
                      </a:r>
                      <a:endParaRPr lang="en-US" sz="11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Not reported</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Asian</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African American/Black </a:t>
                      </a:r>
                    </a:p>
                    <a:p>
                      <a:pPr marL="0" indent="0">
                        <a:buFont typeface="Arial" panose="020B0604020202020204" pitchFamily="34" charset="0"/>
                        <a:buNone/>
                      </a:pPr>
                      <a:r>
                        <a:rPr lang="en-US" sz="1100" dirty="0">
                          <a:solidFill>
                            <a:schemeClr val="tx1"/>
                          </a:solidFill>
                          <a:latin typeface="Arial" panose="020B0604020202020204" pitchFamily="34" charset="0"/>
                          <a:cs typeface="Arial" panose="020B0604020202020204" pitchFamily="34" charset="0"/>
                        </a:rPr>
                        <a:t>    (non-Hispanic)</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Hispanic/Latino</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American Indian/</a:t>
                      </a:r>
                    </a:p>
                    <a:p>
                      <a:pPr marL="0" indent="0">
                        <a:buFont typeface="Arial" panose="020B0604020202020204" pitchFamily="34" charset="0"/>
                        <a:buNone/>
                      </a:pPr>
                      <a:r>
                        <a:rPr lang="en-US" sz="1100" dirty="0">
                          <a:solidFill>
                            <a:schemeClr val="tx1"/>
                          </a:solidFill>
                          <a:latin typeface="Arial" panose="020B0604020202020204" pitchFamily="34" charset="0"/>
                          <a:cs typeface="Arial" panose="020B0604020202020204" pitchFamily="34" charset="0"/>
                        </a:rPr>
                        <a:t>    Alaskan Native</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Arab/Middle Eastern/</a:t>
                      </a:r>
                    </a:p>
                    <a:p>
                      <a:pPr marL="0" indent="0">
                        <a:buFont typeface="Arial" panose="020B0604020202020204" pitchFamily="34" charset="0"/>
                        <a:buNone/>
                      </a:pPr>
                      <a:r>
                        <a:rPr lang="en-US" sz="1100" dirty="0">
                          <a:solidFill>
                            <a:schemeClr val="tx1"/>
                          </a:solidFill>
                          <a:latin typeface="Arial" panose="020B0604020202020204" pitchFamily="34" charset="0"/>
                          <a:cs typeface="Arial" panose="020B0604020202020204" pitchFamily="34" charset="0"/>
                        </a:rPr>
                        <a:t>    Arab American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Native Hawaiian or Other Pacific Islander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Not Reported</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White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Multi Race</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Hispanic and Other</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Life Scientists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Biological Scientists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Medical Scientists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Physical Scientists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Chemists &amp; Material Scientists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Chemists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Biological Technicians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Chemical Technicians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Health Technologists &amp; Technicians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Clinical Laboratory Technologists &amp; Technicians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Arial" panose="020B0604020202020204" pitchFamily="34" charset="0"/>
                          <a:cs typeface="Arial" panose="020B0604020202020204" pitchFamily="34" charset="0"/>
                        </a:rPr>
                        <a:t>Medical &amp; Clinical Lab </a:t>
                      </a:r>
                      <a:r>
                        <a:rPr lang="en-US" sz="1100" dirty="0" err="1">
                          <a:solidFill>
                            <a:schemeClr val="tx1"/>
                          </a:solidFill>
                          <a:latin typeface="Arial" panose="020B0604020202020204" pitchFamily="34" charset="0"/>
                          <a:cs typeface="Arial" panose="020B0604020202020204" pitchFamily="34" charset="0"/>
                        </a:rPr>
                        <a:t>Techologists</a:t>
                      </a:r>
                      <a:endParaRPr lang="en-US" sz="1100" dirty="0">
                        <a:solidFill>
                          <a:schemeClr val="tx1"/>
                        </a:solidFill>
                        <a:latin typeface="Arial" panose="020B0604020202020204" pitchFamily="34" charset="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Arial" panose="020B0604020202020204" pitchFamily="34" charset="0"/>
                          <a:cs typeface="Arial" panose="020B0604020202020204" pitchFamily="34" charset="0"/>
                        </a:rPr>
                        <a:t>Medical &amp; Clinical Lab Technicians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Production Occupations (for Manufacturing)</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Before shift began </a:t>
                      </a:r>
                    </a:p>
                    <a:p>
                      <a:pPr marL="0" indent="0">
                        <a:buFont typeface="Arial" panose="020B0604020202020204" pitchFamily="34" charset="0"/>
                        <a:buNone/>
                      </a:pPr>
                      <a:r>
                        <a:rPr lang="en-US" sz="1100" dirty="0">
                          <a:solidFill>
                            <a:schemeClr val="tx1"/>
                          </a:solidFill>
                          <a:latin typeface="Arial" panose="020B0604020202020204" pitchFamily="34" charset="0"/>
                          <a:cs typeface="Arial" panose="020B0604020202020204" pitchFamily="34" charset="0"/>
                        </a:rPr>
                        <a:t>    (&lt; 1)</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&lt; 1hr (0-1)</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1- 2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2- 4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4- 6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6- 8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8- 10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10-12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12-14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14-16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&gt; 16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Not Reported</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Violence &amp; other injuries by persons or animals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Transportation incidents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Fires &amp; explosions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Fall, slip and Trips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Exposure to harmful substances or environment</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Contacts with objects and equipment</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Overexertion and bodily reaction</a:t>
                      </a:r>
                    </a:p>
                    <a:p>
                      <a:pPr marL="171450" indent="-171450">
                        <a:buFont typeface="Arial" panose="020B0604020202020204" pitchFamily="34" charset="0"/>
                        <a:buChar char="•"/>
                      </a:pP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Number of Fatalities for each Independent Variable</a:t>
                      </a:r>
                    </a:p>
                  </a:txBody>
                  <a:tcPr/>
                </a:tc>
                <a:extLst>
                  <a:ext uri="{0D108BD9-81ED-4DB2-BD59-A6C34878D82A}">
                    <a16:rowId xmlns:a16="http://schemas.microsoft.com/office/drawing/2014/main" val="3278344214"/>
                  </a:ext>
                </a:extLst>
              </a:tr>
            </a:tbl>
          </a:graphicData>
        </a:graphic>
      </p:graphicFrame>
      <p:sp>
        <p:nvSpPr>
          <p:cNvPr id="8" name="Title 1">
            <a:extLst>
              <a:ext uri="{FF2B5EF4-FFF2-40B4-BE49-F238E27FC236}">
                <a16:creationId xmlns:a16="http://schemas.microsoft.com/office/drawing/2014/main" id="{CA8D6479-3F4F-42E9-B391-F17D817EFEF4}"/>
              </a:ext>
            </a:extLst>
          </p:cNvPr>
          <p:cNvSpPr>
            <a:spLocks noGrp="1"/>
          </p:cNvSpPr>
          <p:nvPr>
            <p:ph type="title"/>
          </p:nvPr>
        </p:nvSpPr>
        <p:spPr>
          <a:xfrm>
            <a:off x="537028" y="211016"/>
            <a:ext cx="11387250" cy="408416"/>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Description of Independent Variables </a:t>
            </a:r>
          </a:p>
        </p:txBody>
      </p:sp>
      <p:sp>
        <p:nvSpPr>
          <p:cNvPr id="5" name="Rectangle 4">
            <a:extLst>
              <a:ext uri="{FF2B5EF4-FFF2-40B4-BE49-F238E27FC236}">
                <a16:creationId xmlns:a16="http://schemas.microsoft.com/office/drawing/2014/main" id="{31101A7E-414D-4DA4-999F-6EAB5BDFCE04}"/>
              </a:ext>
            </a:extLst>
          </p:cNvPr>
          <p:cNvSpPr/>
          <p:nvPr/>
        </p:nvSpPr>
        <p:spPr>
          <a:xfrm>
            <a:off x="442451" y="953760"/>
            <a:ext cx="6096000" cy="646331"/>
          </a:xfrm>
          <a:prstGeom prst="rect">
            <a:avLst/>
          </a:prstGeom>
        </p:spPr>
        <p:txBody>
          <a:bodyPr>
            <a:spAutoFit/>
          </a:bodyPr>
          <a:lstStyle/>
          <a:p>
            <a:r>
              <a:rPr lang="en-US" dirty="0"/>
              <a:t>Table 2   </a:t>
            </a:r>
          </a:p>
          <a:p>
            <a:r>
              <a:rPr lang="en-US" i="1" dirty="0"/>
              <a:t>Description of Independent Variables</a:t>
            </a:r>
          </a:p>
        </p:txBody>
      </p:sp>
    </p:spTree>
    <p:extLst>
      <p:ext uri="{BB962C8B-B14F-4D97-AF65-F5344CB8AC3E}">
        <p14:creationId xmlns:p14="http://schemas.microsoft.com/office/powerpoint/2010/main" val="39290975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66684" y="1543665"/>
            <a:ext cx="184731" cy="369332"/>
          </a:xfrm>
          <a:prstGeom prst="rect">
            <a:avLst/>
          </a:prstGeom>
          <a:noFill/>
        </p:spPr>
        <p:txBody>
          <a:bodyPr wrap="none" rtlCol="0">
            <a:spAutoFit/>
          </a:bodyPr>
          <a:lstStyle/>
          <a:p>
            <a:endParaRPr lang="en-US" dirty="0"/>
          </a:p>
        </p:txBody>
      </p:sp>
      <p:sp>
        <p:nvSpPr>
          <p:cNvPr id="7" name="TextBox 6"/>
          <p:cNvSpPr txBox="1"/>
          <p:nvPr/>
        </p:nvSpPr>
        <p:spPr>
          <a:xfrm>
            <a:off x="1297860" y="1347018"/>
            <a:ext cx="9802760" cy="2862322"/>
          </a:xfrm>
          <a:prstGeom prst="rect">
            <a:avLst/>
          </a:prstGeom>
          <a:noFill/>
        </p:spPr>
        <p:txBody>
          <a:bodyPr wrap="square" rtlCol="0">
            <a:spAutoFit/>
          </a:bodyPr>
          <a:lstStyle/>
          <a:p>
            <a:r>
              <a:rPr lang="en-US" sz="2000" dirty="0"/>
              <a:t>The 2018 Standard Occupational Classification (SOC) system is a federal statistical standard used by federal agencies to classify workers into occupational categories for the purpose of collecting, calculating, or disseminating data. All workers are classified into one of 867 detailed occupations according to their occupational definition. </a:t>
            </a:r>
            <a:endParaRPr lang="en-US" sz="2000" dirty="0" smtClean="0"/>
          </a:p>
          <a:p>
            <a:endParaRPr lang="en-US" sz="2000" dirty="0"/>
          </a:p>
          <a:p>
            <a:r>
              <a:rPr lang="en-US" sz="2000" dirty="0" smtClean="0"/>
              <a:t>To </a:t>
            </a:r>
            <a:r>
              <a:rPr lang="en-US" sz="2000" dirty="0"/>
              <a:t>facilitate classification, detailed occupations are combined to form 459 broad occupations, 98 minor groups, and 23 major groups. Detailed occupations in the SOC with similar job duties, and in some cases skills, education, and/or training, are grouped together. </a:t>
            </a:r>
            <a:endParaRPr lang="en-US" sz="2000" dirty="0" smtClean="0"/>
          </a:p>
          <a:p>
            <a:endParaRPr lang="en-US" sz="2000" dirty="0"/>
          </a:p>
        </p:txBody>
      </p:sp>
      <p:sp>
        <p:nvSpPr>
          <p:cNvPr id="8" name="Title 1">
            <a:extLst>
              <a:ext uri="{FF2B5EF4-FFF2-40B4-BE49-F238E27FC236}">
                <a16:creationId xmlns:a16="http://schemas.microsoft.com/office/drawing/2014/main" id="{9F819CDC-0A7C-497A-AC0E-6638558CAB57}"/>
              </a:ext>
            </a:extLst>
          </p:cNvPr>
          <p:cNvSpPr txBox="1">
            <a:spLocks/>
          </p:cNvSpPr>
          <p:nvPr/>
        </p:nvSpPr>
        <p:spPr>
          <a:xfrm>
            <a:off x="666722" y="152023"/>
            <a:ext cx="11065035" cy="369087"/>
          </a:xfrm>
          <a:prstGeom prst="rect">
            <a:avLst/>
          </a:prstGeom>
          <a:solidFill>
            <a:schemeClr val="accent4"/>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t>Occupation Type : SOC </a:t>
            </a:r>
            <a:r>
              <a:rPr lang="en-US" sz="2000" b="1" dirty="0"/>
              <a:t>Standard Occupational Classification </a:t>
            </a:r>
          </a:p>
        </p:txBody>
      </p:sp>
    </p:spTree>
    <p:extLst>
      <p:ext uri="{BB962C8B-B14F-4D97-AF65-F5344CB8AC3E}">
        <p14:creationId xmlns:p14="http://schemas.microsoft.com/office/powerpoint/2010/main" val="35892099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6722" y="547417"/>
            <a:ext cx="8262326" cy="584775"/>
          </a:xfrm>
          <a:prstGeom prst="rect">
            <a:avLst/>
          </a:prstGeom>
          <a:noFill/>
        </p:spPr>
        <p:txBody>
          <a:bodyPr wrap="none" rtlCol="0">
            <a:spAutoFit/>
          </a:bodyPr>
          <a:lstStyle/>
          <a:p>
            <a:r>
              <a:rPr lang="en-US" dirty="0" smtClean="0"/>
              <a:t> (</a:t>
            </a:r>
            <a:r>
              <a:rPr lang="en-US" dirty="0">
                <a:hlinkClick r:id="rId2"/>
              </a:rPr>
              <a:t>https://</a:t>
            </a:r>
            <a:r>
              <a:rPr lang="en-US" dirty="0" smtClean="0">
                <a:hlinkClick r:id="rId2"/>
              </a:rPr>
              <a:t>github.com/ehsintegration/yfd-phd-bls-data/blob/master/DATA/SOC_all.xlsx</a:t>
            </a:r>
            <a:r>
              <a:rPr lang="en-US" dirty="0" smtClean="0"/>
              <a:t>)</a:t>
            </a:r>
          </a:p>
          <a:p>
            <a:pPr marL="285750" indent="-285750">
              <a:buFont typeface="Arial" panose="020B0604020202020204" pitchFamily="34" charset="0"/>
              <a:buChar char="•"/>
            </a:pPr>
            <a:r>
              <a:rPr lang="en-US" sz="1400" dirty="0" smtClean="0">
                <a:solidFill>
                  <a:srgbClr val="00B050"/>
                </a:solidFill>
              </a:rPr>
              <a:t>The following file contains the standard occupational coding that is used to index the data.</a:t>
            </a:r>
          </a:p>
        </p:txBody>
      </p:sp>
      <p:sp>
        <p:nvSpPr>
          <p:cNvPr id="5" name="TextBox 4"/>
          <p:cNvSpPr txBox="1"/>
          <p:nvPr/>
        </p:nvSpPr>
        <p:spPr>
          <a:xfrm>
            <a:off x="1897811" y="1690777"/>
            <a:ext cx="184731" cy="276999"/>
          </a:xfrm>
          <a:prstGeom prst="rect">
            <a:avLst/>
          </a:prstGeom>
          <a:noFill/>
        </p:spPr>
        <p:txBody>
          <a:bodyPr wrap="none" rtlCol="0">
            <a:spAutoFit/>
          </a:bodyPr>
          <a:lstStyle/>
          <a:p>
            <a:endParaRPr lang="en-US" sz="1200" dirty="0"/>
          </a:p>
        </p:txBody>
      </p:sp>
      <p:sp>
        <p:nvSpPr>
          <p:cNvPr id="6" name="TextBox 5"/>
          <p:cNvSpPr txBox="1"/>
          <p:nvPr/>
        </p:nvSpPr>
        <p:spPr>
          <a:xfrm>
            <a:off x="1696528" y="2001617"/>
            <a:ext cx="45719" cy="369332"/>
          </a:xfrm>
          <a:prstGeom prst="rect">
            <a:avLst/>
          </a:prstGeom>
          <a:noFill/>
        </p:spPr>
        <p:txBody>
          <a:bodyPr wrap="square" rtlCol="0">
            <a:spAutoFit/>
          </a:bodyPr>
          <a:lstStyle/>
          <a:p>
            <a:endParaRPr lang="en-US" dirty="0"/>
          </a:p>
        </p:txBody>
      </p:sp>
      <p:sp>
        <p:nvSpPr>
          <p:cNvPr id="7" name="TextBox 6"/>
          <p:cNvSpPr txBox="1"/>
          <p:nvPr/>
        </p:nvSpPr>
        <p:spPr>
          <a:xfrm>
            <a:off x="925902" y="1514087"/>
            <a:ext cx="4019883" cy="4708981"/>
          </a:xfrm>
          <a:prstGeom prst="rect">
            <a:avLst/>
          </a:prstGeom>
          <a:noFill/>
        </p:spPr>
        <p:txBody>
          <a:bodyPr wrap="none" rtlCol="0">
            <a:spAutoFit/>
          </a:bodyPr>
          <a:lstStyle/>
          <a:p>
            <a:r>
              <a:rPr lang="en-US" sz="1200" dirty="0"/>
              <a:t>11-0000 Management Occupations</a:t>
            </a:r>
          </a:p>
          <a:p>
            <a:r>
              <a:rPr lang="en-US" sz="1200" dirty="0"/>
              <a:t>11-1000 Top Executives</a:t>
            </a:r>
          </a:p>
          <a:p>
            <a:r>
              <a:rPr lang="en-US" sz="1200" dirty="0"/>
              <a:t>11-1010 Chief Executives</a:t>
            </a:r>
          </a:p>
          <a:p>
            <a:r>
              <a:rPr lang="en-US" sz="1200" dirty="0"/>
              <a:t>11-1011 Chief Executives</a:t>
            </a:r>
          </a:p>
          <a:p>
            <a:r>
              <a:rPr lang="en-US" sz="1200" dirty="0"/>
              <a:t>11-1020 General and Operations Managers</a:t>
            </a:r>
          </a:p>
          <a:p>
            <a:r>
              <a:rPr lang="en-US" sz="1200" dirty="0"/>
              <a:t>11-1021 General and Operations Managers</a:t>
            </a:r>
          </a:p>
          <a:p>
            <a:r>
              <a:rPr lang="en-US" sz="1200" dirty="0"/>
              <a:t>11-1030 Legislators</a:t>
            </a:r>
          </a:p>
          <a:p>
            <a:r>
              <a:rPr lang="en-US" sz="1200" dirty="0"/>
              <a:t>11-1031 Legislators</a:t>
            </a:r>
          </a:p>
          <a:p>
            <a:r>
              <a:rPr lang="en-US" sz="1200" dirty="0" smtClean="0"/>
              <a:t>11-2000 Advertising</a:t>
            </a:r>
            <a:r>
              <a:rPr lang="en-US" sz="1200" dirty="0"/>
              <a:t>, Marketing, Promotions, Public Relations,</a:t>
            </a:r>
          </a:p>
          <a:p>
            <a:r>
              <a:rPr lang="en-US" sz="1200" dirty="0"/>
              <a:t>and Sales Managers</a:t>
            </a:r>
          </a:p>
          <a:p>
            <a:r>
              <a:rPr lang="en-US" sz="1200" dirty="0"/>
              <a:t>11-2010 Advertising and Promotions Managers</a:t>
            </a:r>
          </a:p>
          <a:p>
            <a:r>
              <a:rPr lang="en-US" sz="1200" dirty="0"/>
              <a:t>11-2011 Advertising and Promotions Managers</a:t>
            </a:r>
          </a:p>
          <a:p>
            <a:r>
              <a:rPr lang="en-US" sz="1200" dirty="0"/>
              <a:t>11-2020 Marketing and Sales Managers</a:t>
            </a:r>
          </a:p>
          <a:p>
            <a:r>
              <a:rPr lang="en-US" sz="1200" dirty="0"/>
              <a:t>11-2021 Marketing Managers</a:t>
            </a:r>
          </a:p>
          <a:p>
            <a:r>
              <a:rPr lang="en-US" sz="1200" dirty="0"/>
              <a:t>11-2022 Sales Managers</a:t>
            </a:r>
          </a:p>
          <a:p>
            <a:r>
              <a:rPr lang="en-US" sz="1200" dirty="0"/>
              <a:t>11-2030 Public Relations Managers</a:t>
            </a:r>
          </a:p>
          <a:p>
            <a:r>
              <a:rPr lang="en-US" sz="1200" dirty="0"/>
              <a:t>11-2031 Public Relations Managers</a:t>
            </a:r>
          </a:p>
          <a:p>
            <a:r>
              <a:rPr lang="en-US" sz="1200" dirty="0"/>
              <a:t>11-3000 Operations Specialties Managers</a:t>
            </a:r>
          </a:p>
          <a:p>
            <a:r>
              <a:rPr lang="en-US" sz="1200" dirty="0"/>
              <a:t>11-3010 Administrative Services Managers</a:t>
            </a:r>
          </a:p>
          <a:p>
            <a:r>
              <a:rPr lang="en-US" sz="1200" dirty="0"/>
              <a:t>11-3011 Administrative Services Managers</a:t>
            </a:r>
          </a:p>
          <a:p>
            <a:r>
              <a:rPr lang="en-US" sz="1200" dirty="0"/>
              <a:t>11-3020 Computer and Information Systems </a:t>
            </a:r>
            <a:r>
              <a:rPr lang="en-US" sz="1200" dirty="0" smtClean="0"/>
              <a:t>Managers</a:t>
            </a:r>
          </a:p>
          <a:p>
            <a:r>
              <a:rPr lang="en-US" sz="1200" dirty="0" smtClean="0"/>
              <a:t>.</a:t>
            </a:r>
          </a:p>
          <a:p>
            <a:r>
              <a:rPr lang="en-US" sz="1200" dirty="0" smtClean="0"/>
              <a:t>.</a:t>
            </a:r>
          </a:p>
          <a:p>
            <a:r>
              <a:rPr lang="en-US" sz="1200" dirty="0" smtClean="0"/>
              <a:t>.</a:t>
            </a:r>
          </a:p>
          <a:p>
            <a:endParaRPr lang="en-US" sz="1200" dirty="0"/>
          </a:p>
        </p:txBody>
      </p:sp>
      <p:sp>
        <p:nvSpPr>
          <p:cNvPr id="8" name="TextBox 7"/>
          <p:cNvSpPr txBox="1"/>
          <p:nvPr/>
        </p:nvSpPr>
        <p:spPr>
          <a:xfrm>
            <a:off x="5618671" y="1391729"/>
            <a:ext cx="6499215" cy="5262979"/>
          </a:xfrm>
          <a:prstGeom prst="rect">
            <a:avLst/>
          </a:prstGeom>
          <a:noFill/>
        </p:spPr>
        <p:txBody>
          <a:bodyPr wrap="none" rtlCol="0">
            <a:spAutoFit/>
          </a:bodyPr>
          <a:lstStyle/>
          <a:p>
            <a:r>
              <a:rPr lang="en-US" sz="1200" dirty="0" smtClean="0"/>
              <a:t>.</a:t>
            </a:r>
          </a:p>
          <a:p>
            <a:r>
              <a:rPr lang="en-US" sz="1200" dirty="0" smtClean="0"/>
              <a:t>.</a:t>
            </a:r>
          </a:p>
          <a:p>
            <a:r>
              <a:rPr lang="en-US" sz="1200" dirty="0" smtClean="0"/>
              <a:t>11-9140 </a:t>
            </a:r>
            <a:r>
              <a:rPr lang="en-US" sz="1200" dirty="0"/>
              <a:t>Property, Real Estate, and Community </a:t>
            </a:r>
            <a:r>
              <a:rPr lang="en-US" sz="1200" dirty="0" err="1"/>
              <a:t>AssociationManagers</a:t>
            </a:r>
            <a:endParaRPr lang="en-US" sz="1200" dirty="0"/>
          </a:p>
          <a:p>
            <a:r>
              <a:rPr lang="en-US" sz="1200" dirty="0"/>
              <a:t>11-9141 Property, Real Estate, and Community Association Managers</a:t>
            </a:r>
          </a:p>
          <a:p>
            <a:r>
              <a:rPr lang="en-US" sz="1200" dirty="0"/>
              <a:t>11-9150 Social and Community Service Managers</a:t>
            </a:r>
          </a:p>
          <a:p>
            <a:r>
              <a:rPr lang="en-US" sz="1200" dirty="0"/>
              <a:t>11-9151 Social and Community Service Managers</a:t>
            </a:r>
          </a:p>
          <a:p>
            <a:r>
              <a:rPr lang="en-US" sz="1200" dirty="0"/>
              <a:t>11-9190 Miscellaneous Managers</a:t>
            </a:r>
          </a:p>
          <a:p>
            <a:r>
              <a:rPr lang="en-US" sz="1200" dirty="0"/>
              <a:t>11-9199 Managers, All Other</a:t>
            </a:r>
          </a:p>
          <a:p>
            <a:r>
              <a:rPr lang="en-US" sz="1200" dirty="0"/>
              <a:t>13-0000 Business and Financial Operations</a:t>
            </a:r>
          </a:p>
          <a:p>
            <a:r>
              <a:rPr lang="en-US" sz="1200" dirty="0"/>
              <a:t>13-1000 Business Operations Specialists</a:t>
            </a:r>
          </a:p>
          <a:p>
            <a:r>
              <a:rPr lang="en-US" sz="1200" dirty="0"/>
              <a:t>13-1010 Agents and Business Managers of Artists, Performers, and Athletes</a:t>
            </a:r>
          </a:p>
          <a:p>
            <a:r>
              <a:rPr lang="en-US" sz="1200" dirty="0"/>
              <a:t>13-1011 Agents and Business Managers of Artists, Performers, and Athletes</a:t>
            </a:r>
          </a:p>
          <a:p>
            <a:r>
              <a:rPr lang="en-US" sz="1200" dirty="0"/>
              <a:t>13-1020 Buyers and Purchasing Agents</a:t>
            </a:r>
          </a:p>
          <a:p>
            <a:r>
              <a:rPr lang="en-US" sz="1200" dirty="0"/>
              <a:t>13-1021 Purchasing Agents and Buyers, Farm Products</a:t>
            </a:r>
          </a:p>
          <a:p>
            <a:r>
              <a:rPr lang="en-US" sz="1200" dirty="0"/>
              <a:t>13-1022 Wholesale and Retail Buyers, Except Farm Products</a:t>
            </a:r>
          </a:p>
          <a:p>
            <a:r>
              <a:rPr lang="en-US" sz="1200" dirty="0"/>
              <a:t>13-1023 Purchasing Agents, Except Wholesale, Retail, and Farm Products</a:t>
            </a:r>
          </a:p>
          <a:p>
            <a:r>
              <a:rPr lang="en-US" sz="1200" dirty="0"/>
              <a:t>13-1030 Claims Adjusters, Appraisers, Examiners, and Investigators</a:t>
            </a:r>
          </a:p>
          <a:p>
            <a:r>
              <a:rPr lang="en-US" sz="1200" dirty="0"/>
              <a:t>13-1031 Claims Adjusters, Examiners, and Investigators</a:t>
            </a:r>
          </a:p>
          <a:p>
            <a:r>
              <a:rPr lang="en-US" sz="1200" dirty="0"/>
              <a:t>13-1032 Insurance Appraisers, Auto Damage</a:t>
            </a:r>
          </a:p>
          <a:p>
            <a:r>
              <a:rPr lang="en-US" sz="1200" dirty="0"/>
              <a:t>13-1040 Compliance Officers, Except Agriculture, Construction, Health and Safety, and Transportation</a:t>
            </a:r>
          </a:p>
          <a:p>
            <a:r>
              <a:rPr lang="en-US" sz="1200" dirty="0"/>
              <a:t>13-1041 Compliance Officers, Except Agriculture, Construction, Health and Safety, and Transportation</a:t>
            </a:r>
          </a:p>
          <a:p>
            <a:r>
              <a:rPr lang="en-US" sz="1200" dirty="0"/>
              <a:t>13-1050 Cost Estimators</a:t>
            </a:r>
          </a:p>
          <a:p>
            <a:r>
              <a:rPr lang="en-US" sz="1200" dirty="0"/>
              <a:t>13-1051 Cost Estimators</a:t>
            </a:r>
          </a:p>
          <a:p>
            <a:r>
              <a:rPr lang="en-US" sz="1200" dirty="0"/>
              <a:t>13-1060 Emergency Management Specialists</a:t>
            </a:r>
          </a:p>
          <a:p>
            <a:r>
              <a:rPr lang="en-US" sz="1200" dirty="0"/>
              <a:t>13-1061 Emergency Management Specialists</a:t>
            </a:r>
          </a:p>
          <a:p>
            <a:r>
              <a:rPr lang="en-US" sz="1200" dirty="0"/>
              <a:t>13-1070 Human Resources, Training, and Labor Relations </a:t>
            </a:r>
            <a:endParaRPr lang="en-US" sz="1200" dirty="0" smtClean="0"/>
          </a:p>
          <a:p>
            <a:r>
              <a:rPr lang="en-US" sz="1200" dirty="0" smtClean="0"/>
              <a:t>.</a:t>
            </a:r>
          </a:p>
          <a:p>
            <a:r>
              <a:rPr lang="en-US" sz="1200" dirty="0" smtClean="0"/>
              <a:t>.</a:t>
            </a:r>
          </a:p>
        </p:txBody>
      </p:sp>
      <p:sp>
        <p:nvSpPr>
          <p:cNvPr id="9" name="Title 1">
            <a:extLst>
              <a:ext uri="{FF2B5EF4-FFF2-40B4-BE49-F238E27FC236}">
                <a16:creationId xmlns:a16="http://schemas.microsoft.com/office/drawing/2014/main" id="{9F819CDC-0A7C-497A-AC0E-6638558CAB57}"/>
              </a:ext>
            </a:extLst>
          </p:cNvPr>
          <p:cNvSpPr txBox="1">
            <a:spLocks/>
          </p:cNvSpPr>
          <p:nvPr/>
        </p:nvSpPr>
        <p:spPr>
          <a:xfrm>
            <a:off x="666722" y="152023"/>
            <a:ext cx="11065035" cy="369087"/>
          </a:xfrm>
          <a:prstGeom prst="rect">
            <a:avLst/>
          </a:prstGeom>
          <a:solidFill>
            <a:schemeClr val="accent4"/>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t>Occupation Type: SOC </a:t>
            </a:r>
            <a:r>
              <a:rPr lang="en-US" sz="2000" b="1" dirty="0"/>
              <a:t>Standard Occupational Classification </a:t>
            </a:r>
          </a:p>
        </p:txBody>
      </p:sp>
    </p:spTree>
    <p:extLst>
      <p:ext uri="{BB962C8B-B14F-4D97-AF65-F5344CB8AC3E}">
        <p14:creationId xmlns:p14="http://schemas.microsoft.com/office/powerpoint/2010/main" val="25200132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82297" y="648929"/>
            <a:ext cx="6096797" cy="6032421"/>
          </a:xfrm>
          <a:prstGeom prst="rect">
            <a:avLst/>
          </a:prstGeom>
          <a:noFill/>
        </p:spPr>
        <p:txBody>
          <a:bodyPr wrap="none" rtlCol="0">
            <a:spAutoFit/>
          </a:bodyPr>
          <a:lstStyle/>
          <a:p>
            <a:r>
              <a:rPr lang="en-US" sz="1600" dirty="0"/>
              <a:t>11-XXXX  Management Occupations</a:t>
            </a:r>
          </a:p>
          <a:p>
            <a:r>
              <a:rPr lang="en-US" sz="1600" dirty="0"/>
              <a:t>13-XXXX  Business and Financial Operations Occupations</a:t>
            </a:r>
          </a:p>
          <a:p>
            <a:r>
              <a:rPr lang="en-US" sz="1600" dirty="0"/>
              <a:t>15-XXXX  Computer and Mathematical Occupations</a:t>
            </a:r>
          </a:p>
          <a:p>
            <a:r>
              <a:rPr lang="en-US" sz="1600" dirty="0"/>
              <a:t>17-XXXX  Architecture and Engineering Occupations</a:t>
            </a:r>
          </a:p>
          <a:p>
            <a:r>
              <a:rPr lang="en-US" sz="1600" dirty="0"/>
              <a:t>19-XXXX  Life, Physical, and Social Science Occupations</a:t>
            </a:r>
          </a:p>
          <a:p>
            <a:r>
              <a:rPr lang="en-US" sz="1600" dirty="0"/>
              <a:t>21-XXXX  Community and Social Service Occupations</a:t>
            </a:r>
          </a:p>
          <a:p>
            <a:r>
              <a:rPr lang="en-US" sz="1600" dirty="0"/>
              <a:t>23-XXXX  Legal Occupations</a:t>
            </a:r>
          </a:p>
          <a:p>
            <a:r>
              <a:rPr lang="en-US" sz="1600" dirty="0"/>
              <a:t>25-XXXX  Educational Instruction and Library Occupations</a:t>
            </a:r>
          </a:p>
          <a:p>
            <a:r>
              <a:rPr lang="en-US" sz="1600" dirty="0"/>
              <a:t>27-XXXX  Arts, Design, Entertainment, Sports, and Media Occupations</a:t>
            </a:r>
          </a:p>
          <a:p>
            <a:r>
              <a:rPr lang="en-US" sz="1600" dirty="0"/>
              <a:t>29-XXXX  Healthcare Practitioners and Technical Occupations</a:t>
            </a:r>
          </a:p>
          <a:p>
            <a:r>
              <a:rPr lang="en-US" sz="1600" dirty="0"/>
              <a:t>31-XXXX  Healthcare Support Occupations</a:t>
            </a:r>
          </a:p>
          <a:p>
            <a:r>
              <a:rPr lang="en-US" sz="1600" dirty="0"/>
              <a:t>33-XXXX  Protective Service Occupations</a:t>
            </a:r>
          </a:p>
          <a:p>
            <a:r>
              <a:rPr lang="en-US" sz="1600" dirty="0"/>
              <a:t>35-XXXX  Food Preparation and Serving Related Occupations</a:t>
            </a:r>
          </a:p>
          <a:p>
            <a:r>
              <a:rPr lang="en-US" sz="1600" dirty="0"/>
              <a:t>37-XXXX  Building and Grounds Cleaning and Maintenance Occupations</a:t>
            </a:r>
          </a:p>
          <a:p>
            <a:r>
              <a:rPr lang="en-US" sz="1600" dirty="0"/>
              <a:t>39-XXXX  Personal Care and Service Occupations</a:t>
            </a:r>
          </a:p>
          <a:p>
            <a:r>
              <a:rPr lang="en-US" sz="1600" dirty="0"/>
              <a:t>41-XXXX  Sales and Related Occupations</a:t>
            </a:r>
          </a:p>
          <a:p>
            <a:r>
              <a:rPr lang="en-US" sz="1600" dirty="0"/>
              <a:t>43-XXXX  Office and Administrative Support Occupations</a:t>
            </a:r>
          </a:p>
          <a:p>
            <a:r>
              <a:rPr lang="en-US" sz="1600" dirty="0"/>
              <a:t>45-XXXX  Farming, Fishing, and Forestry Occupations</a:t>
            </a:r>
          </a:p>
          <a:p>
            <a:r>
              <a:rPr lang="en-US" sz="1600" dirty="0"/>
              <a:t>47-XXXX  Construction and Extraction Occupations</a:t>
            </a:r>
          </a:p>
          <a:p>
            <a:r>
              <a:rPr lang="en-US" sz="1600" dirty="0"/>
              <a:t>49-XXXX  Installation, Maintenance, and Repair Occupations</a:t>
            </a:r>
          </a:p>
          <a:p>
            <a:r>
              <a:rPr lang="en-US" sz="1600" dirty="0"/>
              <a:t>51-XXXX  Production Occupations</a:t>
            </a:r>
          </a:p>
          <a:p>
            <a:r>
              <a:rPr lang="en-US" sz="1600" dirty="0"/>
              <a:t>53-XXXX  Transportation and Material Moving Occupations</a:t>
            </a:r>
          </a:p>
          <a:p>
            <a:r>
              <a:rPr lang="en-US" sz="1600" dirty="0"/>
              <a:t>55-XXXX  Military Specific Occupations</a:t>
            </a:r>
          </a:p>
          <a:p>
            <a:endParaRPr lang="en-US" dirty="0"/>
          </a:p>
        </p:txBody>
      </p:sp>
      <p:sp>
        <p:nvSpPr>
          <p:cNvPr id="6" name="Title 1">
            <a:extLst>
              <a:ext uri="{FF2B5EF4-FFF2-40B4-BE49-F238E27FC236}">
                <a16:creationId xmlns:a16="http://schemas.microsoft.com/office/drawing/2014/main" id="{9F819CDC-0A7C-497A-AC0E-6638558CAB57}"/>
              </a:ext>
            </a:extLst>
          </p:cNvPr>
          <p:cNvSpPr txBox="1">
            <a:spLocks/>
          </p:cNvSpPr>
          <p:nvPr/>
        </p:nvSpPr>
        <p:spPr>
          <a:xfrm>
            <a:off x="666722" y="152023"/>
            <a:ext cx="11065035" cy="369087"/>
          </a:xfrm>
          <a:prstGeom prst="rect">
            <a:avLst/>
          </a:prstGeom>
          <a:solidFill>
            <a:schemeClr val="accent4"/>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t>Occupation Type: SOC </a:t>
            </a:r>
            <a:r>
              <a:rPr lang="en-US" sz="2000" b="1" dirty="0"/>
              <a:t>Standard Occupational Classification </a:t>
            </a:r>
          </a:p>
        </p:txBody>
      </p:sp>
    </p:spTree>
    <p:extLst>
      <p:ext uri="{BB962C8B-B14F-4D97-AF65-F5344CB8AC3E}">
        <p14:creationId xmlns:p14="http://schemas.microsoft.com/office/powerpoint/2010/main" val="24824926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6368074-80DF-405B-9CB8-44AE5D8B19D9}"/>
              </a:ext>
            </a:extLst>
          </p:cNvPr>
          <p:cNvGraphicFramePr>
            <a:graphicFrameLocks noGrp="1"/>
          </p:cNvGraphicFramePr>
          <p:nvPr>
            <p:ph idx="1"/>
            <p:extLst>
              <p:ext uri="{D42A27DB-BD31-4B8C-83A1-F6EECF244321}">
                <p14:modId xmlns:p14="http://schemas.microsoft.com/office/powerpoint/2010/main" val="3309260361"/>
              </p:ext>
            </p:extLst>
          </p:nvPr>
        </p:nvGraphicFramePr>
        <p:xfrm>
          <a:off x="674678" y="1600091"/>
          <a:ext cx="11025710" cy="4436914"/>
        </p:xfrm>
        <a:graphic>
          <a:graphicData uri="http://schemas.openxmlformats.org/drawingml/2006/table">
            <a:tbl>
              <a:tblPr firstRow="1" bandRow="1">
                <a:tableStyleId>{5C22544A-7EE6-4342-B048-85BDC9FD1C3A}</a:tableStyleId>
              </a:tblPr>
              <a:tblGrid>
                <a:gridCol w="1213116">
                  <a:extLst>
                    <a:ext uri="{9D8B030D-6E8A-4147-A177-3AD203B41FA5}">
                      <a16:colId xmlns:a16="http://schemas.microsoft.com/office/drawing/2014/main" val="2186497179"/>
                    </a:ext>
                  </a:extLst>
                </a:gridCol>
                <a:gridCol w="2064774">
                  <a:extLst>
                    <a:ext uri="{9D8B030D-6E8A-4147-A177-3AD203B41FA5}">
                      <a16:colId xmlns:a16="http://schemas.microsoft.com/office/drawing/2014/main" val="4036160090"/>
                    </a:ext>
                  </a:extLst>
                </a:gridCol>
                <a:gridCol w="2064774">
                  <a:extLst>
                    <a:ext uri="{9D8B030D-6E8A-4147-A177-3AD203B41FA5}">
                      <a16:colId xmlns:a16="http://schemas.microsoft.com/office/drawing/2014/main" val="2824248566"/>
                    </a:ext>
                  </a:extLst>
                </a:gridCol>
                <a:gridCol w="2231923">
                  <a:extLst>
                    <a:ext uri="{9D8B030D-6E8A-4147-A177-3AD203B41FA5}">
                      <a16:colId xmlns:a16="http://schemas.microsoft.com/office/drawing/2014/main" val="2014804915"/>
                    </a:ext>
                  </a:extLst>
                </a:gridCol>
                <a:gridCol w="3451123">
                  <a:extLst>
                    <a:ext uri="{9D8B030D-6E8A-4147-A177-3AD203B41FA5}">
                      <a16:colId xmlns:a16="http://schemas.microsoft.com/office/drawing/2014/main" val="18295403"/>
                    </a:ext>
                  </a:extLst>
                </a:gridCol>
              </a:tblGrid>
              <a:tr h="689193">
                <a:tc>
                  <a:txBody>
                    <a:bodyPr/>
                    <a:lstStyle/>
                    <a:p>
                      <a:r>
                        <a:rPr lang="en-US" sz="1200" dirty="0">
                          <a:solidFill>
                            <a:schemeClr val="tx1"/>
                          </a:solidFill>
                          <a:latin typeface="Arial" panose="020B0604020202020204" pitchFamily="34" charset="0"/>
                          <a:cs typeface="Arial" panose="020B0604020202020204" pitchFamily="34" charset="0"/>
                        </a:rPr>
                        <a:t>Independent Variables  </a:t>
                      </a:r>
                      <a:r>
                        <a:rPr lang="en-US" sz="12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dirty="0">
                        <a:solidFill>
                          <a:schemeClr val="tx1"/>
                        </a:solidFill>
                        <a:latin typeface="Arial" panose="020B0604020202020204" pitchFamily="34" charset="0"/>
                        <a:cs typeface="Arial" panose="020B0604020202020204" pitchFamily="34" charset="0"/>
                      </a:endParaRP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Age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Gender</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Length of Service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Race</a:t>
                      </a:r>
                    </a:p>
                  </a:txBody>
                  <a:tcPr>
                    <a:solidFill>
                      <a:srgbClr val="FFC000"/>
                    </a:solidFill>
                  </a:tcPr>
                </a:tc>
                <a:extLst>
                  <a:ext uri="{0D108BD9-81ED-4DB2-BD59-A6C34878D82A}">
                    <a16:rowId xmlns:a16="http://schemas.microsoft.com/office/drawing/2014/main" val="2168200810"/>
                  </a:ext>
                </a:extLst>
              </a:tr>
              <a:tr h="689193">
                <a:tc>
                  <a:txBody>
                    <a:bodyPr/>
                    <a:lstStyle/>
                    <a:p>
                      <a:r>
                        <a:rPr lang="en-US" sz="1100" dirty="0">
                          <a:solidFill>
                            <a:schemeClr val="tx1"/>
                          </a:solidFill>
                          <a:latin typeface="Arial" panose="020B0604020202020204" pitchFamily="34" charset="0"/>
                          <a:cs typeface="Arial" panose="020B0604020202020204" pitchFamily="34" charset="0"/>
                        </a:rPr>
                        <a:t>Type of </a:t>
                      </a:r>
                    </a:p>
                    <a:p>
                      <a:r>
                        <a:rPr lang="en-US" sz="1100" dirty="0">
                          <a:solidFill>
                            <a:schemeClr val="tx1"/>
                          </a:solidFill>
                          <a:latin typeface="Arial" panose="020B0604020202020204" pitchFamily="34" charset="0"/>
                          <a:cs typeface="Arial" panose="020B0604020202020204" pitchFamily="34" charset="0"/>
                        </a:rPr>
                        <a:t>Variable </a:t>
                      </a:r>
                      <a:r>
                        <a:rPr lang="en-US" sz="11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extLst>
                  <a:ext uri="{0D108BD9-81ED-4DB2-BD59-A6C34878D82A}">
                    <a16:rowId xmlns:a16="http://schemas.microsoft.com/office/drawing/2014/main" val="662973504"/>
                  </a:ext>
                </a:extLst>
              </a:tr>
              <a:tr h="3058528">
                <a:tc>
                  <a:txBody>
                    <a:bodyPr/>
                    <a:lstStyle/>
                    <a:p>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NF_AGE_14to15_all.xlsx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NF_AGE_16to19_all.xlsx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NF_AGE_20to24_all.xlsx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NF_AGE_25to34_all.xlsx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NF_AGE_35to44_all.xlsx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NF_AGE_45to54_all.xlsx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NF_AGE_55to64_all.xlsx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NF_AGE_65plus_all.xlsx	</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NF_AGE_NR_all.xlsx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82880" marR="7620" marT="7620" marB="0"/>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NF_GENDER_F_all.xlsx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NF_GENDER_M_all.xlsx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NF_GENDER_NR_all.xlsx</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NF_LOS_ltg3mos_all.xlsx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NF_LOS_3to11mos_all.xlsx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NF_LOS_1to5yr_all.xlsx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NF_LOS_5plus_all.xlsx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NF_LOS_NR_all.xlsx	</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NF_RBX_Asian_all.xlsx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NF_RDX_Hispanic_all.xlsx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NF_REX_Hawaiian_all.xlsx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NF_RFX_White_all.xlsx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NF_RGX_NR_all.xlsx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NF_RHX_Multi_all.xlsx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NF_RIX_Hispanic_all.xlsx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NF_RCX_Black_AfricanAmerican_all.xlsx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NF_RAX_AmericanIndian_AlaskaNative_all.xlsx</a:t>
                      </a:r>
                      <a:endParaRPr lang="en-US" sz="11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78344214"/>
                  </a:ext>
                </a:extLst>
              </a:tr>
            </a:tbl>
          </a:graphicData>
        </a:graphic>
      </p:graphicFrame>
      <p:sp>
        <p:nvSpPr>
          <p:cNvPr id="8" name="Title 1">
            <a:extLst>
              <a:ext uri="{FF2B5EF4-FFF2-40B4-BE49-F238E27FC236}">
                <a16:creationId xmlns:a16="http://schemas.microsoft.com/office/drawing/2014/main" id="{CA8D6479-3F4F-42E9-B391-F17D817EFEF4}"/>
              </a:ext>
            </a:extLst>
          </p:cNvPr>
          <p:cNvSpPr>
            <a:spLocks noGrp="1"/>
          </p:cNvSpPr>
          <p:nvPr>
            <p:ph type="title"/>
          </p:nvPr>
        </p:nvSpPr>
        <p:spPr>
          <a:xfrm>
            <a:off x="537028" y="211016"/>
            <a:ext cx="11387250" cy="408416"/>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Description of Independent </a:t>
            </a:r>
            <a:r>
              <a:rPr lang="en-US" sz="2000" b="1" dirty="0" smtClean="0">
                <a:latin typeface="Arial" panose="020B0604020202020204" pitchFamily="34" charset="0"/>
                <a:cs typeface="Arial" panose="020B0604020202020204" pitchFamily="34" charset="0"/>
              </a:rPr>
              <a:t>Variables </a:t>
            </a:r>
            <a:endParaRPr lang="en-US" sz="2000" b="1"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31101A7E-414D-4DA4-999F-6EAB5BDFCE04}"/>
              </a:ext>
            </a:extLst>
          </p:cNvPr>
          <p:cNvSpPr/>
          <p:nvPr/>
        </p:nvSpPr>
        <p:spPr>
          <a:xfrm>
            <a:off x="674677" y="953760"/>
            <a:ext cx="10327619" cy="646331"/>
          </a:xfrm>
          <a:prstGeom prst="rect">
            <a:avLst/>
          </a:prstGeom>
        </p:spPr>
        <p:txBody>
          <a:bodyPr wrap="square">
            <a:spAutoFit/>
          </a:bodyPr>
          <a:lstStyle/>
          <a:p>
            <a:r>
              <a:rPr lang="en-US" dirty="0"/>
              <a:t>Table </a:t>
            </a:r>
            <a:r>
              <a:rPr lang="en-US" dirty="0" smtClean="0"/>
              <a:t>3   </a:t>
            </a:r>
            <a:endParaRPr lang="en-US" dirty="0"/>
          </a:p>
          <a:p>
            <a:r>
              <a:rPr lang="en-US" i="1" dirty="0"/>
              <a:t>Description of Independent </a:t>
            </a:r>
            <a:r>
              <a:rPr lang="en-US" i="1" dirty="0" smtClean="0"/>
              <a:t>Variables (File List) , </a:t>
            </a:r>
            <a:r>
              <a:rPr lang="en-US" i="1" dirty="0" smtClean="0">
                <a:solidFill>
                  <a:srgbClr val="FFC000"/>
                </a:solidFill>
              </a:rPr>
              <a:t>list of data files for each variable.</a:t>
            </a:r>
            <a:endParaRPr lang="en-US" i="1" dirty="0">
              <a:solidFill>
                <a:srgbClr val="FFC000"/>
              </a:solidFill>
            </a:endParaRPr>
          </a:p>
        </p:txBody>
      </p:sp>
      <p:sp>
        <p:nvSpPr>
          <p:cNvPr id="6" name="Rectangle 5"/>
          <p:cNvSpPr/>
          <p:nvPr/>
        </p:nvSpPr>
        <p:spPr>
          <a:xfrm>
            <a:off x="2958376" y="619432"/>
            <a:ext cx="5821391" cy="307777"/>
          </a:xfrm>
          <a:prstGeom prst="rect">
            <a:avLst/>
          </a:prstGeom>
        </p:spPr>
        <p:txBody>
          <a:bodyPr wrap="square">
            <a:spAutoFit/>
          </a:bodyPr>
          <a:lstStyle/>
          <a:p>
            <a:pPr lvl="1"/>
            <a:r>
              <a:rPr lang="en-US" sz="1400" dirty="0" smtClean="0">
                <a:solidFill>
                  <a:srgbClr val="00B050"/>
                </a:solidFill>
                <a:hlinkClick r:id="rId3"/>
              </a:rPr>
              <a:t>https</a:t>
            </a:r>
            <a:r>
              <a:rPr lang="en-US" sz="1400" dirty="0">
                <a:solidFill>
                  <a:srgbClr val="00B050"/>
                </a:solidFill>
                <a:hlinkClick r:id="rId3"/>
              </a:rPr>
              <a:t>://github.com/ehsintegration/yfd-phd-bls-data/tree/master/DATA</a:t>
            </a:r>
            <a:endParaRPr lang="en-US" sz="1400"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2758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6368074-80DF-405B-9CB8-44AE5D8B19D9}"/>
              </a:ext>
            </a:extLst>
          </p:cNvPr>
          <p:cNvGraphicFramePr>
            <a:graphicFrameLocks noGrp="1"/>
          </p:cNvGraphicFramePr>
          <p:nvPr>
            <p:ph idx="1"/>
            <p:extLst>
              <p:ext uri="{D42A27DB-BD31-4B8C-83A1-F6EECF244321}">
                <p14:modId xmlns:p14="http://schemas.microsoft.com/office/powerpoint/2010/main" val="640241040"/>
              </p:ext>
            </p:extLst>
          </p:nvPr>
        </p:nvGraphicFramePr>
        <p:xfrm>
          <a:off x="517363" y="1600091"/>
          <a:ext cx="10435772" cy="4977689"/>
        </p:xfrm>
        <a:graphic>
          <a:graphicData uri="http://schemas.openxmlformats.org/drawingml/2006/table">
            <a:tbl>
              <a:tblPr firstRow="1" bandRow="1">
                <a:tableStyleId>{5C22544A-7EE6-4342-B048-85BDC9FD1C3A}</a:tableStyleId>
              </a:tblPr>
              <a:tblGrid>
                <a:gridCol w="2392230">
                  <a:extLst>
                    <a:ext uri="{9D8B030D-6E8A-4147-A177-3AD203B41FA5}">
                      <a16:colId xmlns:a16="http://schemas.microsoft.com/office/drawing/2014/main" val="2186497179"/>
                    </a:ext>
                  </a:extLst>
                </a:gridCol>
                <a:gridCol w="2930768">
                  <a:extLst>
                    <a:ext uri="{9D8B030D-6E8A-4147-A177-3AD203B41FA5}">
                      <a16:colId xmlns:a16="http://schemas.microsoft.com/office/drawing/2014/main" val="4036537050"/>
                    </a:ext>
                  </a:extLst>
                </a:gridCol>
                <a:gridCol w="2762865">
                  <a:extLst>
                    <a:ext uri="{9D8B030D-6E8A-4147-A177-3AD203B41FA5}">
                      <a16:colId xmlns:a16="http://schemas.microsoft.com/office/drawing/2014/main" val="780928632"/>
                    </a:ext>
                  </a:extLst>
                </a:gridCol>
                <a:gridCol w="2349909">
                  <a:extLst>
                    <a:ext uri="{9D8B030D-6E8A-4147-A177-3AD203B41FA5}">
                      <a16:colId xmlns:a16="http://schemas.microsoft.com/office/drawing/2014/main" val="3081721470"/>
                    </a:ext>
                  </a:extLst>
                </a:gridCol>
              </a:tblGrid>
              <a:tr h="668184">
                <a:tc>
                  <a:txBody>
                    <a:bodyPr/>
                    <a:lstStyle/>
                    <a:p>
                      <a:r>
                        <a:rPr lang="en-US" sz="1200" dirty="0">
                          <a:solidFill>
                            <a:schemeClr val="tx1"/>
                          </a:solidFill>
                          <a:latin typeface="Arial" panose="020B0604020202020204" pitchFamily="34" charset="0"/>
                          <a:cs typeface="Arial" panose="020B0604020202020204" pitchFamily="34" charset="0"/>
                        </a:rPr>
                        <a:t>Independent Variables  </a:t>
                      </a:r>
                      <a:r>
                        <a:rPr lang="en-US" sz="12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dirty="0">
                        <a:solidFill>
                          <a:schemeClr val="tx1"/>
                        </a:solidFill>
                        <a:latin typeface="Arial" panose="020B0604020202020204" pitchFamily="34" charset="0"/>
                        <a:cs typeface="Arial" panose="020B0604020202020204" pitchFamily="34" charset="0"/>
                      </a:endParaRP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Hours on the Job</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Event or Exposure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Fatalities </a:t>
                      </a:r>
                    </a:p>
                  </a:txBody>
                  <a:tcPr>
                    <a:solidFill>
                      <a:srgbClr val="FFC000"/>
                    </a:solidFill>
                  </a:tcPr>
                </a:tc>
                <a:extLst>
                  <a:ext uri="{0D108BD9-81ED-4DB2-BD59-A6C34878D82A}">
                    <a16:rowId xmlns:a16="http://schemas.microsoft.com/office/drawing/2014/main" val="2168200810"/>
                  </a:ext>
                </a:extLst>
              </a:tr>
              <a:tr h="668184">
                <a:tc>
                  <a:txBody>
                    <a:bodyPr/>
                    <a:lstStyle/>
                    <a:p>
                      <a:r>
                        <a:rPr lang="en-US" sz="1100" dirty="0">
                          <a:solidFill>
                            <a:schemeClr val="tx1"/>
                          </a:solidFill>
                          <a:latin typeface="Arial" panose="020B0604020202020204" pitchFamily="34" charset="0"/>
                          <a:cs typeface="Arial" panose="020B0604020202020204" pitchFamily="34" charset="0"/>
                        </a:rPr>
                        <a:t>Type of </a:t>
                      </a:r>
                    </a:p>
                    <a:p>
                      <a:r>
                        <a:rPr lang="en-US" sz="1100" dirty="0">
                          <a:solidFill>
                            <a:schemeClr val="tx1"/>
                          </a:solidFill>
                          <a:latin typeface="Arial" panose="020B0604020202020204" pitchFamily="34" charset="0"/>
                          <a:cs typeface="Arial" panose="020B0604020202020204" pitchFamily="34" charset="0"/>
                        </a:rPr>
                        <a:t>Variable </a:t>
                      </a:r>
                      <a:r>
                        <a:rPr lang="en-US" sz="11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Continuous</a:t>
                      </a:r>
                    </a:p>
                  </a:txBody>
                  <a:tcPr/>
                </a:tc>
                <a:extLst>
                  <a:ext uri="{0D108BD9-81ED-4DB2-BD59-A6C34878D82A}">
                    <a16:rowId xmlns:a16="http://schemas.microsoft.com/office/drawing/2014/main" val="662973504"/>
                  </a:ext>
                </a:extLst>
              </a:tr>
              <a:tr h="3641321">
                <a:tc>
                  <a:txBody>
                    <a:bodyPr/>
                    <a:lstStyle/>
                    <a:p>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Before shift began </a:t>
                      </a:r>
                    </a:p>
                    <a:p>
                      <a:pPr marL="0" indent="0">
                        <a:buFont typeface="Arial" panose="020B0604020202020204" pitchFamily="34" charset="0"/>
                        <a:buNone/>
                      </a:pPr>
                      <a:r>
                        <a:rPr lang="en-US" sz="1100" dirty="0">
                          <a:solidFill>
                            <a:schemeClr val="tx1"/>
                          </a:solidFill>
                          <a:latin typeface="Arial" panose="020B0604020202020204" pitchFamily="34" charset="0"/>
                          <a:cs typeface="Arial" panose="020B0604020202020204" pitchFamily="34" charset="0"/>
                        </a:rPr>
                        <a:t>    (&lt; 1)</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&lt; 1hr (0-1)</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1- 2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2- 4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4- 6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6- 8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8- 10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10-12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12-14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14-16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&gt; 16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Not Reported</a:t>
                      </a:r>
                    </a:p>
                  </a:txBody>
                  <a:tcPr/>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NF_E1X_In_UnIn_Animal_all.xlsx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NF_E2X_Transportion_all.xlsx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NF_E3X_Fire_Explosion_all.xlsx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NF_E4X_Falls_Slip_Trip_all.xlsx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NF_E5X_Exposure_all.xlsx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NF_E6X_Contact_all.xlsx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NF_E7X_Overex_all.xlsx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NF_EXX_All_other_all.xlsx</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smtClean="0"/>
                        <a:t> FATAL_all.xlsx</a:t>
                      </a:r>
                      <a:endParaRPr lang="en-US" sz="11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78344214"/>
                  </a:ext>
                </a:extLst>
              </a:tr>
            </a:tbl>
          </a:graphicData>
        </a:graphic>
      </p:graphicFrame>
      <p:sp>
        <p:nvSpPr>
          <p:cNvPr id="8" name="Title 1">
            <a:extLst>
              <a:ext uri="{FF2B5EF4-FFF2-40B4-BE49-F238E27FC236}">
                <a16:creationId xmlns:a16="http://schemas.microsoft.com/office/drawing/2014/main" id="{CA8D6479-3F4F-42E9-B391-F17D817EFEF4}"/>
              </a:ext>
            </a:extLst>
          </p:cNvPr>
          <p:cNvSpPr>
            <a:spLocks noGrp="1"/>
          </p:cNvSpPr>
          <p:nvPr>
            <p:ph type="title"/>
          </p:nvPr>
        </p:nvSpPr>
        <p:spPr>
          <a:xfrm>
            <a:off x="537028" y="211016"/>
            <a:ext cx="11387250" cy="408416"/>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Description of Independent Variables </a:t>
            </a:r>
          </a:p>
        </p:txBody>
      </p:sp>
      <p:sp>
        <p:nvSpPr>
          <p:cNvPr id="5" name="Rectangle 4">
            <a:extLst>
              <a:ext uri="{FF2B5EF4-FFF2-40B4-BE49-F238E27FC236}">
                <a16:creationId xmlns:a16="http://schemas.microsoft.com/office/drawing/2014/main" id="{31101A7E-414D-4DA4-999F-6EAB5BDFCE04}"/>
              </a:ext>
            </a:extLst>
          </p:cNvPr>
          <p:cNvSpPr/>
          <p:nvPr/>
        </p:nvSpPr>
        <p:spPr>
          <a:xfrm>
            <a:off x="442451" y="953760"/>
            <a:ext cx="6096000" cy="646331"/>
          </a:xfrm>
          <a:prstGeom prst="rect">
            <a:avLst/>
          </a:prstGeom>
        </p:spPr>
        <p:txBody>
          <a:bodyPr>
            <a:spAutoFit/>
          </a:bodyPr>
          <a:lstStyle/>
          <a:p>
            <a:r>
              <a:rPr lang="en-US" dirty="0"/>
              <a:t>Table 3</a:t>
            </a:r>
            <a:r>
              <a:rPr lang="en-US" dirty="0" smtClean="0"/>
              <a:t>  </a:t>
            </a:r>
            <a:endParaRPr lang="en-US" dirty="0"/>
          </a:p>
          <a:p>
            <a:r>
              <a:rPr lang="en-US" i="1" dirty="0"/>
              <a:t>Description of Independent </a:t>
            </a:r>
            <a:r>
              <a:rPr lang="en-US" i="1" dirty="0" smtClean="0"/>
              <a:t>Variables  (File List)</a:t>
            </a:r>
            <a:endParaRPr lang="en-US" i="1" dirty="0"/>
          </a:p>
        </p:txBody>
      </p:sp>
      <p:sp>
        <p:nvSpPr>
          <p:cNvPr id="6" name="Rectangle 5"/>
          <p:cNvSpPr/>
          <p:nvPr/>
        </p:nvSpPr>
        <p:spPr>
          <a:xfrm>
            <a:off x="3125524" y="645983"/>
            <a:ext cx="5821391" cy="307777"/>
          </a:xfrm>
          <a:prstGeom prst="rect">
            <a:avLst/>
          </a:prstGeom>
        </p:spPr>
        <p:txBody>
          <a:bodyPr wrap="square">
            <a:spAutoFit/>
          </a:bodyPr>
          <a:lstStyle/>
          <a:p>
            <a:pPr lvl="1"/>
            <a:r>
              <a:rPr lang="en-US" sz="1400" dirty="0" smtClean="0">
                <a:solidFill>
                  <a:srgbClr val="00B050"/>
                </a:solidFill>
                <a:hlinkClick r:id="rId3"/>
              </a:rPr>
              <a:t>https</a:t>
            </a:r>
            <a:r>
              <a:rPr lang="en-US" sz="1400" dirty="0">
                <a:solidFill>
                  <a:srgbClr val="00B050"/>
                </a:solidFill>
                <a:hlinkClick r:id="rId3"/>
              </a:rPr>
              <a:t>://github.com/ehsintegration/yfd-phd-bls-data/tree/master/DATA</a:t>
            </a:r>
            <a:endParaRPr lang="en-US" sz="1400"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71543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460243" y="1085057"/>
            <a:ext cx="5724247" cy="4303019"/>
          </a:xfrm>
          <a:custGeom>
            <a:avLst/>
            <a:gdLst>
              <a:gd name="connsiteX0" fmla="*/ 0 w 5724247"/>
              <a:gd name="connsiteY0" fmla="*/ 0 h 4303019"/>
              <a:gd name="connsiteX1" fmla="*/ 5724247 w 5724247"/>
              <a:gd name="connsiteY1" fmla="*/ 0 h 4303019"/>
              <a:gd name="connsiteX2" fmla="*/ 5724247 w 5724247"/>
              <a:gd name="connsiteY2" fmla="*/ 4303019 h 4303019"/>
              <a:gd name="connsiteX3" fmla="*/ 0 w 5724247"/>
              <a:gd name="connsiteY3" fmla="*/ 4303019 h 4303019"/>
              <a:gd name="connsiteX4" fmla="*/ 0 w 5724247"/>
              <a:gd name="connsiteY4" fmla="*/ 0 h 4303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4247" h="4303019" fill="none" extrusionOk="0">
                <a:moveTo>
                  <a:pt x="0" y="0"/>
                </a:moveTo>
                <a:cubicBezTo>
                  <a:pt x="2270408" y="-24741"/>
                  <a:pt x="4767754" y="143197"/>
                  <a:pt x="5724247" y="0"/>
                </a:cubicBezTo>
                <a:cubicBezTo>
                  <a:pt x="5701717" y="1401620"/>
                  <a:pt x="5846693" y="3462827"/>
                  <a:pt x="5724247" y="4303019"/>
                </a:cubicBezTo>
                <a:cubicBezTo>
                  <a:pt x="4637960" y="4418593"/>
                  <a:pt x="2072687" y="4239921"/>
                  <a:pt x="0" y="4303019"/>
                </a:cubicBezTo>
                <a:cubicBezTo>
                  <a:pt x="149157" y="3263171"/>
                  <a:pt x="21014" y="1384451"/>
                  <a:pt x="0" y="0"/>
                </a:cubicBezTo>
                <a:close/>
              </a:path>
              <a:path w="5724247" h="4303019" stroke="0" extrusionOk="0">
                <a:moveTo>
                  <a:pt x="0" y="0"/>
                </a:moveTo>
                <a:cubicBezTo>
                  <a:pt x="960177" y="-5514"/>
                  <a:pt x="4591825" y="-144147"/>
                  <a:pt x="5724247" y="0"/>
                </a:cubicBezTo>
                <a:cubicBezTo>
                  <a:pt x="5798046" y="1581827"/>
                  <a:pt x="5846375" y="3336392"/>
                  <a:pt x="5724247" y="4303019"/>
                </a:cubicBezTo>
                <a:cubicBezTo>
                  <a:pt x="3593974" y="4168812"/>
                  <a:pt x="624645" y="4225589"/>
                  <a:pt x="0" y="4303019"/>
                </a:cubicBezTo>
                <a:cubicBezTo>
                  <a:pt x="146676" y="3748188"/>
                  <a:pt x="-78623" y="1026508"/>
                  <a:pt x="0" y="0"/>
                </a:cubicBezTo>
                <a:close/>
              </a:path>
            </a:pathLst>
          </a:custGeom>
          <a:ln>
            <a:solidFill>
              <a:schemeClr val="tx1"/>
            </a:solidFill>
            <a:extLst>
              <a:ext uri="{C807C97D-BFC1-408E-A445-0C87EB9F89A2}">
                <ask:lineSketchStyleProps xmlns="" xmlns:ask="http://schemas.microsoft.com/office/drawing/2018/sketchyshapes" sd="1131949855">
                  <a:prstGeom prst="rect">
                    <a:avLst/>
                  </a:prstGeom>
                  <ask:type>
                    <ask:lineSketchCurved/>
                  </ask:type>
                </ask:lineSketchStyleProps>
              </a:ext>
            </a:extLst>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latin typeface="Arial" panose="020B0604020202020204" pitchFamily="34" charset="0"/>
                <a:cs typeface="Arial" panose="020B0604020202020204" pitchFamily="34" charset="0"/>
              </a:rPr>
              <a:t>Hypothesis:</a:t>
            </a:r>
            <a:r>
              <a:rPr lang="en-US" sz="2000" dirty="0">
                <a:latin typeface="Arial" panose="020B0604020202020204" pitchFamily="34" charset="0"/>
                <a:cs typeface="Arial" panose="020B0604020202020204" pitchFamily="34" charset="0"/>
              </a:rPr>
              <a:t>  </a:t>
            </a:r>
          </a:p>
          <a:p>
            <a:pPr marL="0" indent="0">
              <a:buFont typeface="Arial" panose="020B0604020202020204" pitchFamily="34" charset="0"/>
              <a:buNone/>
            </a:pPr>
            <a:endParaRPr lang="en-US" sz="18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2000" dirty="0">
                <a:latin typeface="Arial" panose="020B0604020202020204" pitchFamily="34" charset="0"/>
                <a:cs typeface="Arial" panose="020B0604020202020204" pitchFamily="34" charset="0"/>
              </a:rPr>
              <a:t>We hypothesize that risk perception is higher in </a:t>
            </a:r>
            <a:r>
              <a:rPr lang="en-US" sz="2000" dirty="0" smtClean="0">
                <a:latin typeface="Arial" panose="020B0604020202020204" pitchFamily="34" charset="0"/>
                <a:cs typeface="Arial" panose="020B0604020202020204" pitchFamily="34" charset="0"/>
              </a:rPr>
              <a:t>professionals that have exposure </a:t>
            </a:r>
            <a:r>
              <a:rPr lang="en-US" sz="2000" dirty="0">
                <a:latin typeface="Arial" panose="020B0604020202020204" pitchFamily="34" charset="0"/>
                <a:cs typeface="Arial" panose="020B0604020202020204" pitchFamily="34" charset="0"/>
              </a:rPr>
              <a:t>of previous injuries/fatalities.  </a:t>
            </a:r>
          </a:p>
          <a:p>
            <a:pPr marL="0" indent="0">
              <a:buFont typeface="Arial" panose="020B0604020202020204" pitchFamily="34" charse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Also that professionals in </a:t>
            </a:r>
            <a:r>
              <a:rPr lang="en-US" sz="2000" strike="sngStrike" dirty="0">
                <a:latin typeface="Arial" panose="020B0604020202020204" pitchFamily="34" charset="0"/>
                <a:cs typeface="Arial" panose="020B0604020202020204" pitchFamily="34" charset="0"/>
              </a:rPr>
              <a:t>educational and Health care institutions have a lower risk perception than those in Manufacturing. </a:t>
            </a:r>
            <a:r>
              <a:rPr lang="en-US" sz="2000" dirty="0">
                <a:solidFill>
                  <a:srgbClr val="FF0000"/>
                </a:solidFill>
                <a:latin typeface="Arial" panose="020B0604020202020204" pitchFamily="34" charset="0"/>
                <a:cs typeface="Arial" panose="020B0604020202020204" pitchFamily="34" charset="0"/>
              </a:rPr>
              <a:t> In last committee meeting they asked me to expand the population, not limited to educational and health care institutions.  So, I am expanding it to </a:t>
            </a:r>
            <a:r>
              <a:rPr lang="en-US" sz="2000" dirty="0" err="1">
                <a:solidFill>
                  <a:srgbClr val="FF0000"/>
                </a:solidFill>
                <a:latin typeface="Arial" panose="020B0604020202020204" pitchFamily="34" charset="0"/>
                <a:cs typeface="Arial" panose="020B0604020202020204" pitchFamily="34" charset="0"/>
              </a:rPr>
              <a:t>Adminstratrative</a:t>
            </a:r>
            <a:r>
              <a:rPr lang="en-US" sz="2000" dirty="0">
                <a:solidFill>
                  <a:srgbClr val="FF0000"/>
                </a:solidFill>
                <a:latin typeface="Arial" panose="020B0604020202020204" pitchFamily="34" charset="0"/>
                <a:cs typeface="Arial" panose="020B0604020202020204" pitchFamily="34" charset="0"/>
              </a:rPr>
              <a:t> (white collar) type of occupations and Non-Administrative type of occupations (more field like type of jobs).</a:t>
            </a:r>
          </a:p>
        </p:txBody>
      </p:sp>
      <p:sp>
        <p:nvSpPr>
          <p:cNvPr id="11" name="Title 1">
            <a:extLst>
              <a:ext uri="{FF2B5EF4-FFF2-40B4-BE49-F238E27FC236}">
                <a16:creationId xmlns:a16="http://schemas.microsoft.com/office/drawing/2014/main" id="{B1DC8F07-C72B-452C-A31A-477974197AF0}"/>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Hypothesis</a:t>
            </a:r>
          </a:p>
        </p:txBody>
      </p:sp>
      <p:grpSp>
        <p:nvGrpSpPr>
          <p:cNvPr id="13" name="Group 12">
            <a:extLst>
              <a:ext uri="{FF2B5EF4-FFF2-40B4-BE49-F238E27FC236}">
                <a16:creationId xmlns:a16="http://schemas.microsoft.com/office/drawing/2014/main" id="{18D1CD37-8CFB-4B53-B59A-33FF38E53C98}"/>
              </a:ext>
            </a:extLst>
          </p:cNvPr>
          <p:cNvGrpSpPr/>
          <p:nvPr/>
        </p:nvGrpSpPr>
        <p:grpSpPr>
          <a:xfrm>
            <a:off x="6350659" y="868847"/>
            <a:ext cx="5381098" cy="3865723"/>
            <a:chOff x="7163312" y="1312696"/>
            <a:chExt cx="3404581" cy="2536739"/>
          </a:xfrm>
        </p:grpSpPr>
        <p:pic>
          <p:nvPicPr>
            <p:cNvPr id="14" name="Picture 13">
              <a:extLst>
                <a:ext uri="{FF2B5EF4-FFF2-40B4-BE49-F238E27FC236}">
                  <a16:creationId xmlns:a16="http://schemas.microsoft.com/office/drawing/2014/main" id="{857138F2-54EE-461A-AF01-F5B557EDA7CF}"/>
                </a:ext>
              </a:extLst>
            </p:cNvPr>
            <p:cNvPicPr>
              <a:picLocks noChangeAspect="1"/>
            </p:cNvPicPr>
            <p:nvPr/>
          </p:nvPicPr>
          <p:blipFill>
            <a:blip r:embed="rId2"/>
            <a:stretch>
              <a:fillRect/>
            </a:stretch>
          </p:blipFill>
          <p:spPr>
            <a:xfrm>
              <a:off x="7483498" y="1312696"/>
              <a:ext cx="3084395" cy="2405460"/>
            </a:xfrm>
            <a:prstGeom prst="rect">
              <a:avLst/>
            </a:prstGeom>
          </p:spPr>
        </p:pic>
        <p:sp>
          <p:nvSpPr>
            <p:cNvPr id="15" name="TextBox 14">
              <a:extLst>
                <a:ext uri="{FF2B5EF4-FFF2-40B4-BE49-F238E27FC236}">
                  <a16:creationId xmlns:a16="http://schemas.microsoft.com/office/drawing/2014/main" id="{38E521F6-9726-46B2-900F-D4EA8FC4E730}"/>
                </a:ext>
              </a:extLst>
            </p:cNvPr>
            <p:cNvSpPr txBox="1"/>
            <p:nvPr/>
          </p:nvSpPr>
          <p:spPr>
            <a:xfrm>
              <a:off x="8888169" y="3627271"/>
              <a:ext cx="334892" cy="222164"/>
            </a:xfrm>
            <a:prstGeom prst="rect">
              <a:avLst/>
            </a:prstGeom>
            <a:noFill/>
          </p:spPr>
          <p:txBody>
            <a:bodyPr wrap="none" rtlCol="0">
              <a:spAutoFit/>
            </a:bodyPr>
            <a:lstStyle/>
            <a:p>
              <a:r>
                <a:rPr lang="en-US" sz="1600" b="1" dirty="0" smtClean="0">
                  <a:solidFill>
                    <a:srgbClr val="FF0000"/>
                  </a:solidFill>
                </a:rPr>
                <a:t>Risk</a:t>
              </a:r>
              <a:endParaRPr lang="en-US" sz="1600" b="1" dirty="0">
                <a:solidFill>
                  <a:srgbClr val="FF0000"/>
                </a:solidFill>
              </a:endParaRPr>
            </a:p>
          </p:txBody>
        </p:sp>
        <p:sp>
          <p:nvSpPr>
            <p:cNvPr id="16" name="TextBox 15">
              <a:extLst>
                <a:ext uri="{FF2B5EF4-FFF2-40B4-BE49-F238E27FC236}">
                  <a16:creationId xmlns:a16="http://schemas.microsoft.com/office/drawing/2014/main" id="{EE045E5E-F5D0-4BEE-A885-3875B38EE359}"/>
                </a:ext>
              </a:extLst>
            </p:cNvPr>
            <p:cNvSpPr txBox="1"/>
            <p:nvPr/>
          </p:nvSpPr>
          <p:spPr>
            <a:xfrm>
              <a:off x="7163312" y="1875857"/>
              <a:ext cx="428401" cy="1287919"/>
            </a:xfrm>
            <a:prstGeom prst="rect">
              <a:avLst/>
            </a:prstGeom>
            <a:noFill/>
          </p:spPr>
          <p:txBody>
            <a:bodyPr vert="vert270" wrap="none" rtlCol="0">
              <a:spAutoFit/>
            </a:bodyPr>
            <a:lstStyle/>
            <a:p>
              <a:pPr algn="ctr"/>
              <a:r>
                <a:rPr lang="en-US" sz="1600" b="1" dirty="0" smtClean="0"/>
                <a:t>Relative Fatality Index</a:t>
              </a:r>
            </a:p>
            <a:p>
              <a:pPr algn="ctr"/>
              <a:r>
                <a:rPr lang="en-US" sz="1600" b="1" dirty="0" smtClean="0">
                  <a:solidFill>
                    <a:srgbClr val="00B050"/>
                  </a:solidFill>
                </a:rPr>
                <a:t>Risk perception</a:t>
              </a:r>
              <a:endParaRPr lang="en-US" sz="1600" b="1" dirty="0">
                <a:solidFill>
                  <a:srgbClr val="00B050"/>
                </a:solidFill>
              </a:endParaRPr>
            </a:p>
          </p:txBody>
        </p:sp>
      </p:grpSp>
      <p:sp>
        <p:nvSpPr>
          <p:cNvPr id="17" name="Rectangle 16">
            <a:extLst>
              <a:ext uri="{FF2B5EF4-FFF2-40B4-BE49-F238E27FC236}">
                <a16:creationId xmlns:a16="http://schemas.microsoft.com/office/drawing/2014/main" id="{C3E4F717-B1FD-43B1-8303-3247F5E07D6D}"/>
              </a:ext>
            </a:extLst>
          </p:cNvPr>
          <p:cNvSpPr/>
          <p:nvPr/>
        </p:nvSpPr>
        <p:spPr>
          <a:xfrm>
            <a:off x="7497961" y="5002838"/>
            <a:ext cx="3717684" cy="286682"/>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1</a:t>
            </a:r>
            <a:r>
              <a:rPr lang="en-US" sz="12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1200" dirty="0">
                <a:latin typeface="Arial" panose="020B0604020202020204" pitchFamily="34" charset="0"/>
                <a:cs typeface="Arial" panose="020B0604020202020204" pitchFamily="34" charset="0"/>
              </a:rPr>
              <a:t>Graphical Representation of Hypothesis</a:t>
            </a:r>
            <a:r>
              <a:rPr lang="en-US" sz="12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6665926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5A308FE-5CA4-4E14-9689-BEF4E120B955}"/>
              </a:ext>
            </a:extLst>
          </p:cNvPr>
          <p:cNvGrpSpPr/>
          <p:nvPr/>
        </p:nvGrpSpPr>
        <p:grpSpPr>
          <a:xfrm>
            <a:off x="285168" y="436081"/>
            <a:ext cx="11636973" cy="6356390"/>
            <a:chOff x="285168" y="436081"/>
            <a:chExt cx="11636973" cy="6356390"/>
          </a:xfrm>
        </p:grpSpPr>
        <p:sp>
          <p:nvSpPr>
            <p:cNvPr id="5" name="TextBox 4"/>
            <p:cNvSpPr txBox="1"/>
            <p:nvPr/>
          </p:nvSpPr>
          <p:spPr>
            <a:xfrm>
              <a:off x="5050981" y="436081"/>
              <a:ext cx="2216326" cy="5078313"/>
            </a:xfrm>
            <a:prstGeom prst="rect">
              <a:avLst/>
            </a:prstGeom>
            <a:noFill/>
            <a:ln w="12700">
              <a:solidFill>
                <a:schemeClr val="accent2"/>
              </a:solidFill>
            </a:ln>
          </p:spPr>
          <p:txBody>
            <a:bodyPr wrap="square" rtlCol="0">
              <a:spAutoFit/>
            </a:bodyPr>
            <a:lstStyle/>
            <a:p>
              <a:r>
                <a:rPr lang="en-US" dirty="0"/>
                <a:t>Data Selector</a:t>
              </a:r>
            </a:p>
            <a:p>
              <a:endParaRPr lang="en-US" dirty="0"/>
            </a:p>
            <a:p>
              <a:endParaRPr lang="en-US" dirty="0"/>
            </a:p>
            <a:p>
              <a:r>
                <a:rPr lang="en-US" dirty="0"/>
                <a:t>---2011</a:t>
              </a:r>
            </a:p>
            <a:p>
              <a:r>
                <a:rPr lang="en-US" dirty="0"/>
                <a:t>---2012</a:t>
              </a:r>
            </a:p>
            <a:p>
              <a:r>
                <a:rPr lang="en-US" dirty="0"/>
                <a:t>       ..</a:t>
              </a:r>
            </a:p>
            <a:p>
              <a:r>
                <a:rPr lang="en-US" dirty="0"/>
                <a:t>---2018</a:t>
              </a:r>
            </a:p>
            <a:p>
              <a:endParaRPr lang="en-US" dirty="0"/>
            </a:p>
            <a:p>
              <a:r>
                <a:rPr lang="en-US" dirty="0"/>
                <a:t>---2011</a:t>
              </a:r>
            </a:p>
            <a:p>
              <a:r>
                <a:rPr lang="en-US" dirty="0"/>
                <a:t>---2012</a:t>
              </a:r>
            </a:p>
            <a:p>
              <a:r>
                <a:rPr lang="en-US" dirty="0"/>
                <a:t>       ..</a:t>
              </a:r>
            </a:p>
            <a:p>
              <a:r>
                <a:rPr lang="en-US" dirty="0"/>
                <a:t>---2018</a:t>
              </a:r>
            </a:p>
            <a:p>
              <a:endParaRPr lang="en-US" dirty="0"/>
            </a:p>
            <a:p>
              <a:endParaRPr lang="en-US" dirty="0"/>
            </a:p>
            <a:p>
              <a:r>
                <a:rPr lang="en-US" dirty="0"/>
                <a:t>---2011</a:t>
              </a:r>
            </a:p>
            <a:p>
              <a:r>
                <a:rPr lang="en-US" dirty="0"/>
                <a:t>---2012</a:t>
              </a:r>
            </a:p>
            <a:p>
              <a:r>
                <a:rPr lang="en-US" dirty="0"/>
                <a:t>       ..</a:t>
              </a:r>
            </a:p>
            <a:p>
              <a:r>
                <a:rPr lang="en-US" dirty="0"/>
                <a:t>---2018</a:t>
              </a:r>
            </a:p>
          </p:txBody>
        </p:sp>
        <p:sp>
          <p:nvSpPr>
            <p:cNvPr id="6" name="TextBox 5"/>
            <p:cNvSpPr txBox="1"/>
            <p:nvPr/>
          </p:nvSpPr>
          <p:spPr>
            <a:xfrm>
              <a:off x="285168" y="732568"/>
              <a:ext cx="3793890" cy="1754326"/>
            </a:xfrm>
            <a:prstGeom prst="rect">
              <a:avLst/>
            </a:prstGeom>
            <a:noFill/>
            <a:ln w="12700">
              <a:solidFill>
                <a:schemeClr val="tx1"/>
              </a:solidFill>
            </a:ln>
          </p:spPr>
          <p:txBody>
            <a:bodyPr wrap="square" rtlCol="0">
              <a:spAutoFit/>
            </a:bodyPr>
            <a:lstStyle/>
            <a:p>
              <a:r>
                <a:rPr lang="en-US" dirty="0"/>
                <a:t>Scientist:</a:t>
              </a:r>
            </a:p>
            <a:p>
              <a:pPr lvl="1"/>
              <a:r>
                <a:rPr lang="en-US" dirty="0"/>
                <a:t>191000 Life Scientist</a:t>
              </a:r>
            </a:p>
            <a:p>
              <a:pPr lvl="1"/>
              <a:r>
                <a:rPr lang="en-US" dirty="0"/>
                <a:t>191020 Biological Scientist</a:t>
              </a:r>
            </a:p>
            <a:p>
              <a:pPr lvl="1"/>
              <a:r>
                <a:rPr lang="en-US" dirty="0"/>
                <a:t>192030 Chemist Scientist</a:t>
              </a:r>
            </a:p>
            <a:p>
              <a:pPr lvl="1"/>
              <a:r>
                <a:rPr lang="en-US" b="1" dirty="0"/>
                <a:t>.</a:t>
              </a:r>
            </a:p>
            <a:p>
              <a:pPr lvl="1"/>
              <a:r>
                <a:rPr lang="en-US" b="1" dirty="0"/>
                <a:t>.</a:t>
              </a:r>
            </a:p>
          </p:txBody>
        </p:sp>
        <p:sp>
          <p:nvSpPr>
            <p:cNvPr id="7" name="TextBox 6"/>
            <p:cNvSpPr txBox="1"/>
            <p:nvPr/>
          </p:nvSpPr>
          <p:spPr>
            <a:xfrm>
              <a:off x="285168" y="2994725"/>
              <a:ext cx="3793890" cy="1477328"/>
            </a:xfrm>
            <a:prstGeom prst="rect">
              <a:avLst/>
            </a:prstGeom>
            <a:noFill/>
            <a:ln w="12700">
              <a:solidFill>
                <a:schemeClr val="tx1"/>
              </a:solidFill>
            </a:ln>
          </p:spPr>
          <p:txBody>
            <a:bodyPr wrap="square" rtlCol="0">
              <a:spAutoFit/>
            </a:bodyPr>
            <a:lstStyle/>
            <a:p>
              <a:r>
                <a:rPr lang="en-US" dirty="0"/>
                <a:t>Laboratories:</a:t>
              </a:r>
            </a:p>
            <a:p>
              <a:pPr lvl="1"/>
              <a:r>
                <a:rPr lang="en-US" dirty="0"/>
                <a:t>292010 Clinical Laboratory</a:t>
              </a:r>
            </a:p>
            <a:p>
              <a:pPr lvl="1"/>
              <a:r>
                <a:rPr lang="en-US" dirty="0"/>
                <a:t>292011 Medical Laboratory</a:t>
              </a:r>
            </a:p>
            <a:p>
              <a:pPr lvl="1"/>
              <a:r>
                <a:rPr lang="en-US" b="1" dirty="0"/>
                <a:t>.</a:t>
              </a:r>
            </a:p>
            <a:p>
              <a:pPr lvl="1"/>
              <a:r>
                <a:rPr lang="en-US" b="1" dirty="0"/>
                <a:t>.</a:t>
              </a:r>
            </a:p>
          </p:txBody>
        </p:sp>
        <p:sp>
          <p:nvSpPr>
            <p:cNvPr id="8" name="TextBox 7"/>
            <p:cNvSpPr txBox="1"/>
            <p:nvPr/>
          </p:nvSpPr>
          <p:spPr>
            <a:xfrm>
              <a:off x="285168" y="4869047"/>
              <a:ext cx="3793890" cy="1754326"/>
            </a:xfrm>
            <a:prstGeom prst="rect">
              <a:avLst/>
            </a:prstGeom>
            <a:noFill/>
            <a:ln w="12700">
              <a:solidFill>
                <a:schemeClr val="tx1"/>
              </a:solidFill>
            </a:ln>
          </p:spPr>
          <p:txBody>
            <a:bodyPr wrap="square" rtlCol="0">
              <a:spAutoFit/>
            </a:bodyPr>
            <a:lstStyle/>
            <a:p>
              <a:r>
                <a:rPr lang="en-US" dirty="0"/>
                <a:t>Production:</a:t>
              </a:r>
            </a:p>
            <a:p>
              <a:pPr lvl="1"/>
              <a:r>
                <a:rPr lang="en-US" dirty="0"/>
                <a:t>113050 Production Managers</a:t>
              </a:r>
            </a:p>
            <a:p>
              <a:pPr lvl="1"/>
              <a:r>
                <a:rPr lang="en-US" dirty="0"/>
                <a:t>435060 Production Clerks</a:t>
              </a:r>
            </a:p>
            <a:p>
              <a:pPr lvl="1"/>
              <a:r>
                <a:rPr lang="en-US" dirty="0"/>
                <a:t>510000 Production Occupations</a:t>
              </a:r>
            </a:p>
            <a:p>
              <a:pPr lvl="1"/>
              <a:r>
                <a:rPr lang="en-US" b="1" dirty="0"/>
                <a:t>.</a:t>
              </a:r>
            </a:p>
            <a:p>
              <a:pPr lvl="1"/>
              <a:r>
                <a:rPr lang="en-US" b="1" dirty="0"/>
                <a:t>.</a:t>
              </a:r>
            </a:p>
          </p:txBody>
        </p:sp>
        <p:cxnSp>
          <p:nvCxnSpPr>
            <p:cNvPr id="10" name="Elbow Connector 9"/>
            <p:cNvCxnSpPr/>
            <p:nvPr/>
          </p:nvCxnSpPr>
          <p:spPr>
            <a:xfrm>
              <a:off x="3366540" y="1465462"/>
              <a:ext cx="1258783" cy="305615"/>
            </a:xfrm>
            <a:prstGeom prst="bentConnector3">
              <a:avLst>
                <a:gd name="adj1" fmla="val 64432"/>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4" name="Left Brace 13"/>
            <p:cNvSpPr/>
            <p:nvPr/>
          </p:nvSpPr>
          <p:spPr>
            <a:xfrm>
              <a:off x="4625323" y="1212937"/>
              <a:ext cx="425658" cy="11044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p:cNvSpPr/>
            <p:nvPr/>
          </p:nvSpPr>
          <p:spPr>
            <a:xfrm>
              <a:off x="4625323" y="2710110"/>
              <a:ext cx="425658" cy="11044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e 16"/>
            <p:cNvSpPr/>
            <p:nvPr/>
          </p:nvSpPr>
          <p:spPr>
            <a:xfrm>
              <a:off x="4625323" y="4357190"/>
              <a:ext cx="425658" cy="11044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Elbow Connector 17"/>
            <p:cNvCxnSpPr/>
            <p:nvPr/>
          </p:nvCxnSpPr>
          <p:spPr>
            <a:xfrm flipV="1">
              <a:off x="3290219" y="3265388"/>
              <a:ext cx="1261873" cy="186321"/>
            </a:xfrm>
            <a:prstGeom prst="bentConnector3">
              <a:avLst>
                <a:gd name="adj1" fmla="val 70155"/>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flipV="1">
              <a:off x="3290219" y="4904184"/>
              <a:ext cx="1249997" cy="709384"/>
            </a:xfrm>
            <a:prstGeom prst="bentConnector3">
              <a:avLst>
                <a:gd name="adj1" fmla="val 74223"/>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889069" y="436081"/>
              <a:ext cx="1460832" cy="2308324"/>
            </a:xfrm>
            <a:prstGeom prst="rect">
              <a:avLst/>
            </a:prstGeom>
            <a:noFill/>
            <a:ln>
              <a:solidFill>
                <a:schemeClr val="tx1"/>
              </a:solidFill>
            </a:ln>
          </p:spPr>
          <p:txBody>
            <a:bodyPr wrap="square" rtlCol="0">
              <a:spAutoFit/>
            </a:bodyPr>
            <a:lstStyle/>
            <a:p>
              <a:r>
                <a:rPr lang="en-US" dirty="0"/>
                <a:t>Injury Data</a:t>
              </a:r>
            </a:p>
            <a:p>
              <a:endParaRPr lang="en-US" dirty="0"/>
            </a:p>
            <a:p>
              <a:r>
                <a:rPr lang="en-US" dirty="0"/>
                <a:t>(Independent Variable)</a:t>
              </a:r>
            </a:p>
            <a:p>
              <a:endParaRPr lang="en-US" dirty="0"/>
            </a:p>
            <a:p>
              <a:endParaRPr lang="en-US" dirty="0"/>
            </a:p>
            <a:p>
              <a:endParaRPr lang="en-US" dirty="0"/>
            </a:p>
            <a:p>
              <a:endParaRPr lang="en-US" dirty="0"/>
            </a:p>
          </p:txBody>
        </p:sp>
        <p:sp>
          <p:nvSpPr>
            <p:cNvPr id="25" name="Left Brace 24"/>
            <p:cNvSpPr/>
            <p:nvPr/>
          </p:nvSpPr>
          <p:spPr>
            <a:xfrm>
              <a:off x="9650740" y="2087653"/>
              <a:ext cx="510639" cy="16954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1" name="Straight Arrow Connector 30"/>
            <p:cNvCxnSpPr/>
            <p:nvPr/>
          </p:nvCxnSpPr>
          <p:spPr>
            <a:xfrm flipH="1" flipV="1">
              <a:off x="7232314" y="4271904"/>
              <a:ext cx="645504" cy="1037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752427" y="6146140"/>
              <a:ext cx="2709130" cy="646331"/>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dirty="0"/>
                <a:t>Dependent Variable</a:t>
              </a:r>
              <a:endParaRPr lang="en-US" b="1" dirty="0"/>
            </a:p>
            <a:p>
              <a:pPr algn="ctr"/>
              <a:r>
                <a:rPr lang="en-US" b="1" dirty="0"/>
                <a:t>Risk Perception-&gt; Injuries </a:t>
              </a:r>
            </a:p>
          </p:txBody>
        </p:sp>
        <p:sp>
          <p:nvSpPr>
            <p:cNvPr id="34" name="Down Arrow 33"/>
            <p:cNvSpPr/>
            <p:nvPr/>
          </p:nvSpPr>
          <p:spPr>
            <a:xfrm>
              <a:off x="5938774" y="5528630"/>
              <a:ext cx="403761" cy="536506"/>
            </a:xfrm>
            <a:prstGeom prst="downArrow">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0136098" y="1311214"/>
              <a:ext cx="1786043" cy="2585323"/>
            </a:xfrm>
            <a:prstGeom prst="rect">
              <a:avLst/>
            </a:prstGeom>
            <a:noFill/>
            <a:ln>
              <a:solidFill>
                <a:srgbClr val="FF0000"/>
              </a:solidFill>
            </a:ln>
          </p:spPr>
          <p:txBody>
            <a:bodyPr wrap="square" rtlCol="0">
              <a:spAutoFit/>
            </a:bodyPr>
            <a:lstStyle/>
            <a:p>
              <a:r>
                <a:rPr lang="en-US" dirty="0"/>
                <a:t>Independent Variables</a:t>
              </a:r>
            </a:p>
            <a:p>
              <a:endParaRPr lang="en-US" dirty="0"/>
            </a:p>
            <a:p>
              <a:r>
                <a:rPr lang="en-US" dirty="0"/>
                <a:t>Age</a:t>
              </a:r>
            </a:p>
            <a:p>
              <a:r>
                <a:rPr lang="en-US" dirty="0"/>
                <a:t>Length of Service</a:t>
              </a:r>
            </a:p>
            <a:p>
              <a:r>
                <a:rPr lang="en-US" dirty="0"/>
                <a:t>Hours at Work</a:t>
              </a:r>
            </a:p>
            <a:p>
              <a:r>
                <a:rPr lang="en-US" dirty="0"/>
                <a:t>Gender</a:t>
              </a:r>
            </a:p>
            <a:p>
              <a:r>
                <a:rPr lang="en-US" dirty="0"/>
                <a:t>Race</a:t>
              </a:r>
            </a:p>
            <a:p>
              <a:r>
                <a:rPr lang="en-US" dirty="0"/>
                <a:t>Event type</a:t>
              </a:r>
            </a:p>
          </p:txBody>
        </p:sp>
        <p:cxnSp>
          <p:nvCxnSpPr>
            <p:cNvPr id="22" name="Straight Arrow Connector 21"/>
            <p:cNvCxnSpPr/>
            <p:nvPr/>
          </p:nvCxnSpPr>
          <p:spPr>
            <a:xfrm flipH="1">
              <a:off x="7265964" y="1382590"/>
              <a:ext cx="611854" cy="597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889069" y="3153271"/>
              <a:ext cx="1460832" cy="2308324"/>
            </a:xfrm>
            <a:prstGeom prst="rect">
              <a:avLst/>
            </a:prstGeom>
            <a:noFill/>
            <a:ln>
              <a:solidFill>
                <a:schemeClr val="tx1"/>
              </a:solidFill>
            </a:ln>
          </p:spPr>
          <p:txBody>
            <a:bodyPr wrap="square" rtlCol="0">
              <a:spAutoFit/>
            </a:bodyPr>
            <a:lstStyle/>
            <a:p>
              <a:r>
                <a:rPr lang="en-US" dirty="0"/>
                <a:t>Fatality Data</a:t>
              </a:r>
            </a:p>
            <a:p>
              <a:endParaRPr lang="en-US" dirty="0"/>
            </a:p>
            <a:p>
              <a:r>
                <a:rPr lang="en-US" dirty="0"/>
                <a:t>(Independent Variable)</a:t>
              </a:r>
            </a:p>
            <a:p>
              <a:endParaRPr lang="en-US" dirty="0"/>
            </a:p>
            <a:p>
              <a:endParaRPr lang="en-US" dirty="0"/>
            </a:p>
            <a:p>
              <a:endParaRPr lang="en-US" dirty="0"/>
            </a:p>
            <a:p>
              <a:endParaRPr lang="en-US" dirty="0"/>
            </a:p>
          </p:txBody>
        </p:sp>
        <p:cxnSp>
          <p:nvCxnSpPr>
            <p:cNvPr id="11" name="Elbow Connector 10"/>
            <p:cNvCxnSpPr>
              <a:stCxn id="25" idx="1"/>
              <a:endCxn id="24" idx="3"/>
            </p:cNvCxnSpPr>
            <p:nvPr/>
          </p:nvCxnSpPr>
          <p:spPr>
            <a:xfrm rot="10800000">
              <a:off x="9349902" y="1590243"/>
              <a:ext cx="300839" cy="1345118"/>
            </a:xfrm>
            <a:prstGeom prst="bentConnector3">
              <a:avLst>
                <a:gd name="adj1" fmla="val 50000"/>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rot="10800000" flipV="1">
              <a:off x="9312608" y="2935361"/>
              <a:ext cx="349287" cy="1372072"/>
            </a:xfrm>
            <a:prstGeom prst="bentConnector3">
              <a:avLst>
                <a:gd name="adj1" fmla="val 39598"/>
              </a:avLst>
            </a:prstGeom>
            <a:ln>
              <a:tailEnd type="triangle" w="lg" len="lg"/>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384C0FAE-D0E4-4870-B08C-70870A7C0DF7}"/>
              </a:ext>
            </a:extLst>
          </p:cNvPr>
          <p:cNvSpPr/>
          <p:nvPr/>
        </p:nvSpPr>
        <p:spPr>
          <a:xfrm>
            <a:off x="8859036" y="6447684"/>
            <a:ext cx="3332964" cy="351378"/>
          </a:xfrm>
          <a:prstGeom prst="rect">
            <a:avLst/>
          </a:prstGeom>
        </p:spPr>
        <p:txBody>
          <a:bodyPr wrap="none">
            <a:spAutoFit/>
          </a:bodyPr>
          <a:lstStyle/>
          <a:p>
            <a:pPr marL="457200" marR="0" indent="-457200">
              <a:lnSpc>
                <a:spcPct val="115000"/>
              </a:lnSpc>
              <a:spcBef>
                <a:spcPts val="0"/>
              </a:spcBef>
              <a:spcAft>
                <a:spcPts val="0"/>
              </a:spcAft>
            </a:pPr>
            <a:r>
              <a:rPr lang="en-US" sz="16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2</a:t>
            </a:r>
            <a:r>
              <a:rPr lang="en-US" sz="16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1600" dirty="0">
                <a:latin typeface="Arial" panose="020B0604020202020204" pitchFamily="34" charset="0"/>
                <a:cs typeface="Arial" panose="020B0604020202020204" pitchFamily="34" charset="0"/>
              </a:rPr>
              <a:t>Risk Perception Model</a:t>
            </a:r>
            <a:r>
              <a:rPr lang="en-US" sz="1600" dirty="0">
                <a:latin typeface="Arial" panose="020B0604020202020204" pitchFamily="34" charset="0"/>
                <a:cs typeface="Arial" panose="020B0604020202020204" pitchFamily="34" charset="0"/>
              </a:rPr>
              <a:t>.  </a:t>
            </a:r>
          </a:p>
        </p:txBody>
      </p:sp>
      <p:sp>
        <p:nvSpPr>
          <p:cNvPr id="27" name="Title 1">
            <a:extLst>
              <a:ext uri="{FF2B5EF4-FFF2-40B4-BE49-F238E27FC236}">
                <a16:creationId xmlns:a16="http://schemas.microsoft.com/office/drawing/2014/main" id="{6B234FFD-DBDE-4A75-8B2C-211111252BC7}"/>
              </a:ext>
            </a:extLst>
          </p:cNvPr>
          <p:cNvSpPr>
            <a:spLocks noGrp="1"/>
          </p:cNvSpPr>
          <p:nvPr>
            <p:ph type="title"/>
          </p:nvPr>
        </p:nvSpPr>
        <p:spPr>
          <a:xfrm>
            <a:off x="285169" y="49326"/>
            <a:ext cx="3793890" cy="607332"/>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Model </a:t>
            </a:r>
          </a:p>
        </p:txBody>
      </p:sp>
    </p:spTree>
    <p:extLst>
      <p:ext uri="{BB962C8B-B14F-4D97-AF65-F5344CB8AC3E}">
        <p14:creationId xmlns:p14="http://schemas.microsoft.com/office/powerpoint/2010/main" val="14010336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0378"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CURRENT RESULTS</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7769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8253" y="3440971"/>
            <a:ext cx="4267078" cy="3200309"/>
          </a:xfrm>
          <a:prstGeom prst="rect">
            <a:avLst/>
          </a:prstGeom>
        </p:spPr>
      </p:pic>
      <p:pic>
        <p:nvPicPr>
          <p:cNvPr id="7" name="Picture 6"/>
          <p:cNvPicPr>
            <a:picLocks noChangeAspect="1"/>
          </p:cNvPicPr>
          <p:nvPr/>
        </p:nvPicPr>
        <p:blipFill>
          <a:blip r:embed="rId4"/>
          <a:stretch>
            <a:fillRect/>
          </a:stretch>
        </p:blipFill>
        <p:spPr>
          <a:xfrm>
            <a:off x="3945546" y="3432235"/>
            <a:ext cx="4253653" cy="3190240"/>
          </a:xfrm>
          <a:prstGeom prst="rect">
            <a:avLst/>
          </a:prstGeom>
        </p:spPr>
      </p:pic>
      <p:pic>
        <p:nvPicPr>
          <p:cNvPr id="9" name="Picture 8"/>
          <p:cNvPicPr>
            <a:picLocks noChangeAspect="1"/>
          </p:cNvPicPr>
          <p:nvPr/>
        </p:nvPicPr>
        <p:blipFill>
          <a:blip r:embed="rId5"/>
          <a:stretch>
            <a:fillRect/>
          </a:stretch>
        </p:blipFill>
        <p:spPr>
          <a:xfrm>
            <a:off x="7821147" y="3432235"/>
            <a:ext cx="4253653" cy="3190240"/>
          </a:xfrm>
          <a:prstGeom prst="rect">
            <a:avLst/>
          </a:prstGeom>
        </p:spPr>
      </p:pic>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Example Data:  SOC level 1</a:t>
            </a:r>
            <a:endParaRPr lang="en-US" sz="2000" b="1" dirty="0">
              <a:solidFill>
                <a:schemeClr val="bg1"/>
              </a:solidFill>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6"/>
          <a:stretch>
            <a:fillRect/>
          </a:stretch>
        </p:blipFill>
        <p:spPr>
          <a:xfrm>
            <a:off x="5006677" y="675551"/>
            <a:ext cx="6607498" cy="2873925"/>
          </a:xfrm>
          <a:prstGeom prst="rect">
            <a:avLst/>
          </a:prstGeom>
          <a:ln>
            <a:solidFill>
              <a:schemeClr val="tx1"/>
            </a:solidFill>
          </a:ln>
        </p:spPr>
      </p:pic>
      <p:sp>
        <p:nvSpPr>
          <p:cNvPr id="14" name="TextBox 13"/>
          <p:cNvSpPr txBox="1"/>
          <p:nvPr/>
        </p:nvSpPr>
        <p:spPr>
          <a:xfrm>
            <a:off x="537028" y="675550"/>
            <a:ext cx="4361976" cy="2893100"/>
          </a:xfrm>
          <a:prstGeom prst="rect">
            <a:avLst/>
          </a:prstGeom>
          <a:noFill/>
          <a:ln>
            <a:solidFill>
              <a:schemeClr val="tx1"/>
            </a:solidFill>
          </a:ln>
        </p:spPr>
        <p:txBody>
          <a:bodyPr wrap="square" rtlCol="0">
            <a:spAutoFit/>
          </a:bodyPr>
          <a:lstStyle/>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Since, the relative index is a function of:</a:t>
            </a:r>
          </a:p>
          <a:p>
            <a:endParaRPr lang="en-US" sz="1400" dirty="0" smtClean="0">
              <a:latin typeface="Arial" panose="020B0604020202020204" pitchFamily="34" charset="0"/>
              <a:cs typeface="Arial" panose="020B0604020202020204" pitchFamily="34" charset="0"/>
            </a:endParaRPr>
          </a:p>
          <a:p>
            <a:pPr algn="ct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y</a:t>
            </a:r>
            <a:r>
              <a:rPr lang="en-US" sz="1400" baseline="-25000" dirty="0" err="1" smtClean="0">
                <a:latin typeface="Arial" panose="020B0604020202020204" pitchFamily="34" charset="0"/>
                <a:cs typeface="Arial" panose="020B0604020202020204" pitchFamily="34" charset="0"/>
              </a:rPr>
              <a:t>log</a:t>
            </a:r>
            <a:r>
              <a:rPr lang="en-US" sz="1400" dirty="0" smtClean="0">
                <a:latin typeface="Arial" panose="020B0604020202020204" pitchFamily="34" charset="0"/>
                <a:cs typeface="Arial" panose="020B0604020202020204" pitchFamily="34" charset="0"/>
              </a:rPr>
              <a:t>  =  [-1 * log10(</a:t>
            </a:r>
            <a:r>
              <a:rPr lang="en-US" sz="1400" dirty="0" err="1" smtClean="0">
                <a:latin typeface="Arial" panose="020B0604020202020204" pitchFamily="34" charset="0"/>
                <a:cs typeface="Arial" panose="020B0604020202020204" pitchFamily="34" charset="0"/>
              </a:rPr>
              <a:t>y</a:t>
            </a:r>
            <a:r>
              <a:rPr lang="en-US" sz="1400" baseline="-25000" dirty="0" err="1" smtClean="0">
                <a:latin typeface="Arial" panose="020B0604020202020204" pitchFamily="34" charset="0"/>
                <a:cs typeface="Arial" panose="020B0604020202020204" pitchFamily="34" charset="0"/>
              </a:rPr>
              <a:t>data</a:t>
            </a:r>
            <a:r>
              <a:rPr lang="en-US" sz="1400" dirty="0" smtClean="0">
                <a:latin typeface="Arial" panose="020B0604020202020204" pitchFamily="34" charset="0"/>
                <a:cs typeface="Arial" panose="020B0604020202020204" pitchFamily="34" charset="0"/>
              </a:rPr>
              <a:t>)],</a:t>
            </a:r>
          </a:p>
          <a:p>
            <a:pPr algn="ctr"/>
            <a:endParaRPr lang="en-US" sz="1400" dirty="0" smtClean="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a:t>
            </a:r>
            <a:r>
              <a:rPr lang="en-US" sz="1400" dirty="0" smtClean="0">
                <a:latin typeface="Arial" panose="020B0604020202020204" pitchFamily="34" charset="0"/>
                <a:cs typeface="Arial" panose="020B0604020202020204" pitchFamily="34" charset="0"/>
              </a:rPr>
              <a:t>hen a higher relative log index value, correlates to a smaller fatality/injury rate.</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Since the categories on the x axis are ranked from left to right with increasing job risk. We can see a positive slope, that indicates that people with a higher perception of risk have a lower fatality rate.</a:t>
            </a:r>
          </a:p>
          <a:p>
            <a:endParaRPr lang="en-US" sz="1400" dirty="0" smtClean="0">
              <a:latin typeface="Arial" panose="020B0604020202020204" pitchFamily="34" charset="0"/>
              <a:cs typeface="Arial" panose="020B0604020202020204" pitchFamily="34" charset="0"/>
            </a:endParaRPr>
          </a:p>
        </p:txBody>
      </p:sp>
      <p:cxnSp>
        <p:nvCxnSpPr>
          <p:cNvPr id="15" name="Straight Arrow Connector 14"/>
          <p:cNvCxnSpPr/>
          <p:nvPr/>
        </p:nvCxnSpPr>
        <p:spPr>
          <a:xfrm>
            <a:off x="5223478" y="6641280"/>
            <a:ext cx="2410141" cy="9727"/>
          </a:xfrm>
          <a:prstGeom prst="straightConnector1">
            <a:avLst/>
          </a:prstGeom>
          <a:ln w="25400">
            <a:solidFill>
              <a:srgbClr val="FF00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479973" y="6477989"/>
            <a:ext cx="503664" cy="307777"/>
          </a:xfrm>
          <a:prstGeom prst="rect">
            <a:avLst/>
          </a:prstGeom>
          <a:noFill/>
        </p:spPr>
        <p:txBody>
          <a:bodyPr wrap="none" rtlCol="0">
            <a:spAutoFit/>
          </a:bodyPr>
          <a:lstStyle/>
          <a:p>
            <a:r>
              <a:rPr lang="en-US" sz="1400" b="1" dirty="0" smtClean="0">
                <a:solidFill>
                  <a:srgbClr val="FF0000"/>
                </a:solidFill>
                <a:latin typeface="Arial" panose="020B0604020202020204" pitchFamily="34" charset="0"/>
                <a:cs typeface="Arial" panose="020B0604020202020204" pitchFamily="34" charset="0"/>
              </a:rPr>
              <a:t>risk</a:t>
            </a:r>
            <a:endParaRPr lang="en-US" sz="1400" b="1" dirty="0">
              <a:solidFill>
                <a:srgbClr val="FF0000"/>
              </a:solidFill>
              <a:latin typeface="Arial" panose="020B0604020202020204" pitchFamily="34" charset="0"/>
              <a:cs typeface="Arial" panose="020B0604020202020204" pitchFamily="34" charset="0"/>
            </a:endParaRPr>
          </a:p>
        </p:txBody>
      </p:sp>
      <p:cxnSp>
        <p:nvCxnSpPr>
          <p:cNvPr id="10" name="Straight Arrow Connector 9"/>
          <p:cNvCxnSpPr/>
          <p:nvPr/>
        </p:nvCxnSpPr>
        <p:spPr>
          <a:xfrm flipV="1">
            <a:off x="4106792" y="3745450"/>
            <a:ext cx="10399" cy="1783161"/>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6200000">
            <a:off x="3232436" y="5916518"/>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a:t>
            </a:r>
            <a:r>
              <a:rPr lang="en-US" sz="1400" b="1" dirty="0" smtClean="0">
                <a:solidFill>
                  <a:srgbClr val="00B050"/>
                </a:solidFill>
                <a:latin typeface="Arial" panose="020B0604020202020204" pitchFamily="34" charset="0"/>
                <a:cs typeface="Arial" panose="020B0604020202020204" pitchFamily="34" charset="0"/>
              </a:rPr>
              <a:t>isk perception</a:t>
            </a:r>
            <a:endParaRPr lang="en-US" sz="1400" b="1"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00445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569175" y="288046"/>
            <a:ext cx="6561208" cy="6561208"/>
          </a:xfrm>
          <a:prstGeom prst="rect">
            <a:avLst/>
          </a:prstGeom>
        </p:spPr>
      </p:pic>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Example Data:  Cumulative Averaged values for GENDER/AGE/LOS,  SOC level 1</a:t>
            </a:r>
            <a:endParaRPr lang="en-US" sz="20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537028" y="675550"/>
            <a:ext cx="4361976" cy="2462213"/>
          </a:xfrm>
          <a:prstGeom prst="rect">
            <a:avLst/>
          </a:prstGeom>
          <a:noFill/>
          <a:ln>
            <a:solidFill>
              <a:schemeClr val="tx1"/>
            </a:solidFill>
          </a:ln>
        </p:spPr>
        <p:txBody>
          <a:bodyPr wrap="square" rtlCol="0">
            <a:spAutoFit/>
          </a:bodyPr>
          <a:lstStyle/>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The graph to the right was created by averaging all of the occupational categorical fatality log values. This was done for GENDER, AGE, and LOS (length of service). </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RACE also produces a positive slope, however, the correlation of the values to the linear regression, was a better match (better r) when RACE data was not averaged.  </a:t>
            </a:r>
          </a:p>
          <a:p>
            <a:endParaRPr lang="en-US" sz="1400" dirty="0" smtClean="0">
              <a:latin typeface="Arial" panose="020B0604020202020204" pitchFamily="34" charset="0"/>
              <a:cs typeface="Arial" panose="020B0604020202020204" pitchFamily="34" charset="0"/>
            </a:endParaRPr>
          </a:p>
        </p:txBody>
      </p:sp>
      <p:grpSp>
        <p:nvGrpSpPr>
          <p:cNvPr id="5" name="Group 4"/>
          <p:cNvGrpSpPr/>
          <p:nvPr/>
        </p:nvGrpSpPr>
        <p:grpSpPr>
          <a:xfrm>
            <a:off x="6199484" y="6464447"/>
            <a:ext cx="5179716" cy="289911"/>
            <a:chOff x="4502858" y="6478953"/>
            <a:chExt cx="3130761" cy="307777"/>
          </a:xfrm>
        </p:grpSpPr>
        <p:cxnSp>
          <p:nvCxnSpPr>
            <p:cNvPr id="15" name="Straight Arrow Connector 14"/>
            <p:cNvCxnSpPr/>
            <p:nvPr/>
          </p:nvCxnSpPr>
          <p:spPr>
            <a:xfrm>
              <a:off x="5223478" y="6641280"/>
              <a:ext cx="2410141" cy="9727"/>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02858" y="6478953"/>
              <a:ext cx="46358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risk</a:t>
              </a:r>
              <a:endParaRPr lang="en-US" sz="1400" dirty="0">
                <a:latin typeface="Arial" panose="020B0604020202020204" pitchFamily="34" charset="0"/>
                <a:cs typeface="Arial" panose="020B0604020202020204" pitchFamily="34" charset="0"/>
              </a:endParaRPr>
            </a:p>
          </p:txBody>
        </p:sp>
      </p:grpSp>
      <p:pic>
        <p:nvPicPr>
          <p:cNvPr id="4" name="Picture 3"/>
          <p:cNvPicPr>
            <a:picLocks noChangeAspect="1"/>
          </p:cNvPicPr>
          <p:nvPr/>
        </p:nvPicPr>
        <p:blipFill>
          <a:blip r:embed="rId3"/>
          <a:stretch>
            <a:fillRect/>
          </a:stretch>
        </p:blipFill>
        <p:spPr>
          <a:xfrm>
            <a:off x="1222591" y="3664097"/>
            <a:ext cx="2990850" cy="2800350"/>
          </a:xfrm>
          <a:prstGeom prst="rect">
            <a:avLst/>
          </a:prstGeom>
          <a:ln w="25400">
            <a:solidFill>
              <a:schemeClr val="tx1"/>
            </a:solidFill>
          </a:ln>
        </p:spPr>
      </p:pic>
      <p:cxnSp>
        <p:nvCxnSpPr>
          <p:cNvPr id="9" name="Straight Arrow Connector 8"/>
          <p:cNvCxnSpPr/>
          <p:nvPr/>
        </p:nvCxnSpPr>
        <p:spPr>
          <a:xfrm flipV="1">
            <a:off x="5699760" y="1036176"/>
            <a:ext cx="23509" cy="3698384"/>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rot="16200000">
            <a:off x="4859062" y="5208877"/>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a:t>
            </a:r>
            <a:r>
              <a:rPr lang="en-US" sz="1400" b="1" dirty="0" smtClean="0">
                <a:solidFill>
                  <a:srgbClr val="00B050"/>
                </a:solidFill>
                <a:latin typeface="Arial" panose="020B0604020202020204" pitchFamily="34" charset="0"/>
                <a:cs typeface="Arial" panose="020B0604020202020204" pitchFamily="34" charset="0"/>
              </a:rPr>
              <a:t>isk perception</a:t>
            </a:r>
            <a:endParaRPr lang="en-US" sz="1400" b="1"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16059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528535" y="288046"/>
            <a:ext cx="6561208" cy="6561208"/>
          </a:xfrm>
          <a:prstGeom prst="rect">
            <a:avLst/>
          </a:prstGeom>
        </p:spPr>
      </p:pic>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Example Data:  Conclusion Summary</a:t>
            </a:r>
            <a:endParaRPr lang="en-US" sz="20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557348" y="645070"/>
            <a:ext cx="4882760" cy="6124754"/>
          </a:xfrm>
          <a:prstGeom prst="rect">
            <a:avLst/>
          </a:prstGeom>
          <a:noFill/>
          <a:ln>
            <a:solidFill>
              <a:schemeClr val="tx1"/>
            </a:solidFill>
          </a:ln>
        </p:spPr>
        <p:txBody>
          <a:bodyPr wrap="square" rtlCol="0">
            <a:spAutoFit/>
          </a:bodyPr>
          <a:lstStyle/>
          <a:p>
            <a:r>
              <a:rPr lang="en-US" sz="1400" dirty="0" smtClean="0">
                <a:latin typeface="Arial" panose="020B0604020202020204" pitchFamily="34" charset="0"/>
                <a:cs typeface="Arial" panose="020B0604020202020204" pitchFamily="34" charset="0"/>
              </a:rPr>
              <a:t>Since, the relative index is a function of:</a:t>
            </a:r>
          </a:p>
          <a:p>
            <a:endParaRPr lang="en-US" sz="1400" dirty="0" smtClean="0">
              <a:latin typeface="Arial" panose="020B0604020202020204" pitchFamily="34" charset="0"/>
              <a:cs typeface="Arial" panose="020B0604020202020204" pitchFamily="34" charset="0"/>
            </a:endParaRPr>
          </a:p>
          <a:p>
            <a:pPr algn="ct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y</a:t>
            </a:r>
            <a:r>
              <a:rPr lang="en-US" sz="1400" baseline="-25000" dirty="0" err="1" smtClean="0">
                <a:latin typeface="Arial" panose="020B0604020202020204" pitchFamily="34" charset="0"/>
                <a:cs typeface="Arial" panose="020B0604020202020204" pitchFamily="34" charset="0"/>
              </a:rPr>
              <a:t>log</a:t>
            </a:r>
            <a:r>
              <a:rPr lang="en-US" sz="1400" dirty="0" smtClean="0">
                <a:latin typeface="Arial" panose="020B0604020202020204" pitchFamily="34" charset="0"/>
                <a:cs typeface="Arial" panose="020B0604020202020204" pitchFamily="34" charset="0"/>
              </a:rPr>
              <a:t>  =  [-1 * log10(</a:t>
            </a:r>
            <a:r>
              <a:rPr lang="en-US" sz="1400" dirty="0" err="1" smtClean="0">
                <a:latin typeface="Arial" panose="020B0604020202020204" pitchFamily="34" charset="0"/>
                <a:cs typeface="Arial" panose="020B0604020202020204" pitchFamily="34" charset="0"/>
              </a:rPr>
              <a:t>y</a:t>
            </a:r>
            <a:r>
              <a:rPr lang="en-US" sz="1400" baseline="-25000" dirty="0" err="1" smtClean="0">
                <a:latin typeface="Arial" panose="020B0604020202020204" pitchFamily="34" charset="0"/>
                <a:cs typeface="Arial" panose="020B0604020202020204" pitchFamily="34" charset="0"/>
              </a:rPr>
              <a:t>data</a:t>
            </a:r>
            <a:r>
              <a:rPr lang="en-US" sz="1400" dirty="0" smtClean="0">
                <a:latin typeface="Arial" panose="020B0604020202020204" pitchFamily="34" charset="0"/>
                <a:cs typeface="Arial" panose="020B0604020202020204" pitchFamily="34" charset="0"/>
              </a:rPr>
              <a:t>)],</a:t>
            </a:r>
          </a:p>
          <a:p>
            <a:pPr algn="ctr"/>
            <a:endParaRPr lang="en-US" sz="1400" dirty="0" smtClean="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a:t>
            </a:r>
            <a:r>
              <a:rPr lang="en-US" sz="1400" dirty="0" smtClean="0">
                <a:latin typeface="Arial" panose="020B0604020202020204" pitchFamily="34" charset="0"/>
                <a:cs typeface="Arial" panose="020B0604020202020204" pitchFamily="34" charset="0"/>
              </a:rPr>
              <a:t>hen a higher relative log index value, correlates to a smaller fatality/injury rate.</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Since the categories on the x axis are ranked from left to right with increasing job risk. We can see a positive slope, that indicates that people with a higher perception of risk have a lower fatality rate.</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The value for index 0 regression, is 8.73 (fatal log index)</a:t>
            </a:r>
          </a:p>
          <a:p>
            <a:r>
              <a:rPr lang="en-US" sz="1400" dirty="0" smtClean="0">
                <a:latin typeface="Arial" panose="020B0604020202020204" pitchFamily="34" charset="0"/>
                <a:cs typeface="Arial" panose="020B0604020202020204" pitchFamily="34" charset="0"/>
              </a:rPr>
              <a:t>The value for index 22 regression is 10.71 (fatal log index)</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Since these are log values the correspond to:</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True Fatal Index = 10 ^ (-1 * </a:t>
            </a:r>
            <a:r>
              <a:rPr lang="en-US" sz="1400" dirty="0" err="1" smtClean="0">
                <a:latin typeface="Arial" panose="020B0604020202020204" pitchFamily="34" charset="0"/>
                <a:cs typeface="Arial" panose="020B0604020202020204" pitchFamily="34" charset="0"/>
              </a:rPr>
              <a:t>logvalue</a:t>
            </a:r>
            <a:r>
              <a:rPr lang="en-US" sz="1400" dirty="0" smtClean="0">
                <a:latin typeface="Arial" panose="020B0604020202020204" pitchFamily="34" charset="0"/>
                <a:cs typeface="Arial" panose="020B0604020202020204" pitchFamily="34" charset="0"/>
              </a:rPr>
              <a:t>)</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Therefore:</a:t>
            </a:r>
          </a:p>
          <a:p>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The real fatality index </a:t>
            </a:r>
            <a:r>
              <a:rPr lang="en-US" sz="1400" dirty="0">
                <a:latin typeface="Arial" panose="020B0604020202020204" pitchFamily="34" charset="0"/>
                <a:cs typeface="Arial" panose="020B0604020202020204" pitchFamily="34" charset="0"/>
              </a:rPr>
              <a:t>0 regression, is </a:t>
            </a:r>
            <a:r>
              <a:rPr lang="en-US" sz="1400" dirty="0" smtClean="0">
                <a:latin typeface="Arial" panose="020B0604020202020204" pitchFamily="34" charset="0"/>
                <a:cs typeface="Arial" panose="020B0604020202020204" pitchFamily="34" charset="0"/>
              </a:rPr>
              <a:t>1.841e-09</a:t>
            </a:r>
          </a:p>
          <a:p>
            <a:r>
              <a:rPr lang="en-US" sz="1400" dirty="0" smtClean="0">
                <a:latin typeface="Arial" panose="020B0604020202020204" pitchFamily="34" charset="0"/>
                <a:cs typeface="Arial" panose="020B0604020202020204" pitchFamily="34" charset="0"/>
              </a:rPr>
              <a:t>The </a:t>
            </a:r>
            <a:r>
              <a:rPr lang="en-US" sz="1400" dirty="0">
                <a:latin typeface="Arial" panose="020B0604020202020204" pitchFamily="34" charset="0"/>
                <a:cs typeface="Arial" panose="020B0604020202020204" pitchFamily="34" charset="0"/>
              </a:rPr>
              <a:t>real </a:t>
            </a:r>
            <a:r>
              <a:rPr lang="en-US" sz="1400" dirty="0" smtClean="0">
                <a:latin typeface="Arial" panose="020B0604020202020204" pitchFamily="34" charset="0"/>
                <a:cs typeface="Arial" panose="020B0604020202020204" pitchFamily="34" charset="0"/>
              </a:rPr>
              <a:t>fatality index 22 regression, is 1.94e-11 (smaller)</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This means that the occupation with the most risk for fatality being </a:t>
            </a:r>
            <a:r>
              <a:rPr lang="en-US" sz="1400" b="1" dirty="0" smtClean="0">
                <a:solidFill>
                  <a:srgbClr val="FF0000"/>
                </a:solidFill>
                <a:latin typeface="Arial" panose="020B0604020202020204" pitchFamily="34" charset="0"/>
                <a:cs typeface="Arial" panose="020B0604020202020204" pitchFamily="34" charset="0"/>
              </a:rPr>
              <a:t>Military Specific Operations</a:t>
            </a:r>
            <a:r>
              <a:rPr lang="en-US" sz="1400" dirty="0" smtClean="0">
                <a:latin typeface="Arial" panose="020B0604020202020204" pitchFamily="34" charset="0"/>
                <a:cs typeface="Arial" panose="020B0604020202020204" pitchFamily="34" charset="0"/>
              </a:rPr>
              <a:t>, actually had the least fatality index. </a:t>
            </a:r>
            <a:r>
              <a:rPr lang="en-US" sz="1400" dirty="0">
                <a:latin typeface="Arial" panose="020B0604020202020204" pitchFamily="34" charset="0"/>
                <a:cs typeface="Arial" panose="020B0604020202020204" pitchFamily="34" charset="0"/>
              </a:rPr>
              <a:t>T</a:t>
            </a:r>
            <a:r>
              <a:rPr lang="en-US" sz="1400" dirty="0" smtClean="0">
                <a:latin typeface="Arial" panose="020B0604020202020204" pitchFamily="34" charset="0"/>
                <a:cs typeface="Arial" panose="020B0604020202020204" pitchFamily="34" charset="0"/>
              </a:rPr>
              <a:t>he occupation with the least perceived risk, </a:t>
            </a:r>
            <a:r>
              <a:rPr lang="en-US" sz="1400" b="1" dirty="0" smtClean="0">
                <a:solidFill>
                  <a:srgbClr val="FF0000"/>
                </a:solidFill>
                <a:latin typeface="Arial" panose="020B0604020202020204" pitchFamily="34" charset="0"/>
                <a:cs typeface="Arial" panose="020B0604020202020204" pitchFamily="34" charset="0"/>
              </a:rPr>
              <a:t>Management Operations</a:t>
            </a:r>
            <a:r>
              <a:rPr lang="en-US" sz="1400" dirty="0" smtClean="0">
                <a:latin typeface="Arial" panose="020B0604020202020204" pitchFamily="34" charset="0"/>
                <a:cs typeface="Arial" panose="020B0604020202020204" pitchFamily="34" charset="0"/>
              </a:rPr>
              <a:t>, had the largest fatality index.</a:t>
            </a:r>
            <a:endParaRPr lang="en-US" sz="1400" dirty="0">
              <a:latin typeface="Arial" panose="020B0604020202020204" pitchFamily="34" charset="0"/>
              <a:cs typeface="Arial" panose="020B0604020202020204" pitchFamily="34" charset="0"/>
            </a:endParaRPr>
          </a:p>
        </p:txBody>
      </p:sp>
      <p:grpSp>
        <p:nvGrpSpPr>
          <p:cNvPr id="5" name="Group 4"/>
          <p:cNvGrpSpPr/>
          <p:nvPr/>
        </p:nvGrpSpPr>
        <p:grpSpPr>
          <a:xfrm>
            <a:off x="6362044" y="6464447"/>
            <a:ext cx="5179716" cy="289911"/>
            <a:chOff x="4502858" y="6478953"/>
            <a:chExt cx="3130761" cy="307777"/>
          </a:xfrm>
        </p:grpSpPr>
        <p:cxnSp>
          <p:nvCxnSpPr>
            <p:cNvPr id="15" name="Straight Arrow Connector 14"/>
            <p:cNvCxnSpPr/>
            <p:nvPr/>
          </p:nvCxnSpPr>
          <p:spPr>
            <a:xfrm>
              <a:off x="5223478" y="6641280"/>
              <a:ext cx="2410141" cy="9727"/>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02858" y="6478953"/>
              <a:ext cx="46358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risk</a:t>
              </a:r>
              <a:endParaRPr lang="en-US" sz="1400" dirty="0">
                <a:latin typeface="Arial" panose="020B0604020202020204" pitchFamily="34" charset="0"/>
                <a:cs typeface="Arial" panose="020B0604020202020204" pitchFamily="34" charset="0"/>
              </a:endParaRPr>
            </a:p>
          </p:txBody>
        </p:sp>
      </p:grpSp>
      <p:cxnSp>
        <p:nvCxnSpPr>
          <p:cNvPr id="8" name="Straight Arrow Connector 7"/>
          <p:cNvCxnSpPr/>
          <p:nvPr/>
        </p:nvCxnSpPr>
        <p:spPr>
          <a:xfrm flipV="1">
            <a:off x="5882640" y="1036176"/>
            <a:ext cx="23509" cy="3698384"/>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6200000">
            <a:off x="5041942" y="5208877"/>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a:t>
            </a:r>
            <a:r>
              <a:rPr lang="en-US" sz="1400" b="1" dirty="0" smtClean="0">
                <a:solidFill>
                  <a:srgbClr val="00B050"/>
                </a:solidFill>
                <a:latin typeface="Arial" panose="020B0604020202020204" pitchFamily="34" charset="0"/>
                <a:cs typeface="Arial" panose="020B0604020202020204" pitchFamily="34" charset="0"/>
              </a:rPr>
              <a:t>isk perception</a:t>
            </a:r>
            <a:endParaRPr lang="en-US" sz="1400" b="1"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92976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LIMITATIONS/</a:t>
            </a:r>
          </a:p>
          <a:p>
            <a:pPr marL="0" indent="0" algn="ctr">
              <a:buNone/>
            </a:pPr>
            <a:r>
              <a:rPr lang="en-US" sz="4800" dirty="0" smtClean="0">
                <a:latin typeface="Arial" panose="020B0604020202020204" pitchFamily="34" charset="0"/>
                <a:cs typeface="Arial" panose="020B0604020202020204" pitchFamily="34" charset="0"/>
              </a:rPr>
              <a:t>RISK</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1971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029" y="745929"/>
            <a:ext cx="11487824" cy="5621780"/>
          </a:xfrm>
        </p:spPr>
        <p:txBody>
          <a:bodyPr>
            <a:noAutofit/>
          </a:bodyPr>
          <a:lstStyle/>
          <a:p>
            <a:pPr marL="0" indent="0">
              <a:buNone/>
            </a:pPr>
            <a:r>
              <a:rPr lang="en-US" sz="1800" b="1" dirty="0">
                <a:latin typeface="Arial" panose="020B0604020202020204" pitchFamily="34" charset="0"/>
                <a:cs typeface="Arial" panose="020B0604020202020204" pitchFamily="34" charset="0"/>
              </a:rPr>
              <a:t>Limitations:  </a:t>
            </a:r>
          </a:p>
          <a:p>
            <a:r>
              <a:rPr lang="en-US" sz="1800" dirty="0">
                <a:latin typeface="Arial" panose="020B0604020202020204" pitchFamily="34" charset="0"/>
                <a:cs typeface="Arial" panose="020B0604020202020204" pitchFamily="34" charset="0"/>
              </a:rPr>
              <a:t>The study is limited to publicly available occupational injury data in the United States.  </a:t>
            </a:r>
          </a:p>
          <a:p>
            <a:r>
              <a:rPr lang="en-US" sz="1800" dirty="0">
                <a:latin typeface="Arial" panose="020B0604020202020204" pitchFamily="34" charset="0"/>
                <a:cs typeface="Arial" panose="020B0604020202020204" pitchFamily="34" charset="0"/>
              </a:rPr>
              <a:t>Since the injured population cannot be surveyed for risk perception, risk perception inferences will be made based on previous literature research. </a:t>
            </a:r>
          </a:p>
          <a:p>
            <a:r>
              <a:rPr lang="en-US" sz="1800" dirty="0">
                <a:latin typeface="Arial" panose="020B0604020202020204" pitchFamily="34" charset="0"/>
                <a:cs typeface="Arial" panose="020B0604020202020204" pitchFamily="34" charset="0"/>
              </a:rPr>
              <a:t>There is no OSHA compliance data specific to the laboratory with the documented recordable case.  </a:t>
            </a:r>
          </a:p>
          <a:p>
            <a:r>
              <a:rPr lang="en-US" sz="1800" dirty="0">
                <a:latin typeface="Arial" panose="020B0604020202020204" pitchFamily="34" charset="0"/>
                <a:cs typeface="Arial" panose="020B0604020202020204" pitchFamily="34" charset="0"/>
              </a:rPr>
              <a:t>The study will not evaluate the existence of an association between compliance violations and injuries within the laboratory institution reporting the injury, illness or fatality.  Therefore, based on the data available we will not be able to determine if there is an association between compliance, previous history of safety violations and the injured employee’s perception of risk.  </a:t>
            </a: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Potential Problems / Pitfalls:</a:t>
            </a:r>
          </a:p>
          <a:p>
            <a:r>
              <a:rPr lang="en-US" sz="1800" dirty="0">
                <a:latin typeface="Arial" panose="020B0604020202020204" pitchFamily="34" charset="0"/>
                <a:cs typeface="Arial" panose="020B0604020202020204" pitchFamily="34" charset="0"/>
              </a:rPr>
              <a:t>The current data interface has changed and data the process of collecting the data is now more cumbersome than before.  There is no control on future changes.</a:t>
            </a:r>
          </a:p>
          <a:p>
            <a:r>
              <a:rPr lang="en-US" sz="1800" b="1" dirty="0">
                <a:solidFill>
                  <a:srgbClr val="FF0000"/>
                </a:solidFill>
                <a:latin typeface="Arial" panose="020B0604020202020204" pitchFamily="34" charset="0"/>
                <a:cs typeface="Arial" panose="020B0604020202020204" pitchFamily="34" charset="0"/>
              </a:rPr>
              <a:t>The Department of Labor currently stores the data in a very fragmented way, which makes it difficult to access and consolidate for use.  </a:t>
            </a:r>
          </a:p>
          <a:p>
            <a:pPr marL="0" indent="0">
              <a:buNone/>
            </a:pPr>
            <a:endParaRPr lang="en-US" sz="1800"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676DE2F9-1B1D-49EC-AFF6-CFA05ECE0326}"/>
              </a:ext>
            </a:extLst>
          </p:cNvPr>
          <p:cNvSpPr txBox="1">
            <a:spLocks/>
          </p:cNvSpPr>
          <p:nvPr/>
        </p:nvSpPr>
        <p:spPr>
          <a:xfrm>
            <a:off x="537029" y="171688"/>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Limitations / Potential Problems / Pitfalls and Risks </a:t>
            </a:r>
          </a:p>
        </p:txBody>
      </p:sp>
    </p:spTree>
    <p:extLst>
      <p:ext uri="{BB962C8B-B14F-4D97-AF65-F5344CB8AC3E}">
        <p14:creationId xmlns:p14="http://schemas.microsoft.com/office/powerpoint/2010/main" val="38925567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029" y="818348"/>
            <a:ext cx="11114197" cy="5855639"/>
          </a:xfrm>
        </p:spPr>
        <p:txBody>
          <a:bodyPr>
            <a:noAutofit/>
          </a:bodyPr>
          <a:lstStyle/>
          <a:p>
            <a:pPr marL="0" indent="0">
              <a:buNone/>
            </a:pPr>
            <a:r>
              <a:rPr lang="en-US" sz="1800" b="1" dirty="0">
                <a:latin typeface="Arial" panose="020B0604020202020204" pitchFamily="34" charset="0"/>
                <a:cs typeface="Arial" panose="020B0604020202020204" pitchFamily="34" charset="0"/>
              </a:rPr>
              <a:t>Risks:</a:t>
            </a:r>
          </a:p>
          <a:p>
            <a:r>
              <a:rPr lang="en-US" sz="1800" dirty="0">
                <a:latin typeface="Arial" panose="020B0604020202020204" pitchFamily="34" charset="0"/>
                <a:cs typeface="Arial" panose="020B0604020202020204" pitchFamily="34" charset="0"/>
              </a:rPr>
              <a:t>It poses minimum to no risk but in turn the expected outcomes will provide public health and safety benefits as it will aim to establish an understanding on whether there is a correlation on how risk is perceived and occupational injuries in laboratory settings compared to those in manufacturing.</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b="1" dirty="0">
              <a:latin typeface="Arial" panose="020B0604020202020204" pitchFamily="34" charset="0"/>
              <a:cs typeface="Arial" panose="020B0604020202020204" pitchFamily="34" charset="0"/>
            </a:endParaRP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IRB Approval:</a:t>
            </a:r>
          </a:p>
          <a:p>
            <a:r>
              <a:rPr lang="en-US" sz="1800" dirty="0">
                <a:latin typeface="Arial" panose="020B0604020202020204" pitchFamily="34" charset="0"/>
                <a:cs typeface="Arial" panose="020B0604020202020204" pitchFamily="34" charset="0"/>
              </a:rPr>
              <a:t>This study will be ran the Subject University Office of Research Integrity to collaborate that the research study is exempt via the Exempt Review process as it is a secondary data review and no people identifiers were collected, thus no identifiers will be included in the dataset for the purpose of the study.  </a:t>
            </a: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DE420ED6-B830-4728-BC51-474AB99C03A0}"/>
              </a:ext>
            </a:extLst>
          </p:cNvPr>
          <p:cNvSpPr txBox="1">
            <a:spLocks/>
          </p:cNvSpPr>
          <p:nvPr/>
        </p:nvSpPr>
        <p:spPr>
          <a:xfrm>
            <a:off x="537028" y="211016"/>
            <a:ext cx="11387250" cy="408416"/>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Risks and Approvals </a:t>
            </a:r>
          </a:p>
        </p:txBody>
      </p:sp>
    </p:spTree>
    <p:extLst>
      <p:ext uri="{BB962C8B-B14F-4D97-AF65-F5344CB8AC3E}">
        <p14:creationId xmlns:p14="http://schemas.microsoft.com/office/powerpoint/2010/main" val="16323468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REFERENCES</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91205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537029" y="211016"/>
            <a:ext cx="10515600" cy="607332"/>
          </a:xfrm>
          <a:solidFill>
            <a:srgbClr val="00B0F0"/>
          </a:solidFill>
        </p:spPr>
        <p:txBody>
          <a:bodyPr>
            <a:normAutofit/>
          </a:bodyPr>
          <a:lstStyle/>
          <a:p>
            <a:pPr algn="ctr"/>
            <a:r>
              <a:rPr lang="en-US" sz="2000" b="1" dirty="0">
                <a:latin typeface="Arial" panose="020B0604020202020204" pitchFamily="34" charset="0"/>
                <a:cs typeface="Arial" panose="020B0604020202020204" pitchFamily="34" charset="0"/>
              </a:rPr>
              <a:t>References</a:t>
            </a:r>
          </a:p>
        </p:txBody>
      </p:sp>
      <p:sp>
        <p:nvSpPr>
          <p:cNvPr id="6" name="Rectangle 5">
            <a:extLst>
              <a:ext uri="{FF2B5EF4-FFF2-40B4-BE49-F238E27FC236}">
                <a16:creationId xmlns:a16="http://schemas.microsoft.com/office/drawing/2014/main" id="{AE20B0FD-02FE-44F3-B9DE-A8329DE27B72}"/>
              </a:ext>
            </a:extLst>
          </p:cNvPr>
          <p:cNvSpPr/>
          <p:nvPr/>
        </p:nvSpPr>
        <p:spPr>
          <a:xfrm>
            <a:off x="537029" y="1068093"/>
            <a:ext cx="10585061" cy="4979825"/>
          </a:xfrm>
          <a:prstGeom prst="rect">
            <a:avLst/>
          </a:prstGeom>
        </p:spPr>
        <p:txBody>
          <a:bodyPr wrap="square">
            <a:spAutoFit/>
          </a:bodyPr>
          <a:lstStyle/>
          <a:p>
            <a:pPr>
              <a:lnSpc>
                <a:spcPct val="115000"/>
              </a:lnSpc>
              <a:spcAft>
                <a:spcPts val="800"/>
              </a:spcAft>
            </a:pPr>
            <a:r>
              <a:rPr lang="en-US" sz="1600" i="1" dirty="0">
                <a:latin typeface="Arial" panose="020B0604020202020204" pitchFamily="34" charset="0"/>
                <a:cs typeface="Arial" panose="020B0604020202020204" pitchFamily="34" charset="0"/>
              </a:rPr>
              <a:t>Cambridge University Press (2020).  Definition of lagging indicator. Cambridge Advanced Learner's Dictionary &amp; Thesaurus.</a:t>
            </a:r>
          </a:p>
          <a:p>
            <a:pPr>
              <a:lnSpc>
                <a:spcPct val="115000"/>
              </a:lnSpc>
              <a:spcAft>
                <a:spcPts val="800"/>
              </a:spcAft>
            </a:pPr>
            <a:endParaRPr lang="en-US" sz="1600" i="1" dirty="0">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800"/>
              </a:spcAft>
            </a:pPr>
            <a:r>
              <a:rPr lang="en-US" sz="1600" i="1" dirty="0">
                <a:latin typeface="Arial" panose="020B0604020202020204" pitchFamily="34" charset="0"/>
                <a:ea typeface="Calibri" panose="020F0502020204030204" pitchFamily="34" charset="0"/>
                <a:cs typeface="Arial" panose="020B0604020202020204" pitchFamily="34" charset="0"/>
              </a:rPr>
              <a:t>National Safety Council (2018, 2017).  Injury Facts. Retrieved from:  https://injuryfacts.nsc.org.</a:t>
            </a:r>
          </a:p>
          <a:p>
            <a:endParaRPr lang="en-US" sz="1600" i="1"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Occupational Safety and Health Administration (OSHA) (2001). Recording and Reporting Occupational Injuries and Illness, 29 C.F.R.§1904.7 Subpart C.    </a:t>
            </a:r>
          </a:p>
          <a:p>
            <a:endParaRPr lang="en-US" sz="1600" i="1"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U.S. Bureau of Labor Statistics (2016). Current Population Survey. Census of Fatal Occupational Injuries.</a:t>
            </a:r>
          </a:p>
          <a:p>
            <a:endParaRPr lang="en-US" sz="1600"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U.S. Bureau of Labor Statistics (2020). Copyrights, publications, licensing and data protection</a:t>
            </a:r>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hlinkClick r:id="rId2">
                  <a:extLst>
                    <a:ext uri="{A12FA001-AC4F-418D-AE19-62706E023703}">
                      <ahyp:hlinkClr xmlns="" xmlns:ahyp="http://schemas.microsoft.com/office/drawing/2018/hyperlinkcolor" val="tx"/>
                    </a:ext>
                  </a:extLst>
                </a:hlinkClick>
              </a:rPr>
              <a:t>https://www.bls.gov/opub</a:t>
            </a:r>
          </a:p>
          <a:p>
            <a:endParaRPr lang="en-US" sz="1600" i="1"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U.S. Bureau of Labor Statistics (2020). Multi-screen data search for Injuries, Illnesses and Fatalities Data from 2011-2018. </a:t>
            </a:r>
            <a:r>
              <a:rPr lang="en-US" sz="1600" dirty="0">
                <a:latin typeface="Arial" panose="020B0604020202020204" pitchFamily="34" charset="0"/>
                <a:cs typeface="Arial" panose="020B0604020202020204" pitchFamily="34" charset="0"/>
                <a:hlinkClick r:id="rId3">
                  <a:extLst>
                    <a:ext uri="{A12FA001-AC4F-418D-AE19-62706E023703}">
                      <ahyp:hlinkClr xmlns="" xmlns:ahyp="http://schemas.microsoft.com/office/drawing/2018/hyperlinkcolor" val="tx"/>
                    </a:ext>
                  </a:extLst>
                </a:hlinkClick>
              </a:rPr>
              <a:t>https://www.bls.gov/iif/data.htm</a:t>
            </a:r>
            <a:r>
              <a:rPr lang="en-US" sz="16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807424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428874" y="953729"/>
            <a:ext cx="11350171" cy="2379406"/>
          </a:xfrm>
          <a:prstGeom prst="rect">
            <a:avLst/>
          </a:prstGeom>
          <a:ln>
            <a:solidFill>
              <a:schemeClr val="tx1"/>
            </a:solidFill>
            <a:extLst>
              <a:ext uri="{C807C97D-BFC1-408E-A445-0C87EB9F89A2}">
                <ask:lineSketchStyleProps xmlns="" xmlns:ask="http://schemas.microsoft.com/office/drawing/2018/sketchyshapes" sd="1414897257">
                  <a:custGeom>
                    <a:avLst/>
                    <a:gdLst>
                      <a:gd name="connsiteX0" fmla="*/ 0 w 11350171"/>
                      <a:gd name="connsiteY0" fmla="*/ 0 h 2379406"/>
                      <a:gd name="connsiteX1" fmla="*/ 11350171 w 11350171"/>
                      <a:gd name="connsiteY1" fmla="*/ 0 h 2379406"/>
                      <a:gd name="connsiteX2" fmla="*/ 11350171 w 11350171"/>
                      <a:gd name="connsiteY2" fmla="*/ 2379406 h 2379406"/>
                      <a:gd name="connsiteX3" fmla="*/ 0 w 11350171"/>
                      <a:gd name="connsiteY3" fmla="*/ 2379406 h 2379406"/>
                      <a:gd name="connsiteX4" fmla="*/ 0 w 11350171"/>
                      <a:gd name="connsiteY4" fmla="*/ 0 h 2379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171" h="2379406" fill="none" extrusionOk="0">
                        <a:moveTo>
                          <a:pt x="0" y="0"/>
                        </a:moveTo>
                        <a:cubicBezTo>
                          <a:pt x="2868456" y="145639"/>
                          <a:pt x="8806270" y="-94922"/>
                          <a:pt x="11350171" y="0"/>
                        </a:cubicBezTo>
                        <a:cubicBezTo>
                          <a:pt x="11334251" y="552989"/>
                          <a:pt x="11216706" y="1737305"/>
                          <a:pt x="11350171" y="2379406"/>
                        </a:cubicBezTo>
                        <a:cubicBezTo>
                          <a:pt x="7672891" y="2318980"/>
                          <a:pt x="1210525" y="2396186"/>
                          <a:pt x="0" y="2379406"/>
                        </a:cubicBezTo>
                        <a:cubicBezTo>
                          <a:pt x="-2672" y="1671571"/>
                          <a:pt x="-111689" y="431924"/>
                          <a:pt x="0" y="0"/>
                        </a:cubicBezTo>
                        <a:close/>
                      </a:path>
                      <a:path w="11350171" h="2379406" stroke="0" extrusionOk="0">
                        <a:moveTo>
                          <a:pt x="0" y="0"/>
                        </a:moveTo>
                        <a:cubicBezTo>
                          <a:pt x="3314015" y="102593"/>
                          <a:pt x="9044969" y="102327"/>
                          <a:pt x="11350171" y="0"/>
                        </a:cubicBezTo>
                        <a:cubicBezTo>
                          <a:pt x="11385857" y="749061"/>
                          <a:pt x="11220114" y="2072873"/>
                          <a:pt x="11350171" y="2379406"/>
                        </a:cubicBezTo>
                        <a:cubicBezTo>
                          <a:pt x="9384540" y="2366541"/>
                          <a:pt x="2598976" y="2505492"/>
                          <a:pt x="0" y="2379406"/>
                        </a:cubicBezTo>
                        <a:cubicBezTo>
                          <a:pt x="-91385" y="1959336"/>
                          <a:pt x="121373" y="1004374"/>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Arial" panose="020B0604020202020204" pitchFamily="34" charset="0"/>
                <a:cs typeface="Arial" panose="020B0604020202020204" pitchFamily="34" charset="0"/>
              </a:rPr>
              <a:t>Aim 1:  </a:t>
            </a:r>
          </a:p>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To examine </a:t>
            </a:r>
            <a:r>
              <a:rPr lang="en-US" sz="1800" b="1" dirty="0">
                <a:latin typeface="Arial" panose="020B0604020202020204" pitchFamily="34" charset="0"/>
                <a:cs typeface="Arial" panose="020B0604020202020204" pitchFamily="34" charset="0"/>
              </a:rPr>
              <a:t>the likelihood that risk perception is higher in </a:t>
            </a:r>
            <a:r>
              <a:rPr lang="en-US" sz="1800" b="1" dirty="0" smtClean="0">
                <a:latin typeface="Arial" panose="020B0604020202020204" pitchFamily="34" charset="0"/>
                <a:cs typeface="Arial" panose="020B0604020202020204" pitchFamily="34" charset="0"/>
              </a:rPr>
              <a:t>professionals </a:t>
            </a:r>
            <a:r>
              <a:rPr lang="en-US" sz="1800" b="1" dirty="0">
                <a:latin typeface="Arial" panose="020B0604020202020204" pitchFamily="34" charset="0"/>
                <a:cs typeface="Arial" panose="020B0604020202020204" pitchFamily="34" charset="0"/>
              </a:rPr>
              <a:t>that </a:t>
            </a:r>
            <a:r>
              <a:rPr lang="en-US" sz="1800" b="1" dirty="0" smtClean="0">
                <a:latin typeface="Arial" panose="020B0604020202020204" pitchFamily="34" charset="0"/>
                <a:cs typeface="Arial" panose="020B0604020202020204" pitchFamily="34" charset="0"/>
              </a:rPr>
              <a:t>do not have innate experience </a:t>
            </a:r>
            <a:r>
              <a:rPr lang="en-US" sz="1800" b="1" dirty="0">
                <a:latin typeface="Arial" panose="020B0604020202020204" pitchFamily="34" charset="0"/>
                <a:cs typeface="Arial" panose="020B0604020202020204" pitchFamily="34" charset="0"/>
              </a:rPr>
              <a:t>with previous injuries/fatalities. </a:t>
            </a:r>
          </a:p>
          <a:p>
            <a:pPr marL="0" indent="0">
              <a:buFont typeface="Arial" panose="020B0604020202020204" pitchFamily="34" charset="0"/>
              <a:buNone/>
            </a:pPr>
            <a:endParaRPr lang="en-US" sz="1800" b="1"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Will evaluate:  </a:t>
            </a:r>
          </a:p>
          <a:p>
            <a:pPr marL="0" indent="0">
              <a:buFont typeface="Arial" panose="020B0604020202020204" pitchFamily="34" charset="0"/>
              <a:buNone/>
            </a:pPr>
            <a:r>
              <a:rPr lang="en-US" sz="1600" dirty="0">
                <a:latin typeface="Arial" panose="020B0604020202020204" pitchFamily="34" charset="0"/>
                <a:cs typeface="Arial" panose="020B0604020202020204" pitchFamily="34" charset="0"/>
                <a:sym typeface="Wingdings" panose="05000000000000000000" pitchFamily="2" charset="2"/>
              </a:rPr>
              <a:t>  </a:t>
            </a:r>
            <a:r>
              <a:rPr lang="en-US" sz="1600" dirty="0">
                <a:latin typeface="Arial" panose="020B0604020202020204" pitchFamily="34" charset="0"/>
                <a:cs typeface="Arial" panose="020B0604020202020204" pitchFamily="34" charset="0"/>
              </a:rPr>
              <a:t>if the effect of variables such as: Length of service, Age, Gender, Country of Origin, Type of work has on risk perception.</a:t>
            </a:r>
          </a:p>
          <a:p>
            <a:pPr marL="625475" indent="-625475">
              <a:buFont typeface="Arial" panose="020B0604020202020204" pitchFamily="34" charset="0"/>
              <a:buNone/>
            </a:pPr>
            <a:endParaRPr lang="en-US" sz="1800" b="1" dirty="0">
              <a:latin typeface="Arial" panose="020B0604020202020204" pitchFamily="34" charset="0"/>
              <a:cs typeface="Arial" panose="020B0604020202020204" pitchFamily="34" charset="0"/>
            </a:endParaRPr>
          </a:p>
        </p:txBody>
      </p:sp>
      <p:sp>
        <p:nvSpPr>
          <p:cNvPr id="11" name="Title 1">
            <a:extLst>
              <a:ext uri="{FF2B5EF4-FFF2-40B4-BE49-F238E27FC236}">
                <a16:creationId xmlns:a16="http://schemas.microsoft.com/office/drawing/2014/main" id="{B1DC8F07-C72B-452C-A31A-477974197AF0}"/>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Specific Aims </a:t>
            </a:r>
          </a:p>
        </p:txBody>
      </p:sp>
      <p:sp>
        <p:nvSpPr>
          <p:cNvPr id="8" name="Content Placeholder 2">
            <a:extLst>
              <a:ext uri="{FF2B5EF4-FFF2-40B4-BE49-F238E27FC236}">
                <a16:creationId xmlns:a16="http://schemas.microsoft.com/office/drawing/2014/main" id="{70FAEBE0-BD4F-4ED5-AA7F-1A90D9A759BE}"/>
              </a:ext>
            </a:extLst>
          </p:cNvPr>
          <p:cNvSpPr txBox="1">
            <a:spLocks/>
          </p:cNvSpPr>
          <p:nvPr/>
        </p:nvSpPr>
        <p:spPr>
          <a:xfrm>
            <a:off x="428874" y="3609318"/>
            <a:ext cx="11350171" cy="2492877"/>
          </a:xfrm>
          <a:prstGeom prst="rect">
            <a:avLst/>
          </a:prstGeom>
          <a:ln>
            <a:solidFill>
              <a:schemeClr val="tx1"/>
            </a:solidFill>
            <a:extLst>
              <a:ext uri="{C807C97D-BFC1-408E-A445-0C87EB9F89A2}">
                <ask:lineSketchStyleProps xmlns="" xmlns:ask="http://schemas.microsoft.com/office/drawing/2018/sketchyshapes" sd="2680392773">
                  <a:custGeom>
                    <a:avLst/>
                    <a:gdLst>
                      <a:gd name="connsiteX0" fmla="*/ 0 w 11242017"/>
                      <a:gd name="connsiteY0" fmla="*/ 0 h 2492877"/>
                      <a:gd name="connsiteX1" fmla="*/ 11242017 w 11242017"/>
                      <a:gd name="connsiteY1" fmla="*/ 0 h 2492877"/>
                      <a:gd name="connsiteX2" fmla="*/ 11242017 w 11242017"/>
                      <a:gd name="connsiteY2" fmla="*/ 2492877 h 2492877"/>
                      <a:gd name="connsiteX3" fmla="*/ 0 w 11242017"/>
                      <a:gd name="connsiteY3" fmla="*/ 2492877 h 2492877"/>
                      <a:gd name="connsiteX4" fmla="*/ 0 w 11242017"/>
                      <a:gd name="connsiteY4" fmla="*/ 0 h 2492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017" h="2492877" fill="none" extrusionOk="0">
                        <a:moveTo>
                          <a:pt x="0" y="0"/>
                        </a:moveTo>
                        <a:cubicBezTo>
                          <a:pt x="2595587" y="82668"/>
                          <a:pt x="8468215" y="-122310"/>
                          <a:pt x="11242017" y="0"/>
                        </a:cubicBezTo>
                        <a:cubicBezTo>
                          <a:pt x="11301281" y="492680"/>
                          <a:pt x="11187023" y="1259566"/>
                          <a:pt x="11242017" y="2492877"/>
                        </a:cubicBezTo>
                        <a:cubicBezTo>
                          <a:pt x="8714440" y="2609132"/>
                          <a:pt x="2493908" y="2437793"/>
                          <a:pt x="0" y="2492877"/>
                        </a:cubicBezTo>
                        <a:cubicBezTo>
                          <a:pt x="-92912" y="1728984"/>
                          <a:pt x="-140985" y="727719"/>
                          <a:pt x="0" y="0"/>
                        </a:cubicBezTo>
                        <a:close/>
                      </a:path>
                      <a:path w="11242017" h="2492877" stroke="0" extrusionOk="0">
                        <a:moveTo>
                          <a:pt x="0" y="0"/>
                        </a:moveTo>
                        <a:cubicBezTo>
                          <a:pt x="4786642" y="157823"/>
                          <a:pt x="7081476" y="82248"/>
                          <a:pt x="11242017" y="0"/>
                        </a:cubicBezTo>
                        <a:cubicBezTo>
                          <a:pt x="11242923" y="437731"/>
                          <a:pt x="11222202" y="2121349"/>
                          <a:pt x="11242017" y="2492877"/>
                        </a:cubicBezTo>
                        <a:cubicBezTo>
                          <a:pt x="9310686" y="2613453"/>
                          <a:pt x="4974243" y="2341373"/>
                          <a:pt x="0" y="2492877"/>
                        </a:cubicBezTo>
                        <a:cubicBezTo>
                          <a:pt x="117216" y="1732074"/>
                          <a:pt x="-87929" y="839156"/>
                          <a:pt x="0" y="0"/>
                        </a:cubicBezTo>
                        <a:close/>
                      </a:path>
                    </a:pathLst>
                  </a:custGeom>
                  <ask:type>
                    <ask:lineSketchNone/>
                  </ask:type>
                </ask:lineSketchStyleProps>
              </a:ext>
            </a:extLst>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25475" indent="-625475">
              <a:buFont typeface="Arial" panose="020B0604020202020204" pitchFamily="34" charset="0"/>
              <a:buNone/>
            </a:pPr>
            <a:r>
              <a:rPr lang="en-US" sz="1800" b="1" dirty="0">
                <a:latin typeface="Arial" panose="020B0604020202020204" pitchFamily="34" charset="0"/>
                <a:cs typeface="Arial" panose="020B0604020202020204" pitchFamily="34" charset="0"/>
              </a:rPr>
              <a:t>Aim2:  </a:t>
            </a:r>
          </a:p>
          <a:p>
            <a:pPr marL="625475" indent="-625475">
              <a:buFont typeface="Arial" panose="020B0604020202020204" pitchFamily="34" charset="0"/>
              <a:buNone/>
            </a:pPr>
            <a:r>
              <a:rPr lang="en-US" sz="1800" dirty="0">
                <a:latin typeface="Arial" panose="020B0604020202020204" pitchFamily="34" charset="0"/>
                <a:cs typeface="Arial" panose="020B0604020202020204" pitchFamily="34" charset="0"/>
              </a:rPr>
              <a:t>To examine </a:t>
            </a:r>
            <a:r>
              <a:rPr lang="en-US" sz="1800" b="1" dirty="0">
                <a:latin typeface="Arial" panose="020B0604020202020204" pitchFamily="34" charset="0"/>
                <a:cs typeface="Arial" panose="020B0604020202020204" pitchFamily="34" charset="0"/>
              </a:rPr>
              <a:t>the likelihood that laboratory professionals in educational</a:t>
            </a:r>
            <a:r>
              <a:rPr lang="en-US" sz="1800" dirty="0">
                <a:latin typeface="Arial" panose="020B0604020202020204" pitchFamily="34" charset="0"/>
                <a:cs typeface="Arial" panose="020B0604020202020204" pitchFamily="34" charset="0"/>
              </a:rPr>
              <a:t> (i.e.: Higher Education) </a:t>
            </a:r>
            <a:r>
              <a:rPr lang="en-US" sz="1800" b="1" dirty="0">
                <a:latin typeface="Arial" panose="020B0604020202020204" pitchFamily="34" charset="0"/>
                <a:cs typeface="Arial" panose="020B0604020202020204" pitchFamily="34" charset="0"/>
              </a:rPr>
              <a:t>and</a:t>
            </a:r>
          </a:p>
          <a:p>
            <a:pPr marL="625475" indent="-625475">
              <a:buFont typeface="Arial" panose="020B0604020202020204" pitchFamily="34" charset="0"/>
              <a:buNone/>
            </a:pPr>
            <a:r>
              <a:rPr lang="en-US" sz="1800" b="1" dirty="0">
                <a:latin typeface="Arial" panose="020B0604020202020204" pitchFamily="34" charset="0"/>
                <a:cs typeface="Arial" panose="020B0604020202020204" pitchFamily="34" charset="0"/>
              </a:rPr>
              <a:t>Health care institutions have a</a:t>
            </a: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lower incident experience than those in manufacturing. </a:t>
            </a:r>
          </a:p>
          <a:p>
            <a:pPr marL="625475" indent="-625475">
              <a:buFont typeface="Arial" panose="020B0604020202020204" pitchFamily="34" charset="0"/>
              <a:buNone/>
            </a:pPr>
            <a:endParaRPr lang="en-US" sz="1800" b="1" dirty="0">
              <a:latin typeface="Arial" panose="020B0604020202020204" pitchFamily="34" charset="0"/>
              <a:cs typeface="Arial" panose="020B0604020202020204" pitchFamily="34" charset="0"/>
            </a:endParaRPr>
          </a:p>
          <a:p>
            <a:pPr marL="625475" indent="-625475">
              <a:buFont typeface="Arial" panose="020B0604020202020204" pitchFamily="34" charset="0"/>
              <a:buNone/>
            </a:pPr>
            <a:r>
              <a:rPr lang="en-US" sz="1800" dirty="0">
                <a:latin typeface="Arial" panose="020B0604020202020204" pitchFamily="34" charset="0"/>
                <a:cs typeface="Arial" panose="020B0604020202020204" pitchFamily="34" charset="0"/>
              </a:rPr>
              <a:t>Will evaluate:  </a:t>
            </a:r>
          </a:p>
          <a:p>
            <a:pPr>
              <a:buFont typeface="Wingdings" panose="05000000000000000000" pitchFamily="2" charset="2"/>
              <a:buChar char="à"/>
            </a:pPr>
            <a:r>
              <a:rPr lang="en-US" sz="1600" dirty="0">
                <a:latin typeface="Arial" panose="020B0604020202020204" pitchFamily="34" charset="0"/>
                <a:cs typeface="Arial" panose="020B0604020202020204" pitchFamily="34" charset="0"/>
              </a:rPr>
              <a:t>if there is a correlation between occupational injuries, illnesses and fatalities of laboratory professionals in educational and health care institutions and manufacturing.    </a:t>
            </a:r>
          </a:p>
        </p:txBody>
      </p:sp>
    </p:spTree>
    <p:extLst>
      <p:ext uri="{BB962C8B-B14F-4D97-AF65-F5344CB8AC3E}">
        <p14:creationId xmlns:p14="http://schemas.microsoft.com/office/powerpoint/2010/main" val="10814556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573261" y="363305"/>
            <a:ext cx="11267286" cy="2210990"/>
          </a:xfrm>
          <a:prstGeom prst="rect">
            <a:avLst/>
          </a:prstGeom>
        </p:spPr>
        <p:txBody>
          <a:bodyPr wrap="square">
            <a:spAutoFit/>
          </a:bodyPr>
          <a:lstStyle/>
          <a:p>
            <a:pPr algn="ctr">
              <a:lnSpc>
                <a:spcPct val="115000"/>
              </a:lnSpc>
              <a:spcAft>
                <a:spcPts val="1000"/>
              </a:spcAft>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Figures</a:t>
            </a:r>
            <a:endParaRPr lang="en-US" sz="2400" dirty="0">
              <a:latin typeface="Arial" panose="020B0604020202020204" pitchFamily="34" charset="0"/>
              <a:ea typeface="Calibri" panose="020F0502020204030204" pitchFamily="34" charset="0"/>
              <a:cs typeface="Arial" panose="020B0604020202020204" pitchFamily="34" charset="0"/>
            </a:endParaRPr>
          </a:p>
          <a:p>
            <a:pPr marL="457200" marR="0" indent="-457200">
              <a:lnSpc>
                <a:spcPct val="115000"/>
              </a:lnSpc>
              <a:spcBef>
                <a:spcPts val="0"/>
              </a:spcBef>
              <a:spcAft>
                <a:spcPts val="0"/>
              </a:spcAft>
            </a:pPr>
            <a:endParaRPr lang="en-US" i="1"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457200" marR="0" indent="-457200">
              <a:lnSpc>
                <a:spcPct val="115000"/>
              </a:lnSpc>
              <a:spcBef>
                <a:spcPts val="0"/>
              </a:spcBef>
              <a:spcAft>
                <a:spcPts val="0"/>
              </a:spcAft>
            </a:pPr>
            <a:r>
              <a:rPr lang="en-US"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1</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dirty="0">
                <a:latin typeface="Arial" panose="020B0604020202020204" pitchFamily="34" charset="0"/>
                <a:cs typeface="Arial" panose="020B0604020202020204" pitchFamily="34" charset="0"/>
              </a:rPr>
              <a:t>Graphical Representation of Hypothesis</a:t>
            </a:r>
            <a:r>
              <a:rPr lang="en-US" dirty="0">
                <a:latin typeface="Arial" panose="020B0604020202020204" pitchFamily="34" charset="0"/>
                <a:cs typeface="Arial" panose="020B0604020202020204" pitchFamily="34" charset="0"/>
              </a:rPr>
              <a:t>.  </a:t>
            </a:r>
          </a:p>
          <a:p>
            <a:pPr marL="457200" marR="0" indent="-457200">
              <a:lnSpc>
                <a:spcPct val="115000"/>
              </a:lnSpc>
              <a:spcBef>
                <a:spcPts val="0"/>
              </a:spcBef>
              <a:spcAft>
                <a:spcPts val="0"/>
              </a:spcAft>
            </a:pPr>
            <a:endParaRPr lang="en-US" dirty="0">
              <a:latin typeface="Arial" panose="020B0604020202020204" pitchFamily="34" charset="0"/>
              <a:ea typeface="Calibri" panose="020F0502020204030204" pitchFamily="34" charset="0"/>
              <a:cs typeface="Arial" panose="020B0604020202020204" pitchFamily="34" charset="0"/>
            </a:endParaRPr>
          </a:p>
          <a:p>
            <a:pPr marL="457200" indent="-457200">
              <a:lnSpc>
                <a:spcPct val="115000"/>
              </a:lnSpc>
            </a:pPr>
            <a:r>
              <a:rPr lang="en-US"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2</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dirty="0">
                <a:latin typeface="Arial" panose="020B0604020202020204" pitchFamily="34" charset="0"/>
                <a:cs typeface="Arial" panose="020B0604020202020204" pitchFamily="34" charset="0"/>
              </a:rPr>
              <a:t>Risk Perception Model</a:t>
            </a:r>
            <a:r>
              <a:rPr lang="en-US" dirty="0">
                <a:latin typeface="Arial" panose="020B0604020202020204" pitchFamily="34" charset="0"/>
                <a:cs typeface="Arial" panose="020B0604020202020204" pitchFamily="34" charset="0"/>
              </a:rPr>
              <a:t>.  </a:t>
            </a:r>
          </a:p>
          <a:p>
            <a:pPr marL="457200" marR="0" indent="-457200">
              <a:lnSpc>
                <a:spcPct val="115000"/>
              </a:lnSpc>
              <a:spcBef>
                <a:spcPts val="0"/>
              </a:spcBef>
              <a:spcAft>
                <a:spcPts val="0"/>
              </a:spcAft>
            </a:pPr>
            <a:endParaRPr lang="en-US" dirty="0">
              <a:latin typeface="Arial" panose="020B0604020202020204" pitchFamily="34" charset="0"/>
              <a:ea typeface="Calibri" panose="020F0502020204030204" pitchFamily="34" charset="0"/>
              <a:cs typeface="Arial" panose="020B0604020202020204" pitchFamily="34" charset="0"/>
            </a:endParaRPr>
          </a:p>
        </p:txBody>
      </p:sp>
      <p:sp>
        <p:nvSpPr>
          <p:cNvPr id="3" name="Title 1">
            <a:extLst>
              <a:ext uri="{FF2B5EF4-FFF2-40B4-BE49-F238E27FC236}">
                <a16:creationId xmlns:a16="http://schemas.microsoft.com/office/drawing/2014/main" id="{942CE3BE-8410-45DD-8AF3-F24C306F8F52}"/>
              </a:ext>
            </a:extLst>
          </p:cNvPr>
          <p:cNvSpPr>
            <a:spLocks noGrp="1"/>
          </p:cNvSpPr>
          <p:nvPr>
            <p:ph type="title"/>
          </p:nvPr>
        </p:nvSpPr>
        <p:spPr>
          <a:xfrm>
            <a:off x="537029" y="211016"/>
            <a:ext cx="10515600" cy="607332"/>
          </a:xfrm>
          <a:solidFill>
            <a:srgbClr val="00B0F0"/>
          </a:solidFill>
        </p:spPr>
        <p:txBody>
          <a:bodyPr>
            <a:normAutofit/>
          </a:bodyPr>
          <a:lstStyle/>
          <a:p>
            <a:pPr algn="ctr"/>
            <a:r>
              <a:rPr lang="en-US" sz="2000" b="1" dirty="0">
                <a:latin typeface="Arial" panose="020B0604020202020204" pitchFamily="34" charset="0"/>
                <a:cs typeface="Arial" panose="020B0604020202020204" pitchFamily="34" charset="0"/>
              </a:rPr>
              <a:t>Figures</a:t>
            </a:r>
          </a:p>
        </p:txBody>
      </p:sp>
    </p:spTree>
    <p:extLst>
      <p:ext uri="{BB962C8B-B14F-4D97-AF65-F5344CB8AC3E}">
        <p14:creationId xmlns:p14="http://schemas.microsoft.com/office/powerpoint/2010/main" val="3662038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3C5DE3-8097-4301-AF74-0A4E31BD0EA7}"/>
              </a:ext>
            </a:extLst>
          </p:cNvPr>
          <p:cNvSpPr txBox="1"/>
          <p:nvPr/>
        </p:nvSpPr>
        <p:spPr>
          <a:xfrm>
            <a:off x="747185" y="1007706"/>
            <a:ext cx="7408507" cy="203132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Table 1 </a:t>
            </a:r>
          </a:p>
          <a:p>
            <a:r>
              <a:rPr lang="en-US" i="1" dirty="0">
                <a:latin typeface="Arial" panose="020B0604020202020204" pitchFamily="34" charset="0"/>
                <a:cs typeface="Arial" panose="020B0604020202020204" pitchFamily="34" charset="0"/>
              </a:rPr>
              <a:t>Dependent and Independent Variables.</a:t>
            </a:r>
          </a:p>
          <a:p>
            <a:endParaRPr lang="en-US" i="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Table 2 </a:t>
            </a:r>
          </a:p>
          <a:p>
            <a:r>
              <a:rPr lang="en-US" i="1" dirty="0">
                <a:latin typeface="Arial" panose="020B0604020202020204" pitchFamily="34" charset="0"/>
                <a:cs typeface="Arial" panose="020B0604020202020204" pitchFamily="34" charset="0"/>
              </a:rPr>
              <a:t>Description of Independent Variables.</a:t>
            </a:r>
          </a:p>
          <a:p>
            <a:endParaRPr lang="en-US" i="1" dirty="0">
              <a:latin typeface="Arial" panose="020B0604020202020204" pitchFamily="34" charset="0"/>
              <a:cs typeface="Arial" panose="020B0604020202020204" pitchFamily="34" charset="0"/>
            </a:endParaRPr>
          </a:p>
          <a:p>
            <a:endParaRPr lang="en-US" i="1"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288F8996-F02B-432D-B5FB-EE9342C4E130}"/>
              </a:ext>
            </a:extLst>
          </p:cNvPr>
          <p:cNvSpPr>
            <a:spLocks noGrp="1"/>
          </p:cNvSpPr>
          <p:nvPr>
            <p:ph type="title"/>
          </p:nvPr>
        </p:nvSpPr>
        <p:spPr>
          <a:xfrm>
            <a:off x="537029" y="211016"/>
            <a:ext cx="10515600" cy="607332"/>
          </a:xfrm>
          <a:solidFill>
            <a:srgbClr val="00B0F0"/>
          </a:solidFill>
        </p:spPr>
        <p:txBody>
          <a:bodyPr>
            <a:normAutofit/>
          </a:bodyPr>
          <a:lstStyle/>
          <a:p>
            <a:pPr algn="ctr"/>
            <a:r>
              <a:rPr lang="en-US" sz="2000" b="1" dirty="0">
                <a:latin typeface="Arial" panose="020B0604020202020204" pitchFamily="34" charset="0"/>
                <a:cs typeface="Arial" panose="020B0604020202020204" pitchFamily="34" charset="0"/>
              </a:rPr>
              <a:t>Tables</a:t>
            </a:r>
          </a:p>
        </p:txBody>
      </p:sp>
    </p:spTree>
    <p:extLst>
      <p:ext uri="{BB962C8B-B14F-4D97-AF65-F5344CB8AC3E}">
        <p14:creationId xmlns:p14="http://schemas.microsoft.com/office/powerpoint/2010/main" val="1229588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a:extLst>
              <a:ext uri="{FF2B5EF4-FFF2-40B4-BE49-F238E27FC236}">
                <a16:creationId xmlns:a16="http://schemas.microsoft.com/office/drawing/2014/main" id="{385436B2-42EF-494B-B5A2-C1CD95CA5147}"/>
              </a:ext>
            </a:extLst>
          </p:cNvPr>
          <p:cNvGraphicFramePr>
            <a:graphicFrameLocks noChangeAspect="1"/>
          </p:cNvGraphicFramePr>
          <p:nvPr>
            <p:extLst>
              <p:ext uri="{D42A27DB-BD31-4B8C-83A1-F6EECF244321}">
                <p14:modId xmlns:p14="http://schemas.microsoft.com/office/powerpoint/2010/main" val="4200772561"/>
              </p:ext>
            </p:extLst>
          </p:nvPr>
        </p:nvGraphicFramePr>
        <p:xfrm>
          <a:off x="344488" y="79375"/>
          <a:ext cx="11268075" cy="6665913"/>
        </p:xfrm>
        <a:graphic>
          <a:graphicData uri="http://schemas.openxmlformats.org/presentationml/2006/ole">
            <mc:AlternateContent xmlns:mc="http://schemas.openxmlformats.org/markup-compatibility/2006">
              <mc:Choice xmlns:v="urn:schemas-microsoft-com:vml" Requires="v">
                <p:oleObj spid="_x0000_s2130" name="Worksheet" r:id="rId3" imgW="13883401" imgH="9753822" progId="Excel.Sheet.8">
                  <p:embed/>
                </p:oleObj>
              </mc:Choice>
              <mc:Fallback>
                <p:oleObj name="Worksheet" r:id="rId3" imgW="13883401" imgH="9753822" progId="Excel.Sheet.8">
                  <p:embed/>
                  <p:pic>
                    <p:nvPicPr>
                      <p:cNvPr id="0" name=""/>
                      <p:cNvPicPr/>
                      <p:nvPr/>
                    </p:nvPicPr>
                    <p:blipFill>
                      <a:blip r:embed="rId4"/>
                      <a:stretch>
                        <a:fillRect/>
                      </a:stretch>
                    </p:blipFill>
                    <p:spPr>
                      <a:xfrm>
                        <a:off x="344488" y="79375"/>
                        <a:ext cx="11268075" cy="6665913"/>
                      </a:xfrm>
                      <a:prstGeom prst="rect">
                        <a:avLst/>
                      </a:prstGeom>
                    </p:spPr>
                  </p:pic>
                </p:oleObj>
              </mc:Fallback>
            </mc:AlternateContent>
          </a:graphicData>
        </a:graphic>
      </p:graphicFrame>
    </p:spTree>
    <p:extLst>
      <p:ext uri="{BB962C8B-B14F-4D97-AF65-F5344CB8AC3E}">
        <p14:creationId xmlns:p14="http://schemas.microsoft.com/office/powerpoint/2010/main" val="20479446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7569" y="6250982"/>
            <a:ext cx="10515600" cy="516470"/>
          </a:xfrm>
        </p:spPr>
        <p:txBody>
          <a:bodyPr>
            <a:normAutofit/>
          </a:bodyPr>
          <a:lstStyle/>
          <a:p>
            <a:pPr marL="0" lvl="0" indent="0">
              <a:buNone/>
            </a:pPr>
            <a:endParaRPr lang="en-US" dirty="0"/>
          </a:p>
          <a:p>
            <a:pPr marL="0" lvl="0" indent="0">
              <a:buNone/>
            </a:pPr>
            <a:endParaRPr lang="en-US"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p:txBody>
      </p:sp>
      <p:grpSp>
        <p:nvGrpSpPr>
          <p:cNvPr id="47" name="Group 46"/>
          <p:cNvGrpSpPr/>
          <p:nvPr/>
        </p:nvGrpSpPr>
        <p:grpSpPr>
          <a:xfrm>
            <a:off x="420119" y="1643586"/>
            <a:ext cx="11614565" cy="3008626"/>
            <a:chOff x="434684" y="1643586"/>
            <a:chExt cx="11414874" cy="3008626"/>
          </a:xfrm>
        </p:grpSpPr>
        <p:sp>
          <p:nvSpPr>
            <p:cNvPr id="30" name="L-Shape 29"/>
            <p:cNvSpPr/>
            <p:nvPr/>
          </p:nvSpPr>
          <p:spPr>
            <a:xfrm rot="5400000">
              <a:off x="677584" y="3173260"/>
              <a:ext cx="1236052" cy="1721851"/>
            </a:xfrm>
            <a:prstGeom prst="corner">
              <a:avLst>
                <a:gd name="adj1" fmla="val 16120"/>
                <a:gd name="adj2" fmla="val 16110"/>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31" name="Freeform 30"/>
            <p:cNvSpPr/>
            <p:nvPr/>
          </p:nvSpPr>
          <p:spPr>
            <a:xfrm>
              <a:off x="570584" y="3587087"/>
              <a:ext cx="1968418" cy="1065123"/>
            </a:xfrm>
            <a:custGeom>
              <a:avLst/>
              <a:gdLst>
                <a:gd name="connsiteX0" fmla="*/ 0 w 1624309"/>
                <a:gd name="connsiteY0" fmla="*/ 0 h 1362607"/>
                <a:gd name="connsiteX1" fmla="*/ 1624309 w 1624309"/>
                <a:gd name="connsiteY1" fmla="*/ 0 h 1362607"/>
                <a:gd name="connsiteX2" fmla="*/ 1624309 w 1624309"/>
                <a:gd name="connsiteY2" fmla="*/ 1362607 h 1362607"/>
                <a:gd name="connsiteX3" fmla="*/ 0 w 1624309"/>
                <a:gd name="connsiteY3" fmla="*/ 1362607 h 1362607"/>
                <a:gd name="connsiteX4" fmla="*/ 0 w 1624309"/>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4309" h="1362607">
                  <a:moveTo>
                    <a:pt x="0" y="0"/>
                  </a:moveTo>
                  <a:lnTo>
                    <a:pt x="1624309" y="0"/>
                  </a:lnTo>
                  <a:lnTo>
                    <a:pt x="1624309"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117475" lvl="0" indent="-117475" algn="l" defTabSz="800100">
                <a:spcBef>
                  <a:spcPct val="0"/>
                </a:spcBef>
                <a:buFont typeface="Arial" panose="020B0604020202020204" pitchFamily="34" charset="0"/>
                <a:buChar char="•"/>
              </a:pPr>
              <a:r>
                <a:rPr lang="en-US" sz="1400" b="1" kern="1200" dirty="0">
                  <a:latin typeface="Arial" panose="020B0604020202020204" pitchFamily="34" charset="0"/>
                  <a:cs typeface="Arial" panose="020B0604020202020204" pitchFamily="34" charset="0"/>
                </a:rPr>
                <a:t>D1r approval.</a:t>
              </a:r>
            </a:p>
            <a:p>
              <a:pPr marL="117475" lvl="0" indent="-117475" algn="l" defTabSz="800100">
                <a:spcBef>
                  <a:spcPct val="0"/>
                </a:spcBef>
                <a:buFont typeface="Arial" panose="020B0604020202020204" pitchFamily="34" charset="0"/>
                <a:buChar char="•"/>
              </a:pPr>
              <a:r>
                <a:rPr lang="en-US" sz="1400" b="1" kern="1200" dirty="0">
                  <a:latin typeface="Arial" panose="020B0604020202020204" pitchFamily="34" charset="0"/>
                  <a:cs typeface="Arial" panose="020B0604020202020204" pitchFamily="34" charset="0"/>
                </a:rPr>
                <a:t>Send Update.</a:t>
              </a:r>
            </a:p>
            <a:p>
              <a:pPr marL="117475" lvl="0" indent="-117475" algn="l" defTabSz="800100">
                <a:spcBef>
                  <a:spcPct val="0"/>
                </a:spcBef>
                <a:buFont typeface="Arial" panose="020B0604020202020204" pitchFamily="34" charset="0"/>
                <a:buChar char="•"/>
              </a:pPr>
              <a:r>
                <a:rPr lang="en-US" sz="1400" b="1" kern="1200" dirty="0">
                  <a:latin typeface="Arial" panose="020B0604020202020204" pitchFamily="34" charset="0"/>
                  <a:cs typeface="Arial" panose="020B0604020202020204" pitchFamily="34" charset="0"/>
                </a:rPr>
                <a:t>Data source </a:t>
              </a:r>
              <a:r>
                <a:rPr lang="en-US" sz="1400" b="1" dirty="0">
                  <a:latin typeface="Arial" panose="020B0604020202020204" pitchFamily="34" charset="0"/>
                  <a:cs typeface="Arial" panose="020B0604020202020204" pitchFamily="34" charset="0"/>
                </a:rPr>
                <a:t>Feasibility  </a:t>
              </a:r>
            </a:p>
            <a:p>
              <a:pPr marL="117475" lvl="0" indent="-117475" algn="l" defTabSz="800100">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Project redesign</a:t>
              </a:r>
              <a:endParaRPr lang="en-US" sz="1400" b="1" kern="1200" dirty="0">
                <a:latin typeface="Arial" panose="020B0604020202020204" pitchFamily="34" charset="0"/>
                <a:cs typeface="Arial" panose="020B0604020202020204" pitchFamily="34" charset="0"/>
              </a:endParaRPr>
            </a:p>
            <a:p>
              <a:pPr lvl="0" algn="l" defTabSz="800100">
                <a:lnSpc>
                  <a:spcPct val="90000"/>
                </a:lnSpc>
                <a:spcBef>
                  <a:spcPct val="0"/>
                </a:spcBef>
                <a:spcAft>
                  <a:spcPct val="35000"/>
                </a:spcAft>
              </a:pPr>
              <a:r>
                <a:rPr lang="en-US" sz="1400" b="1" i="1" kern="1200" dirty="0">
                  <a:solidFill>
                    <a:srgbClr val="0070C0"/>
                  </a:solidFill>
                  <a:latin typeface="Arial" panose="020B0604020202020204" pitchFamily="34" charset="0"/>
                  <a:cs typeface="Arial" panose="020B0604020202020204" pitchFamily="34" charset="0"/>
                </a:rPr>
                <a:t>Jan- Feb’20</a:t>
              </a:r>
            </a:p>
          </p:txBody>
        </p:sp>
        <p:sp>
          <p:nvSpPr>
            <p:cNvPr id="32" name="Isosceles Triangle 31"/>
            <p:cNvSpPr/>
            <p:nvPr/>
          </p:nvSpPr>
          <p:spPr>
            <a:xfrm>
              <a:off x="1964999" y="3093330"/>
              <a:ext cx="45716" cy="117992"/>
            </a:xfrm>
            <a:prstGeom prst="triangle">
              <a:avLst>
                <a:gd name="adj" fmla="val 100000"/>
              </a:avLst>
            </a:prstGeom>
          </p:spPr>
          <p:style>
            <a:lnRef idx="2">
              <a:schemeClr val="accent3">
                <a:hueOff val="271060"/>
                <a:satOff val="10000"/>
                <a:lumOff val="-1471"/>
                <a:alphaOff val="0"/>
              </a:schemeClr>
            </a:lnRef>
            <a:fillRef idx="1">
              <a:schemeClr val="accent3">
                <a:hueOff val="271060"/>
                <a:satOff val="10000"/>
                <a:lumOff val="-1471"/>
                <a:alphaOff val="0"/>
              </a:schemeClr>
            </a:fillRef>
            <a:effectRef idx="0">
              <a:schemeClr val="accent3">
                <a:hueOff val="271060"/>
                <a:satOff val="10000"/>
                <a:lumOff val="-1471"/>
                <a:alphaOff val="0"/>
              </a:schemeClr>
            </a:effectRef>
            <a:fontRef idx="minor">
              <a:schemeClr val="lt1"/>
            </a:fontRef>
          </p:style>
        </p:sp>
        <p:sp>
          <p:nvSpPr>
            <p:cNvPr id="33" name="L-Shape 32"/>
            <p:cNvSpPr/>
            <p:nvPr/>
          </p:nvSpPr>
          <p:spPr>
            <a:xfrm rot="5400000">
              <a:off x="2524511" y="2881000"/>
              <a:ext cx="1418027" cy="1721851"/>
            </a:xfrm>
            <a:prstGeom prst="corner">
              <a:avLst>
                <a:gd name="adj1" fmla="val 16120"/>
                <a:gd name="adj2" fmla="val 16110"/>
              </a:avLst>
            </a:prstGeom>
          </p:spPr>
          <p:style>
            <a:lnRef idx="2">
              <a:schemeClr val="accent3">
                <a:hueOff val="542120"/>
                <a:satOff val="20000"/>
                <a:lumOff val="-2941"/>
                <a:alphaOff val="0"/>
              </a:schemeClr>
            </a:lnRef>
            <a:fillRef idx="1">
              <a:schemeClr val="accent3">
                <a:hueOff val="542120"/>
                <a:satOff val="20000"/>
                <a:lumOff val="-2941"/>
                <a:alphaOff val="0"/>
              </a:schemeClr>
            </a:fillRef>
            <a:effectRef idx="0">
              <a:schemeClr val="accent3">
                <a:hueOff val="542120"/>
                <a:satOff val="20000"/>
                <a:lumOff val="-2941"/>
                <a:alphaOff val="0"/>
              </a:schemeClr>
            </a:effectRef>
            <a:fontRef idx="minor">
              <a:schemeClr val="lt1"/>
            </a:fontRef>
          </p:style>
          <p:txBody>
            <a:bodyPr/>
            <a:lstStyle/>
            <a:p>
              <a:endParaRPr lang="en-US" dirty="0"/>
            </a:p>
          </p:txBody>
        </p:sp>
        <p:sp>
          <p:nvSpPr>
            <p:cNvPr id="34" name="Freeform 33"/>
            <p:cNvSpPr/>
            <p:nvPr/>
          </p:nvSpPr>
          <p:spPr>
            <a:xfrm>
              <a:off x="2543404" y="3203840"/>
              <a:ext cx="1554497" cy="1362607"/>
            </a:xfrm>
            <a:custGeom>
              <a:avLst/>
              <a:gdLst>
                <a:gd name="connsiteX0" fmla="*/ 0 w 1554497"/>
                <a:gd name="connsiteY0" fmla="*/ 0 h 1362607"/>
                <a:gd name="connsiteX1" fmla="*/ 1554497 w 1554497"/>
                <a:gd name="connsiteY1" fmla="*/ 0 h 1362607"/>
                <a:gd name="connsiteX2" fmla="*/ 1554497 w 1554497"/>
                <a:gd name="connsiteY2" fmla="*/ 1362607 h 1362607"/>
                <a:gd name="connsiteX3" fmla="*/ 0 w 1554497"/>
                <a:gd name="connsiteY3" fmla="*/ 1362607 h 1362607"/>
                <a:gd name="connsiteX4" fmla="*/ 0 w 1554497"/>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497" h="1362607">
                  <a:moveTo>
                    <a:pt x="0" y="0"/>
                  </a:moveTo>
                  <a:lnTo>
                    <a:pt x="1554497" y="0"/>
                  </a:lnTo>
                  <a:lnTo>
                    <a:pt x="1554497"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endParaRPr lang="en-US" sz="1600" b="1" i="1" kern="1200" dirty="0">
                <a:solidFill>
                  <a:srgbClr val="0070C0"/>
                </a:solidFill>
                <a:latin typeface="Arial" panose="020B0604020202020204" pitchFamily="34" charset="0"/>
                <a:cs typeface="Arial" panose="020B0604020202020204" pitchFamily="34" charset="0"/>
              </a:endParaRPr>
            </a:p>
          </p:txBody>
        </p:sp>
        <p:sp>
          <p:nvSpPr>
            <p:cNvPr id="35" name="Isosceles Triangle 34"/>
            <p:cNvSpPr/>
            <p:nvPr/>
          </p:nvSpPr>
          <p:spPr>
            <a:xfrm flipH="1">
              <a:off x="3955951" y="2908258"/>
              <a:ext cx="54762" cy="45716"/>
            </a:xfrm>
            <a:prstGeom prst="triangle">
              <a:avLst>
                <a:gd name="adj" fmla="val 100000"/>
              </a:avLst>
            </a:prstGeom>
          </p:spPr>
          <p:style>
            <a:lnRef idx="2">
              <a:schemeClr val="accent3">
                <a:hueOff val="813180"/>
                <a:satOff val="30000"/>
                <a:lumOff val="-4412"/>
                <a:alphaOff val="0"/>
              </a:schemeClr>
            </a:lnRef>
            <a:fillRef idx="1">
              <a:schemeClr val="accent3">
                <a:hueOff val="813180"/>
                <a:satOff val="30000"/>
                <a:lumOff val="-4412"/>
                <a:alphaOff val="0"/>
              </a:schemeClr>
            </a:fillRef>
            <a:effectRef idx="0">
              <a:schemeClr val="accent3">
                <a:hueOff val="813180"/>
                <a:satOff val="30000"/>
                <a:lumOff val="-4412"/>
                <a:alphaOff val="0"/>
              </a:schemeClr>
            </a:effectRef>
            <a:fontRef idx="minor">
              <a:schemeClr val="lt1"/>
            </a:fontRef>
          </p:style>
        </p:sp>
        <p:sp>
          <p:nvSpPr>
            <p:cNvPr id="36" name="L-Shape 35"/>
            <p:cNvSpPr/>
            <p:nvPr/>
          </p:nvSpPr>
          <p:spPr>
            <a:xfrm rot="5400000">
              <a:off x="4547888" y="2448429"/>
              <a:ext cx="1247102" cy="1721851"/>
            </a:xfrm>
            <a:prstGeom prst="corner">
              <a:avLst>
                <a:gd name="adj1" fmla="val 16120"/>
                <a:gd name="adj2" fmla="val 16110"/>
              </a:avLst>
            </a:prstGeom>
            <a:solidFill>
              <a:schemeClr val="tx1">
                <a:lumMod val="65000"/>
                <a:lumOff val="35000"/>
              </a:schemeClr>
            </a:solidFill>
            <a:ln>
              <a:solidFill>
                <a:schemeClr val="tx1">
                  <a:lumMod val="65000"/>
                  <a:lumOff val="35000"/>
                </a:schemeClr>
              </a:solidFill>
            </a:ln>
          </p:spPr>
          <p:style>
            <a:lnRef idx="2">
              <a:scrgbClr r="0" g="0" b="0"/>
            </a:lnRef>
            <a:fillRef idx="1">
              <a:scrgbClr r="0" g="0" b="0"/>
            </a:fillRef>
            <a:effectRef idx="0">
              <a:schemeClr val="accent3">
                <a:hueOff val="1084240"/>
                <a:satOff val="40000"/>
                <a:lumOff val="-5882"/>
                <a:alphaOff val="0"/>
              </a:schemeClr>
            </a:effectRef>
            <a:fontRef idx="minor">
              <a:schemeClr val="lt1"/>
            </a:fontRef>
          </p:style>
        </p:sp>
        <p:sp>
          <p:nvSpPr>
            <p:cNvPr id="37" name="Freeform 36"/>
            <p:cNvSpPr/>
            <p:nvPr/>
          </p:nvSpPr>
          <p:spPr>
            <a:xfrm>
              <a:off x="4540572" y="2868481"/>
              <a:ext cx="1736171" cy="911340"/>
            </a:xfrm>
            <a:custGeom>
              <a:avLst/>
              <a:gdLst>
                <a:gd name="connsiteX0" fmla="*/ 0 w 1736171"/>
                <a:gd name="connsiteY0" fmla="*/ 0 h 1362607"/>
                <a:gd name="connsiteX1" fmla="*/ 1736171 w 1736171"/>
                <a:gd name="connsiteY1" fmla="*/ 0 h 1362607"/>
                <a:gd name="connsiteX2" fmla="*/ 1736171 w 1736171"/>
                <a:gd name="connsiteY2" fmla="*/ 1362607 h 1362607"/>
                <a:gd name="connsiteX3" fmla="*/ 0 w 1736171"/>
                <a:gd name="connsiteY3" fmla="*/ 1362607 h 1362607"/>
                <a:gd name="connsiteX4" fmla="*/ 0 w 1736171"/>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171" h="1362607">
                  <a:moveTo>
                    <a:pt x="0" y="0"/>
                  </a:moveTo>
                  <a:lnTo>
                    <a:pt x="1736171" y="0"/>
                  </a:lnTo>
                  <a:lnTo>
                    <a:pt x="1736171"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117475" lvl="0" indent="-117475" defTabSz="800100">
                <a:lnSpc>
                  <a:spcPct val="90000"/>
                </a:lnSpc>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Data Analysis</a:t>
              </a:r>
            </a:p>
            <a:p>
              <a:pPr marL="117475" lvl="0" indent="-117475" defTabSz="800100">
                <a:lnSpc>
                  <a:spcPct val="90000"/>
                </a:lnSpc>
                <a:spcBef>
                  <a:spcPct val="0"/>
                </a:spcBef>
              </a:pPr>
              <a:r>
                <a:rPr lang="en-US" sz="1400" b="1" dirty="0">
                  <a:latin typeface="Arial" panose="020B0604020202020204" pitchFamily="34" charset="0"/>
                  <a:cs typeface="Arial" panose="020B0604020202020204" pitchFamily="34" charset="0"/>
                </a:rPr>
                <a:t>  Aims 1 and 2</a:t>
              </a:r>
            </a:p>
            <a:p>
              <a:pPr marL="117475" lvl="0" indent="-117475" defTabSz="800100">
                <a:lnSpc>
                  <a:spcPct val="90000"/>
                </a:lnSpc>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Send Update.</a:t>
              </a:r>
            </a:p>
            <a:p>
              <a:pPr lvl="0" defTabSz="800100">
                <a:lnSpc>
                  <a:spcPct val="90000"/>
                </a:lnSpc>
                <a:spcBef>
                  <a:spcPct val="0"/>
                </a:spcBef>
              </a:pPr>
              <a:r>
                <a:rPr lang="en-US" sz="1400" b="1" i="1" dirty="0">
                  <a:solidFill>
                    <a:srgbClr val="0070C0"/>
                  </a:solidFill>
                  <a:latin typeface="Arial" panose="020B0604020202020204" pitchFamily="34" charset="0"/>
                  <a:cs typeface="Arial" panose="020B0604020202020204" pitchFamily="34" charset="0"/>
                </a:rPr>
                <a:t>May-June’20 </a:t>
              </a:r>
              <a:endParaRPr lang="en-US" sz="1400" dirty="0">
                <a:latin typeface="Arial" panose="020B0604020202020204" pitchFamily="34" charset="0"/>
                <a:cs typeface="Arial" panose="020B0604020202020204" pitchFamily="34" charset="0"/>
              </a:endParaRPr>
            </a:p>
            <a:p>
              <a:pPr lvl="0" algn="l" defTabSz="800100">
                <a:lnSpc>
                  <a:spcPct val="90000"/>
                </a:lnSpc>
                <a:spcBef>
                  <a:spcPct val="0"/>
                </a:spcBef>
                <a:spcAft>
                  <a:spcPct val="35000"/>
                </a:spcAft>
              </a:pPr>
              <a:r>
                <a:rPr lang="en-US" sz="1400" b="1" i="1" kern="1200" dirty="0">
                  <a:solidFill>
                    <a:srgbClr val="0070C0"/>
                  </a:solidFill>
                  <a:latin typeface="Arial" panose="020B0604020202020204" pitchFamily="34" charset="0"/>
                  <a:cs typeface="Arial" panose="020B0604020202020204" pitchFamily="34" charset="0"/>
                </a:rPr>
                <a:t>0-2 months </a:t>
              </a:r>
              <a:endParaRPr lang="en-US" sz="1400" kern="1200" dirty="0">
                <a:latin typeface="Arial" panose="020B0604020202020204" pitchFamily="34" charset="0"/>
                <a:cs typeface="Arial" panose="020B0604020202020204" pitchFamily="34" charset="0"/>
              </a:endParaRPr>
            </a:p>
          </p:txBody>
        </p:sp>
        <p:sp>
          <p:nvSpPr>
            <p:cNvPr id="38" name="Isosceles Triangle 37"/>
            <p:cNvSpPr/>
            <p:nvPr/>
          </p:nvSpPr>
          <p:spPr>
            <a:xfrm flipH="1" flipV="1">
              <a:off x="5839353" y="2515485"/>
              <a:ext cx="92865" cy="46233"/>
            </a:xfrm>
            <a:prstGeom prst="triangle">
              <a:avLst>
                <a:gd name="adj" fmla="val 100000"/>
              </a:avLst>
            </a:prstGeom>
            <a:solidFill>
              <a:schemeClr val="tx1">
                <a:lumMod val="65000"/>
                <a:lumOff val="35000"/>
              </a:schemeClr>
            </a:solidFill>
            <a:ln>
              <a:solidFill>
                <a:schemeClr val="tx1">
                  <a:lumMod val="65000"/>
                  <a:lumOff val="35000"/>
                </a:schemeClr>
              </a:solidFill>
            </a:ln>
          </p:spPr>
          <p:style>
            <a:lnRef idx="2">
              <a:scrgbClr r="0" g="0" b="0"/>
            </a:lnRef>
            <a:fillRef idx="1">
              <a:scrgbClr r="0" g="0" b="0"/>
            </a:fillRef>
            <a:effectRef idx="0">
              <a:schemeClr val="accent3">
                <a:hueOff val="1355300"/>
                <a:satOff val="50000"/>
                <a:lumOff val="-7353"/>
                <a:alphaOff val="0"/>
              </a:schemeClr>
            </a:effectRef>
            <a:fontRef idx="minor">
              <a:schemeClr val="lt1"/>
            </a:fontRef>
          </p:style>
        </p:sp>
        <p:sp>
          <p:nvSpPr>
            <p:cNvPr id="39" name="L-Shape 38"/>
            <p:cNvSpPr/>
            <p:nvPr/>
          </p:nvSpPr>
          <p:spPr>
            <a:xfrm rot="5400000">
              <a:off x="6428049" y="2158815"/>
              <a:ext cx="1362608" cy="1721851"/>
            </a:xfrm>
            <a:prstGeom prst="corner">
              <a:avLst>
                <a:gd name="adj1" fmla="val 16120"/>
                <a:gd name="adj2" fmla="val 16110"/>
              </a:avLst>
            </a:prstGeom>
            <a:solidFill>
              <a:schemeClr val="accent1">
                <a:lumMod val="75000"/>
              </a:schemeClr>
            </a:solidFill>
            <a:ln>
              <a:solidFill>
                <a:schemeClr val="accent1">
                  <a:lumMod val="75000"/>
                </a:schemeClr>
              </a:solidFill>
            </a:ln>
          </p:spPr>
          <p:style>
            <a:lnRef idx="2">
              <a:scrgbClr r="0" g="0" b="0"/>
            </a:lnRef>
            <a:fillRef idx="1">
              <a:scrgbClr r="0" g="0" b="0"/>
            </a:fillRef>
            <a:effectRef idx="0">
              <a:schemeClr val="accent3">
                <a:hueOff val="1626359"/>
                <a:satOff val="60000"/>
                <a:lumOff val="-8824"/>
                <a:alphaOff val="0"/>
              </a:schemeClr>
            </a:effectRef>
            <a:fontRef idx="minor">
              <a:schemeClr val="lt1"/>
            </a:fontRef>
          </p:style>
        </p:sp>
        <p:sp>
          <p:nvSpPr>
            <p:cNvPr id="41" name="Isosceles Triangle 40"/>
            <p:cNvSpPr/>
            <p:nvPr/>
          </p:nvSpPr>
          <p:spPr>
            <a:xfrm flipH="1" flipV="1">
              <a:off x="7812360" y="2162067"/>
              <a:ext cx="61519" cy="45716"/>
            </a:xfrm>
            <a:prstGeom prst="triangle">
              <a:avLst>
                <a:gd name="adj" fmla="val 100000"/>
              </a:avLst>
            </a:prstGeom>
            <a:solidFill>
              <a:schemeClr val="accent1">
                <a:lumMod val="75000"/>
              </a:schemeClr>
            </a:solidFill>
            <a:ln>
              <a:solidFill>
                <a:schemeClr val="accent1">
                  <a:lumMod val="75000"/>
                </a:schemeClr>
              </a:solidFill>
            </a:ln>
          </p:spPr>
          <p:style>
            <a:lnRef idx="2">
              <a:scrgbClr r="0" g="0" b="0"/>
            </a:lnRef>
            <a:fillRef idx="1">
              <a:scrgbClr r="0" g="0" b="0"/>
            </a:fillRef>
            <a:effectRef idx="0">
              <a:schemeClr val="accent3">
                <a:hueOff val="1897419"/>
                <a:satOff val="70000"/>
                <a:lumOff val="-10294"/>
                <a:alphaOff val="0"/>
              </a:schemeClr>
            </a:effectRef>
            <a:fontRef idx="minor">
              <a:schemeClr val="lt1"/>
            </a:fontRef>
          </p:style>
        </p:sp>
        <p:sp>
          <p:nvSpPr>
            <p:cNvPr id="42" name="L-Shape 41"/>
            <p:cNvSpPr/>
            <p:nvPr/>
          </p:nvSpPr>
          <p:spPr>
            <a:xfrm rot="5400000">
              <a:off x="8361296" y="1816373"/>
              <a:ext cx="1371942" cy="1721851"/>
            </a:xfrm>
            <a:prstGeom prst="corner">
              <a:avLst>
                <a:gd name="adj1" fmla="val 16120"/>
                <a:gd name="adj2" fmla="val 16110"/>
              </a:avLst>
            </a:prstGeom>
          </p:spPr>
          <p:style>
            <a:lnRef idx="2">
              <a:schemeClr val="accent3">
                <a:hueOff val="2168479"/>
                <a:satOff val="80000"/>
                <a:lumOff val="-11765"/>
                <a:alphaOff val="0"/>
              </a:schemeClr>
            </a:lnRef>
            <a:fillRef idx="1">
              <a:schemeClr val="accent3">
                <a:hueOff val="2168479"/>
                <a:satOff val="80000"/>
                <a:lumOff val="-11765"/>
                <a:alphaOff val="0"/>
              </a:schemeClr>
            </a:fillRef>
            <a:effectRef idx="0">
              <a:schemeClr val="accent3">
                <a:hueOff val="2168479"/>
                <a:satOff val="80000"/>
                <a:lumOff val="-11765"/>
                <a:alphaOff val="0"/>
              </a:schemeClr>
            </a:effectRef>
            <a:fontRef idx="minor">
              <a:schemeClr val="lt1"/>
            </a:fontRef>
          </p:style>
        </p:sp>
        <p:sp>
          <p:nvSpPr>
            <p:cNvPr id="43" name="Freeform 42"/>
            <p:cNvSpPr/>
            <p:nvPr/>
          </p:nvSpPr>
          <p:spPr>
            <a:xfrm>
              <a:off x="8444576" y="2179910"/>
              <a:ext cx="1554497" cy="1362607"/>
            </a:xfrm>
            <a:custGeom>
              <a:avLst/>
              <a:gdLst>
                <a:gd name="connsiteX0" fmla="*/ 0 w 1554497"/>
                <a:gd name="connsiteY0" fmla="*/ 0 h 1362607"/>
                <a:gd name="connsiteX1" fmla="*/ 1554497 w 1554497"/>
                <a:gd name="connsiteY1" fmla="*/ 0 h 1362607"/>
                <a:gd name="connsiteX2" fmla="*/ 1554497 w 1554497"/>
                <a:gd name="connsiteY2" fmla="*/ 1362607 h 1362607"/>
                <a:gd name="connsiteX3" fmla="*/ 0 w 1554497"/>
                <a:gd name="connsiteY3" fmla="*/ 1362607 h 1362607"/>
                <a:gd name="connsiteX4" fmla="*/ 0 w 1554497"/>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497" h="1362607">
                  <a:moveTo>
                    <a:pt x="0" y="0"/>
                  </a:moveTo>
                  <a:lnTo>
                    <a:pt x="1554497" y="0"/>
                  </a:lnTo>
                  <a:lnTo>
                    <a:pt x="1554497"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117475" lvl="0" indent="-117475" algn="l" defTabSz="800100">
                <a:lnSpc>
                  <a:spcPct val="90000"/>
                </a:lnSpc>
                <a:spcBef>
                  <a:spcPct val="0"/>
                </a:spcBef>
                <a:spcAft>
                  <a:spcPts val="0"/>
                </a:spcAft>
                <a:buFont typeface="Arial" panose="020B0604020202020204" pitchFamily="34" charset="0"/>
                <a:buChar char="•"/>
              </a:pPr>
              <a:r>
                <a:rPr lang="en-US" sz="1400" b="1" kern="1200" dirty="0">
                  <a:latin typeface="Arial" panose="020B0604020202020204" pitchFamily="34" charset="0"/>
                  <a:cs typeface="Arial" panose="020B0604020202020204" pitchFamily="34" charset="0"/>
                </a:rPr>
                <a:t>D2, D3</a:t>
              </a:r>
            </a:p>
            <a:p>
              <a:pPr marL="117475" lvl="0" indent="-117475" algn="l" defTabSz="800100">
                <a:lnSpc>
                  <a:spcPct val="90000"/>
                </a:lnSpc>
                <a:spcBef>
                  <a:spcPct val="0"/>
                </a:spcBef>
                <a:spcAft>
                  <a:spcPts val="0"/>
                </a:spcAft>
                <a:buFont typeface="Arial" panose="020B0604020202020204" pitchFamily="34" charset="0"/>
                <a:buChar char="•"/>
              </a:pPr>
              <a:r>
                <a:rPr lang="en-US" sz="1400" b="1" dirty="0">
                  <a:latin typeface="Arial" panose="020B0604020202020204" pitchFamily="34" charset="0"/>
                  <a:cs typeface="Arial" panose="020B0604020202020204" pitchFamily="34" charset="0"/>
                </a:rPr>
                <a:t>Committee Review</a:t>
              </a:r>
              <a:endParaRPr lang="en-US" sz="1400" b="1" kern="1200" dirty="0">
                <a:latin typeface="Arial" panose="020B0604020202020204" pitchFamily="34" charset="0"/>
                <a:cs typeface="Arial" panose="020B0604020202020204" pitchFamily="34" charset="0"/>
              </a:endParaRPr>
            </a:p>
            <a:p>
              <a:pPr lvl="0" algn="l" defTabSz="800100">
                <a:lnSpc>
                  <a:spcPct val="90000"/>
                </a:lnSpc>
                <a:spcBef>
                  <a:spcPct val="0"/>
                </a:spcBef>
              </a:pPr>
              <a:r>
                <a:rPr lang="en-US" sz="1400" b="1" i="1" kern="1200" dirty="0">
                  <a:solidFill>
                    <a:srgbClr val="0070C0"/>
                  </a:solidFill>
                  <a:latin typeface="Arial" panose="020B0604020202020204" pitchFamily="34" charset="0"/>
                  <a:cs typeface="Arial" panose="020B0604020202020204" pitchFamily="34" charset="0"/>
                </a:rPr>
                <a:t>Oct-Dec’20</a:t>
              </a:r>
            </a:p>
            <a:p>
              <a:pPr lvl="0" algn="l" defTabSz="800100">
                <a:lnSpc>
                  <a:spcPct val="90000"/>
                </a:lnSpc>
                <a:spcBef>
                  <a:spcPct val="0"/>
                </a:spcBef>
              </a:pPr>
              <a:r>
                <a:rPr lang="en-US" sz="1400" b="1" i="1" kern="1200" dirty="0">
                  <a:solidFill>
                    <a:srgbClr val="0070C0"/>
                  </a:solidFill>
                  <a:latin typeface="Arial" panose="020B0604020202020204" pitchFamily="34" charset="0"/>
                  <a:cs typeface="Arial" panose="020B0604020202020204" pitchFamily="34" charset="0"/>
                </a:rPr>
                <a:t>0-3 months</a:t>
              </a:r>
            </a:p>
          </p:txBody>
        </p:sp>
        <p:sp>
          <p:nvSpPr>
            <p:cNvPr id="44" name="Isosceles Triangle 43"/>
            <p:cNvSpPr/>
            <p:nvPr/>
          </p:nvSpPr>
          <p:spPr>
            <a:xfrm>
              <a:off x="9600253" y="1763353"/>
              <a:ext cx="169073" cy="46981"/>
            </a:xfrm>
            <a:prstGeom prst="triangle">
              <a:avLst>
                <a:gd name="adj" fmla="val 100000"/>
              </a:avLst>
            </a:prstGeom>
          </p:spPr>
          <p:style>
            <a:lnRef idx="2">
              <a:schemeClr val="accent3">
                <a:hueOff val="2439539"/>
                <a:satOff val="90000"/>
                <a:lumOff val="-13235"/>
                <a:alphaOff val="0"/>
              </a:schemeClr>
            </a:lnRef>
            <a:fillRef idx="1">
              <a:schemeClr val="accent3">
                <a:hueOff val="2439539"/>
                <a:satOff val="90000"/>
                <a:lumOff val="-13235"/>
                <a:alphaOff val="0"/>
              </a:schemeClr>
            </a:fillRef>
            <a:effectRef idx="0">
              <a:schemeClr val="accent3">
                <a:hueOff val="2439539"/>
                <a:satOff val="90000"/>
                <a:lumOff val="-13235"/>
                <a:alphaOff val="0"/>
              </a:schemeClr>
            </a:effectRef>
            <a:fontRef idx="minor">
              <a:schemeClr val="lt1"/>
            </a:fontRef>
          </p:style>
        </p:sp>
        <p:sp>
          <p:nvSpPr>
            <p:cNvPr id="45" name="L-Shape 44"/>
            <p:cNvSpPr/>
            <p:nvPr/>
          </p:nvSpPr>
          <p:spPr>
            <a:xfrm rot="5400000">
              <a:off x="10329987" y="1437855"/>
              <a:ext cx="1310389" cy="1721851"/>
            </a:xfrm>
            <a:prstGeom prst="corner">
              <a:avLst>
                <a:gd name="adj1" fmla="val 16120"/>
                <a:gd name="adj2" fmla="val 16110"/>
              </a:avLst>
            </a:prstGeom>
            <a:solidFill>
              <a:srgbClr val="00B050"/>
            </a:solidFill>
            <a:ln>
              <a:solidFill>
                <a:srgbClr val="00B050"/>
              </a:solidFill>
            </a:ln>
          </p:spPr>
          <p:style>
            <a:lnRef idx="2">
              <a:scrgbClr r="0" g="0" b="0"/>
            </a:lnRef>
            <a:fillRef idx="1">
              <a:scrgbClr r="0" g="0" b="0"/>
            </a:fillRef>
            <a:effectRef idx="0">
              <a:schemeClr val="accent3">
                <a:hueOff val="2710599"/>
                <a:satOff val="100000"/>
                <a:lumOff val="-14706"/>
                <a:alphaOff val="0"/>
              </a:schemeClr>
            </a:effectRef>
            <a:fontRef idx="minor">
              <a:schemeClr val="lt1"/>
            </a:fontRef>
          </p:style>
        </p:sp>
        <p:sp>
          <p:nvSpPr>
            <p:cNvPr id="46" name="Freeform 45"/>
            <p:cNvSpPr/>
            <p:nvPr/>
          </p:nvSpPr>
          <p:spPr>
            <a:xfrm>
              <a:off x="10295061" y="1814514"/>
              <a:ext cx="1554497" cy="1362607"/>
            </a:xfrm>
            <a:custGeom>
              <a:avLst/>
              <a:gdLst>
                <a:gd name="connsiteX0" fmla="*/ 0 w 1554497"/>
                <a:gd name="connsiteY0" fmla="*/ 0 h 1362607"/>
                <a:gd name="connsiteX1" fmla="*/ 1554497 w 1554497"/>
                <a:gd name="connsiteY1" fmla="*/ 0 h 1362607"/>
                <a:gd name="connsiteX2" fmla="*/ 1554497 w 1554497"/>
                <a:gd name="connsiteY2" fmla="*/ 1362607 h 1362607"/>
                <a:gd name="connsiteX3" fmla="*/ 0 w 1554497"/>
                <a:gd name="connsiteY3" fmla="*/ 1362607 h 1362607"/>
                <a:gd name="connsiteX4" fmla="*/ 0 w 1554497"/>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497" h="1362607">
                  <a:moveTo>
                    <a:pt x="0" y="0"/>
                  </a:moveTo>
                  <a:lnTo>
                    <a:pt x="1554497" y="0"/>
                  </a:lnTo>
                  <a:lnTo>
                    <a:pt x="1554497"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lvl="0" algn="l" defTabSz="800100">
                <a:lnSpc>
                  <a:spcPct val="90000"/>
                </a:lnSpc>
                <a:spcBef>
                  <a:spcPct val="0"/>
                </a:spcBef>
                <a:spcAft>
                  <a:spcPts val="0"/>
                </a:spcAft>
              </a:pPr>
              <a:r>
                <a:rPr lang="en-US" sz="1600" b="1" kern="1200" dirty="0">
                  <a:latin typeface="Arial" panose="020B0604020202020204" pitchFamily="34" charset="0"/>
                  <a:cs typeface="Arial" panose="020B0604020202020204" pitchFamily="34" charset="0"/>
                </a:rPr>
                <a:t>NIH</a:t>
              </a:r>
            </a:p>
            <a:p>
              <a:pPr lvl="0" algn="l" defTabSz="800100">
                <a:lnSpc>
                  <a:spcPct val="90000"/>
                </a:lnSpc>
                <a:spcBef>
                  <a:spcPct val="0"/>
                </a:spcBef>
                <a:spcAft>
                  <a:spcPts val="0"/>
                </a:spcAft>
              </a:pPr>
              <a:r>
                <a:rPr lang="en-US" sz="1600" b="1" kern="1200" dirty="0">
                  <a:latin typeface="Arial" panose="020B0604020202020204" pitchFamily="34" charset="0"/>
                  <a:cs typeface="Arial" panose="020B0604020202020204" pitchFamily="34" charset="0"/>
                </a:rPr>
                <a:t>Submission</a:t>
              </a:r>
            </a:p>
            <a:p>
              <a:pPr lvl="0" algn="l" defTabSz="800100">
                <a:lnSpc>
                  <a:spcPct val="90000"/>
                </a:lnSpc>
                <a:spcBef>
                  <a:spcPct val="0"/>
                </a:spcBef>
                <a:spcAft>
                  <a:spcPts val="0"/>
                </a:spcAft>
              </a:pPr>
              <a:r>
                <a:rPr lang="en-US" sz="1600" b="1" i="1" kern="1200" dirty="0">
                  <a:solidFill>
                    <a:srgbClr val="0070C0"/>
                  </a:solidFill>
                  <a:latin typeface="Arial" panose="020B0604020202020204" pitchFamily="34" charset="0"/>
                  <a:cs typeface="Arial" panose="020B0604020202020204" pitchFamily="34" charset="0"/>
                </a:rPr>
                <a:t>1 month</a:t>
              </a:r>
            </a:p>
          </p:txBody>
        </p:sp>
      </p:grpSp>
      <p:sp>
        <p:nvSpPr>
          <p:cNvPr id="5" name="Striped Right Arrow 4"/>
          <p:cNvSpPr/>
          <p:nvPr/>
        </p:nvSpPr>
        <p:spPr>
          <a:xfrm>
            <a:off x="429127" y="4830701"/>
            <a:ext cx="11602045" cy="81814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10078453" y="5546535"/>
            <a:ext cx="1776663" cy="1149171"/>
            <a:chOff x="9653336" y="5361201"/>
            <a:chExt cx="1776663" cy="1149171"/>
          </a:xfrm>
        </p:grpSpPr>
        <p:sp>
          <p:nvSpPr>
            <p:cNvPr id="17" name="Flowchart: Connector 16"/>
            <p:cNvSpPr/>
            <p:nvPr/>
          </p:nvSpPr>
          <p:spPr>
            <a:xfrm>
              <a:off x="9653336" y="5361201"/>
              <a:ext cx="406094" cy="33716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0059430" y="5361201"/>
              <a:ext cx="1319807" cy="355673"/>
            </a:xfrm>
            <a:prstGeom prst="rect">
              <a:avLst/>
            </a:prstGeom>
            <a:noFill/>
          </p:spPr>
          <p:txBody>
            <a:bodyPr wrap="square" rtlCol="0">
              <a:spAutoFit/>
            </a:bodyPr>
            <a:lstStyle/>
            <a:p>
              <a:r>
                <a:rPr lang="en-US" dirty="0"/>
                <a:t>Completed</a:t>
              </a:r>
            </a:p>
          </p:txBody>
        </p:sp>
        <p:sp>
          <p:nvSpPr>
            <p:cNvPr id="19" name="Flowchart: Connector 18"/>
            <p:cNvSpPr/>
            <p:nvPr/>
          </p:nvSpPr>
          <p:spPr>
            <a:xfrm>
              <a:off x="9653336" y="6152716"/>
              <a:ext cx="406094" cy="33716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110192" y="6154699"/>
              <a:ext cx="1319807" cy="355673"/>
            </a:xfrm>
            <a:prstGeom prst="rect">
              <a:avLst/>
            </a:prstGeom>
            <a:noFill/>
          </p:spPr>
          <p:txBody>
            <a:bodyPr wrap="square" rtlCol="0">
              <a:spAutoFit/>
            </a:bodyPr>
            <a:lstStyle/>
            <a:p>
              <a:r>
                <a:rPr lang="en-US" dirty="0"/>
                <a:t>Late</a:t>
              </a:r>
            </a:p>
          </p:txBody>
        </p:sp>
        <p:sp>
          <p:nvSpPr>
            <p:cNvPr id="21" name="Flowchart: Connector 20"/>
            <p:cNvSpPr/>
            <p:nvPr/>
          </p:nvSpPr>
          <p:spPr>
            <a:xfrm>
              <a:off x="9653336" y="5757950"/>
              <a:ext cx="406094" cy="337160"/>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059430" y="5757950"/>
              <a:ext cx="1319807" cy="355673"/>
            </a:xfrm>
            <a:prstGeom prst="rect">
              <a:avLst/>
            </a:prstGeom>
            <a:noFill/>
          </p:spPr>
          <p:txBody>
            <a:bodyPr wrap="square" rtlCol="0">
              <a:spAutoFit/>
            </a:bodyPr>
            <a:lstStyle/>
            <a:p>
              <a:r>
                <a:rPr lang="en-US" dirty="0"/>
                <a:t>On track</a:t>
              </a:r>
            </a:p>
          </p:txBody>
        </p:sp>
      </p:grpSp>
      <p:sp>
        <p:nvSpPr>
          <p:cNvPr id="24" name="Flowchart: Connector 23"/>
          <p:cNvSpPr/>
          <p:nvPr/>
        </p:nvSpPr>
        <p:spPr>
          <a:xfrm>
            <a:off x="3723716" y="2653980"/>
            <a:ext cx="406094" cy="337160"/>
          </a:xfrm>
          <a:prstGeom prst="flowChartConnector">
            <a:avLst/>
          </a:prstGeom>
          <a:solidFill>
            <a:srgbClr val="00B05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Connector 24"/>
          <p:cNvSpPr/>
          <p:nvPr/>
        </p:nvSpPr>
        <p:spPr>
          <a:xfrm>
            <a:off x="5652322" y="2285161"/>
            <a:ext cx="406094" cy="337160"/>
          </a:xfrm>
          <a:prstGeom prst="flowChartConnector">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lowchart: Connector 25"/>
          <p:cNvSpPr/>
          <p:nvPr/>
        </p:nvSpPr>
        <p:spPr>
          <a:xfrm>
            <a:off x="7580928" y="1948001"/>
            <a:ext cx="406094" cy="337160"/>
          </a:xfrm>
          <a:prstGeom prst="flowChartConnector">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p:cNvSpPr/>
          <p:nvPr/>
        </p:nvSpPr>
        <p:spPr>
          <a:xfrm>
            <a:off x="9509534" y="1610841"/>
            <a:ext cx="406094" cy="337160"/>
          </a:xfrm>
          <a:prstGeom prst="flowChartConnector">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7"/>
          <p:cNvSpPr/>
          <p:nvPr/>
        </p:nvSpPr>
        <p:spPr>
          <a:xfrm>
            <a:off x="11519382" y="1273681"/>
            <a:ext cx="406094" cy="337160"/>
          </a:xfrm>
          <a:prstGeom prst="flowChartConnector">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2621991" y="3235589"/>
            <a:ext cx="1736171" cy="911340"/>
          </a:xfrm>
          <a:custGeom>
            <a:avLst/>
            <a:gdLst>
              <a:gd name="connsiteX0" fmla="*/ 0 w 1736171"/>
              <a:gd name="connsiteY0" fmla="*/ 0 h 1362607"/>
              <a:gd name="connsiteX1" fmla="*/ 1736171 w 1736171"/>
              <a:gd name="connsiteY1" fmla="*/ 0 h 1362607"/>
              <a:gd name="connsiteX2" fmla="*/ 1736171 w 1736171"/>
              <a:gd name="connsiteY2" fmla="*/ 1362607 h 1362607"/>
              <a:gd name="connsiteX3" fmla="*/ 0 w 1736171"/>
              <a:gd name="connsiteY3" fmla="*/ 1362607 h 1362607"/>
              <a:gd name="connsiteX4" fmla="*/ 0 w 1736171"/>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171" h="1362607">
                <a:moveTo>
                  <a:pt x="0" y="0"/>
                </a:moveTo>
                <a:lnTo>
                  <a:pt x="1736171" y="0"/>
                </a:lnTo>
                <a:lnTo>
                  <a:pt x="1736171"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117475" lvl="0" indent="-117475" defTabSz="800100">
              <a:lnSpc>
                <a:spcPct val="90000"/>
              </a:lnSpc>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Draft Proposal Development</a:t>
            </a:r>
          </a:p>
          <a:p>
            <a:pPr marL="117475" lvl="0" indent="-117475" defTabSz="800100">
              <a:lnSpc>
                <a:spcPct val="90000"/>
              </a:lnSpc>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Presentation to Committee </a:t>
            </a:r>
          </a:p>
          <a:p>
            <a:pPr lvl="0" defTabSz="800100">
              <a:lnSpc>
                <a:spcPct val="90000"/>
              </a:lnSpc>
              <a:spcBef>
                <a:spcPct val="0"/>
              </a:spcBef>
            </a:pPr>
            <a:r>
              <a:rPr lang="en-US" sz="1400" b="1" i="1" dirty="0">
                <a:solidFill>
                  <a:srgbClr val="0070C0"/>
                </a:solidFill>
                <a:latin typeface="Arial" panose="020B0604020202020204" pitchFamily="34" charset="0"/>
                <a:cs typeface="Arial" panose="020B0604020202020204" pitchFamily="34" charset="0"/>
              </a:rPr>
              <a:t>Mar-Apr’20 </a:t>
            </a:r>
            <a:endParaRPr lang="en-US" sz="1400" dirty="0">
              <a:latin typeface="Arial" panose="020B0604020202020204" pitchFamily="34" charset="0"/>
              <a:cs typeface="Arial" panose="020B0604020202020204" pitchFamily="34" charset="0"/>
            </a:endParaRPr>
          </a:p>
          <a:p>
            <a:pPr lvl="0" defTabSz="800100">
              <a:lnSpc>
                <a:spcPct val="90000"/>
              </a:lnSpc>
              <a:spcBef>
                <a:spcPct val="0"/>
              </a:spcBef>
              <a:spcAft>
                <a:spcPct val="35000"/>
              </a:spcAft>
            </a:pPr>
            <a:r>
              <a:rPr lang="en-US" sz="1400" b="1" i="1" dirty="0">
                <a:solidFill>
                  <a:srgbClr val="0070C0"/>
                </a:solidFill>
                <a:latin typeface="Arial" panose="020B0604020202020204" pitchFamily="34" charset="0"/>
                <a:cs typeface="Arial" panose="020B0604020202020204" pitchFamily="34" charset="0"/>
              </a:rPr>
              <a:t>0-2 months</a:t>
            </a:r>
            <a:r>
              <a:rPr lang="en-US" b="1" i="1" dirty="0">
                <a:solidFill>
                  <a:srgbClr val="0070C0"/>
                </a:solidFill>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
        <p:nvSpPr>
          <p:cNvPr id="49" name="Freeform 48"/>
          <p:cNvSpPr/>
          <p:nvPr/>
        </p:nvSpPr>
        <p:spPr>
          <a:xfrm>
            <a:off x="6546432" y="2561718"/>
            <a:ext cx="1736171" cy="911340"/>
          </a:xfrm>
          <a:custGeom>
            <a:avLst/>
            <a:gdLst>
              <a:gd name="connsiteX0" fmla="*/ 0 w 1736171"/>
              <a:gd name="connsiteY0" fmla="*/ 0 h 1362607"/>
              <a:gd name="connsiteX1" fmla="*/ 1736171 w 1736171"/>
              <a:gd name="connsiteY1" fmla="*/ 0 h 1362607"/>
              <a:gd name="connsiteX2" fmla="*/ 1736171 w 1736171"/>
              <a:gd name="connsiteY2" fmla="*/ 1362607 h 1362607"/>
              <a:gd name="connsiteX3" fmla="*/ 0 w 1736171"/>
              <a:gd name="connsiteY3" fmla="*/ 1362607 h 1362607"/>
              <a:gd name="connsiteX4" fmla="*/ 0 w 1736171"/>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171" h="1362607">
                <a:moveTo>
                  <a:pt x="0" y="0"/>
                </a:moveTo>
                <a:lnTo>
                  <a:pt x="1736171" y="0"/>
                </a:lnTo>
                <a:lnTo>
                  <a:pt x="1736171"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117475" lvl="0" indent="-117475" algn="l" defTabSz="800100">
              <a:lnSpc>
                <a:spcPct val="90000"/>
              </a:lnSpc>
              <a:spcBef>
                <a:spcPct val="0"/>
              </a:spcBef>
              <a:spcAft>
                <a:spcPts val="0"/>
              </a:spcAft>
              <a:buFont typeface="Arial" panose="020B0604020202020204" pitchFamily="34" charset="0"/>
              <a:buChar char="•"/>
            </a:pPr>
            <a:r>
              <a:rPr lang="en-US" sz="1400" b="1" kern="1200" dirty="0">
                <a:latin typeface="Arial" panose="020B0604020202020204" pitchFamily="34" charset="0"/>
                <a:cs typeface="Arial" panose="020B0604020202020204" pitchFamily="34" charset="0"/>
              </a:rPr>
              <a:t>Report Writing</a:t>
            </a:r>
          </a:p>
          <a:p>
            <a:pPr marL="117475" indent="-117475" defTabSz="800100">
              <a:lnSpc>
                <a:spcPct val="90000"/>
              </a:lnSpc>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Send Update.</a:t>
            </a:r>
          </a:p>
          <a:p>
            <a:pPr lvl="0" algn="l" defTabSz="800100">
              <a:lnSpc>
                <a:spcPct val="90000"/>
              </a:lnSpc>
              <a:spcBef>
                <a:spcPct val="0"/>
              </a:spcBef>
            </a:pPr>
            <a:r>
              <a:rPr lang="en-US" sz="1400" b="1" i="1" kern="1200" dirty="0">
                <a:solidFill>
                  <a:srgbClr val="0070C0"/>
                </a:solidFill>
                <a:latin typeface="Arial" panose="020B0604020202020204" pitchFamily="34" charset="0"/>
                <a:cs typeface="Arial" panose="020B0604020202020204" pitchFamily="34" charset="0"/>
              </a:rPr>
              <a:t>July-Sept’20</a:t>
            </a:r>
          </a:p>
          <a:p>
            <a:pPr lvl="0" algn="l" defTabSz="800100">
              <a:lnSpc>
                <a:spcPct val="90000"/>
              </a:lnSpc>
              <a:spcBef>
                <a:spcPct val="0"/>
              </a:spcBef>
            </a:pPr>
            <a:r>
              <a:rPr lang="en-US" sz="1400" b="1" i="1" kern="1200" dirty="0">
                <a:solidFill>
                  <a:srgbClr val="0070C0"/>
                </a:solidFill>
                <a:latin typeface="Arial" panose="020B0604020202020204" pitchFamily="34" charset="0"/>
                <a:cs typeface="Arial" panose="020B0604020202020204" pitchFamily="34" charset="0"/>
              </a:rPr>
              <a:t>0-3 months </a:t>
            </a:r>
          </a:p>
          <a:p>
            <a:pPr lvl="0" algn="l" defTabSz="800100">
              <a:lnSpc>
                <a:spcPct val="90000"/>
              </a:lnSpc>
              <a:spcBef>
                <a:spcPct val="0"/>
              </a:spcBef>
              <a:spcAft>
                <a:spcPct val="35000"/>
              </a:spcAft>
            </a:pPr>
            <a:endParaRPr lang="en-US" sz="1400" kern="1200" dirty="0">
              <a:latin typeface="Arial" panose="020B0604020202020204" pitchFamily="34" charset="0"/>
              <a:cs typeface="Arial" panose="020B0604020202020204" pitchFamily="34" charset="0"/>
            </a:endParaRPr>
          </a:p>
        </p:txBody>
      </p:sp>
      <p:sp>
        <p:nvSpPr>
          <p:cNvPr id="50" name="Flowchart: Connector 49"/>
          <p:cNvSpPr/>
          <p:nvPr/>
        </p:nvSpPr>
        <p:spPr>
          <a:xfrm>
            <a:off x="1737189" y="3026108"/>
            <a:ext cx="406094" cy="337160"/>
          </a:xfrm>
          <a:prstGeom prst="flowChartConnector">
            <a:avLst/>
          </a:prstGeom>
          <a:solidFill>
            <a:srgbClr val="00B05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itle 1">
            <a:extLst>
              <a:ext uri="{FF2B5EF4-FFF2-40B4-BE49-F238E27FC236}">
                <a16:creationId xmlns:a16="http://schemas.microsoft.com/office/drawing/2014/main" id="{A1B37959-3318-4DF4-8777-2EA49CB278E1}"/>
              </a:ext>
            </a:extLst>
          </p:cNvPr>
          <p:cNvSpPr>
            <a:spLocks noGrp="1"/>
          </p:cNvSpPr>
          <p:nvPr>
            <p:ph type="title"/>
          </p:nvPr>
        </p:nvSpPr>
        <p:spPr>
          <a:xfrm>
            <a:off x="420119" y="211016"/>
            <a:ext cx="11425988" cy="607332"/>
          </a:xfrm>
          <a:solidFill>
            <a:srgbClr val="00B0F0"/>
          </a:solidFill>
        </p:spPr>
        <p:txBody>
          <a:bodyPr>
            <a:normAutofit/>
          </a:bodyPr>
          <a:lstStyle/>
          <a:p>
            <a:pPr algn="ctr"/>
            <a:r>
              <a:rPr lang="en-US" sz="2000" b="1" dirty="0">
                <a:latin typeface="Arial" panose="020B0604020202020204" pitchFamily="34" charset="0"/>
                <a:cs typeface="Arial" panose="020B0604020202020204" pitchFamily="34" charset="0"/>
              </a:rPr>
              <a:t>Timeline (January – Dec 2020)</a:t>
            </a:r>
          </a:p>
        </p:txBody>
      </p:sp>
    </p:spTree>
    <p:extLst>
      <p:ext uri="{BB962C8B-B14F-4D97-AF65-F5344CB8AC3E}">
        <p14:creationId xmlns:p14="http://schemas.microsoft.com/office/powerpoint/2010/main" val="3327660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DATA OVERVIEW</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5876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0574" y="818725"/>
            <a:ext cx="11117942" cy="5739391"/>
          </a:xfrm>
        </p:spPr>
        <p:txBody>
          <a:bodyPr>
            <a:noAutofit/>
          </a:bodyPr>
          <a:lstStyle/>
          <a:p>
            <a:r>
              <a:rPr lang="en-US" sz="1800" dirty="0">
                <a:latin typeface="Arial" panose="020B0604020202020204" pitchFamily="34" charset="0"/>
                <a:cs typeface="Arial" panose="020B0604020202020204" pitchFamily="34" charset="0"/>
              </a:rPr>
              <a:t>The data collected is publicly available as these industries are subject to reporting their injuries, illnesses and fatalities to their corresponding state once an employee has incurred a recordable case and annually to the US Department of Labor Bureau of Labor Statistics.  </a:t>
            </a:r>
          </a:p>
          <a:p>
            <a:endParaRPr lang="en-US" sz="18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Data availability: </a:t>
            </a:r>
            <a:r>
              <a:rPr lang="en-US" sz="1800" dirty="0">
                <a:latin typeface="Arial" panose="020B0604020202020204" pitchFamily="34" charset="0"/>
                <a:cs typeface="Arial" panose="020B0604020202020204" pitchFamily="34" charset="0"/>
              </a:rPr>
              <a:t>The data will be retrieved from Federal databases from the US Department of Labor (U.S. Bureau of Labor Statistics, 2020).</a:t>
            </a:r>
          </a:p>
          <a:p>
            <a:endParaRPr lang="en-US" sz="18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Multi-screen data search (2011-2018): </a:t>
            </a:r>
            <a:r>
              <a:rPr lang="en-US" sz="1800" dirty="0">
                <a:latin typeface="Arial" panose="020B0604020202020204" pitchFamily="34" charset="0"/>
                <a:cs typeface="Arial" panose="020B0604020202020204" pitchFamily="34" charset="0"/>
                <a:hlinkClick r:id="rId2">
                  <a:extLst>
                    <a:ext uri="{A12FA001-AC4F-418D-AE19-62706E023703}">
                      <ahyp:hlinkClr xmlns="" xmlns:ahyp="http://schemas.microsoft.com/office/drawing/2018/hyperlinkcolor" val="tx"/>
                    </a:ext>
                  </a:extLst>
                </a:hlinkClick>
              </a:rPr>
              <a:t>https://www.bls.gov/iif/data.htm</a:t>
            </a:r>
            <a:r>
              <a:rPr lang="en-US" sz="1800" dirty="0">
                <a:latin typeface="Arial" panose="020B0604020202020204" pitchFamily="34" charset="0"/>
                <a:cs typeface="Arial" panose="020B0604020202020204" pitchFamily="34" charset="0"/>
              </a:rPr>
              <a:t> (U.S. Bureau of Labor Statistics, 2020</a:t>
            </a:r>
            <a:r>
              <a:rPr lang="en-US" sz="1800" dirty="0" smtClean="0">
                <a:latin typeface="Arial" panose="020B0604020202020204" pitchFamily="34" charset="0"/>
                <a:cs typeface="Arial" panose="020B0604020202020204" pitchFamily="34" charset="0"/>
              </a:rPr>
              <a:t>).</a:t>
            </a:r>
          </a:p>
          <a:p>
            <a:pPr lvl="1">
              <a:buFont typeface="Courier New" panose="02070309020205020404" pitchFamily="49" charset="0"/>
              <a:buChar char="o"/>
            </a:pPr>
            <a:r>
              <a:rPr lang="en-US" sz="1800" dirty="0" smtClean="0">
                <a:solidFill>
                  <a:srgbClr val="00B050"/>
                </a:solidFill>
                <a:latin typeface="Arial" panose="020B0604020202020204" pitchFamily="34" charset="0"/>
                <a:cs typeface="Arial" panose="020B0604020202020204" pitchFamily="34" charset="0"/>
              </a:rPr>
              <a:t>Data collected and stored at : </a:t>
            </a:r>
            <a:r>
              <a:rPr lang="en-US" sz="1800" dirty="0">
                <a:solidFill>
                  <a:srgbClr val="00B050"/>
                </a:solidFill>
                <a:hlinkClick r:id="rId3"/>
              </a:rPr>
              <a:t>https://</a:t>
            </a:r>
            <a:r>
              <a:rPr lang="en-US" sz="1800" dirty="0" smtClean="0">
                <a:solidFill>
                  <a:srgbClr val="00B050"/>
                </a:solidFill>
                <a:hlinkClick r:id="rId3"/>
              </a:rPr>
              <a:t>github.com/ehsintegration/yfd-phd-bls-data/tree/master/DATA</a:t>
            </a:r>
            <a:endParaRPr lang="en-US" sz="1800" dirty="0">
              <a:solidFill>
                <a:srgbClr val="00B050"/>
              </a:solidFill>
              <a:latin typeface="Arial" panose="020B0604020202020204" pitchFamily="34" charset="0"/>
              <a:cs typeface="Arial" panose="020B0604020202020204" pitchFamily="34" charset="0"/>
            </a:endParaRPr>
          </a:p>
          <a:p>
            <a:pPr marL="457200" lvl="1" indent="0">
              <a:buNone/>
            </a:pPr>
            <a:endParaRPr lang="en-US" sz="18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Copyrights, publications, licensing and data protection, : </a:t>
            </a:r>
            <a:r>
              <a:rPr lang="en-US" sz="1800" dirty="0">
                <a:latin typeface="Arial" panose="020B0604020202020204" pitchFamily="34" charset="0"/>
                <a:cs typeface="Arial" panose="020B0604020202020204" pitchFamily="34" charset="0"/>
                <a:hlinkClick r:id="rId4">
                  <a:extLst>
                    <a:ext uri="{A12FA001-AC4F-418D-AE19-62706E023703}">
                      <ahyp:hlinkClr xmlns="" xmlns:ahyp="http://schemas.microsoft.com/office/drawing/2018/hyperlinkcolor" val="tx"/>
                    </a:ext>
                  </a:extLst>
                </a:hlinkClick>
              </a:rPr>
              <a:t>https://www.bls.gov/opub/</a:t>
            </a:r>
            <a:r>
              <a:rPr lang="en-US" sz="1800" dirty="0">
                <a:latin typeface="Arial" panose="020B0604020202020204" pitchFamily="34" charset="0"/>
                <a:cs typeface="Arial" panose="020B0604020202020204" pitchFamily="34" charset="0"/>
              </a:rPr>
              <a:t>  (U.S. Bureau of Labor Statistics, 2020).</a:t>
            </a:r>
          </a:p>
          <a:p>
            <a:endParaRPr lang="en-US" sz="1800" dirty="0">
              <a:latin typeface="Arial" panose="020B0604020202020204" pitchFamily="34" charset="0"/>
              <a:cs typeface="Arial" panose="020B0604020202020204" pitchFamily="34" charset="0"/>
            </a:endParaRPr>
          </a:p>
          <a:p>
            <a:pPr lvl="1"/>
            <a:r>
              <a:rPr lang="en-US" sz="1600" b="1" dirty="0">
                <a:latin typeface="Arial" panose="020B0604020202020204" pitchFamily="34" charset="0"/>
                <a:cs typeface="Arial" panose="020B0604020202020204" pitchFamily="34" charset="0"/>
              </a:rPr>
              <a:t>Licensing:  </a:t>
            </a:r>
            <a:r>
              <a:rPr lang="en-US" sz="1600" dirty="0">
                <a:latin typeface="Arial" panose="020B0604020202020204" pitchFamily="34" charset="0"/>
                <a:cs typeface="Arial" panose="020B0604020202020204" pitchFamily="34" charset="0"/>
              </a:rPr>
              <a:t>The data retrieved from “Data.gov” can be used without cost or a licensing requirement. </a:t>
            </a:r>
            <a:endParaRPr lang="en-US" sz="1200" dirty="0">
              <a:latin typeface="Arial" panose="020B0604020202020204" pitchFamily="34" charset="0"/>
              <a:cs typeface="Arial" panose="020B0604020202020204" pitchFamily="34" charset="0"/>
            </a:endParaRPr>
          </a:p>
          <a:p>
            <a:pPr lvl="1"/>
            <a:r>
              <a:rPr lang="en-US" sz="1600" b="1" dirty="0">
                <a:latin typeface="Arial" panose="020B0604020202020204" pitchFamily="34" charset="0"/>
                <a:cs typeface="Arial" panose="020B0604020202020204" pitchFamily="34" charset="0"/>
              </a:rPr>
              <a:t>Copyrights, publications:  </a:t>
            </a:r>
            <a:r>
              <a:rPr lang="en-US" sz="1600" dirty="0">
                <a:latin typeface="Arial" panose="020B0604020202020204" pitchFamily="34" charset="0"/>
                <a:cs typeface="Arial" panose="020B0604020202020204" pitchFamily="34" charset="0"/>
              </a:rPr>
              <a:t>The Bureau of Labor Statistics requests that they be cited when the data is used.</a:t>
            </a:r>
            <a:endParaRPr lang="en-US" sz="1600" b="1" dirty="0">
              <a:latin typeface="Arial" panose="020B0604020202020204" pitchFamily="34" charset="0"/>
              <a:cs typeface="Arial" panose="020B0604020202020204" pitchFamily="34" charset="0"/>
            </a:endParaRPr>
          </a:p>
          <a:p>
            <a:pPr lvl="1"/>
            <a:r>
              <a:rPr lang="en-US" sz="1600" b="1" dirty="0">
                <a:latin typeface="Arial" panose="020B0604020202020204" pitchFamily="34" charset="0"/>
                <a:cs typeface="Arial" panose="020B0604020202020204" pitchFamily="34" charset="0"/>
              </a:rPr>
              <a:t>Data protection:  </a:t>
            </a:r>
            <a:r>
              <a:rPr lang="en-US" sz="1600" dirty="0">
                <a:latin typeface="Arial" panose="020B0604020202020204" pitchFamily="34" charset="0"/>
                <a:cs typeface="Arial" panose="020B0604020202020204" pitchFamily="34" charset="0"/>
              </a:rPr>
              <a:t>The data is protected in an official site “Data.gov” from the US Government and it complies with Computer Fraud and Abuse Act of 1986 and the National Information Infrastructure Protection Act. The data integrity of the injured or deceased employee has already been protected by the collecting entity.</a:t>
            </a: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Approach:  Data</a:t>
            </a:r>
          </a:p>
        </p:txBody>
      </p:sp>
    </p:spTree>
    <p:extLst>
      <p:ext uri="{BB962C8B-B14F-4D97-AF65-F5344CB8AC3E}">
        <p14:creationId xmlns:p14="http://schemas.microsoft.com/office/powerpoint/2010/main" val="35725991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8032" y="222967"/>
            <a:ext cx="10515600" cy="4351338"/>
          </a:xfrm>
        </p:spPr>
        <p:txBody>
          <a:bodyPr>
            <a:normAutofit/>
          </a:bodyPr>
          <a:lstStyle/>
          <a:p>
            <a:pPr marL="0" indent="0">
              <a:buNone/>
            </a:pPr>
            <a:r>
              <a:rPr lang="en-US" sz="1600" dirty="0" smtClean="0">
                <a:latin typeface="Arial" panose="020B0604020202020204" pitchFamily="34" charset="0"/>
                <a:cs typeface="Arial" panose="020B0604020202020204" pitchFamily="34" charset="0"/>
              </a:rPr>
              <a:t>Data Overview:</a:t>
            </a:r>
            <a:endParaRPr lang="en-US" sz="1600" dirty="0">
              <a:latin typeface="Arial" panose="020B0604020202020204" pitchFamily="34" charset="0"/>
              <a:cs typeface="Arial" panose="020B0604020202020204" pitchFamily="34" charset="0"/>
            </a:endParaRPr>
          </a:p>
          <a:p>
            <a:pPr marL="0" indent="0">
              <a:buNone/>
            </a:pPr>
            <a:endParaRPr lang="en-US" sz="1600" dirty="0" smtClean="0">
              <a:latin typeface="Arial" panose="020B0604020202020204" pitchFamily="34" charset="0"/>
              <a:cs typeface="Arial" panose="020B0604020202020204" pitchFamily="34" charset="0"/>
            </a:endParaRPr>
          </a:p>
          <a:p>
            <a:pPr marL="0" indent="0">
              <a:buNone/>
            </a:pPr>
            <a:r>
              <a:rPr lang="en-US" sz="1600" dirty="0" smtClean="0">
                <a:latin typeface="Arial" panose="020B0604020202020204" pitchFamily="34" charset="0"/>
                <a:cs typeface="Arial" panose="020B0604020202020204" pitchFamily="34" charset="0"/>
              </a:rPr>
              <a:t>For our proposed risk analysis, we will be obtaining fatality and workplace injury data from the department of US labor statistics. </a:t>
            </a: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These variables are GENDER, AGE, LENGTHOFSERVICE, RACE, and SOCJOBCODE. </a:t>
            </a:r>
          </a:p>
          <a:p>
            <a:pPr marL="0" indent="0">
              <a:buNone/>
            </a:pPr>
            <a:endParaRPr lang="en-US" sz="1600" dirty="0">
              <a:latin typeface="Arial" panose="020B0604020202020204" pitchFamily="34" charset="0"/>
              <a:cs typeface="Arial" panose="020B0604020202020204" pitchFamily="34" charset="0"/>
            </a:endParaRPr>
          </a:p>
          <a:p>
            <a:pPr marL="0" indent="0">
              <a:buNone/>
            </a:pPr>
            <a:r>
              <a:rPr lang="en-US" sz="1600" dirty="0" smtClean="0">
                <a:latin typeface="Arial" panose="020B0604020202020204" pitchFamily="34" charset="0"/>
                <a:cs typeface="Arial" panose="020B0604020202020204" pitchFamily="34" charset="0"/>
              </a:rPr>
              <a:t>The SOCJOBCODE is a numerical valued categorical classification system, that is used to encode the occupational type, however it is encoded in such a way, that it can also be used as an independent variable. The SOC job code number is a six digit number, where the powers of 10 place value, implement a value of manual operation encoding.  The numerical range of this encoding is also enumerated in increasing risk order, since the employment classifications at the lower range of value represents an occupation with a higher degree of administration type work.</a:t>
            </a:r>
          </a:p>
          <a:p>
            <a:pPr marL="0" indent="0">
              <a:buNone/>
            </a:pPr>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7" name="TextBox 6"/>
          <p:cNvSpPr txBox="1"/>
          <p:nvPr/>
        </p:nvSpPr>
        <p:spPr>
          <a:xfrm>
            <a:off x="4802590" y="3480623"/>
            <a:ext cx="3159839" cy="2923877"/>
          </a:xfrm>
          <a:prstGeom prst="rect">
            <a:avLst/>
          </a:prstGeom>
          <a:noFill/>
        </p:spPr>
        <p:txBody>
          <a:bodyPr wrap="none" rtlCol="0">
            <a:spAutoFit/>
          </a:bodyPr>
          <a:lstStyle/>
          <a:p>
            <a:r>
              <a:rPr lang="en-US" sz="800" dirty="0"/>
              <a:t>11-XXXX  Management Occupations</a:t>
            </a:r>
          </a:p>
          <a:p>
            <a:r>
              <a:rPr lang="en-US" sz="800" dirty="0"/>
              <a:t>13-XXXX  Business and Financial Operations Occupations</a:t>
            </a:r>
          </a:p>
          <a:p>
            <a:r>
              <a:rPr lang="en-US" sz="800" dirty="0"/>
              <a:t>15-XXXX  Computer and Mathematical Occupations</a:t>
            </a:r>
          </a:p>
          <a:p>
            <a:r>
              <a:rPr lang="en-US" sz="800" dirty="0"/>
              <a:t>17-XXXX  Architecture and Engineering Occupations</a:t>
            </a:r>
          </a:p>
          <a:p>
            <a:r>
              <a:rPr lang="en-US" sz="800" dirty="0"/>
              <a:t>19-XXXX  Life, Physical, and Social Science Occupations</a:t>
            </a:r>
          </a:p>
          <a:p>
            <a:r>
              <a:rPr lang="en-US" sz="800" dirty="0"/>
              <a:t>21-XXXX  Community and Social Service Occupations</a:t>
            </a:r>
          </a:p>
          <a:p>
            <a:r>
              <a:rPr lang="en-US" sz="800" dirty="0"/>
              <a:t>23-XXXX  Legal Occupations</a:t>
            </a:r>
          </a:p>
          <a:p>
            <a:r>
              <a:rPr lang="en-US" sz="800" dirty="0"/>
              <a:t>25-XXXX  Educational Instruction and Library Occupations</a:t>
            </a:r>
          </a:p>
          <a:p>
            <a:r>
              <a:rPr lang="en-US" sz="800" dirty="0"/>
              <a:t>27-XXXX  Arts, Design, Entertainment, Sports, and Media Occupations</a:t>
            </a:r>
          </a:p>
          <a:p>
            <a:r>
              <a:rPr lang="en-US" sz="800" dirty="0"/>
              <a:t>29-XXXX  Healthcare Practitioners and Technical Occupations</a:t>
            </a:r>
          </a:p>
          <a:p>
            <a:r>
              <a:rPr lang="en-US" sz="800" dirty="0"/>
              <a:t>31-XXXX  Healthcare Support Occupations</a:t>
            </a:r>
          </a:p>
          <a:p>
            <a:r>
              <a:rPr lang="en-US" sz="800" dirty="0"/>
              <a:t>33-XXXX  Protective Service Occupations</a:t>
            </a:r>
          </a:p>
          <a:p>
            <a:r>
              <a:rPr lang="en-US" sz="800" dirty="0"/>
              <a:t>35-XXXX  Food Preparation and Serving Related Occupations</a:t>
            </a:r>
          </a:p>
          <a:p>
            <a:r>
              <a:rPr lang="en-US" sz="800" dirty="0"/>
              <a:t>37-XXXX  Building and Grounds Cleaning and Maintenance Occupations</a:t>
            </a:r>
          </a:p>
          <a:p>
            <a:r>
              <a:rPr lang="en-US" sz="800" dirty="0"/>
              <a:t>39-XXXX  Personal Care and Service Occupations</a:t>
            </a:r>
          </a:p>
          <a:p>
            <a:r>
              <a:rPr lang="en-US" sz="800" dirty="0"/>
              <a:t>41-XXXX  Sales and Related Occupations</a:t>
            </a:r>
          </a:p>
          <a:p>
            <a:r>
              <a:rPr lang="en-US" sz="800" dirty="0"/>
              <a:t>43-XXXX  Office and Administrative Support Occupations</a:t>
            </a:r>
          </a:p>
          <a:p>
            <a:r>
              <a:rPr lang="en-US" sz="800" dirty="0"/>
              <a:t>45-XXXX  Farming, Fishing, and Forestry Occupations</a:t>
            </a:r>
          </a:p>
          <a:p>
            <a:r>
              <a:rPr lang="en-US" sz="800" dirty="0"/>
              <a:t>47-XXXX  Construction and Extraction Occupations</a:t>
            </a:r>
          </a:p>
          <a:p>
            <a:r>
              <a:rPr lang="en-US" sz="800" dirty="0"/>
              <a:t>49-XXXX  Installation, Maintenance, and Repair Occupations</a:t>
            </a:r>
          </a:p>
          <a:p>
            <a:r>
              <a:rPr lang="en-US" sz="800" dirty="0"/>
              <a:t>51-XXXX  Production Occupations</a:t>
            </a:r>
          </a:p>
          <a:p>
            <a:r>
              <a:rPr lang="en-US" sz="800" dirty="0"/>
              <a:t>53-XXXX  Transportation and Material Moving Occupations</a:t>
            </a:r>
          </a:p>
          <a:p>
            <a:r>
              <a:rPr lang="en-US" sz="800" dirty="0"/>
              <a:t>55-XXXX  Military Specific </a:t>
            </a:r>
            <a:r>
              <a:rPr lang="en-US" sz="800" dirty="0" smtClean="0"/>
              <a:t>Occupations</a:t>
            </a:r>
            <a:endParaRPr lang="en-US" sz="800" dirty="0"/>
          </a:p>
        </p:txBody>
      </p:sp>
      <p:cxnSp>
        <p:nvCxnSpPr>
          <p:cNvPr id="8" name="Straight Arrow Connector 7"/>
          <p:cNvCxnSpPr/>
          <p:nvPr/>
        </p:nvCxnSpPr>
        <p:spPr>
          <a:xfrm>
            <a:off x="4376277" y="3762414"/>
            <a:ext cx="0" cy="2552851"/>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484197" y="3269048"/>
            <a:ext cx="1583799" cy="30777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A</a:t>
            </a:r>
            <a:r>
              <a:rPr lang="en-US" sz="1400" dirty="0" smtClean="0">
                <a:latin typeface="Arial" panose="020B0604020202020204" pitchFamily="34" charset="0"/>
                <a:cs typeface="Arial" panose="020B0604020202020204" pitchFamily="34" charset="0"/>
              </a:rPr>
              <a:t>dministrative</a:t>
            </a:r>
            <a:endParaRPr lang="en-US" sz="1400" dirty="0">
              <a:latin typeface="Arial" panose="020B0604020202020204" pitchFamily="34" charset="0"/>
              <a:cs typeface="Arial" panose="020B0604020202020204" pitchFamily="34" charset="0"/>
            </a:endParaRPr>
          </a:p>
        </p:txBody>
      </p:sp>
      <p:sp>
        <p:nvSpPr>
          <p:cNvPr id="10" name="Rectangle 9"/>
          <p:cNvSpPr/>
          <p:nvPr/>
        </p:nvSpPr>
        <p:spPr>
          <a:xfrm>
            <a:off x="3090579" y="6310349"/>
            <a:ext cx="1712011" cy="307777"/>
          </a:xfrm>
          <a:prstGeom prst="rect">
            <a:avLst/>
          </a:prstGeom>
        </p:spPr>
        <p:txBody>
          <a:bodyPr wrap="square">
            <a:spAutoFit/>
          </a:bodyPr>
          <a:lstStyle/>
          <a:p>
            <a:r>
              <a:rPr lang="en-US" sz="1400" dirty="0" smtClean="0">
                <a:latin typeface="Arial" panose="020B0604020202020204" pitchFamily="34" charset="0"/>
                <a:cs typeface="Arial" panose="020B0604020202020204" pitchFamily="34" charset="0"/>
              </a:rPr>
              <a:t>Non-Administrative</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0647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9189" y="97765"/>
            <a:ext cx="10515600" cy="5797401"/>
          </a:xfrm>
        </p:spPr>
        <p:txBody>
          <a:bodyPr>
            <a:normAutofit/>
          </a:bodyPr>
          <a:lstStyle/>
          <a:p>
            <a:pPr marL="0" indent="0">
              <a:buNone/>
            </a:pPr>
            <a:r>
              <a:rPr lang="en-US" sz="1800" dirty="0" smtClean="0">
                <a:latin typeface="Arial" panose="020B0604020202020204" pitchFamily="34" charset="0"/>
                <a:cs typeface="Arial" panose="020B0604020202020204" pitchFamily="34" charset="0"/>
              </a:rPr>
              <a:t>Data Methodology:  (file structure)</a:t>
            </a:r>
            <a:endParaRPr lang="en-US" sz="18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All the data was collected from the US department of Labor , and uploaded to a GITHUB repository. A series of </a:t>
            </a:r>
            <a:r>
              <a:rPr lang="en-US" sz="1400" dirty="0" err="1" smtClean="0">
                <a:latin typeface="Arial" panose="020B0604020202020204" pitchFamily="34" charset="0"/>
                <a:cs typeface="Arial" panose="020B0604020202020204" pitchFamily="34" charset="0"/>
              </a:rPr>
              <a:t>Jupyter</a:t>
            </a:r>
            <a:r>
              <a:rPr lang="en-US" sz="1400" dirty="0" smtClean="0">
                <a:latin typeface="Arial" panose="020B0604020202020204" pitchFamily="34" charset="0"/>
                <a:cs typeface="Arial" panose="020B0604020202020204" pitchFamily="34" charset="0"/>
              </a:rPr>
              <a:t> python programs was created to parse the data for analysis. The data is stored as individual files for each independent variable:</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In each file you will find eight sample values for each SOC job category, as shown below:</a:t>
            </a: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graphicFrame>
        <p:nvGraphicFramePr>
          <p:cNvPr id="4" name="Table 4">
            <a:extLst>
              <a:ext uri="{FF2B5EF4-FFF2-40B4-BE49-F238E27FC236}">
                <a16:creationId xmlns:a16="http://schemas.microsoft.com/office/drawing/2014/main" id="{E6368074-80DF-405B-9CB8-44AE5D8B19D9}"/>
              </a:ext>
            </a:extLst>
          </p:cNvPr>
          <p:cNvGraphicFramePr>
            <a:graphicFrameLocks/>
          </p:cNvGraphicFramePr>
          <p:nvPr>
            <p:extLst/>
          </p:nvPr>
        </p:nvGraphicFramePr>
        <p:xfrm>
          <a:off x="838200" y="1098799"/>
          <a:ext cx="11068748" cy="2484120"/>
        </p:xfrm>
        <a:graphic>
          <a:graphicData uri="http://schemas.openxmlformats.org/drawingml/2006/table">
            <a:tbl>
              <a:tblPr firstRow="1" bandRow="1">
                <a:tableStyleId>{5C22544A-7EE6-4342-B048-85BDC9FD1C3A}</a:tableStyleId>
              </a:tblPr>
              <a:tblGrid>
                <a:gridCol w="1217851">
                  <a:extLst>
                    <a:ext uri="{9D8B030D-6E8A-4147-A177-3AD203B41FA5}">
                      <a16:colId xmlns:a16="http://schemas.microsoft.com/office/drawing/2014/main" val="2186497179"/>
                    </a:ext>
                  </a:extLst>
                </a:gridCol>
                <a:gridCol w="2072834">
                  <a:extLst>
                    <a:ext uri="{9D8B030D-6E8A-4147-A177-3AD203B41FA5}">
                      <a16:colId xmlns:a16="http://schemas.microsoft.com/office/drawing/2014/main" val="4036160090"/>
                    </a:ext>
                  </a:extLst>
                </a:gridCol>
                <a:gridCol w="2072834">
                  <a:extLst>
                    <a:ext uri="{9D8B030D-6E8A-4147-A177-3AD203B41FA5}">
                      <a16:colId xmlns:a16="http://schemas.microsoft.com/office/drawing/2014/main" val="2824248566"/>
                    </a:ext>
                  </a:extLst>
                </a:gridCol>
                <a:gridCol w="2240635">
                  <a:extLst>
                    <a:ext uri="{9D8B030D-6E8A-4147-A177-3AD203B41FA5}">
                      <a16:colId xmlns:a16="http://schemas.microsoft.com/office/drawing/2014/main" val="2014804915"/>
                    </a:ext>
                  </a:extLst>
                </a:gridCol>
                <a:gridCol w="3464594">
                  <a:extLst>
                    <a:ext uri="{9D8B030D-6E8A-4147-A177-3AD203B41FA5}">
                      <a16:colId xmlns:a16="http://schemas.microsoft.com/office/drawing/2014/main" val="18295403"/>
                    </a:ext>
                  </a:extLst>
                </a:gridCol>
              </a:tblGrid>
              <a:tr h="386137">
                <a:tc>
                  <a:txBody>
                    <a:bodyPr/>
                    <a:lstStyle/>
                    <a:p>
                      <a:r>
                        <a:rPr lang="en-US" sz="1200" dirty="0">
                          <a:solidFill>
                            <a:schemeClr val="tx1"/>
                          </a:solidFill>
                          <a:latin typeface="Arial" panose="020B0604020202020204" pitchFamily="34" charset="0"/>
                          <a:cs typeface="Arial" panose="020B0604020202020204" pitchFamily="34" charset="0"/>
                        </a:rPr>
                        <a:t>Independent Variables  </a:t>
                      </a:r>
                      <a:r>
                        <a:rPr lang="en-US" sz="12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dirty="0">
                        <a:solidFill>
                          <a:schemeClr val="tx1"/>
                        </a:solidFill>
                        <a:latin typeface="Arial" panose="020B0604020202020204" pitchFamily="34" charset="0"/>
                        <a:cs typeface="Arial" panose="020B0604020202020204" pitchFamily="34" charset="0"/>
                      </a:endParaRP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Age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Gender</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Length of Service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Race</a:t>
                      </a:r>
                    </a:p>
                  </a:txBody>
                  <a:tcPr>
                    <a:solidFill>
                      <a:srgbClr val="FFC000"/>
                    </a:solidFill>
                  </a:tcPr>
                </a:tc>
                <a:extLst>
                  <a:ext uri="{0D108BD9-81ED-4DB2-BD59-A6C34878D82A}">
                    <a16:rowId xmlns:a16="http://schemas.microsoft.com/office/drawing/2014/main" val="2168200810"/>
                  </a:ext>
                </a:extLst>
              </a:tr>
              <a:tr h="338223">
                <a:tc>
                  <a:txBody>
                    <a:bodyPr/>
                    <a:lstStyle/>
                    <a:p>
                      <a:r>
                        <a:rPr lang="en-US" sz="1100" dirty="0">
                          <a:solidFill>
                            <a:schemeClr val="tx1"/>
                          </a:solidFill>
                          <a:latin typeface="Arial" panose="020B0604020202020204" pitchFamily="34" charset="0"/>
                          <a:cs typeface="Arial" panose="020B0604020202020204" pitchFamily="34" charset="0"/>
                        </a:rPr>
                        <a:t>Type of </a:t>
                      </a:r>
                    </a:p>
                    <a:p>
                      <a:r>
                        <a:rPr lang="en-US" sz="1100" dirty="0">
                          <a:solidFill>
                            <a:schemeClr val="tx1"/>
                          </a:solidFill>
                          <a:latin typeface="Arial" panose="020B0604020202020204" pitchFamily="34" charset="0"/>
                          <a:cs typeface="Arial" panose="020B0604020202020204" pitchFamily="34" charset="0"/>
                        </a:rPr>
                        <a:t>Variable </a:t>
                      </a:r>
                      <a:r>
                        <a:rPr lang="en-US" sz="11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extLst>
                  <a:ext uri="{0D108BD9-81ED-4DB2-BD59-A6C34878D82A}">
                    <a16:rowId xmlns:a16="http://schemas.microsoft.com/office/drawing/2014/main" val="662973504"/>
                  </a:ext>
                </a:extLst>
              </a:tr>
              <a:tr h="1419412">
                <a:tc>
                  <a:txBody>
                    <a:bodyPr/>
                    <a:lstStyle/>
                    <a:p>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NF_AGE_14to15_all.xlsx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NF_AGE_16to19_all.xlsx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NF_AGE_20to24_all.xlsx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NF_AGE_25to34_all.xlsx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NF_AGE_35to44_all.xlsx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NF_AGE_45to54_all.xlsx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NF_AGE_55to64_all.xlsx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NF_AGE_65plus_all.xlsx	</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NF_AGE_NR_all.xlsx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82880" marR="7620" marT="7620" marB="0"/>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NF_GENDER_F_all.xlsx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NF_GENDER_M_all.xlsx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NF_GENDER_NR_all.xlsx</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NF_LOS_ltg3mos_all.xlsx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NF_LOS_3to11mos_all.xlsx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NF_LOS_1to5yr_all.xlsx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NF_LOS_5plus_all.xlsx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NF_LOS_NR_all.xlsx	</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NF_RBX_Asian_all.xlsx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NF_RDX_Hispanic_all.xlsx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NF_REX_Hawaiian_all.xlsx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NF_RFX_White_all.xlsx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NF_RGX_NR_all.xlsx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NF_RHX_Multi_all.xlsx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NF_RIX_Hispanic_all.xlsx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NF_RCX_Black_AfricanAmerican_all.xlsx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NF_RAX_AmericanIndian_AlaskaNative_all.xlsx</a:t>
                      </a:r>
                      <a:endParaRPr lang="en-US" sz="11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78344214"/>
                  </a:ext>
                </a:extLst>
              </a:tr>
            </a:tbl>
          </a:graphicData>
        </a:graphic>
      </p:graphicFrame>
      <p:pic>
        <p:nvPicPr>
          <p:cNvPr id="6" name="Picture 5"/>
          <p:cNvPicPr>
            <a:picLocks noChangeAspect="1"/>
          </p:cNvPicPr>
          <p:nvPr/>
        </p:nvPicPr>
        <p:blipFill>
          <a:blip r:embed="rId2"/>
          <a:stretch>
            <a:fillRect/>
          </a:stretch>
        </p:blipFill>
        <p:spPr>
          <a:xfrm>
            <a:off x="769189" y="4066996"/>
            <a:ext cx="11137759" cy="2611652"/>
          </a:xfrm>
          <a:prstGeom prst="rect">
            <a:avLst/>
          </a:prstGeom>
        </p:spPr>
      </p:pic>
    </p:spTree>
    <p:extLst>
      <p:ext uri="{BB962C8B-B14F-4D97-AF65-F5344CB8AC3E}">
        <p14:creationId xmlns:p14="http://schemas.microsoft.com/office/powerpoint/2010/main" val="3933166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1928" y="6273225"/>
            <a:ext cx="8262326" cy="584775"/>
          </a:xfrm>
          <a:prstGeom prst="rect">
            <a:avLst/>
          </a:prstGeom>
          <a:noFill/>
        </p:spPr>
        <p:txBody>
          <a:bodyPr wrap="none" rtlCol="0">
            <a:spAutoFit/>
          </a:bodyPr>
          <a:lstStyle/>
          <a:p>
            <a:r>
              <a:rPr lang="en-US" dirty="0" smtClean="0"/>
              <a:t> (</a:t>
            </a:r>
            <a:r>
              <a:rPr lang="en-US" dirty="0">
                <a:hlinkClick r:id="rId2"/>
              </a:rPr>
              <a:t>https://</a:t>
            </a:r>
            <a:r>
              <a:rPr lang="en-US" dirty="0" smtClean="0">
                <a:hlinkClick r:id="rId2"/>
              </a:rPr>
              <a:t>github.com/ehsintegration/yfd-phd-bls-data/blob/master/DATA/SOC_all.xlsx</a:t>
            </a:r>
            <a:r>
              <a:rPr lang="en-US" dirty="0" smtClean="0"/>
              <a:t>)</a:t>
            </a:r>
          </a:p>
          <a:p>
            <a:pPr marL="285750" indent="-285750">
              <a:buFont typeface="Arial" panose="020B0604020202020204" pitchFamily="34" charset="0"/>
              <a:buChar char="•"/>
            </a:pPr>
            <a:r>
              <a:rPr lang="en-US" sz="1400" dirty="0" smtClean="0">
                <a:solidFill>
                  <a:srgbClr val="00B050"/>
                </a:solidFill>
              </a:rPr>
              <a:t>The following file contains the standard occupational coding that is used to index the data.</a:t>
            </a:r>
          </a:p>
        </p:txBody>
      </p:sp>
      <p:sp>
        <p:nvSpPr>
          <p:cNvPr id="5" name="TextBox 4"/>
          <p:cNvSpPr txBox="1"/>
          <p:nvPr/>
        </p:nvSpPr>
        <p:spPr>
          <a:xfrm>
            <a:off x="1897811" y="1690777"/>
            <a:ext cx="184731" cy="276999"/>
          </a:xfrm>
          <a:prstGeom prst="rect">
            <a:avLst/>
          </a:prstGeom>
          <a:noFill/>
        </p:spPr>
        <p:txBody>
          <a:bodyPr wrap="none" rtlCol="0">
            <a:spAutoFit/>
          </a:bodyPr>
          <a:lstStyle/>
          <a:p>
            <a:endParaRPr lang="en-US" sz="1200" dirty="0"/>
          </a:p>
        </p:txBody>
      </p:sp>
      <p:sp>
        <p:nvSpPr>
          <p:cNvPr id="6" name="TextBox 5"/>
          <p:cNvSpPr txBox="1"/>
          <p:nvPr/>
        </p:nvSpPr>
        <p:spPr>
          <a:xfrm>
            <a:off x="1696528" y="2001617"/>
            <a:ext cx="45719" cy="369332"/>
          </a:xfrm>
          <a:prstGeom prst="rect">
            <a:avLst/>
          </a:prstGeom>
          <a:noFill/>
        </p:spPr>
        <p:txBody>
          <a:bodyPr wrap="square" rtlCol="0">
            <a:spAutoFit/>
          </a:bodyPr>
          <a:lstStyle/>
          <a:p>
            <a:endParaRPr lang="en-US" dirty="0"/>
          </a:p>
        </p:txBody>
      </p:sp>
      <p:sp>
        <p:nvSpPr>
          <p:cNvPr id="7" name="TextBox 6"/>
          <p:cNvSpPr txBox="1"/>
          <p:nvPr/>
        </p:nvSpPr>
        <p:spPr>
          <a:xfrm>
            <a:off x="925902" y="1514087"/>
            <a:ext cx="4019883" cy="4708981"/>
          </a:xfrm>
          <a:prstGeom prst="rect">
            <a:avLst/>
          </a:prstGeom>
          <a:noFill/>
        </p:spPr>
        <p:txBody>
          <a:bodyPr wrap="none" rtlCol="0">
            <a:spAutoFit/>
          </a:bodyPr>
          <a:lstStyle/>
          <a:p>
            <a:r>
              <a:rPr lang="en-US" sz="1200" dirty="0"/>
              <a:t>11-0000 Management Occupations</a:t>
            </a:r>
          </a:p>
          <a:p>
            <a:r>
              <a:rPr lang="en-US" sz="1200" dirty="0"/>
              <a:t>11-1000 Top Executives</a:t>
            </a:r>
          </a:p>
          <a:p>
            <a:r>
              <a:rPr lang="en-US" sz="1200" dirty="0"/>
              <a:t>11-1010 Chief Executives</a:t>
            </a:r>
          </a:p>
          <a:p>
            <a:r>
              <a:rPr lang="en-US" sz="1200" dirty="0"/>
              <a:t>11-1011 Chief Executives</a:t>
            </a:r>
          </a:p>
          <a:p>
            <a:r>
              <a:rPr lang="en-US" sz="1200" dirty="0"/>
              <a:t>11-1020 General and Operations Managers</a:t>
            </a:r>
          </a:p>
          <a:p>
            <a:r>
              <a:rPr lang="en-US" sz="1200" dirty="0"/>
              <a:t>11-1021 General and Operations Managers</a:t>
            </a:r>
          </a:p>
          <a:p>
            <a:r>
              <a:rPr lang="en-US" sz="1200" dirty="0"/>
              <a:t>11-1030 Legislators</a:t>
            </a:r>
          </a:p>
          <a:p>
            <a:r>
              <a:rPr lang="en-US" sz="1200" dirty="0"/>
              <a:t>11-1031 Legislators</a:t>
            </a:r>
          </a:p>
          <a:p>
            <a:r>
              <a:rPr lang="en-US" sz="1200" dirty="0" smtClean="0"/>
              <a:t>11-2000 Advertising</a:t>
            </a:r>
            <a:r>
              <a:rPr lang="en-US" sz="1200" dirty="0"/>
              <a:t>, Marketing, Promotions, Public Relations,</a:t>
            </a:r>
          </a:p>
          <a:p>
            <a:r>
              <a:rPr lang="en-US" sz="1200" dirty="0"/>
              <a:t>and Sales Managers</a:t>
            </a:r>
          </a:p>
          <a:p>
            <a:r>
              <a:rPr lang="en-US" sz="1200" dirty="0"/>
              <a:t>11-2010 Advertising and Promotions Managers</a:t>
            </a:r>
          </a:p>
          <a:p>
            <a:r>
              <a:rPr lang="en-US" sz="1200" dirty="0"/>
              <a:t>11-2011 Advertising and Promotions Managers</a:t>
            </a:r>
          </a:p>
          <a:p>
            <a:r>
              <a:rPr lang="en-US" sz="1200" dirty="0"/>
              <a:t>11-2020 Marketing and Sales Managers</a:t>
            </a:r>
          </a:p>
          <a:p>
            <a:r>
              <a:rPr lang="en-US" sz="1200" dirty="0"/>
              <a:t>11-2021 Marketing Managers</a:t>
            </a:r>
          </a:p>
          <a:p>
            <a:r>
              <a:rPr lang="en-US" sz="1200" dirty="0"/>
              <a:t>11-2022 Sales Managers</a:t>
            </a:r>
          </a:p>
          <a:p>
            <a:r>
              <a:rPr lang="en-US" sz="1200" dirty="0"/>
              <a:t>11-2030 Public Relations Managers</a:t>
            </a:r>
          </a:p>
          <a:p>
            <a:r>
              <a:rPr lang="en-US" sz="1200" dirty="0"/>
              <a:t>11-2031 Public Relations Managers</a:t>
            </a:r>
          </a:p>
          <a:p>
            <a:r>
              <a:rPr lang="en-US" sz="1200" dirty="0"/>
              <a:t>11-3000 Operations Specialties Managers</a:t>
            </a:r>
          </a:p>
          <a:p>
            <a:r>
              <a:rPr lang="en-US" sz="1200" dirty="0"/>
              <a:t>11-3010 Administrative Services Managers</a:t>
            </a:r>
          </a:p>
          <a:p>
            <a:r>
              <a:rPr lang="en-US" sz="1200" dirty="0"/>
              <a:t>11-3011 Administrative Services Managers</a:t>
            </a:r>
          </a:p>
          <a:p>
            <a:r>
              <a:rPr lang="en-US" sz="1200" dirty="0"/>
              <a:t>11-3020 Computer and Information Systems </a:t>
            </a:r>
            <a:r>
              <a:rPr lang="en-US" sz="1200" dirty="0" smtClean="0"/>
              <a:t>Managers</a:t>
            </a:r>
          </a:p>
          <a:p>
            <a:r>
              <a:rPr lang="en-US" sz="1200" dirty="0" smtClean="0"/>
              <a:t>.</a:t>
            </a:r>
          </a:p>
          <a:p>
            <a:r>
              <a:rPr lang="en-US" sz="1200" dirty="0" smtClean="0"/>
              <a:t>.</a:t>
            </a:r>
          </a:p>
          <a:p>
            <a:r>
              <a:rPr lang="en-US" sz="1200" dirty="0" smtClean="0"/>
              <a:t>.</a:t>
            </a:r>
          </a:p>
          <a:p>
            <a:endParaRPr lang="en-US" sz="1200" dirty="0"/>
          </a:p>
        </p:txBody>
      </p:sp>
      <p:sp>
        <p:nvSpPr>
          <p:cNvPr id="8" name="TextBox 7"/>
          <p:cNvSpPr txBox="1"/>
          <p:nvPr/>
        </p:nvSpPr>
        <p:spPr>
          <a:xfrm>
            <a:off x="5618671" y="1391729"/>
            <a:ext cx="6499215" cy="5262979"/>
          </a:xfrm>
          <a:prstGeom prst="rect">
            <a:avLst/>
          </a:prstGeom>
          <a:noFill/>
        </p:spPr>
        <p:txBody>
          <a:bodyPr wrap="none" rtlCol="0">
            <a:spAutoFit/>
          </a:bodyPr>
          <a:lstStyle/>
          <a:p>
            <a:r>
              <a:rPr lang="en-US" sz="1200" dirty="0" smtClean="0"/>
              <a:t>.</a:t>
            </a:r>
          </a:p>
          <a:p>
            <a:r>
              <a:rPr lang="en-US" sz="1200" dirty="0" smtClean="0"/>
              <a:t>.</a:t>
            </a:r>
          </a:p>
          <a:p>
            <a:r>
              <a:rPr lang="en-US" sz="1200" dirty="0" smtClean="0"/>
              <a:t>11-9140 </a:t>
            </a:r>
            <a:r>
              <a:rPr lang="en-US" sz="1200" dirty="0"/>
              <a:t>Property, Real Estate, and Community </a:t>
            </a:r>
            <a:r>
              <a:rPr lang="en-US" sz="1200" dirty="0" err="1"/>
              <a:t>AssociationManagers</a:t>
            </a:r>
            <a:endParaRPr lang="en-US" sz="1200" dirty="0"/>
          </a:p>
          <a:p>
            <a:r>
              <a:rPr lang="en-US" sz="1200" dirty="0"/>
              <a:t>11-9141 Property, Real Estate, and Community Association Managers</a:t>
            </a:r>
          </a:p>
          <a:p>
            <a:r>
              <a:rPr lang="en-US" sz="1200" dirty="0"/>
              <a:t>11-9150 Social and Community Service Managers</a:t>
            </a:r>
          </a:p>
          <a:p>
            <a:r>
              <a:rPr lang="en-US" sz="1200" dirty="0"/>
              <a:t>11-9151 Social and Community Service Managers</a:t>
            </a:r>
          </a:p>
          <a:p>
            <a:r>
              <a:rPr lang="en-US" sz="1200" dirty="0"/>
              <a:t>11-9190 Miscellaneous Managers</a:t>
            </a:r>
          </a:p>
          <a:p>
            <a:r>
              <a:rPr lang="en-US" sz="1200" dirty="0"/>
              <a:t>11-9199 Managers, All Other</a:t>
            </a:r>
          </a:p>
          <a:p>
            <a:r>
              <a:rPr lang="en-US" sz="1200" dirty="0"/>
              <a:t>13-0000 Business and Financial Operations</a:t>
            </a:r>
          </a:p>
          <a:p>
            <a:r>
              <a:rPr lang="en-US" sz="1200" dirty="0"/>
              <a:t>13-1000 Business Operations Specialists</a:t>
            </a:r>
          </a:p>
          <a:p>
            <a:r>
              <a:rPr lang="en-US" sz="1200" dirty="0"/>
              <a:t>13-1010 Agents and Business Managers of Artists, Performers, and Athletes</a:t>
            </a:r>
          </a:p>
          <a:p>
            <a:r>
              <a:rPr lang="en-US" sz="1200" dirty="0"/>
              <a:t>13-1011 Agents and Business Managers of Artists, Performers, and Athletes</a:t>
            </a:r>
          </a:p>
          <a:p>
            <a:r>
              <a:rPr lang="en-US" sz="1200" dirty="0"/>
              <a:t>13-1020 Buyers and Purchasing Agents</a:t>
            </a:r>
          </a:p>
          <a:p>
            <a:r>
              <a:rPr lang="en-US" sz="1200" dirty="0"/>
              <a:t>13-1021 Purchasing Agents and Buyers, Farm Products</a:t>
            </a:r>
          </a:p>
          <a:p>
            <a:r>
              <a:rPr lang="en-US" sz="1200" dirty="0"/>
              <a:t>13-1022 Wholesale and Retail Buyers, Except Farm Products</a:t>
            </a:r>
          </a:p>
          <a:p>
            <a:r>
              <a:rPr lang="en-US" sz="1200" dirty="0"/>
              <a:t>13-1023 Purchasing Agents, Except Wholesale, Retail, and Farm Products</a:t>
            </a:r>
          </a:p>
          <a:p>
            <a:r>
              <a:rPr lang="en-US" sz="1200" dirty="0"/>
              <a:t>13-1030 Claims Adjusters, Appraisers, Examiners, and Investigators</a:t>
            </a:r>
          </a:p>
          <a:p>
            <a:r>
              <a:rPr lang="en-US" sz="1200" dirty="0"/>
              <a:t>13-1031 Claims Adjusters, Examiners, and Investigators</a:t>
            </a:r>
          </a:p>
          <a:p>
            <a:r>
              <a:rPr lang="en-US" sz="1200" dirty="0"/>
              <a:t>13-1032 Insurance Appraisers, Auto Damage</a:t>
            </a:r>
          </a:p>
          <a:p>
            <a:r>
              <a:rPr lang="en-US" sz="1200" dirty="0"/>
              <a:t>13-1040 Compliance Officers, Except Agriculture, Construction, Health and Safety, and Transportation</a:t>
            </a:r>
          </a:p>
          <a:p>
            <a:r>
              <a:rPr lang="en-US" sz="1200" dirty="0"/>
              <a:t>13-1041 Compliance Officers, Except Agriculture, Construction, Health and Safety, and Transportation</a:t>
            </a:r>
          </a:p>
          <a:p>
            <a:r>
              <a:rPr lang="en-US" sz="1200" dirty="0"/>
              <a:t>13-1050 Cost Estimators</a:t>
            </a:r>
          </a:p>
          <a:p>
            <a:r>
              <a:rPr lang="en-US" sz="1200" dirty="0"/>
              <a:t>13-1051 Cost Estimators</a:t>
            </a:r>
          </a:p>
          <a:p>
            <a:r>
              <a:rPr lang="en-US" sz="1200" dirty="0"/>
              <a:t>13-1060 Emergency Management Specialists</a:t>
            </a:r>
          </a:p>
          <a:p>
            <a:r>
              <a:rPr lang="en-US" sz="1200" dirty="0"/>
              <a:t>13-1061 Emergency Management Specialists</a:t>
            </a:r>
          </a:p>
          <a:p>
            <a:r>
              <a:rPr lang="en-US" sz="1200" dirty="0"/>
              <a:t>13-1070 Human Resources, Training, and Labor Relations </a:t>
            </a:r>
            <a:endParaRPr lang="en-US" sz="1200" dirty="0" smtClean="0"/>
          </a:p>
          <a:p>
            <a:r>
              <a:rPr lang="en-US" sz="1200" dirty="0" smtClean="0"/>
              <a:t>.</a:t>
            </a:r>
          </a:p>
          <a:p>
            <a:r>
              <a:rPr lang="en-US" sz="1200" dirty="0" smtClean="0"/>
              <a:t>.</a:t>
            </a:r>
          </a:p>
        </p:txBody>
      </p:sp>
      <p:sp>
        <p:nvSpPr>
          <p:cNvPr id="9" name="Title 1">
            <a:extLst>
              <a:ext uri="{FF2B5EF4-FFF2-40B4-BE49-F238E27FC236}">
                <a16:creationId xmlns:a16="http://schemas.microsoft.com/office/drawing/2014/main" id="{9F819CDC-0A7C-497A-AC0E-6638558CAB57}"/>
              </a:ext>
            </a:extLst>
          </p:cNvPr>
          <p:cNvSpPr txBox="1">
            <a:spLocks/>
          </p:cNvSpPr>
          <p:nvPr/>
        </p:nvSpPr>
        <p:spPr>
          <a:xfrm>
            <a:off x="666722" y="152023"/>
            <a:ext cx="11065035" cy="369087"/>
          </a:xfrm>
          <a:prstGeom prst="rect">
            <a:avLst/>
          </a:prstGeom>
          <a:solidFill>
            <a:schemeClr val="accent4"/>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t>Occupation Type: SOC </a:t>
            </a:r>
            <a:r>
              <a:rPr lang="en-US" sz="2000" b="1" dirty="0"/>
              <a:t>Standard Occupational Classification </a:t>
            </a:r>
          </a:p>
        </p:txBody>
      </p:sp>
      <p:sp>
        <p:nvSpPr>
          <p:cNvPr id="10" name="Content Placeholder 2"/>
          <p:cNvSpPr>
            <a:spLocks noGrp="1"/>
          </p:cNvSpPr>
          <p:nvPr>
            <p:ph idx="1"/>
          </p:nvPr>
        </p:nvSpPr>
        <p:spPr>
          <a:xfrm>
            <a:off x="701928" y="683358"/>
            <a:ext cx="10515600" cy="1090672"/>
          </a:xfrm>
        </p:spPr>
        <p:txBody>
          <a:bodyPr>
            <a:normAutofit/>
          </a:bodyPr>
          <a:lstStyle/>
          <a:p>
            <a:pPr marL="0" indent="0">
              <a:buNone/>
            </a:pPr>
            <a:r>
              <a:rPr lang="en-US" sz="1400" dirty="0" smtClean="0">
                <a:latin typeface="Arial" panose="020B0604020202020204" pitchFamily="34" charset="0"/>
                <a:cs typeface="Arial" panose="020B0604020202020204" pitchFamily="34" charset="0"/>
              </a:rPr>
              <a:t>Each SOC job category number is used to encode a branch of occupation. The SOC job code consists of 6 numbers, that when read from left to right will further subdivide the group into more specifications. The job code is used to denote a location in a TREE of occupations.</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14513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43872</TotalTime>
  <Words>4941</Words>
  <Application>Microsoft Office PowerPoint</Application>
  <PresentationFormat>Widescreen</PresentationFormat>
  <Paragraphs>849</Paragraphs>
  <Slides>43</Slides>
  <Notes>11</Notes>
  <HiddenSlides>3</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1" baseType="lpstr">
      <vt:lpstr>Arial</vt:lpstr>
      <vt:lpstr>Calibri</vt:lpstr>
      <vt:lpstr>Calibri Light</vt:lpstr>
      <vt:lpstr>Courier New</vt:lpstr>
      <vt:lpstr>Times New Roman</vt:lpstr>
      <vt:lpstr>Wingdings</vt:lpstr>
      <vt:lpstr>Office Theme</vt:lpstr>
      <vt:lpstr>Worksheet</vt:lpstr>
      <vt:lpstr>Relationship between Occupational Injury Probability and Risk Perception in Industry   Committee Update    Yenny Fariñas Diaz    Revised from annual evaluation of  04/10/2021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Approach:  Analysis </vt:lpstr>
      <vt:lpstr>Approach:  Analysis </vt:lpstr>
      <vt:lpstr>PowerPoint Presentation</vt:lpstr>
      <vt:lpstr>PowerPoint Presentation</vt:lpstr>
      <vt:lpstr>Approach:  Description of Independent Variables </vt:lpstr>
      <vt:lpstr>PowerPoint Presentation</vt:lpstr>
      <vt:lpstr>PowerPoint Presentation</vt:lpstr>
      <vt:lpstr>PowerPoint Presentation</vt:lpstr>
      <vt:lpstr>Approach:  Description of Independent Variables </vt:lpstr>
      <vt:lpstr>Approach:  Description of Independent Variables </vt:lpstr>
      <vt:lpstr>Approach: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Figures</vt:lpstr>
      <vt:lpstr>Tables</vt:lpstr>
      <vt:lpstr>PowerPoint Presentation</vt:lpstr>
      <vt:lpstr>Timeline (January – Dec 2020)</vt:lpstr>
    </vt:vector>
  </TitlesOfParts>
  <Company>Florida International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Perception_Compliance and Injuries</dc:title>
  <dc:creator>Yenny Farinas Diaz</dc:creator>
  <cp:lastModifiedBy>Edward Diaz</cp:lastModifiedBy>
  <cp:revision>230</cp:revision>
  <dcterms:created xsi:type="dcterms:W3CDTF">2017-11-01T18:42:53Z</dcterms:created>
  <dcterms:modified xsi:type="dcterms:W3CDTF">2021-04-15T16:03:01Z</dcterms:modified>
</cp:coreProperties>
</file>